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0" r:id="rId1"/>
  </p:sldMasterIdLst>
  <p:notesMasterIdLst>
    <p:notesMasterId r:id="rId24"/>
  </p:notesMasterIdLst>
  <p:sldIdLst>
    <p:sldId id="1646" r:id="rId2"/>
    <p:sldId id="1685" r:id="rId3"/>
    <p:sldId id="1711" r:id="rId4"/>
    <p:sldId id="1712" r:id="rId5"/>
    <p:sldId id="1714" r:id="rId6"/>
    <p:sldId id="1686" r:id="rId7"/>
    <p:sldId id="1716" r:id="rId8"/>
    <p:sldId id="1713" r:id="rId9"/>
    <p:sldId id="1715" r:id="rId10"/>
    <p:sldId id="1724" r:id="rId11"/>
    <p:sldId id="1511" r:id="rId12"/>
    <p:sldId id="1718" r:id="rId13"/>
    <p:sldId id="1719" r:id="rId14"/>
    <p:sldId id="1723" r:id="rId15"/>
    <p:sldId id="1720" r:id="rId16"/>
    <p:sldId id="1721" r:id="rId17"/>
    <p:sldId id="1722" r:id="rId18"/>
    <p:sldId id="1726" r:id="rId19"/>
    <p:sldId id="1725" r:id="rId20"/>
    <p:sldId id="1727" r:id="rId21"/>
    <p:sldId id="1728" r:id="rId22"/>
    <p:sldId id="1717" r:id="rId23"/>
  </p:sldIdLst>
  <p:sldSz cx="12192000" cy="6858000"/>
  <p:notesSz cx="9906000" cy="14335125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C093F"/>
    <a:srgbClr val="EC700F"/>
    <a:srgbClr val="D9117E"/>
    <a:srgbClr val="FFFFFF"/>
    <a:srgbClr val="EDE8E3"/>
    <a:srgbClr val="FBEC13"/>
    <a:srgbClr val="A27F4A"/>
    <a:srgbClr val="DAA478"/>
    <a:srgbClr val="237756"/>
    <a:srgbClr val="6F8E3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Style léger 2 - Accentuation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073A0DAA-6AF3-43AB-8588-CEC1D06C72B9}" styleName="Style moye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BC89EF96-8CEA-46FF-86C4-4CE0E7609802}" styleName="Style léger 3 - Accentuation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3B4B98B0-60AC-42C2-AFA5-B58CD77FA1E5}" styleName="Style léger 1 - Accentuation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5706" autoAdjust="0"/>
  </p:normalViewPr>
  <p:slideViewPr>
    <p:cSldViewPr snapToGrid="0">
      <p:cViewPr varScale="1">
        <p:scale>
          <a:sx n="92" d="100"/>
          <a:sy n="92" d="100"/>
        </p:scale>
        <p:origin x="216" y="7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8" d="100"/>
          <a:sy n="78" d="100"/>
        </p:scale>
        <p:origin x="4312" y="17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292600" cy="719246"/>
          </a:xfrm>
          <a:prstGeom prst="rect">
            <a:avLst/>
          </a:prstGeom>
        </p:spPr>
        <p:txBody>
          <a:bodyPr vert="horz" lIns="138513" tIns="69257" rIns="138513" bIns="69257" rtlCol="0"/>
          <a:lstStyle>
            <a:lvl1pPr algn="l">
              <a:defRPr sz="1800" b="0" i="0">
                <a:latin typeface="Tahoma" panose="020B0604030504040204" pitchFamily="34" charset="0"/>
              </a:defRPr>
            </a:lvl1pPr>
          </a:lstStyle>
          <a:p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5611108" y="0"/>
            <a:ext cx="4292600" cy="719246"/>
          </a:xfrm>
          <a:prstGeom prst="rect">
            <a:avLst/>
          </a:prstGeom>
        </p:spPr>
        <p:txBody>
          <a:bodyPr vert="horz" lIns="138513" tIns="69257" rIns="138513" bIns="69257" rtlCol="0"/>
          <a:lstStyle>
            <a:lvl1pPr algn="r">
              <a:defRPr sz="1800" b="0" i="0">
                <a:latin typeface="Tahoma" panose="020B0604030504040204" pitchFamily="34" charset="0"/>
              </a:defRPr>
            </a:lvl1pPr>
          </a:lstStyle>
          <a:p>
            <a:fld id="{1AF795A4-66A1-43EF-9029-8FAFEFC3FD75}" type="datetimeFigureOut">
              <a:rPr lang="fr-FR" smtClean="0"/>
              <a:pPr/>
              <a:t>05/12/2023</a:t>
            </a:fld>
            <a:endParaRPr lang="fr-FR" dirty="0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54050" y="1792288"/>
            <a:ext cx="8597900" cy="48371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138513" tIns="69257" rIns="138513" bIns="69257" rtlCol="0" anchor="ctr"/>
          <a:lstStyle/>
          <a:p>
            <a:endParaRPr lang="fr-FR" dirty="0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990600" y="6898779"/>
            <a:ext cx="7924800" cy="5644455"/>
          </a:xfrm>
          <a:prstGeom prst="rect">
            <a:avLst/>
          </a:prstGeom>
        </p:spPr>
        <p:txBody>
          <a:bodyPr vert="horz" lIns="138513" tIns="69257" rIns="138513" bIns="69257" rtlCol="0"/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13615882"/>
            <a:ext cx="4292600" cy="719244"/>
          </a:xfrm>
          <a:prstGeom prst="rect">
            <a:avLst/>
          </a:prstGeom>
        </p:spPr>
        <p:txBody>
          <a:bodyPr vert="horz" lIns="138513" tIns="69257" rIns="138513" bIns="69257" rtlCol="0" anchor="b"/>
          <a:lstStyle>
            <a:lvl1pPr algn="l">
              <a:defRPr sz="1800" b="0" i="0">
                <a:latin typeface="Tahoma" panose="020B0604030504040204" pitchFamily="34" charset="0"/>
              </a:defRPr>
            </a:lvl1pPr>
          </a:lstStyle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5611108" y="13615882"/>
            <a:ext cx="4292600" cy="719244"/>
          </a:xfrm>
          <a:prstGeom prst="rect">
            <a:avLst/>
          </a:prstGeom>
        </p:spPr>
        <p:txBody>
          <a:bodyPr vert="horz" lIns="138513" tIns="69257" rIns="138513" bIns="69257" rtlCol="0" anchor="b"/>
          <a:lstStyle>
            <a:lvl1pPr algn="r">
              <a:defRPr sz="1800" b="0" i="0">
                <a:latin typeface="Tahoma" panose="020B0604030504040204" pitchFamily="34" charset="0"/>
              </a:defRPr>
            </a:lvl1pPr>
          </a:lstStyle>
          <a:p>
            <a:fld id="{33D9C152-1E26-4F05-B6D8-64339A8ABC77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743501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b="0" i="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1pPr>
    <a:lvl2pPr marL="457200" algn="l" defTabSz="914400" rtl="0" eaLnBrk="1" latinLnBrk="0" hangingPunct="1">
      <a:defRPr sz="1200" b="0" i="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2pPr>
    <a:lvl3pPr marL="914400" algn="l" defTabSz="914400" rtl="0" eaLnBrk="1" latinLnBrk="0" hangingPunct="1">
      <a:defRPr sz="1200" b="0" i="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3pPr>
    <a:lvl4pPr marL="1371600" algn="l" defTabSz="914400" rtl="0" eaLnBrk="1" latinLnBrk="0" hangingPunct="1">
      <a:defRPr sz="1200" b="0" i="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4pPr>
    <a:lvl5pPr marL="1828800" algn="l" defTabSz="914400" rtl="0" eaLnBrk="1" latinLnBrk="0" hangingPunct="1">
      <a:defRPr sz="1200" b="0" i="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1">
            <a:extLst>
              <a:ext uri="{FF2B5EF4-FFF2-40B4-BE49-F238E27FC236}">
                <a16:creationId xmlns:a16="http://schemas.microsoft.com/office/drawing/2014/main" id="{5E654F10-9D83-91F8-40BA-112227C2F0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486457"/>
            <a:ext cx="11591925" cy="529544"/>
          </a:xfrm>
          <a:ln>
            <a:noFill/>
          </a:ln>
        </p:spPr>
        <p:txBody>
          <a:bodyPr/>
          <a:lstStyle>
            <a:lvl1pPr algn="ctr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4C017117-FC70-027A-12B6-04564CA53FE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005114"/>
            <a:ext cx="11591925" cy="257628"/>
          </a:xfrm>
        </p:spPr>
        <p:txBody>
          <a:bodyPr/>
          <a:lstStyle>
            <a:lvl1pPr algn="ctr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A4A1183F-1C7A-C415-A6E6-78F927DFD31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524" t="72966"/>
          <a:stretch/>
        </p:blipFill>
        <p:spPr>
          <a:xfrm rot="10800000">
            <a:off x="10101942" y="5004028"/>
            <a:ext cx="2090058" cy="1853971"/>
          </a:xfrm>
          <a:prstGeom prst="rect">
            <a:avLst/>
          </a:prstGeom>
        </p:spPr>
      </p:pic>
      <p:sp>
        <p:nvSpPr>
          <p:cNvPr id="6" name="Espace réservé du texte 8">
            <a:extLst>
              <a:ext uri="{FF2B5EF4-FFF2-40B4-BE49-F238E27FC236}">
                <a16:creationId xmlns:a16="http://schemas.microsoft.com/office/drawing/2014/main" id="{E92AB74B-B116-D016-1197-5DAFFEFECDC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00038" y="1513114"/>
            <a:ext cx="11591925" cy="4328886"/>
          </a:xfrm>
        </p:spPr>
        <p:txBody>
          <a:bodyPr numCol="2" spcCol="36000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34854419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A494534-EB81-0A6E-FC87-08323634ED6B}"/>
              </a:ext>
            </a:extLst>
          </p:cNvPr>
          <p:cNvSpPr/>
          <p:nvPr userDrawn="1"/>
        </p:nvSpPr>
        <p:spPr>
          <a:xfrm>
            <a:off x="4064400" y="0"/>
            <a:ext cx="4063202" cy="6858000"/>
          </a:xfrm>
          <a:prstGeom prst="rect">
            <a:avLst/>
          </a:prstGeom>
          <a:solidFill>
            <a:srgbClr val="D911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F2B536A5-5808-3CF8-5E45-FFD66EF5B0B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8127601" y="0"/>
            <a:ext cx="4064399" cy="68580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/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d’ambiance ou illustratif du sujet </a:t>
            </a:r>
            <a:br>
              <a:rPr lang="fr-FR" dirty="0"/>
            </a:br>
            <a:r>
              <a:rPr lang="fr-FR" dirty="0"/>
              <a:t>à insérer ici</a:t>
            </a:r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773723"/>
            <a:ext cx="3480654" cy="989625"/>
          </a:xfrm>
          <a:ln>
            <a:noFill/>
          </a:ln>
        </p:spPr>
        <p:txBody>
          <a:bodyPr/>
          <a:lstStyle>
            <a:lvl1pPr algn="l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C6F9DF81-BFB0-4BD9-CD06-E4E9C38B0E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752461"/>
            <a:ext cx="3480654" cy="257628"/>
          </a:xfrm>
        </p:spPr>
        <p:txBody>
          <a:bodyPr/>
          <a:lstStyle>
            <a:lvl1pPr algn="l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9C2236C2-7C99-0635-DCCB-397FE1EB93D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00038" y="2145935"/>
            <a:ext cx="3480654" cy="3305296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49400234-655F-726B-9909-4A5C1E6C0A5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5521569" y="1004180"/>
            <a:ext cx="2303584" cy="9787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8" name="Espace réservé du texte 5">
            <a:extLst>
              <a:ext uri="{FF2B5EF4-FFF2-40B4-BE49-F238E27FC236}">
                <a16:creationId xmlns:a16="http://schemas.microsoft.com/office/drawing/2014/main" id="{9EDF0AA0-32EB-B9D4-A71B-0D8FF857DEE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5521569" y="2231404"/>
            <a:ext cx="2303584" cy="9787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1" name="Espace réservé du texte 5">
            <a:extLst>
              <a:ext uri="{FF2B5EF4-FFF2-40B4-BE49-F238E27FC236}">
                <a16:creationId xmlns:a16="http://schemas.microsoft.com/office/drawing/2014/main" id="{76FDA99B-BAF6-80FC-A430-B25A35DC21CB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5521569" y="3445894"/>
            <a:ext cx="2303584" cy="9787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2" name="Espace réservé du texte 5">
            <a:extLst>
              <a:ext uri="{FF2B5EF4-FFF2-40B4-BE49-F238E27FC236}">
                <a16:creationId xmlns:a16="http://schemas.microsoft.com/office/drawing/2014/main" id="{78078AA6-F9F6-FD4F-1560-512EC574241B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5521569" y="4686761"/>
            <a:ext cx="2303584" cy="9787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23479470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nde phra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A494534-EB81-0A6E-FC87-08323634ED6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D911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7548" y="1856014"/>
            <a:ext cx="11574415" cy="3093357"/>
          </a:xfrm>
          <a:ln>
            <a:noFill/>
          </a:ln>
        </p:spPr>
        <p:txBody>
          <a:bodyPr anchor="t"/>
          <a:lstStyle>
            <a:lvl1pPr algn="ctr">
              <a:defRPr sz="4400" b="1" i="0" u="none">
                <a:solidFill>
                  <a:schemeClr val="bg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C6F9DF81-BFB0-4BD9-CD06-E4E9C38B0E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7" y="1621832"/>
            <a:ext cx="11574415" cy="257628"/>
          </a:xfrm>
        </p:spPr>
        <p:txBody>
          <a:bodyPr anchor="b"/>
          <a:lstStyle>
            <a:lvl1pPr algn="ctr">
              <a:defRPr sz="1600" cap="all" spc="100" baseline="0">
                <a:solidFill>
                  <a:srgbClr val="FBEC13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EBA56615-667C-5662-ABA2-FCC9A94E376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25E798F7-B640-2217-60E8-8FE4F30AB57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9416" t="27622" r="12178" b="22378"/>
          <a:stretch/>
        </p:blipFill>
        <p:spPr>
          <a:xfrm>
            <a:off x="4994947" y="4763588"/>
            <a:ext cx="2202105" cy="20944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676799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re et contenu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A494534-EB81-0A6E-FC87-08323634ED6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D911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320" y="1986643"/>
            <a:ext cx="10532870" cy="3093357"/>
          </a:xfrm>
          <a:ln>
            <a:noFill/>
          </a:ln>
        </p:spPr>
        <p:txBody>
          <a:bodyPr anchor="t"/>
          <a:lstStyle>
            <a:lvl1pPr algn="ctr">
              <a:defRPr sz="4400" b="1" i="0" u="none">
                <a:solidFill>
                  <a:schemeClr val="bg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EBA56615-667C-5662-ABA2-FCC9A94E376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F6244289-1483-36ED-51C5-4E8DDA67671D}"/>
              </a:ext>
            </a:extLst>
          </p:cNvPr>
          <p:cNvSpPr txBox="1"/>
          <p:nvPr userDrawn="1"/>
        </p:nvSpPr>
        <p:spPr>
          <a:xfrm>
            <a:off x="5635000" y="937804"/>
            <a:ext cx="299519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0" b="1" i="0" dirty="0">
                <a:solidFill>
                  <a:srgbClr val="FBEC13"/>
                </a:solidFill>
                <a:latin typeface="Georgia" panose="02040502050405020303" pitchFamily="18" charset="0"/>
              </a:rPr>
              <a:t>“</a:t>
            </a:r>
          </a:p>
        </p:txBody>
      </p:sp>
    </p:spTree>
    <p:extLst>
      <p:ext uri="{BB962C8B-B14F-4D97-AF65-F5344CB8AC3E}">
        <p14:creationId xmlns:p14="http://schemas.microsoft.com/office/powerpoint/2010/main" val="162620821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EABAE109-AFB9-8CCB-F7BE-E9B917A5ADC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AD9FB895-EBAF-2EF6-47AA-424E65F92D9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301068" y="875654"/>
            <a:ext cx="3394774" cy="50688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A4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5" name="Espace réservé du texte 8">
            <a:extLst>
              <a:ext uri="{FF2B5EF4-FFF2-40B4-BE49-F238E27FC236}">
                <a16:creationId xmlns:a16="http://schemas.microsoft.com/office/drawing/2014/main" id="{30AA76F6-BA4A-937B-7AED-69D1223EAFF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87692" y="6121400"/>
            <a:ext cx="3208149" cy="221735"/>
          </a:xfrm>
        </p:spPr>
        <p:txBody>
          <a:bodyPr/>
          <a:lstStyle>
            <a:lvl1pPr algn="ctr">
              <a:defRPr sz="900" b="1" i="0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5D830953-99F6-013E-ED1E-46B052C341F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630648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A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>
            <a:extLst>
              <a:ext uri="{FF2B5EF4-FFF2-40B4-BE49-F238E27FC236}">
                <a16:creationId xmlns:a16="http://schemas.microsoft.com/office/drawing/2014/main" id="{5D830953-99F6-013E-ED1E-46B052C341F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6C17BD24-FFCA-BD0A-A4E2-352270A1198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8323217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plein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E1084653-6E0F-BE84-9B9A-98A48352CCD2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1999" cy="584140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à insérer ici !</a:t>
            </a:r>
          </a:p>
        </p:txBody>
      </p:sp>
      <p:sp>
        <p:nvSpPr>
          <p:cNvPr id="2" name="Espace réservé du texte 8">
            <a:extLst>
              <a:ext uri="{FF2B5EF4-FFF2-40B4-BE49-F238E27FC236}">
                <a16:creationId xmlns:a16="http://schemas.microsoft.com/office/drawing/2014/main" id="{7A8C3047-58F4-AE54-1FBF-CABBD9DDD9C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683153" y="6390341"/>
            <a:ext cx="3208149" cy="221735"/>
          </a:xfrm>
        </p:spPr>
        <p:txBody>
          <a:bodyPr/>
          <a:lstStyle>
            <a:lvl1pPr algn="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Description courte à insérer ici</a:t>
            </a:r>
          </a:p>
        </p:txBody>
      </p:sp>
    </p:spTree>
    <p:extLst>
      <p:ext uri="{BB962C8B-B14F-4D97-AF65-F5344CB8AC3E}">
        <p14:creationId xmlns:p14="http://schemas.microsoft.com/office/powerpoint/2010/main" val="371415426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 Master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0133130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 de present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300036" y="2535964"/>
            <a:ext cx="11591925" cy="893036"/>
          </a:xfrm>
        </p:spPr>
        <p:txBody>
          <a:bodyPr anchor="t"/>
          <a:lstStyle>
            <a:lvl1pPr>
              <a:defRPr sz="6600" b="1" i="0" cap="none" baseline="0"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Merci !</a:t>
            </a:r>
          </a:p>
        </p:txBody>
      </p:sp>
      <p:sp>
        <p:nvSpPr>
          <p:cNvPr id="4" name="Ellipse 3">
            <a:extLst>
              <a:ext uri="{FF2B5EF4-FFF2-40B4-BE49-F238E27FC236}">
                <a16:creationId xmlns:a16="http://schemas.microsoft.com/office/drawing/2014/main" id="{E914160F-37F6-A360-9437-209BFC9B5700}"/>
              </a:ext>
            </a:extLst>
          </p:cNvPr>
          <p:cNvSpPr/>
          <p:nvPr userDrawn="1"/>
        </p:nvSpPr>
        <p:spPr>
          <a:xfrm>
            <a:off x="3696042" y="684991"/>
            <a:ext cx="4799912" cy="4799912"/>
          </a:xfrm>
          <a:prstGeom prst="ellipse">
            <a:avLst/>
          </a:prstGeom>
          <a:noFill/>
          <a:ln w="76200">
            <a:solidFill>
              <a:srgbClr val="D911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CF12B403-1086-DB8B-5002-B8AAFC2969C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10434009" y="3592286"/>
            <a:ext cx="1757991" cy="3265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190171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8A5C1A-ECD2-40E0-9A8D-E0326433E9DA}" type="datetimeFigureOut">
              <a:rPr lang="fr-FR" smtClean="0"/>
              <a:t>05/12/2023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ADB04D-E4F9-4947-AB26-4570721084A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033060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present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 10">
            <a:extLst>
              <a:ext uri="{FF2B5EF4-FFF2-40B4-BE49-F238E27FC236}">
                <a16:creationId xmlns:a16="http://schemas.microsoft.com/office/drawing/2014/main" id="{205C3503-81F6-F908-8148-AA5DB58571E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2381" b="22705"/>
          <a:stretch/>
        </p:blipFill>
        <p:spPr>
          <a:xfrm rot="10800000">
            <a:off x="6887215" y="-1"/>
            <a:ext cx="5304785" cy="5300935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300036" y="2535964"/>
            <a:ext cx="11591925" cy="893036"/>
          </a:xfrm>
        </p:spPr>
        <p:txBody>
          <a:bodyPr anchor="t"/>
          <a:lstStyle>
            <a:lvl1pPr>
              <a:defRPr sz="6600" b="1" i="0" cap="none" baseline="0"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Titre de la présentation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 hasCustomPrompt="1"/>
          </p:nvPr>
        </p:nvSpPr>
        <p:spPr>
          <a:xfrm>
            <a:off x="300039" y="2346451"/>
            <a:ext cx="11591924" cy="386916"/>
          </a:xfrm>
        </p:spPr>
        <p:txBody>
          <a:bodyPr/>
          <a:lstStyle>
            <a:lvl1pPr marL="0" indent="0" algn="ctr">
              <a:buNone/>
              <a:defRPr sz="2000" b="1" i="0" cap="all" baseline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dirty="0"/>
              <a:t>SUR-TITRES DU MASQUE</a:t>
            </a:r>
          </a:p>
        </p:txBody>
      </p:sp>
      <p:sp>
        <p:nvSpPr>
          <p:cNvPr id="10" name="Espace réservé pour une image  9">
            <a:extLst>
              <a:ext uri="{FF2B5EF4-FFF2-40B4-BE49-F238E27FC236}">
                <a16:creationId xmlns:a16="http://schemas.microsoft.com/office/drawing/2014/main" id="{7CAE4518-7F82-8431-90A1-1A4973FE3525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4810919" y="3640011"/>
            <a:ext cx="2570162" cy="1535112"/>
          </a:xfrm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Logo client </a:t>
            </a:r>
            <a:br>
              <a:rPr lang="fr-FR" dirty="0"/>
            </a:br>
            <a:r>
              <a:rPr lang="fr-FR" dirty="0"/>
              <a:t>à insérer ici</a:t>
            </a:r>
          </a:p>
        </p:txBody>
      </p:sp>
    </p:spTree>
    <p:extLst>
      <p:ext uri="{BB962C8B-B14F-4D97-AF65-F5344CB8AC3E}">
        <p14:creationId xmlns:p14="http://schemas.microsoft.com/office/powerpoint/2010/main" val="24517261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Image 16">
            <a:extLst>
              <a:ext uri="{FF2B5EF4-FFF2-40B4-BE49-F238E27FC236}">
                <a16:creationId xmlns:a16="http://schemas.microsoft.com/office/drawing/2014/main" id="{DB201569-E60C-97FE-52AC-C68E962EF25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8144" t="19518" r="27990" b="19425"/>
          <a:stretch/>
        </p:blipFill>
        <p:spPr>
          <a:xfrm>
            <a:off x="7565571" y="1"/>
            <a:ext cx="4626429" cy="5243972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300038" y="3429000"/>
            <a:ext cx="11514010" cy="1893385"/>
          </a:xfrm>
        </p:spPr>
        <p:txBody>
          <a:bodyPr lIns="0" tIns="0" rIns="0" bIns="0" anchor="b"/>
          <a:lstStyle>
            <a:lvl1pPr algn="l">
              <a:lnSpc>
                <a:spcPts val="7860"/>
              </a:lnSpc>
              <a:defRPr sz="8800" b="1" cap="none" baseline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</a:defRPr>
            </a:lvl1pPr>
          </a:lstStyle>
          <a:p>
            <a:r>
              <a:rPr lang="fr-FR" dirty="0"/>
              <a:t>Titre de </a:t>
            </a:r>
            <a:br>
              <a:rPr lang="fr-FR" dirty="0"/>
            </a:br>
            <a:r>
              <a:rPr lang="fr-FR" dirty="0"/>
              <a:t>la section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 hasCustomPrompt="1"/>
          </p:nvPr>
        </p:nvSpPr>
        <p:spPr>
          <a:xfrm>
            <a:off x="300038" y="5243972"/>
            <a:ext cx="11587162" cy="395073"/>
          </a:xfrm>
        </p:spPr>
        <p:txBody>
          <a:bodyPr lIns="0" tIns="0" rIns="0" bIns="0" anchor="t"/>
          <a:lstStyle>
            <a:lvl1pPr marL="0" indent="0">
              <a:buNone/>
              <a:defRPr sz="1800" b="1" cap="all" baseline="0">
                <a:solidFill>
                  <a:srgbClr val="D9117E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Sous-titre de la section</a:t>
            </a:r>
          </a:p>
        </p:txBody>
      </p:sp>
    </p:spTree>
    <p:extLst>
      <p:ext uri="{BB962C8B-B14F-4D97-AF65-F5344CB8AC3E}">
        <p14:creationId xmlns:p14="http://schemas.microsoft.com/office/powerpoint/2010/main" val="345379587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89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00038" y="486457"/>
            <a:ext cx="11591925" cy="529544"/>
          </a:xfrm>
          <a:ln>
            <a:noFill/>
          </a:ln>
        </p:spPr>
        <p:txBody>
          <a:bodyPr/>
          <a:lstStyle>
            <a:lvl1pPr algn="ctr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A2367062-BAAF-03C1-2F8E-D2954B192B9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168853" y="1513115"/>
            <a:ext cx="9854293" cy="2089482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826C80F1-D077-AC5A-5E2F-8FCB310327B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005114"/>
            <a:ext cx="11591925" cy="257628"/>
          </a:xfrm>
        </p:spPr>
        <p:txBody>
          <a:bodyPr/>
          <a:lstStyle>
            <a:lvl1pPr algn="ctr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276C9212-A613-781D-3DAA-D81A5DFCD2D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524" t="72966"/>
          <a:stretch/>
        </p:blipFill>
        <p:spPr>
          <a:xfrm rot="10800000">
            <a:off x="10101942" y="5004028"/>
            <a:ext cx="2090058" cy="1853971"/>
          </a:xfrm>
          <a:prstGeom prst="rect">
            <a:avLst/>
          </a:prstGeom>
        </p:spPr>
      </p:pic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0ED342DB-11A0-9C43-3B77-3246F540E39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00038" y="4598377"/>
            <a:ext cx="3692037" cy="1243623"/>
          </a:xfrm>
        </p:spPr>
        <p:txBody>
          <a:bodyPr/>
          <a:lstStyle>
            <a:lvl1pPr algn="ctr">
              <a:defRPr/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8" name="Espace réservé du texte 6">
            <a:extLst>
              <a:ext uri="{FF2B5EF4-FFF2-40B4-BE49-F238E27FC236}">
                <a16:creationId xmlns:a16="http://schemas.microsoft.com/office/drawing/2014/main" id="{160EF6EC-07C5-50B3-EBAD-23F6AD691CA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256026" y="4598377"/>
            <a:ext cx="3692037" cy="1243623"/>
          </a:xfrm>
        </p:spPr>
        <p:txBody>
          <a:bodyPr/>
          <a:lstStyle>
            <a:lvl1pPr algn="ctr">
              <a:defRPr/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0" name="Espace réservé du texte 6">
            <a:extLst>
              <a:ext uri="{FF2B5EF4-FFF2-40B4-BE49-F238E27FC236}">
                <a16:creationId xmlns:a16="http://schemas.microsoft.com/office/drawing/2014/main" id="{26FC5C49-184D-0FE3-D477-33E827ED240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212015" y="4598377"/>
            <a:ext cx="3692037" cy="1243623"/>
          </a:xfrm>
        </p:spPr>
        <p:txBody>
          <a:bodyPr/>
          <a:lstStyle>
            <a:lvl1pPr algn="ctr">
              <a:defRPr/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9280801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iqu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1">
            <a:extLst>
              <a:ext uri="{FF2B5EF4-FFF2-40B4-BE49-F238E27FC236}">
                <a16:creationId xmlns:a16="http://schemas.microsoft.com/office/drawing/2014/main" id="{5E654F10-9D83-91F8-40BA-112227C2F0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486457"/>
            <a:ext cx="11591925" cy="529544"/>
          </a:xfrm>
          <a:ln>
            <a:noFill/>
          </a:ln>
        </p:spPr>
        <p:txBody>
          <a:bodyPr/>
          <a:lstStyle>
            <a:lvl1pPr algn="ctr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4C017117-FC70-027A-12B6-04564CA53FE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005114"/>
            <a:ext cx="11591925" cy="257628"/>
          </a:xfrm>
        </p:spPr>
        <p:txBody>
          <a:bodyPr/>
          <a:lstStyle>
            <a:lvl1pPr algn="ctr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A4A1183F-1C7A-C415-A6E6-78F927DFD31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524" t="72966"/>
          <a:stretch/>
        </p:blipFill>
        <p:spPr>
          <a:xfrm rot="10800000">
            <a:off x="10101942" y="5004028"/>
            <a:ext cx="2090058" cy="1853971"/>
          </a:xfrm>
          <a:prstGeom prst="rect">
            <a:avLst/>
          </a:prstGeom>
        </p:spPr>
      </p:pic>
      <p:sp>
        <p:nvSpPr>
          <p:cNvPr id="7" name="Espace réservé du graphique 6">
            <a:extLst>
              <a:ext uri="{FF2B5EF4-FFF2-40B4-BE49-F238E27FC236}">
                <a16:creationId xmlns:a16="http://schemas.microsoft.com/office/drawing/2014/main" id="{0952ADC7-2B26-6D46-4112-7C02C800697B}"/>
              </a:ext>
            </a:extLst>
          </p:cNvPr>
          <p:cNvSpPr>
            <a:spLocks noGrp="1"/>
          </p:cNvSpPr>
          <p:nvPr>
            <p:ph type="chart" sz="quarter" idx="12"/>
          </p:nvPr>
        </p:nvSpPr>
        <p:spPr>
          <a:xfrm>
            <a:off x="750382" y="1376363"/>
            <a:ext cx="10691235" cy="4465637"/>
          </a:xfrm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/>
              <a:t>Cliquez sur l'icône pour ajouter un graphique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64211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a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1">
            <a:extLst>
              <a:ext uri="{FF2B5EF4-FFF2-40B4-BE49-F238E27FC236}">
                <a16:creationId xmlns:a16="http://schemas.microsoft.com/office/drawing/2014/main" id="{5E654F10-9D83-91F8-40BA-112227C2F0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486457"/>
            <a:ext cx="11591925" cy="529544"/>
          </a:xfrm>
          <a:ln>
            <a:noFill/>
          </a:ln>
        </p:spPr>
        <p:txBody>
          <a:bodyPr/>
          <a:lstStyle>
            <a:lvl1pPr algn="ctr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4C017117-FC70-027A-12B6-04564CA53FE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005114"/>
            <a:ext cx="11591925" cy="257628"/>
          </a:xfrm>
        </p:spPr>
        <p:txBody>
          <a:bodyPr/>
          <a:lstStyle>
            <a:lvl1pPr algn="ctr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A4A1183F-1C7A-C415-A6E6-78F927DFD31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524" t="72966"/>
          <a:stretch/>
        </p:blipFill>
        <p:spPr>
          <a:xfrm rot="10800000">
            <a:off x="10101942" y="5004028"/>
            <a:ext cx="2090058" cy="1853971"/>
          </a:xfrm>
          <a:prstGeom prst="rect">
            <a:avLst/>
          </a:prstGeom>
        </p:spPr>
      </p:pic>
      <p:sp>
        <p:nvSpPr>
          <p:cNvPr id="8" name="Espace réservé du tableau 5">
            <a:extLst>
              <a:ext uri="{FF2B5EF4-FFF2-40B4-BE49-F238E27FC236}">
                <a16:creationId xmlns:a16="http://schemas.microsoft.com/office/drawing/2014/main" id="{AB914D5F-A063-789C-B4B0-88D93B39F12F}"/>
              </a:ext>
            </a:extLst>
          </p:cNvPr>
          <p:cNvSpPr>
            <a:spLocks noGrp="1"/>
          </p:cNvSpPr>
          <p:nvPr>
            <p:ph type="tbl" sz="quarter" idx="13"/>
          </p:nvPr>
        </p:nvSpPr>
        <p:spPr>
          <a:xfrm>
            <a:off x="750888" y="1376363"/>
            <a:ext cx="10690225" cy="4465637"/>
          </a:xfrm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/>
              <a:t>Cliquez sur l'icône pour ajouter un tableau</a:t>
            </a:r>
          </a:p>
        </p:txBody>
      </p:sp>
    </p:spTree>
    <p:extLst>
      <p:ext uri="{BB962C8B-B14F-4D97-AF65-F5344CB8AC3E}">
        <p14:creationId xmlns:p14="http://schemas.microsoft.com/office/powerpoint/2010/main" val="36685140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Image 16">
            <a:extLst>
              <a:ext uri="{FF2B5EF4-FFF2-40B4-BE49-F238E27FC236}">
                <a16:creationId xmlns:a16="http://schemas.microsoft.com/office/drawing/2014/main" id="{FCCC2473-4A4B-B9E1-B78C-666559A605B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524" t="72966"/>
          <a:stretch/>
        </p:blipFill>
        <p:spPr>
          <a:xfrm rot="5400000">
            <a:off x="10219985" y="128929"/>
            <a:ext cx="2090058" cy="1853971"/>
          </a:xfrm>
          <a:prstGeom prst="rect">
            <a:avLst/>
          </a:prstGeom>
        </p:spPr>
      </p:pic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F2B536A5-5808-3CF8-5E45-FFD66EF5B0B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1012599" y="1481139"/>
            <a:ext cx="2100262" cy="301466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à insérer ici</a:t>
            </a:r>
          </a:p>
        </p:txBody>
      </p:sp>
      <p:sp>
        <p:nvSpPr>
          <p:cNvPr id="6" name="Espace réservé pour une image  4">
            <a:extLst>
              <a:ext uri="{FF2B5EF4-FFF2-40B4-BE49-F238E27FC236}">
                <a16:creationId xmlns:a16="http://schemas.microsoft.com/office/drawing/2014/main" id="{EE0BB363-6214-1183-DD20-6D8DFBBFB235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3690486" y="1481139"/>
            <a:ext cx="2100262" cy="301466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à insérer ici</a:t>
            </a:r>
          </a:p>
        </p:txBody>
      </p:sp>
      <p:sp>
        <p:nvSpPr>
          <p:cNvPr id="7" name="Espace réservé pour une image  4">
            <a:extLst>
              <a:ext uri="{FF2B5EF4-FFF2-40B4-BE49-F238E27FC236}">
                <a16:creationId xmlns:a16="http://schemas.microsoft.com/office/drawing/2014/main" id="{FB126137-739F-961C-C625-5221CC78DEE4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6368373" y="1481139"/>
            <a:ext cx="2100262" cy="301466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à insérer ici</a:t>
            </a:r>
          </a:p>
        </p:txBody>
      </p:sp>
      <p:sp>
        <p:nvSpPr>
          <p:cNvPr id="8" name="Espace réservé pour une image  4">
            <a:extLst>
              <a:ext uri="{FF2B5EF4-FFF2-40B4-BE49-F238E27FC236}">
                <a16:creationId xmlns:a16="http://schemas.microsoft.com/office/drawing/2014/main" id="{4016B80F-F35A-43F1-9FFA-CE866D0EB367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9046260" y="1481139"/>
            <a:ext cx="2100262" cy="301466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à insérer ici</a:t>
            </a:r>
          </a:p>
        </p:txBody>
      </p:sp>
      <p:sp>
        <p:nvSpPr>
          <p:cNvPr id="11" name="Espace réservé du texte 10">
            <a:extLst>
              <a:ext uri="{FF2B5EF4-FFF2-40B4-BE49-F238E27FC236}">
                <a16:creationId xmlns:a16="http://schemas.microsoft.com/office/drawing/2014/main" id="{B37C910B-F47D-09C7-636F-F78CCACE5917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1012825" y="4757056"/>
            <a:ext cx="2100263" cy="1084943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2" name="Espace réservé du texte 10">
            <a:extLst>
              <a:ext uri="{FF2B5EF4-FFF2-40B4-BE49-F238E27FC236}">
                <a16:creationId xmlns:a16="http://schemas.microsoft.com/office/drawing/2014/main" id="{C5F66780-5F66-40C6-F0CD-DBD9CB19B568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3690485" y="4757057"/>
            <a:ext cx="2100263" cy="1084943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3" name="Espace réservé du texte 10">
            <a:extLst>
              <a:ext uri="{FF2B5EF4-FFF2-40B4-BE49-F238E27FC236}">
                <a16:creationId xmlns:a16="http://schemas.microsoft.com/office/drawing/2014/main" id="{F68F82DE-2693-AD98-B95F-D0F0742EE389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6346599" y="4757057"/>
            <a:ext cx="2100263" cy="1084943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4" name="Espace réservé du texte 10">
            <a:extLst>
              <a:ext uri="{FF2B5EF4-FFF2-40B4-BE49-F238E27FC236}">
                <a16:creationId xmlns:a16="http://schemas.microsoft.com/office/drawing/2014/main" id="{F8606E93-09A0-BB0F-FCE3-69F1A1CE46BB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9046256" y="4757057"/>
            <a:ext cx="2100263" cy="1084943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486457"/>
            <a:ext cx="11591925" cy="529544"/>
          </a:xfrm>
          <a:ln>
            <a:noFill/>
          </a:ln>
        </p:spPr>
        <p:txBody>
          <a:bodyPr/>
          <a:lstStyle>
            <a:lvl1pPr algn="ctr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C6F9DF81-BFB0-4BD9-CD06-E4E9C38B0E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005114"/>
            <a:ext cx="11591925" cy="257628"/>
          </a:xfrm>
        </p:spPr>
        <p:txBody>
          <a:bodyPr/>
          <a:lstStyle>
            <a:lvl1pPr algn="ctr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</p:spTree>
    <p:extLst>
      <p:ext uri="{BB962C8B-B14F-4D97-AF65-F5344CB8AC3E}">
        <p14:creationId xmlns:p14="http://schemas.microsoft.com/office/powerpoint/2010/main" val="32990873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 9">
            <a:extLst>
              <a:ext uri="{FF2B5EF4-FFF2-40B4-BE49-F238E27FC236}">
                <a16:creationId xmlns:a16="http://schemas.microsoft.com/office/drawing/2014/main" id="{08F31489-C00C-9C7E-4DA8-0D22ED63390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9416" t="27622" r="5570" b="22378"/>
          <a:stretch/>
        </p:blipFill>
        <p:spPr>
          <a:xfrm rot="10800000">
            <a:off x="7938356" y="0"/>
            <a:ext cx="3953607" cy="3429000"/>
          </a:xfrm>
          <a:prstGeom prst="rect">
            <a:avLst/>
          </a:prstGeom>
        </p:spPr>
      </p:pic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F2B536A5-5808-3CF8-5E45-FFD66EF5B0B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1" y="0"/>
            <a:ext cx="4064399" cy="68580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/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d’ambiance ou illustratif du sujet </a:t>
            </a:r>
            <a:br>
              <a:rPr lang="fr-FR" dirty="0"/>
            </a:br>
            <a:r>
              <a:rPr lang="fr-FR" dirty="0"/>
              <a:t>à insérer ici</a:t>
            </a:r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53354" y="1233804"/>
            <a:ext cx="7038609" cy="529544"/>
          </a:xfrm>
          <a:ln>
            <a:noFill/>
          </a:ln>
        </p:spPr>
        <p:txBody>
          <a:bodyPr/>
          <a:lstStyle>
            <a:lvl1pPr algn="l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C6F9DF81-BFB0-4BD9-CD06-E4E9C38B0E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853354" y="1752461"/>
            <a:ext cx="7038609" cy="257628"/>
          </a:xfrm>
        </p:spPr>
        <p:txBody>
          <a:bodyPr/>
          <a:lstStyle>
            <a:lvl1pPr algn="l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9C2236C2-7C99-0635-DCCB-397FE1EB93D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853354" y="2145935"/>
            <a:ext cx="7038609" cy="4254500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664698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+ visuel horizont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>
            <a:extLst>
              <a:ext uri="{FF2B5EF4-FFF2-40B4-BE49-F238E27FC236}">
                <a16:creationId xmlns:a16="http://schemas.microsoft.com/office/drawing/2014/main" id="{8CBAF926-0A1D-A047-D854-D5A5FD4F683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524" t="72966"/>
          <a:stretch/>
        </p:blipFill>
        <p:spPr>
          <a:xfrm rot="5400000">
            <a:off x="10360230" y="109649"/>
            <a:ext cx="1941417" cy="1722120"/>
          </a:xfrm>
          <a:prstGeom prst="rect">
            <a:avLst/>
          </a:prstGeom>
        </p:spPr>
      </p:pic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E1084653-6E0F-BE84-9B9A-98A48352CCD2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300039" y="476249"/>
            <a:ext cx="11591264" cy="379977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à insérer ici !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3724F389-276E-D8C5-0909-D1D88EA6EF0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270248" y="4522762"/>
            <a:ext cx="7621715" cy="1648421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E227B422-4B47-9BCE-E498-D6A9B3FFDF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4522763"/>
            <a:ext cx="3480654" cy="989625"/>
          </a:xfrm>
          <a:ln>
            <a:noFill/>
          </a:ln>
        </p:spPr>
        <p:txBody>
          <a:bodyPr/>
          <a:lstStyle>
            <a:lvl1pPr algn="l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8" name="Espace réservé du texte 3">
            <a:extLst>
              <a:ext uri="{FF2B5EF4-FFF2-40B4-BE49-F238E27FC236}">
                <a16:creationId xmlns:a16="http://schemas.microsoft.com/office/drawing/2014/main" id="{011DCF7F-388F-91C7-8F04-B4DE58FCF7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5501501"/>
            <a:ext cx="3480654" cy="257628"/>
          </a:xfrm>
        </p:spPr>
        <p:txBody>
          <a:bodyPr/>
          <a:lstStyle>
            <a:lvl1pPr algn="l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C4425AD-6CEF-9CFB-91FF-75DC7DCD0BCA}"/>
              </a:ext>
            </a:extLst>
          </p:cNvPr>
          <p:cNvSpPr/>
          <p:nvPr userDrawn="1"/>
        </p:nvSpPr>
        <p:spPr>
          <a:xfrm>
            <a:off x="296864" y="4278815"/>
            <a:ext cx="11591264" cy="45719"/>
          </a:xfrm>
          <a:prstGeom prst="rect">
            <a:avLst/>
          </a:prstGeom>
          <a:solidFill>
            <a:srgbClr val="FBEC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708998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em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300038" y="511261"/>
            <a:ext cx="11591924" cy="758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 dirty="0"/>
              <a:t>Titre</a:t>
            </a:r>
          </a:p>
        </p:txBody>
      </p:sp>
      <p:sp>
        <p:nvSpPr>
          <p:cNvPr id="1027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300037" y="1415143"/>
            <a:ext cx="11591925" cy="4417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 dirty="0"/>
              <a:t>Texte du masque (pour passer aux autres styles de texte de la présentation (</a:t>
            </a:r>
            <a:r>
              <a:rPr lang="fr-FR" altLang="fr-FR" dirty="0" err="1"/>
              <a:t>pomme+Y</a:t>
            </a:r>
            <a:r>
              <a:rPr lang="fr-FR" altLang="fr-FR" dirty="0"/>
              <a:t>)</a:t>
            </a:r>
          </a:p>
          <a:p>
            <a:pPr lvl="1"/>
            <a:r>
              <a:rPr lang="fr-FR" altLang="fr-FR" dirty="0"/>
              <a:t>Deuxième niveau</a:t>
            </a:r>
          </a:p>
          <a:p>
            <a:pPr lvl="2"/>
            <a:r>
              <a:rPr lang="fr-FR" altLang="fr-FR" dirty="0"/>
              <a:t>Troisième niveau</a:t>
            </a:r>
          </a:p>
          <a:p>
            <a:pPr lvl="3"/>
            <a:r>
              <a:rPr lang="fr-FR" altLang="fr-FR" dirty="0"/>
              <a:t>Quatrième niveau</a:t>
            </a:r>
          </a:p>
          <a:p>
            <a:pPr lvl="4"/>
            <a:r>
              <a:rPr lang="fr-FR" altLang="fr-FR" dirty="0"/>
              <a:t>Cinquième niveau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BFB6DDD0-19CC-4715-CC85-F6EB015D3944}"/>
              </a:ext>
            </a:extLst>
          </p:cNvPr>
          <p:cNvPicPr>
            <a:picLocks noChangeAspect="1"/>
          </p:cNvPicPr>
          <p:nvPr userDrawn="1"/>
        </p:nvPicPr>
        <p:blipFill>
          <a:blip r:embed="rId2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27940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62" r:id="rId2"/>
    <p:sldLayoutId id="2147483663" r:id="rId3"/>
    <p:sldLayoutId id="2147483661" r:id="rId4"/>
    <p:sldLayoutId id="2147483705" r:id="rId5"/>
    <p:sldLayoutId id="2147483706" r:id="rId6"/>
    <p:sldLayoutId id="2147483688" r:id="rId7"/>
    <p:sldLayoutId id="2147483689" r:id="rId8"/>
    <p:sldLayoutId id="2147483697" r:id="rId9"/>
    <p:sldLayoutId id="2147483690" r:id="rId10"/>
    <p:sldLayoutId id="2147483701" r:id="rId11"/>
    <p:sldLayoutId id="2147483702" r:id="rId12"/>
    <p:sldLayoutId id="2147483684" r:id="rId13"/>
    <p:sldLayoutId id="2147483710" r:id="rId14"/>
    <p:sldLayoutId id="2147483677" r:id="rId15"/>
    <p:sldLayoutId id="2147483676" r:id="rId16"/>
    <p:sldLayoutId id="2147483703" r:id="rId17"/>
    <p:sldLayoutId id="2147483711" r:id="rId18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b="1" i="0" kern="1200">
          <a:solidFill>
            <a:schemeClr val="tx1"/>
          </a:solidFill>
          <a:latin typeface="Georgia" panose="02040502050405020303" pitchFamily="18" charset="0"/>
          <a:ea typeface="Tahoma" panose="020B0604030504040204" pitchFamily="34" charset="0"/>
          <a:cs typeface="Tahoma" panose="020B0604030504040204" pitchFamily="34" charset="0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0" indent="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Font typeface="Arial" panose="020B0604020202020204" pitchFamily="34" charset="0"/>
        <a:buNone/>
        <a:defRPr sz="1300" b="0" i="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1pPr>
      <a:lvl2pPr marL="0" indent="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Font typeface="Arial" panose="020B0604020202020204" pitchFamily="34" charset="0"/>
        <a:buNone/>
        <a:defRPr sz="1300" b="0" i="1" kern="1200">
          <a:solidFill>
            <a:srgbClr val="D9117E"/>
          </a:solidFill>
          <a:latin typeface="Georgia" panose="02040502050405020303" pitchFamily="18" charset="0"/>
          <a:ea typeface="Tahoma" panose="020B0604030504040204" pitchFamily="34" charset="0"/>
          <a:cs typeface="Tahoma" panose="020B0604030504040204" pitchFamily="34" charset="0"/>
        </a:defRPr>
      </a:lvl2pPr>
      <a:lvl3pPr marL="158400" indent="-15660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Clr>
          <a:srgbClr val="FBEC13"/>
        </a:buClr>
        <a:buFont typeface="Wingdings" pitchFamily="2" charset="2"/>
        <a:buChar char="§"/>
        <a:defRPr sz="1300" b="0" i="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3pPr>
      <a:lvl4pPr marL="324000" indent="-15660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Clr>
          <a:srgbClr val="D9117E"/>
        </a:buClr>
        <a:buSzPct val="60000"/>
        <a:buFont typeface="Police système Courant"/>
        <a:buChar char="►"/>
        <a:defRPr sz="1300" b="0" i="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4pPr>
      <a:lvl5pPr marL="504000" indent="-15660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Clr>
          <a:srgbClr val="FBEC13"/>
        </a:buClr>
        <a:buFont typeface="Police système Courant"/>
        <a:buChar char="•"/>
        <a:defRPr sz="1300" b="0" i="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4201" userDrawn="1">
          <p15:clr>
            <a:srgbClr val="F26B43"/>
          </p15:clr>
        </p15:guide>
        <p15:guide id="2" pos="189" userDrawn="1">
          <p15:clr>
            <a:srgbClr val="F26B43"/>
          </p15:clr>
        </p15:guide>
        <p15:guide id="3" pos="7491" userDrawn="1">
          <p15:clr>
            <a:srgbClr val="F26B43"/>
          </p15:clr>
        </p15:guide>
        <p15:guide id="4" orient="horz" pos="300" userDrawn="1">
          <p15:clr>
            <a:srgbClr val="F26B43"/>
          </p15:clr>
        </p15:guide>
        <p15:guide id="5" orient="horz" pos="368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12" Type="http://schemas.openxmlformats.org/officeDocument/2006/relationships/image" Target="../media/image18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2.png"/><Relationship Id="rId11" Type="http://schemas.openxmlformats.org/officeDocument/2006/relationships/image" Target="../media/image17.jpeg"/><Relationship Id="rId5" Type="http://schemas.openxmlformats.org/officeDocument/2006/relationships/image" Target="../media/image11.png"/><Relationship Id="rId10" Type="http://schemas.openxmlformats.org/officeDocument/2006/relationships/image" Target="../media/image16.jpeg"/><Relationship Id="rId4" Type="http://schemas.openxmlformats.org/officeDocument/2006/relationships/image" Target="../media/image10.png"/><Relationship Id="rId9" Type="http://schemas.openxmlformats.org/officeDocument/2006/relationships/image" Target="../media/image1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>
            <a:extLst>
              <a:ext uri="{FF2B5EF4-FFF2-40B4-BE49-F238E27FC236}">
                <a16:creationId xmlns:a16="http://schemas.microsoft.com/office/drawing/2014/main" id="{6CC209EF-D47A-4945-A8A9-62DE6BCF317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b="1" dirty="0"/>
              <a:t>PAC 2024</a:t>
            </a:r>
          </a:p>
        </p:txBody>
      </p:sp>
      <p:sp>
        <p:nvSpPr>
          <p:cNvPr id="2" name="Sous-titre 1">
            <a:extLst>
              <a:ext uri="{FF2B5EF4-FFF2-40B4-BE49-F238E27FC236}">
                <a16:creationId xmlns:a16="http://schemas.microsoft.com/office/drawing/2014/main" id="{2CC140E4-E958-DD79-D4EF-C6547326B1A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r-FR" dirty="0"/>
              <a:t>Darty concepteur cuisine</a:t>
            </a:r>
          </a:p>
        </p:txBody>
      </p:sp>
    </p:spTree>
    <p:extLst>
      <p:ext uri="{BB962C8B-B14F-4D97-AF65-F5344CB8AC3E}">
        <p14:creationId xmlns:p14="http://schemas.microsoft.com/office/powerpoint/2010/main" val="147232733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5A7B921-89C1-4E4F-931B-FC48E8B47F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fr-FR" dirty="0"/>
              <a:t>Offre ‘décalée’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3F7B2C72-0768-5965-8CE4-B245AEF0908B}"/>
              </a:ext>
            </a:extLst>
          </p:cNvPr>
          <p:cNvSpPr txBox="1"/>
          <p:nvPr/>
        </p:nvSpPr>
        <p:spPr>
          <a:xfrm>
            <a:off x="1144473" y="1348845"/>
            <a:ext cx="85307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Taille de la cuisine = budget cuisine électroménagers compris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9C892FF5-4660-B6FA-C84F-5B4407615D9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4473" y="2051021"/>
            <a:ext cx="4793395" cy="3871295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0981C15B-C83A-9CFF-50F9-F272A771C3A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51464" y="2051021"/>
            <a:ext cx="4953429" cy="3970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399971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Titre 1"/>
          <p:cNvSpPr>
            <a:spLocks noGrp="1"/>
          </p:cNvSpPr>
          <p:nvPr>
            <p:ph type="title"/>
          </p:nvPr>
        </p:nvSpPr>
        <p:spPr>
          <a:xfrm>
            <a:off x="1810709" y="1774533"/>
            <a:ext cx="8002716" cy="3747107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fr-FR" altLang="fr-FR" sz="3143" dirty="0">
                <a:latin typeface="Tahoma" panose="020B0604030504040204" pitchFamily="34" charset="0"/>
              </a:rPr>
              <a:t>En 2024</a:t>
            </a:r>
            <a:br>
              <a:rPr lang="fr-FR" altLang="fr-FR" sz="1800" dirty="0">
                <a:latin typeface="Tahoma" panose="020B0604030504040204" pitchFamily="34" charset="0"/>
              </a:rPr>
            </a:br>
            <a:br>
              <a:rPr lang="fr-FR" altLang="fr-FR" sz="2000" dirty="0">
                <a:latin typeface="Tahoma" panose="020B0604030504040204" pitchFamily="34" charset="0"/>
              </a:rPr>
            </a:br>
            <a:r>
              <a:rPr lang="fr-FR" altLang="fr-FR" sz="2000" dirty="0">
                <a:latin typeface="Tahoma" panose="020B0604030504040204" pitchFamily="34" charset="0"/>
              </a:rPr>
              <a:t>Donner du rythme au plan d’actions commerciales </a:t>
            </a:r>
            <a:br>
              <a:rPr lang="fr-FR" altLang="fr-FR" sz="2000" dirty="0">
                <a:latin typeface="Tahoma" panose="020B0604030504040204" pitchFamily="34" charset="0"/>
              </a:rPr>
            </a:br>
            <a:r>
              <a:rPr lang="fr-FR" altLang="fr-FR" sz="2000" dirty="0">
                <a:latin typeface="Tahoma" panose="020B0604030504040204" pitchFamily="34" charset="0"/>
              </a:rPr>
              <a:t>Renforcer l’attractivité commerciales</a:t>
            </a:r>
            <a:br>
              <a:rPr lang="fr-FR" altLang="fr-FR" sz="2000" dirty="0">
                <a:latin typeface="Tahoma" panose="020B0604030504040204" pitchFamily="34" charset="0"/>
              </a:rPr>
            </a:br>
            <a:r>
              <a:rPr lang="fr-FR" altLang="fr-FR" sz="2000" dirty="0">
                <a:latin typeface="Tahoma" panose="020B0604030504040204" pitchFamily="34" charset="0"/>
              </a:rPr>
              <a:t>et </a:t>
            </a:r>
            <a:r>
              <a:rPr lang="fr-FR" altLang="fr-FR" sz="2000" dirty="0" err="1">
                <a:latin typeface="Tahoma" panose="020B0604030504040204" pitchFamily="34" charset="0"/>
              </a:rPr>
              <a:t>évenementialiser</a:t>
            </a:r>
            <a:r>
              <a:rPr lang="fr-FR" altLang="fr-FR" sz="2000" dirty="0">
                <a:latin typeface="Tahoma" panose="020B0604030504040204" pitchFamily="34" charset="0"/>
              </a:rPr>
              <a:t> les offres pour convertir.</a:t>
            </a:r>
            <a:br>
              <a:rPr lang="fr-FR" altLang="fr-FR" sz="2000" dirty="0">
                <a:latin typeface="Tahoma" panose="020B0604030504040204" pitchFamily="34" charset="0"/>
              </a:rPr>
            </a:br>
            <a:br>
              <a:rPr lang="fr-FR" altLang="fr-FR" sz="2000" dirty="0">
                <a:latin typeface="Tahoma" panose="020B0604030504040204" pitchFamily="34" charset="0"/>
              </a:rPr>
            </a:br>
            <a:br>
              <a:rPr lang="fr-FR" altLang="fr-FR" sz="1350" dirty="0">
                <a:latin typeface="Tahoma" panose="020B0604030504040204" pitchFamily="34" charset="0"/>
              </a:rPr>
            </a:br>
            <a:br>
              <a:rPr lang="fr-FR" altLang="fr-FR" sz="1350" dirty="0">
                <a:latin typeface="Tahoma" panose="020B0604030504040204" pitchFamily="34" charset="0"/>
              </a:rPr>
            </a:br>
            <a:br>
              <a:rPr lang="fr-FR" altLang="fr-FR" sz="1350" dirty="0">
                <a:latin typeface="Tahoma" panose="020B0604030504040204" pitchFamily="34" charset="0"/>
              </a:rPr>
            </a:br>
            <a:endParaRPr lang="fr-FR" altLang="fr-FR" sz="1350" dirty="0">
              <a:latin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2404670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5">
            <a:extLst>
              <a:ext uri="{FF2B5EF4-FFF2-40B4-BE49-F238E27FC236}">
                <a16:creationId xmlns:a16="http://schemas.microsoft.com/office/drawing/2014/main" id="{F7A46D25-EB9F-3A8C-6974-3321F996DF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fr-FR" dirty="0"/>
              <a:t>#1 CRÉER DE « VRAIS TEMPS FORTS »</a:t>
            </a:r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245D9EAB-9763-0B1B-72CA-1649F313780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fr-FR" dirty="0"/>
              <a:t>Opérations événementiels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47D975E3-E2C7-E9A2-91E6-74686188BC29}"/>
              </a:ext>
            </a:extLst>
          </p:cNvPr>
          <p:cNvSpPr txBox="1"/>
          <p:nvPr/>
        </p:nvSpPr>
        <p:spPr>
          <a:xfrm>
            <a:off x="801187" y="1781399"/>
            <a:ext cx="10215155" cy="36933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altLang="fr-FR" sz="1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ingdings" panose="05000000000000000000" pitchFamily="2" charset="2"/>
              </a:rPr>
              <a:t>2 fois dans l’année </a:t>
            </a:r>
          </a:p>
          <a:p>
            <a:r>
              <a:rPr lang="fr-FR" altLang="fr-FR" sz="1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ingdings" panose="05000000000000000000" pitchFamily="2" charset="2"/>
              </a:rPr>
              <a:t>Créer l’urgence à travers une thématique d’opération et une mécanique transverse</a:t>
            </a:r>
          </a:p>
          <a:p>
            <a:endParaRPr lang="fr-FR" altLang="fr-FR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  <a:sym typeface="Wingdings" panose="05000000000000000000" pitchFamily="2" charset="2"/>
            </a:endParaRPr>
          </a:p>
          <a:p>
            <a:r>
              <a:rPr lang="fr-FR" altLang="fr-FR" sz="1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ingdings" panose="05000000000000000000" pitchFamily="2" charset="2"/>
              </a:rPr>
              <a:t>Faire ressentir immédiatement la </a:t>
            </a:r>
            <a:r>
              <a:rPr lang="fr-FR" altLang="fr-FR" sz="1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ingdings" panose="05000000000000000000" pitchFamily="2" charset="2"/>
              </a:rPr>
              <a:t>dimension évènementielle et donc être en rupture </a:t>
            </a:r>
            <a:r>
              <a:rPr lang="fr-FR" altLang="fr-FR" sz="1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ingdings" panose="05000000000000000000" pitchFamily="2" charset="2"/>
              </a:rPr>
              <a:t>avec la prise de parole commerciale de Darty Concepteur Cuisines </a:t>
            </a:r>
            <a:br>
              <a:rPr lang="fr-FR" altLang="fr-FR" sz="1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ingdings" panose="05000000000000000000" pitchFamily="2" charset="2"/>
              </a:rPr>
            </a:br>
            <a:r>
              <a:rPr lang="fr-FR" altLang="fr-FR" sz="1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ingdings" panose="05000000000000000000" pitchFamily="2" charset="2"/>
              </a:rPr>
              <a:t>Un temps fort doit être perçu par les consommateurs, intentionnistes ou non, sur l’ensemble des points de contacts</a:t>
            </a:r>
            <a:br>
              <a:rPr lang="fr-FR" altLang="fr-FR" sz="1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ingdings" panose="05000000000000000000" pitchFamily="2" charset="2"/>
              </a:rPr>
            </a:br>
            <a:br>
              <a:rPr lang="fr-FR" altLang="fr-FR" sz="1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ingdings" panose="05000000000000000000" pitchFamily="2" charset="2"/>
              </a:rPr>
            </a:br>
            <a:endParaRPr lang="fr-FR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  <a:sym typeface="Wingdings" panose="05000000000000000000" pitchFamily="2" charset="2"/>
            </a:endParaRPr>
          </a:p>
          <a:p>
            <a:r>
              <a:rPr lang="fr-FR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ingdings" panose="05000000000000000000" pitchFamily="2" charset="2"/>
              </a:rPr>
              <a:t>Donner un </a:t>
            </a:r>
            <a:r>
              <a:rPr lang="fr-FR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ingdings" panose="05000000000000000000" pitchFamily="2" charset="2"/>
              </a:rPr>
              <a:t>naming</a:t>
            </a:r>
            <a:r>
              <a:rPr lang="fr-FR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ingdings" panose="05000000000000000000" pitchFamily="2" charset="2"/>
              </a:rPr>
              <a:t> à cette opération qui crée l’urgence et y associer une mécanique avec une forte perception de générosité (exemple double offres)</a:t>
            </a:r>
          </a:p>
          <a:p>
            <a:endParaRPr lang="fr-FR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fr-FR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ingdings" panose="05000000000000000000" pitchFamily="2" charset="2"/>
              </a:rPr>
              <a:t> Assumer la dimension commerciale de l’opération et en faire un rendez-vous</a:t>
            </a:r>
            <a:endParaRPr lang="fr-FR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919841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5">
            <a:extLst>
              <a:ext uri="{FF2B5EF4-FFF2-40B4-BE49-F238E27FC236}">
                <a16:creationId xmlns:a16="http://schemas.microsoft.com/office/drawing/2014/main" id="{F7A46D25-EB9F-3A8C-6974-3321F996DF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fr-FR" dirty="0"/>
              <a:t>#1 CRÉER DE « VRAIS TEMPS FORTS »</a:t>
            </a:r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245D9EAB-9763-0B1B-72CA-1649F313780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fr-FR" dirty="0"/>
              <a:t>Opérations événementiels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47D975E3-E2C7-E9A2-91E6-74686188BC29}"/>
              </a:ext>
            </a:extLst>
          </p:cNvPr>
          <p:cNvSpPr txBox="1"/>
          <p:nvPr/>
        </p:nvSpPr>
        <p:spPr>
          <a:xfrm>
            <a:off x="1105987" y="1534658"/>
            <a:ext cx="10215155" cy="42473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altLang="fr-FR" sz="1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ingdings" panose="05000000000000000000" pitchFamily="2" charset="2"/>
              </a:rPr>
              <a:t>Dates préconisées : Avril-Mai &amp; </a:t>
            </a:r>
            <a:r>
              <a:rPr lang="fr-FR" altLang="fr-FR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ingdings" panose="05000000000000000000" pitchFamily="2" charset="2"/>
              </a:rPr>
              <a:t>Sept-</a:t>
            </a:r>
            <a:r>
              <a:rPr lang="fr-FR" altLang="fr-FR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ingdings" panose="05000000000000000000" pitchFamily="2" charset="2"/>
              </a:rPr>
              <a:t>Oct</a:t>
            </a:r>
            <a:r>
              <a:rPr lang="fr-FR" altLang="fr-FR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ingdings" panose="05000000000000000000" pitchFamily="2" charset="2"/>
              </a:rPr>
              <a:t> </a:t>
            </a:r>
            <a:endParaRPr lang="fr-FR" altLang="fr-FR" sz="18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  <a:sym typeface="Wingdings" panose="05000000000000000000" pitchFamily="2" charset="2"/>
            </a:endParaRPr>
          </a:p>
          <a:p>
            <a:r>
              <a:rPr lang="fr-FR" altLang="fr-FR" sz="1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ingdings" panose="05000000000000000000" pitchFamily="2" charset="2"/>
              </a:rPr>
              <a:t>[en jouant le principe de prolongation sur l’une des 2 opés]</a:t>
            </a:r>
          </a:p>
          <a:p>
            <a:endParaRPr lang="fr-FR" altLang="fr-FR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  <a:sym typeface="Wingdings" panose="05000000000000000000" pitchFamily="2" charset="2"/>
            </a:endParaRPr>
          </a:p>
          <a:p>
            <a:r>
              <a:rPr lang="fr-FR" altLang="fr-FR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ingdings" panose="05000000000000000000" pitchFamily="2" charset="2"/>
              </a:rPr>
              <a:t>Principe d’offre : </a:t>
            </a:r>
          </a:p>
          <a:p>
            <a:r>
              <a:rPr lang="fr-FR" altLang="fr-FR" b="1" dirty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ingdings" panose="05000000000000000000" pitchFamily="2" charset="2"/>
              </a:rPr>
              <a:t>OPÉ #1 : OFFRE PRINCIPALE : JUSQU’À 2500 € SUR VOS MEUBLES</a:t>
            </a:r>
          </a:p>
          <a:p>
            <a:r>
              <a:rPr lang="fr-FR" altLang="fr-FR" sz="1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ingdings" panose="05000000000000000000" pitchFamily="2" charset="2"/>
              </a:rPr>
              <a:t>+ 50% sur votre plan de travail</a:t>
            </a:r>
          </a:p>
          <a:p>
            <a:r>
              <a:rPr lang="fr-FR" altLang="fr-FR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ingdings" panose="05000000000000000000" pitchFamily="2" charset="2"/>
              </a:rPr>
              <a:t> Perception de générosité +++</a:t>
            </a:r>
          </a:p>
          <a:p>
            <a:endParaRPr lang="fr-FR" altLang="fr-FR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  <a:sym typeface="Wingdings" panose="05000000000000000000" pitchFamily="2" charset="2"/>
            </a:endParaRPr>
          </a:p>
          <a:p>
            <a:r>
              <a:rPr lang="fr-FR" altLang="fr-FR" b="1" dirty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ingdings" panose="05000000000000000000" pitchFamily="2" charset="2"/>
              </a:rPr>
              <a:t>OPÉ #2 : OFFRE PRINCIPALE : POSE OFFERTE </a:t>
            </a:r>
          </a:p>
          <a:p>
            <a:r>
              <a:rPr lang="fr-FR" altLang="fr-FR" sz="1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ingdings" panose="05000000000000000000" pitchFamily="2" charset="2"/>
              </a:rPr>
              <a:t>+ Darty Max 6 mois offerts</a:t>
            </a:r>
          </a:p>
          <a:p>
            <a:r>
              <a:rPr lang="fr-FR" altLang="fr-FR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ingdings" panose="05000000000000000000" pitchFamily="2" charset="2"/>
              </a:rPr>
              <a:t> Axe serviciel : accompagnement &amp; garantie Darty</a:t>
            </a:r>
            <a:endParaRPr lang="fr-FR" altLang="fr-FR" sz="18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  <a:sym typeface="Wingdings" panose="05000000000000000000" pitchFamily="2" charset="2"/>
            </a:endParaRPr>
          </a:p>
          <a:p>
            <a:endParaRPr lang="fr-FR" altLang="fr-FR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  <a:sym typeface="Wingdings" panose="05000000000000000000" pitchFamily="2" charset="2"/>
            </a:endParaRPr>
          </a:p>
          <a:p>
            <a:r>
              <a:rPr lang="fr-FR" altLang="fr-FR" sz="1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ingdings" panose="05000000000000000000" pitchFamily="2" charset="2"/>
              </a:rPr>
              <a:t>Dispositif de communication renforcée : </a:t>
            </a:r>
            <a:br>
              <a:rPr lang="fr-FR" altLang="fr-FR" sz="1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ingdings" panose="05000000000000000000" pitchFamily="2" charset="2"/>
              </a:rPr>
            </a:br>
            <a:r>
              <a:rPr lang="fr-FR" altLang="fr-FR" sz="1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ingdings" panose="05000000000000000000" pitchFamily="2" charset="2"/>
              </a:rPr>
              <a:t>média digital -&gt; Cible intentionniste (quid renouvellement Opé le Bon Coin &amp; </a:t>
            </a:r>
            <a:r>
              <a:rPr lang="fr-FR" altLang="fr-FR" sz="18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ingdings" panose="05000000000000000000" pitchFamily="2" charset="2"/>
              </a:rPr>
              <a:t>Seloger</a:t>
            </a:r>
            <a:r>
              <a:rPr lang="fr-FR" altLang="fr-FR" sz="1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ingdings" panose="05000000000000000000" pitchFamily="2" charset="2"/>
              </a:rPr>
              <a:t>)</a:t>
            </a:r>
            <a:endParaRPr lang="fr-FR" altLang="fr-FR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  <a:sym typeface="Wingdings" panose="05000000000000000000" pitchFamily="2" charset="2"/>
            </a:endParaRPr>
          </a:p>
          <a:p>
            <a:r>
              <a:rPr lang="fr-FR" altLang="fr-FR" sz="1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ingdings" panose="05000000000000000000" pitchFamily="2" charset="2"/>
              </a:rPr>
              <a:t>Kit PLV spécifique : Densification de la PLV + PLV ‘événementiel’ Ex : Cubes / Mobiles…</a:t>
            </a:r>
          </a:p>
        </p:txBody>
      </p:sp>
      <p:sp>
        <p:nvSpPr>
          <p:cNvPr id="2" name="Triangle isocèle 1">
            <a:extLst>
              <a:ext uri="{FF2B5EF4-FFF2-40B4-BE49-F238E27FC236}">
                <a16:creationId xmlns:a16="http://schemas.microsoft.com/office/drawing/2014/main" id="{E8A2C1E3-0E92-D560-2254-D393AA89ADC6}"/>
              </a:ext>
            </a:extLst>
          </p:cNvPr>
          <p:cNvSpPr/>
          <p:nvPr/>
        </p:nvSpPr>
        <p:spPr>
          <a:xfrm rot="5400000">
            <a:off x="24939" y="2701636"/>
            <a:ext cx="1296785" cy="548640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Triangle isocèle 2">
            <a:extLst>
              <a:ext uri="{FF2B5EF4-FFF2-40B4-BE49-F238E27FC236}">
                <a16:creationId xmlns:a16="http://schemas.microsoft.com/office/drawing/2014/main" id="{0248C857-2F85-8104-BCA9-3B4BCC1EE90A}"/>
              </a:ext>
            </a:extLst>
          </p:cNvPr>
          <p:cNvSpPr/>
          <p:nvPr/>
        </p:nvSpPr>
        <p:spPr>
          <a:xfrm rot="5400000">
            <a:off x="24939" y="4032389"/>
            <a:ext cx="1296785" cy="548640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8061475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5">
            <a:extLst>
              <a:ext uri="{FF2B5EF4-FFF2-40B4-BE49-F238E27FC236}">
                <a16:creationId xmlns:a16="http://schemas.microsoft.com/office/drawing/2014/main" id="{F7A46D25-EB9F-3A8C-6974-3321F996DF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fr-FR" dirty="0"/>
              <a:t>#2 NOURRIR NOS PROMESSES  </a:t>
            </a:r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245D9EAB-9763-0B1B-72CA-1649F313780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fr-FR" dirty="0"/>
              <a:t>Opérations THEMATIQUES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47D975E3-E2C7-E9A2-91E6-74686188BC29}"/>
              </a:ext>
            </a:extLst>
          </p:cNvPr>
          <p:cNvSpPr txBox="1"/>
          <p:nvPr/>
        </p:nvSpPr>
        <p:spPr>
          <a:xfrm>
            <a:off x="1513706" y="1418280"/>
            <a:ext cx="10215155" cy="51090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altLang="fr-FR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ingdings" panose="05000000000000000000" pitchFamily="2" charset="2"/>
              </a:rPr>
              <a:t>JUIN  : </a:t>
            </a:r>
            <a:br>
              <a:rPr lang="fr-FR" altLang="fr-FR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ingdings" panose="05000000000000000000" pitchFamily="2" charset="2"/>
              </a:rPr>
            </a:br>
            <a:r>
              <a:rPr lang="fr-FR" altLang="fr-FR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ingdings" panose="05000000000000000000" pitchFamily="2" charset="2"/>
              </a:rPr>
              <a:t>ANNIVERSAIRE ?</a:t>
            </a:r>
            <a:br>
              <a:rPr lang="fr-FR" altLang="fr-FR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ingdings" panose="05000000000000000000" pitchFamily="2" charset="2"/>
              </a:rPr>
            </a:br>
            <a:r>
              <a:rPr lang="fr-FR" altLang="fr-FR" sz="2400" b="1" dirty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ingdings" panose="05000000000000000000" pitchFamily="2" charset="2"/>
              </a:rPr>
              <a:t>POSE OFFERTE : </a:t>
            </a:r>
            <a:r>
              <a:rPr lang="fr-FR" altLang="fr-FR" sz="2400" b="1" u="sng" dirty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ingdings" panose="05000000000000000000" pitchFamily="2" charset="2"/>
              </a:rPr>
              <a:t>ON S’OCCUPE DE TOUT</a:t>
            </a:r>
          </a:p>
          <a:p>
            <a:r>
              <a:rPr lang="fr-FR" altLang="fr-FR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ingdings" panose="05000000000000000000" pitchFamily="2" charset="2"/>
              </a:rPr>
              <a:t>pour l’achat d’une cuisine</a:t>
            </a:r>
            <a:br>
              <a:rPr lang="fr-FR" altLang="fr-FR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ingdings" panose="05000000000000000000" pitchFamily="2" charset="2"/>
              </a:rPr>
            </a:br>
            <a:endParaRPr lang="fr-FR" altLang="fr-FR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  <a:sym typeface="Wingdings" panose="05000000000000000000" pitchFamily="2" charset="2"/>
            </a:endParaRPr>
          </a:p>
          <a:p>
            <a:r>
              <a:rPr lang="fr-FR" altLang="fr-FR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ingdings" panose="05000000000000000000" pitchFamily="2" charset="2"/>
              </a:rPr>
              <a:t>&gt;&gt;Opération valorisant la dimension servicielle de l’enseigne</a:t>
            </a:r>
          </a:p>
          <a:p>
            <a:r>
              <a:rPr lang="fr-FR" altLang="fr-FR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ingdings" panose="05000000000000000000" pitchFamily="2" charset="2"/>
              </a:rPr>
              <a:t>&gt;&gt;Mécanique qui répond à 2 insights : considération et désir d’achat </a:t>
            </a:r>
          </a:p>
          <a:p>
            <a:endParaRPr lang="fr-FR" altLang="fr-FR" sz="18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  <a:sym typeface="Wingdings" panose="05000000000000000000" pitchFamily="2" charset="2"/>
            </a:endParaRPr>
          </a:p>
          <a:p>
            <a:r>
              <a:rPr lang="fr-FR" altLang="fr-FR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ingdings" panose="05000000000000000000" pitchFamily="2" charset="2"/>
              </a:rPr>
              <a:t>JUILLET-AOUT  : </a:t>
            </a:r>
            <a:br>
              <a:rPr lang="fr-FR" altLang="fr-FR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ingdings" panose="05000000000000000000" pitchFamily="2" charset="2"/>
              </a:rPr>
            </a:br>
            <a:r>
              <a:rPr lang="fr-FR" altLang="fr-FR" sz="2400" b="1" dirty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ingdings" panose="05000000000000000000" pitchFamily="2" charset="2"/>
              </a:rPr>
              <a:t>LES OFFRES PRIVILEGES </a:t>
            </a:r>
          </a:p>
          <a:p>
            <a:r>
              <a:rPr lang="fr-FR" altLang="fr-FR" sz="2400" b="1" dirty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ingdings" panose="05000000000000000000" pitchFamily="2" charset="2"/>
              </a:rPr>
              <a:t>CREDIT A 0% SUR VOTRE CUISINE</a:t>
            </a:r>
          </a:p>
          <a:p>
            <a:r>
              <a:rPr lang="fr-FR" altLang="fr-FR" sz="1400" dirty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ingdings" panose="05000000000000000000" pitchFamily="2" charset="2"/>
              </a:rPr>
              <a:t> Ou </a:t>
            </a:r>
          </a:p>
          <a:p>
            <a:r>
              <a:rPr lang="fr-FR" altLang="fr-FR" sz="2400" b="1" i="1" dirty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ingdings" panose="05000000000000000000" pitchFamily="2" charset="2"/>
              </a:rPr>
              <a:t>VOTRE CUISINE A PARTIR DE 50€ PAR MOIS</a:t>
            </a:r>
            <a:br>
              <a:rPr lang="fr-FR" altLang="fr-FR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ingdings" panose="05000000000000000000" pitchFamily="2" charset="2"/>
              </a:rPr>
            </a:br>
            <a:endParaRPr lang="fr-FR" altLang="fr-FR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  <a:sym typeface="Wingdings" panose="05000000000000000000" pitchFamily="2" charset="2"/>
            </a:endParaRPr>
          </a:p>
          <a:p>
            <a:r>
              <a:rPr lang="fr-FR" altLang="fr-FR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ingdings" panose="05000000000000000000" pitchFamily="2" charset="2"/>
              </a:rPr>
              <a:t>&gt;&gt; Une attente forte des intentionnistes cuisine</a:t>
            </a:r>
          </a:p>
          <a:p>
            <a:r>
              <a:rPr lang="fr-FR" altLang="fr-FR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ingdings" panose="05000000000000000000" pitchFamily="2" charset="2"/>
              </a:rPr>
              <a:t>&gt;&gt;Répondre à la problématique de tension sur le ‘POUVOIR D’ACHAT’ / Image prix Darty Concepteur Cuisine</a:t>
            </a:r>
          </a:p>
        </p:txBody>
      </p:sp>
    </p:spTree>
    <p:extLst>
      <p:ext uri="{BB962C8B-B14F-4D97-AF65-F5344CB8AC3E}">
        <p14:creationId xmlns:p14="http://schemas.microsoft.com/office/powerpoint/2010/main" val="557860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5">
            <a:extLst>
              <a:ext uri="{FF2B5EF4-FFF2-40B4-BE49-F238E27FC236}">
                <a16:creationId xmlns:a16="http://schemas.microsoft.com/office/drawing/2014/main" id="{F7A46D25-EB9F-3A8C-6974-3321F996DF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fr-FR" dirty="0"/>
              <a:t>#2 NOURRIR NOS PROMESSES  </a:t>
            </a:r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245D9EAB-9763-0B1B-72CA-1649F313780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fr-FR" dirty="0"/>
              <a:t>Opérations THEMATIQUES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47D975E3-E2C7-E9A2-91E6-74686188BC29}"/>
              </a:ext>
            </a:extLst>
          </p:cNvPr>
          <p:cNvSpPr txBox="1"/>
          <p:nvPr/>
        </p:nvSpPr>
        <p:spPr>
          <a:xfrm>
            <a:off x="1105987" y="1534658"/>
            <a:ext cx="10215155" cy="40626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altLang="fr-FR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ingdings" panose="05000000000000000000" pitchFamily="2" charset="2"/>
              </a:rPr>
              <a:t>ALTERNATIVE  JUILLET-AOUT</a:t>
            </a:r>
            <a:br>
              <a:rPr lang="fr-FR" altLang="fr-FR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ingdings" panose="05000000000000000000" pitchFamily="2" charset="2"/>
              </a:rPr>
            </a:br>
            <a:r>
              <a:rPr lang="fr-FR" altLang="fr-FR" sz="2400" b="1" dirty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ingdings" panose="05000000000000000000" pitchFamily="2" charset="2"/>
              </a:rPr>
              <a:t>OFFRE REPRISE JUSQU’À 2500€</a:t>
            </a:r>
          </a:p>
          <a:p>
            <a:r>
              <a:rPr lang="fr-FR" altLang="fr-FR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ingdings" panose="05000000000000000000" pitchFamily="2" charset="2"/>
              </a:rPr>
              <a:t>pour l’achat d’une cuisine</a:t>
            </a:r>
            <a:br>
              <a:rPr lang="fr-FR" altLang="fr-FR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ingdings" panose="05000000000000000000" pitchFamily="2" charset="2"/>
              </a:rPr>
            </a:br>
            <a:endParaRPr lang="fr-FR" altLang="fr-FR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  <a:sym typeface="Wingdings" panose="05000000000000000000" pitchFamily="2" charset="2"/>
            </a:endParaRPr>
          </a:p>
          <a:p>
            <a:r>
              <a:rPr lang="fr-FR" altLang="fr-FR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ingdings" panose="05000000000000000000" pitchFamily="2" charset="2"/>
              </a:rPr>
              <a:t>Recyclage de vos anciens meubles</a:t>
            </a:r>
          </a:p>
          <a:p>
            <a:endParaRPr lang="fr-FR" altLang="fr-FR" sz="18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  <a:sym typeface="Wingdings" panose="05000000000000000000" pitchFamily="2" charset="2"/>
            </a:endParaRPr>
          </a:p>
          <a:p>
            <a:r>
              <a:rPr lang="fr-FR" altLang="fr-FR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ingdings" panose="05000000000000000000" pitchFamily="2" charset="2"/>
              </a:rPr>
              <a:t>Darty Concepteur Cuisine reprend votre cuisine jusqu’à 2500€</a:t>
            </a:r>
            <a:endParaRPr lang="fr-FR" altLang="fr-FR" sz="18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  <a:sym typeface="Wingdings" panose="05000000000000000000" pitchFamily="2" charset="2"/>
            </a:endParaRPr>
          </a:p>
          <a:p>
            <a:endParaRPr lang="fr-FR" altLang="fr-FR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  <a:sym typeface="Wingdings" panose="05000000000000000000" pitchFamily="2" charset="2"/>
            </a:endParaRPr>
          </a:p>
          <a:p>
            <a:r>
              <a:rPr lang="fr-FR" altLang="fr-FR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ingdings" panose="05000000000000000000" pitchFamily="2" charset="2"/>
              </a:rPr>
              <a:t>Offre par palier selon le montant de la cuisine achetée</a:t>
            </a:r>
          </a:p>
          <a:p>
            <a:r>
              <a:rPr lang="fr-FR" altLang="fr-FR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ingdings" panose="05000000000000000000" pitchFamily="2" charset="2"/>
              </a:rPr>
              <a:t> </a:t>
            </a:r>
          </a:p>
          <a:p>
            <a:endParaRPr lang="fr-FR" altLang="fr-FR" sz="18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  <a:sym typeface="Wingdings" panose="05000000000000000000" pitchFamily="2" charset="2"/>
            </a:endParaRPr>
          </a:p>
          <a:p>
            <a:r>
              <a:rPr lang="fr-FR" altLang="fr-FR" sz="1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ingdings" panose="05000000000000000000" pitchFamily="2" charset="2"/>
              </a:rPr>
              <a:t>&gt;&gt;une offre recyclage parfaitement en phase avec les valeurs portées par l’enseigne.</a:t>
            </a:r>
          </a:p>
          <a:p>
            <a:r>
              <a:rPr lang="fr-FR" altLang="fr-FR" sz="1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ingdings" panose="05000000000000000000" pitchFamily="2" charset="2"/>
              </a:rPr>
              <a:t> Une mécanique qui permet de nourrir l’image de Darty en tant que cuisiniste responsable</a:t>
            </a:r>
          </a:p>
          <a:p>
            <a:endParaRPr lang="fr-FR" altLang="fr-FR" sz="18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  <a:sym typeface="Wingdings" panose="05000000000000000000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406271317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5">
            <a:extLst>
              <a:ext uri="{FF2B5EF4-FFF2-40B4-BE49-F238E27FC236}">
                <a16:creationId xmlns:a16="http://schemas.microsoft.com/office/drawing/2014/main" id="{F7A46D25-EB9F-3A8C-6974-3321F996DF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fr-FR" dirty="0"/>
              <a:t>#2 NOURRIR NOS PROMESSES  </a:t>
            </a:r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245D9EAB-9763-0B1B-72CA-1649F313780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fr-FR" dirty="0"/>
              <a:t>Opérations THEMATIQUES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47D975E3-E2C7-E9A2-91E6-74686188BC29}"/>
              </a:ext>
            </a:extLst>
          </p:cNvPr>
          <p:cNvSpPr txBox="1"/>
          <p:nvPr/>
        </p:nvSpPr>
        <p:spPr>
          <a:xfrm>
            <a:off x="1114696" y="1351778"/>
            <a:ext cx="10215155" cy="28007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altLang="fr-FR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ingdings" panose="05000000000000000000" pitchFamily="2" charset="2"/>
              </a:rPr>
              <a:t>NOVEMBRE : </a:t>
            </a:r>
            <a:br>
              <a:rPr lang="fr-FR" altLang="fr-FR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ingdings" panose="05000000000000000000" pitchFamily="2" charset="2"/>
              </a:rPr>
            </a:br>
            <a:r>
              <a:rPr lang="fr-FR" altLang="fr-FR" sz="3200" b="1" dirty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ingdings" panose="05000000000000000000" pitchFamily="2" charset="2"/>
              </a:rPr>
              <a:t>25</a:t>
            </a:r>
            <a:r>
              <a:rPr lang="fr-FR" altLang="fr-FR" sz="2400" b="1" dirty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ingdings" panose="05000000000000000000" pitchFamily="2" charset="2"/>
              </a:rPr>
              <a:t> ANS DE GARANTIES  </a:t>
            </a:r>
            <a:r>
              <a:rPr lang="fr-FR" altLang="fr-FR" sz="3200" b="1" dirty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ingdings" panose="05000000000000000000" pitchFamily="2" charset="2"/>
              </a:rPr>
              <a:t>25</a:t>
            </a:r>
            <a:r>
              <a:rPr lang="fr-FR" altLang="fr-FR" sz="2400" b="1" dirty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ingdings" panose="05000000000000000000" pitchFamily="2" charset="2"/>
              </a:rPr>
              <a:t>% SUR LES MEUBLES DE CUISINE</a:t>
            </a:r>
            <a:br>
              <a:rPr lang="fr-FR" altLang="fr-FR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ingdings" panose="05000000000000000000" pitchFamily="2" charset="2"/>
              </a:rPr>
            </a:br>
            <a:endParaRPr lang="fr-FR" altLang="fr-FR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  <a:sym typeface="Wingdings" panose="05000000000000000000" pitchFamily="2" charset="2"/>
            </a:endParaRPr>
          </a:p>
          <a:p>
            <a:r>
              <a:rPr lang="fr-FR" altLang="fr-FR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ingdings" panose="05000000000000000000" pitchFamily="2" charset="2"/>
              </a:rPr>
              <a:t>Jouez avec le chiffre 25 : un levier mnémotechnique </a:t>
            </a:r>
          </a:p>
          <a:p>
            <a:r>
              <a:rPr lang="fr-FR" altLang="fr-FR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ingdings" panose="05000000000000000000" pitchFamily="2" charset="2"/>
              </a:rPr>
              <a:t>Renforcer la notoriété de la durée de garantie des cuisines Darty (items qualité/durabilité)</a:t>
            </a:r>
          </a:p>
          <a:p>
            <a:endParaRPr lang="fr-FR" altLang="fr-FR" sz="18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  <a:sym typeface="Wingdings" panose="05000000000000000000" pitchFamily="2" charset="2"/>
            </a:endParaRPr>
          </a:p>
          <a:p>
            <a:r>
              <a:rPr lang="fr-FR" altLang="fr-FR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ingdings" panose="05000000000000000000" pitchFamily="2" charset="2"/>
              </a:rPr>
              <a:t>Un enjeu en amont faire passer à 25 ans la durée de garantie des cuisines</a:t>
            </a:r>
            <a:endParaRPr lang="fr-FR" altLang="fr-FR" sz="18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  <a:sym typeface="Wingdings" panose="05000000000000000000" pitchFamily="2" charset="2"/>
            </a:endParaRPr>
          </a:p>
          <a:p>
            <a:r>
              <a:rPr lang="fr-FR" altLang="fr-FR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ingdings" panose="05000000000000000000" pitchFamily="2" charset="2"/>
              </a:rPr>
              <a:t> </a:t>
            </a:r>
            <a:endParaRPr lang="fr-FR" altLang="fr-FR" sz="18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  <a:sym typeface="Wingdings" panose="05000000000000000000" pitchFamily="2" charset="2"/>
            </a:endParaRPr>
          </a:p>
          <a:p>
            <a:endParaRPr lang="fr-FR" altLang="fr-FR" sz="18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  <a:sym typeface="Wingdings" panose="05000000000000000000" pitchFamily="2" charset="2"/>
            </a:endParaRP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1F2CC007-093A-E462-9337-4B9BB07A5D86}"/>
              </a:ext>
            </a:extLst>
          </p:cNvPr>
          <p:cNvSpPr txBox="1"/>
          <p:nvPr/>
        </p:nvSpPr>
        <p:spPr>
          <a:xfrm>
            <a:off x="1114695" y="3970148"/>
            <a:ext cx="10215155" cy="24314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altLang="fr-FR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ingdings" panose="05000000000000000000" pitchFamily="2" charset="2"/>
              </a:rPr>
              <a:t>DECEMBRE : </a:t>
            </a:r>
            <a:br>
              <a:rPr lang="fr-FR" altLang="fr-FR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ingdings" panose="05000000000000000000" pitchFamily="2" charset="2"/>
              </a:rPr>
            </a:br>
            <a:r>
              <a:rPr lang="fr-FR" altLang="fr-FR" sz="2400" b="1" dirty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ingdings" panose="05000000000000000000" pitchFamily="2" charset="2"/>
              </a:rPr>
              <a:t>JUSQU’À 2500 € DE REMISE SUR L’ÉLECTROMÉNAGER</a:t>
            </a:r>
            <a:br>
              <a:rPr lang="fr-FR" altLang="fr-FR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ingdings" panose="05000000000000000000" pitchFamily="2" charset="2"/>
              </a:rPr>
            </a:br>
            <a:r>
              <a:rPr lang="fr-FR" altLang="fr-FR" sz="1400" dirty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ingdings" panose="05000000000000000000" pitchFamily="2" charset="2"/>
              </a:rPr>
              <a:t>+ </a:t>
            </a:r>
            <a:r>
              <a:rPr lang="fr-FR" sz="2000" b="1" i="1" dirty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Votre cuisine 100% remboursé </a:t>
            </a:r>
            <a:r>
              <a:rPr lang="fr-FR" sz="2000" b="1" i="1" dirty="0">
                <a:solidFill>
                  <a:srgbClr val="D9117E"/>
                </a:solidFill>
                <a:latin typeface="Avenir Next LT Pro" panose="020B0504020202020204" pitchFamily="34" charset="0"/>
              </a:rPr>
              <a:t>!</a:t>
            </a:r>
          </a:p>
          <a:p>
            <a:r>
              <a:rPr lang="fr-FR" sz="1800" b="1" i="1" dirty="0">
                <a:solidFill>
                  <a:srgbClr val="D9117E"/>
                </a:solidFill>
                <a:latin typeface="Avenir Next LT Pro" panose="020B0504020202020204" pitchFamily="34" charset="0"/>
              </a:rPr>
              <a:t>En ce moment, réaliser un devis cuisine et gagnez le remboursement de votre cuisine</a:t>
            </a:r>
          </a:p>
          <a:p>
            <a:endParaRPr lang="fr-FR" altLang="fr-FR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  <a:sym typeface="Wingdings" panose="05000000000000000000" pitchFamily="2" charset="2"/>
            </a:endParaRPr>
          </a:p>
          <a:p>
            <a:r>
              <a:rPr lang="fr-FR" altLang="fr-FR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ingdings" panose="05000000000000000000" pitchFamily="2" charset="2"/>
              </a:rPr>
              <a:t>Mettre en place un jeu concours qui renforce l’attractivité des devis</a:t>
            </a:r>
          </a:p>
          <a:p>
            <a:r>
              <a:rPr lang="fr-FR" altLang="fr-FR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ingdings" panose="05000000000000000000" pitchFamily="2" charset="2"/>
              </a:rPr>
              <a:t>L’objectif du jeu doit être dans la stimulation de lead.  </a:t>
            </a:r>
            <a:endParaRPr lang="fr-FR" altLang="fr-FR" sz="18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  <a:sym typeface="Wingdings" panose="05000000000000000000" pitchFamily="2" charset="2"/>
            </a:endParaRPr>
          </a:p>
          <a:p>
            <a:endParaRPr lang="fr-FR" altLang="fr-FR" sz="18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  <a:sym typeface="Wingdings" panose="05000000000000000000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304026455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5">
            <a:extLst>
              <a:ext uri="{FF2B5EF4-FFF2-40B4-BE49-F238E27FC236}">
                <a16:creationId xmlns:a16="http://schemas.microsoft.com/office/drawing/2014/main" id="{F7A46D25-EB9F-3A8C-6974-3321F996DF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fr-FR" dirty="0"/>
              <a:t>#3 OPERATION BLACK FRIDAY</a:t>
            </a:r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245D9EAB-9763-0B1B-72CA-1649F313780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fr-FR" dirty="0" err="1"/>
              <a:t>OPéRATIONS</a:t>
            </a:r>
            <a:r>
              <a:rPr lang="fr-FR" dirty="0"/>
              <a:t> COURTE </a:t>
            </a:r>
            <a:r>
              <a:rPr lang="fr-FR" dirty="0" err="1"/>
              <a:t>DURéE</a:t>
            </a:r>
            <a:endParaRPr lang="fr-FR" dirty="0"/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47D975E3-E2C7-E9A2-91E6-74686188BC29}"/>
              </a:ext>
            </a:extLst>
          </p:cNvPr>
          <p:cNvSpPr txBox="1"/>
          <p:nvPr/>
        </p:nvSpPr>
        <p:spPr>
          <a:xfrm>
            <a:off x="1454330" y="1813173"/>
            <a:ext cx="10215155" cy="48013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altLang="fr-FR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ingdings" panose="05000000000000000000" pitchFamily="2" charset="2"/>
              </a:rPr>
              <a:t>Associer à l’offre principal </a:t>
            </a:r>
            <a:br>
              <a:rPr lang="fr-FR" altLang="fr-FR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ingdings" panose="05000000000000000000" pitchFamily="2" charset="2"/>
              </a:rPr>
            </a:br>
            <a:r>
              <a:rPr lang="fr-FR" altLang="fr-FR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ingdings" panose="05000000000000000000" pitchFamily="2" charset="2"/>
              </a:rPr>
              <a:t>une offre secondaire sur une période d’une semaine</a:t>
            </a:r>
            <a:br>
              <a:rPr lang="fr-FR" sz="2000" b="1" dirty="0">
                <a:latin typeface="Avenir Next LT Pro" panose="020B0504020202020204" pitchFamily="34" charset="0"/>
              </a:rPr>
            </a:br>
            <a:endParaRPr lang="fr-FR" sz="2000" b="1" dirty="0">
              <a:latin typeface="Avenir Next LT Pro" panose="020B050402020202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è"/>
            </a:pPr>
            <a:r>
              <a:rPr lang="fr-FR" sz="2000" dirty="0">
                <a:latin typeface="Avenir Next LT Pro" panose="020B0504020202020204" pitchFamily="34" charset="0"/>
              </a:rPr>
              <a:t>Quid d’une offre partenaire GEM/PEM ou d’un partenariat d’image :</a:t>
            </a:r>
          </a:p>
          <a:p>
            <a:endParaRPr lang="fr-FR" dirty="0">
              <a:latin typeface="Avenir Next LT Pro" panose="020B0504020202020204" pitchFamily="34" charset="0"/>
            </a:endParaRPr>
          </a:p>
          <a:p>
            <a:r>
              <a:rPr lang="fr-FR" dirty="0">
                <a:latin typeface="Avenir Next LT Pro" panose="020B0504020202020204" pitchFamily="34" charset="0"/>
              </a:rPr>
              <a:t>La prime offerte PEM</a:t>
            </a:r>
            <a:br>
              <a:rPr lang="fr-FR" b="1" dirty="0">
                <a:latin typeface="Avenir Next LT Pro" panose="020B0504020202020204" pitchFamily="34" charset="0"/>
              </a:rPr>
            </a:br>
            <a:r>
              <a:rPr lang="fr-FR" b="1" dirty="0">
                <a:latin typeface="Avenir Next LT Pro" panose="020B0504020202020204" pitchFamily="34" charset="0"/>
              </a:rPr>
              <a:t>Un cadeau : un robot Magimix offert </a:t>
            </a:r>
          </a:p>
          <a:p>
            <a:endParaRPr lang="fr-FR" sz="2000" dirty="0">
              <a:latin typeface="Avenir Next LT Pro" panose="020B0504020202020204" pitchFamily="34" charset="0"/>
            </a:endParaRPr>
          </a:p>
          <a:p>
            <a:r>
              <a:rPr lang="fr-FR" sz="1800" dirty="0">
                <a:solidFill>
                  <a:prstClr val="black"/>
                </a:solidFill>
                <a:latin typeface="Avenir Next LT Pro" panose="020B0504020202020204" pitchFamily="34" charset="0"/>
              </a:rPr>
              <a:t>La prime sous forme de bons d’achat</a:t>
            </a:r>
            <a:br>
              <a:rPr kumimoji="0" lang="fr-FR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venir Next LT Pro" panose="020B0504020202020204" pitchFamily="34" charset="0"/>
                <a:ea typeface="+mn-ea"/>
                <a:cs typeface="+mn-cs"/>
              </a:rPr>
            </a:br>
            <a:r>
              <a:rPr kumimoji="0" lang="fr-FR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venir Next LT Pro" panose="020B0504020202020204" pitchFamily="34" charset="0"/>
                <a:ea typeface="+mn-ea"/>
                <a:cs typeface="+mn-cs"/>
              </a:rPr>
              <a:t>500€ offerts en petits électroménager de votre choix</a:t>
            </a:r>
          </a:p>
          <a:p>
            <a:endParaRPr lang="fr-FR" altLang="fr-FR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  <a:sym typeface="Wingdings" panose="05000000000000000000" pitchFamily="2" charset="2"/>
            </a:endParaRPr>
          </a:p>
          <a:p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venir Next LT Pro" panose="020B0504020202020204" pitchFamily="34" charset="0"/>
                <a:ea typeface="+mn-ea"/>
                <a:cs typeface="+mn-cs"/>
              </a:rPr>
              <a:t>La prime partenaire pour la réalisation d’un devis</a:t>
            </a:r>
            <a:endParaRPr lang="fr-FR" b="1" dirty="0">
              <a:solidFill>
                <a:prstClr val="black"/>
              </a:solidFill>
              <a:latin typeface="Avenir Next LT Pro" panose="020B0504020202020204" pitchFamily="34" charset="0"/>
            </a:endParaRPr>
          </a:p>
          <a:p>
            <a:r>
              <a:rPr kumimoji="0" lang="fr-FR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venir Next LT Pro" panose="020B0504020202020204" pitchFamily="34" charset="0"/>
                <a:ea typeface="+mn-ea"/>
                <a:cs typeface="+mn-cs"/>
              </a:rPr>
              <a:t>2000 cours de cuisine offert près de chez vous</a:t>
            </a:r>
          </a:p>
          <a:p>
            <a:endParaRPr lang="fr-FR" altLang="fr-FR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  <a:sym typeface="Wingdings" panose="05000000000000000000" pitchFamily="2" charset="2"/>
            </a:endParaRPr>
          </a:p>
          <a:p>
            <a:r>
              <a:rPr lang="fr-FR" altLang="fr-FR" sz="1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ingdings" panose="05000000000000000000" pitchFamily="2" charset="2"/>
              </a:rPr>
              <a:t> </a:t>
            </a:r>
            <a:endParaRPr lang="fr-FR" altLang="fr-FR" sz="18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  <a:sym typeface="Wingdings" panose="05000000000000000000" pitchFamily="2" charset="2"/>
            </a:endParaRPr>
          </a:p>
          <a:p>
            <a:endParaRPr lang="fr-FR" altLang="fr-FR" sz="18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  <a:sym typeface="Wingdings" panose="05000000000000000000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99982546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5">
            <a:extLst>
              <a:ext uri="{FF2B5EF4-FFF2-40B4-BE49-F238E27FC236}">
                <a16:creationId xmlns:a16="http://schemas.microsoft.com/office/drawing/2014/main" id="{F7A46D25-EB9F-3A8C-6974-3321F996DF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fr-FR" dirty="0"/>
              <a:t>#3 OPERATION BLACK FRIDAY</a:t>
            </a:r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245D9EAB-9763-0B1B-72CA-1649F313780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fr-FR" dirty="0"/>
              <a:t>FOCUS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47D975E3-E2C7-E9A2-91E6-74686188BC29}"/>
              </a:ext>
            </a:extLst>
          </p:cNvPr>
          <p:cNvSpPr txBox="1"/>
          <p:nvPr/>
        </p:nvSpPr>
        <p:spPr>
          <a:xfrm>
            <a:off x="1454330" y="1813173"/>
            <a:ext cx="10215155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altLang="fr-FR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ingdings" panose="05000000000000000000" pitchFamily="2" charset="2"/>
              </a:rPr>
              <a:t>Quid de passer au Black </a:t>
            </a:r>
            <a:r>
              <a:rPr lang="fr-FR" altLang="fr-FR" sz="24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ingdings" panose="05000000000000000000" pitchFamily="2" charset="2"/>
              </a:rPr>
              <a:t>Month</a:t>
            </a:r>
            <a:r>
              <a:rPr lang="fr-FR" altLang="fr-FR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ingdings" panose="05000000000000000000" pitchFamily="2" charset="2"/>
              </a:rPr>
              <a:t> </a:t>
            </a:r>
          </a:p>
          <a:p>
            <a:r>
              <a:rPr lang="fr-FR" altLang="fr-FR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ingdings" panose="05000000000000000000" pitchFamily="2" charset="2"/>
              </a:rPr>
              <a:t>L’idée est d’habiller tout l’opération de novembre </a:t>
            </a:r>
            <a:br>
              <a:rPr lang="fr-FR" altLang="fr-FR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ingdings" panose="05000000000000000000" pitchFamily="2" charset="2"/>
              </a:rPr>
            </a:br>
            <a:r>
              <a:rPr lang="fr-FR" altLang="fr-FR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ingdings" panose="05000000000000000000" pitchFamily="2" charset="2"/>
              </a:rPr>
              <a:t>aux couleurs du Black Friday</a:t>
            </a:r>
          </a:p>
          <a:p>
            <a:endParaRPr lang="fr-FR" altLang="fr-FR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  <a:sym typeface="Wingdings" panose="05000000000000000000" pitchFamily="2" charset="2"/>
            </a:endParaRPr>
          </a:p>
          <a:p>
            <a:r>
              <a:rPr lang="fr-FR" altLang="fr-FR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ingdings" panose="05000000000000000000" pitchFamily="2" charset="2"/>
              </a:rPr>
              <a:t>L’offre principale = l’offre Black Friday</a:t>
            </a:r>
          </a:p>
          <a:p>
            <a:r>
              <a:rPr lang="fr-FR" altLang="fr-FR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ingdings" panose="05000000000000000000" pitchFamily="2" charset="2"/>
              </a:rPr>
              <a:t>Ajout d’une offre complémentaire sur une semaine sur la période </a:t>
            </a:r>
          </a:p>
          <a:p>
            <a:r>
              <a:rPr lang="fr-FR" altLang="fr-FR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ingdings" panose="05000000000000000000" pitchFamily="2" charset="2"/>
              </a:rPr>
              <a:t> </a:t>
            </a:r>
          </a:p>
          <a:p>
            <a:r>
              <a:rPr lang="fr-FR" altLang="fr-FR" sz="1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ingdings" panose="05000000000000000000" pitchFamily="2" charset="2"/>
              </a:rPr>
              <a:t> </a:t>
            </a:r>
            <a:endParaRPr lang="fr-FR" altLang="fr-FR" sz="18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  <a:sym typeface="Wingdings" panose="05000000000000000000" pitchFamily="2" charset="2"/>
            </a:endParaRPr>
          </a:p>
          <a:p>
            <a:endParaRPr lang="fr-FR" altLang="fr-FR" sz="18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  <a:sym typeface="Wingdings" panose="05000000000000000000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28856324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5">
            <a:extLst>
              <a:ext uri="{FF2B5EF4-FFF2-40B4-BE49-F238E27FC236}">
                <a16:creationId xmlns:a16="http://schemas.microsoft.com/office/drawing/2014/main" id="{F7A46D25-EB9F-3A8C-6974-3321F996DF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fr-FR" dirty="0"/>
              <a:t>#3 OPERATION PORTES OUVERTES</a:t>
            </a:r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245D9EAB-9763-0B1B-72CA-1649F313780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fr-FR" dirty="0" err="1"/>
              <a:t>OPéRATIONS</a:t>
            </a:r>
            <a:r>
              <a:rPr lang="fr-FR" dirty="0"/>
              <a:t> COURTE </a:t>
            </a:r>
            <a:r>
              <a:rPr lang="fr-FR" dirty="0" err="1"/>
              <a:t>DURéE</a:t>
            </a:r>
            <a:endParaRPr lang="fr-FR" dirty="0"/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47D975E3-E2C7-E9A2-91E6-74686188BC29}"/>
              </a:ext>
            </a:extLst>
          </p:cNvPr>
          <p:cNvSpPr txBox="1"/>
          <p:nvPr/>
        </p:nvSpPr>
        <p:spPr>
          <a:xfrm>
            <a:off x="1454330" y="1813173"/>
            <a:ext cx="10215155" cy="36009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altLang="fr-FR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ingdings" panose="05000000000000000000" pitchFamily="2" charset="2"/>
              </a:rPr>
              <a:t>Généralisation de cette opération</a:t>
            </a:r>
          </a:p>
          <a:p>
            <a:r>
              <a:rPr lang="fr-FR" altLang="fr-FR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ingdings" panose="05000000000000000000" pitchFamily="2" charset="2"/>
              </a:rPr>
              <a:t>Promesse : Offres découverte, animations… c’est le moment de découvrir nos offres</a:t>
            </a:r>
          </a:p>
          <a:p>
            <a:endParaRPr lang="fr-FR" altLang="fr-FR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  <a:sym typeface="Wingdings" panose="05000000000000000000" pitchFamily="2" charset="2"/>
            </a:endParaRPr>
          </a:p>
          <a:p>
            <a:r>
              <a:rPr lang="fr-FR" altLang="fr-FR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ingdings" panose="05000000000000000000" pitchFamily="2" charset="2"/>
              </a:rPr>
              <a:t>Quid d’associer à cette opération un jeu concours on-line/en magasin :</a:t>
            </a:r>
          </a:p>
          <a:p>
            <a:endParaRPr lang="fr-FR" altLang="fr-FR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  <a:sym typeface="Wingdings" panose="05000000000000000000" pitchFamily="2" charset="2"/>
            </a:endParaRPr>
          </a:p>
          <a:p>
            <a:r>
              <a:rPr lang="fr-FR" altLang="fr-FR" sz="2000" b="1" i="1" dirty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ingdings" panose="05000000000000000000" pitchFamily="2" charset="2"/>
              </a:rPr>
              <a:t>Choisissez votre cuisine et gagnez votre électroménager !</a:t>
            </a:r>
          </a:p>
          <a:p>
            <a:r>
              <a:rPr lang="fr-FR" altLang="fr-FR" sz="2000" b="1" i="1" dirty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ingdings" panose="05000000000000000000" pitchFamily="2" charset="2"/>
              </a:rPr>
              <a:t>+des dotations locales : 10 cours de cuisine /magasin</a:t>
            </a:r>
          </a:p>
          <a:p>
            <a:r>
              <a:rPr lang="fr-FR" altLang="fr-FR" sz="2000" b="1" i="1" dirty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ingdings" panose="05000000000000000000" pitchFamily="2" charset="2"/>
              </a:rPr>
              <a:t>10 robots cuiseurs</a:t>
            </a:r>
          </a:p>
          <a:p>
            <a:endParaRPr lang="fr-FR" altLang="fr-FR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  <a:sym typeface="Wingdings" panose="05000000000000000000" pitchFamily="2" charset="2"/>
            </a:endParaRPr>
          </a:p>
          <a:p>
            <a:r>
              <a:rPr lang="fr-FR" altLang="fr-FR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ingdings" panose="05000000000000000000" pitchFamily="2" charset="2"/>
              </a:rPr>
              <a:t> Il s’agit d’animer ce temps fort dans le réseau et donner des leviers d’animation.</a:t>
            </a:r>
          </a:p>
          <a:p>
            <a:r>
              <a:rPr lang="fr-FR" altLang="fr-FR" sz="1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ingdings" panose="05000000000000000000" pitchFamily="2" charset="2"/>
              </a:rPr>
              <a:t> </a:t>
            </a:r>
            <a:endParaRPr lang="fr-FR" altLang="fr-FR" sz="18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  <a:sym typeface="Wingdings" panose="05000000000000000000" pitchFamily="2" charset="2"/>
            </a:endParaRPr>
          </a:p>
          <a:p>
            <a:endParaRPr lang="fr-FR" altLang="fr-FR" sz="18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  <a:sym typeface="Wingdings" panose="05000000000000000000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5460486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5A7B921-89C1-4E4F-931B-FC48E8B47F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0"/>
            <a:ext cx="11514010" cy="1893385"/>
          </a:xfrm>
        </p:spPr>
        <p:txBody>
          <a:bodyPr/>
          <a:lstStyle/>
          <a:p>
            <a:r>
              <a:rPr lang="fr-FR" dirty="0"/>
              <a:t>Objectifs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C7424A79-3EA8-4237-AB20-AA37AE575A2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77952" y="1498312"/>
            <a:ext cx="11587162" cy="395073"/>
          </a:xfrm>
        </p:spPr>
        <p:txBody>
          <a:bodyPr/>
          <a:lstStyle/>
          <a:p>
            <a:pPr>
              <a:lnSpc>
                <a:spcPct val="100000"/>
              </a:lnSpc>
            </a:pPr>
            <a:endParaRPr lang="fr-FR" sz="2000" dirty="0">
              <a:solidFill>
                <a:schemeClr val="tx1"/>
              </a:solidFill>
            </a:endParaRPr>
          </a:p>
          <a:p>
            <a:pPr>
              <a:lnSpc>
                <a:spcPct val="100000"/>
              </a:lnSpc>
            </a:pPr>
            <a:endParaRPr lang="fr-FR" sz="2000" dirty="0">
              <a:solidFill>
                <a:schemeClr val="tx1"/>
              </a:solidFill>
            </a:endParaRPr>
          </a:p>
          <a:p>
            <a:pPr>
              <a:lnSpc>
                <a:spcPct val="100000"/>
              </a:lnSpc>
            </a:pPr>
            <a:endParaRPr lang="fr-FR" sz="2000" dirty="0">
              <a:solidFill>
                <a:schemeClr val="tx1"/>
              </a:solidFill>
            </a:endParaRPr>
          </a:p>
          <a:p>
            <a:pPr>
              <a:lnSpc>
                <a:spcPct val="100000"/>
              </a:lnSpc>
            </a:pPr>
            <a:r>
              <a:rPr kumimoji="0" lang="fr-FR" altLang="fr-FR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sym typeface="Wingdings" panose="05000000000000000000" pitchFamily="2" charset="2"/>
              </a:rPr>
              <a:t> </a:t>
            </a:r>
            <a:r>
              <a:rPr kumimoji="0" lang="fr-FR" altLang="fr-FR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Stimuler l’attractivité des opérations  en renforçant la dynamique du PAC</a:t>
            </a:r>
            <a:br>
              <a:rPr kumimoji="0" lang="fr-FR" altLang="fr-FR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</a:br>
            <a:r>
              <a:rPr kumimoji="0" lang="fr-FR" altLang="fr-FR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accélérer les occasions de venir en adressant des call to actions puissants et reconnus par les intentionnistes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fr-FR" sz="2000" b="1" i="0" u="none" strike="noStrike" kern="1200" cap="all" spc="0" normalizeH="0" baseline="0" noProof="0" dirty="0">
              <a:ln>
                <a:noFill/>
              </a:ln>
              <a:solidFill>
                <a:srgbClr val="2E2E2E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r-FR" altLang="fr-FR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ingdings" panose="05000000000000000000" pitchFamily="2" charset="2"/>
              </a:rPr>
              <a:t> </a:t>
            </a:r>
            <a:r>
              <a:rPr lang="fr-FR" altLang="fr-FR" sz="2800" cap="none" dirty="0">
                <a:solidFill>
                  <a:prstClr val="black"/>
                </a:solidFill>
                <a:sym typeface="Wingdings" panose="05000000000000000000" pitchFamily="2" charset="2"/>
              </a:rPr>
              <a:t>I</a:t>
            </a:r>
            <a:r>
              <a:rPr kumimoji="0" lang="fr-FR" altLang="fr-FR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ncarner</a:t>
            </a:r>
            <a:r>
              <a:rPr kumimoji="0" lang="fr-FR" altLang="fr-FR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davantage les promesses </a:t>
            </a:r>
            <a:br>
              <a:rPr kumimoji="0" lang="fr-FR" altLang="fr-FR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kumimoji="0" lang="fr-FR" altLang="fr-FR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dans l’ensemble du dispositif de communication </a:t>
            </a:r>
            <a:br>
              <a:rPr kumimoji="0" lang="fr-FR" alt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kumimoji="0" lang="fr-FR" alt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et sur l’ensemble des points de contact pour créer la préférence</a:t>
            </a:r>
          </a:p>
          <a:p>
            <a:pPr>
              <a:lnSpc>
                <a:spcPct val="100000"/>
              </a:lnSpc>
            </a:pPr>
            <a:br>
              <a:rPr kumimoji="0" lang="fr-FR" altLang="fr-FR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</a:br>
            <a:endParaRPr lang="fr-FR" sz="1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940959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5">
            <a:extLst>
              <a:ext uri="{FF2B5EF4-FFF2-40B4-BE49-F238E27FC236}">
                <a16:creationId xmlns:a16="http://schemas.microsoft.com/office/drawing/2014/main" id="{F7A46D25-EB9F-3A8C-6974-3321F996DF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fr-FR" dirty="0"/>
              <a:t>Quid des réseaux sociaux…</a:t>
            </a:r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245D9EAB-9763-0B1B-72CA-1649F313780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fr-FR" dirty="0"/>
              <a:t>ACTIVATION DARTY CONCEPTEUR CUISINE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47D975E3-E2C7-E9A2-91E6-74686188BC29}"/>
              </a:ext>
            </a:extLst>
          </p:cNvPr>
          <p:cNvSpPr txBox="1"/>
          <p:nvPr/>
        </p:nvSpPr>
        <p:spPr>
          <a:xfrm>
            <a:off x="862147" y="1708670"/>
            <a:ext cx="10215155" cy="38779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altLang="fr-FR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ingdings" panose="05000000000000000000" pitchFamily="2" charset="2"/>
              </a:rPr>
              <a:t>POOL INFLUENCE/CONTENU</a:t>
            </a:r>
            <a:br>
              <a:rPr lang="fr-FR" altLang="fr-FR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ingdings" panose="05000000000000000000" pitchFamily="2" charset="2"/>
              </a:rPr>
            </a:br>
            <a:endParaRPr lang="fr-FR" altLang="fr-FR" sz="24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  <a:sym typeface="Wingdings" panose="05000000000000000000" pitchFamily="2" charset="2"/>
            </a:endParaRPr>
          </a:p>
          <a:p>
            <a:r>
              <a:rPr lang="fr-FR" altLang="fr-FR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ingdings" panose="05000000000000000000" pitchFamily="2" charset="2"/>
              </a:rPr>
              <a:t>S’associer à un pool de micro-influencer cuisine ; </a:t>
            </a:r>
            <a:br>
              <a:rPr lang="fr-FR" altLang="fr-FR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ingdings" panose="05000000000000000000" pitchFamily="2" charset="2"/>
              </a:rPr>
            </a:br>
            <a:r>
              <a:rPr lang="fr-FR" altLang="fr-FR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ingdings" panose="05000000000000000000" pitchFamily="2" charset="2"/>
              </a:rPr>
              <a:t>non pour leur rôle d’influence mais pour leur capacité de créer du contenu.</a:t>
            </a:r>
          </a:p>
          <a:p>
            <a:endParaRPr lang="fr-FR" altLang="fr-FR" sz="24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  <a:sym typeface="Wingdings" panose="05000000000000000000" pitchFamily="2" charset="2"/>
            </a:endParaRPr>
          </a:p>
          <a:p>
            <a:r>
              <a:rPr lang="fr-FR" altLang="fr-FR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ingdings" panose="05000000000000000000" pitchFamily="2" charset="2"/>
              </a:rPr>
              <a:t>Leur rôle :</a:t>
            </a:r>
          </a:p>
          <a:p>
            <a:pPr lvl="0">
              <a:buFont typeface="Wingdings" panose="05000000000000000000" pitchFamily="2" charset="2"/>
              <a:buChar char="è"/>
            </a:pPr>
            <a:r>
              <a:rPr lang="fr-FR" sz="2800" b="0" i="0" u="none" strike="noStrike" baseline="0" dirty="0">
                <a:latin typeface="Playfair Display" panose="00000500000000000000" pitchFamily="2" charset="0"/>
              </a:rPr>
              <a:t>Créateur de contenu régulier</a:t>
            </a:r>
            <a:br>
              <a:rPr lang="fr-FR" sz="3600" b="0" i="0" u="none" strike="noStrike" baseline="0" dirty="0">
                <a:latin typeface="Playfair Display" panose="00000500000000000000" pitchFamily="2" charset="0"/>
              </a:rPr>
            </a:br>
            <a:r>
              <a:rPr lang="fr-FR" sz="2400" b="1" i="0" u="none" strike="noStrike" baseline="0" dirty="0">
                <a:latin typeface="Avenir Next LT Pro" panose="020B0504020202020204" pitchFamily="34" charset="0"/>
              </a:rPr>
              <a:t> </a:t>
            </a:r>
            <a:endParaRPr lang="fr-FR" altLang="fr-FR" sz="18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  <a:sym typeface="Wingdings" panose="05000000000000000000" pitchFamily="2" charset="2"/>
            </a:endParaRPr>
          </a:p>
          <a:p>
            <a:endParaRPr lang="fr-FR" altLang="fr-FR" sz="18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  <a:sym typeface="Wingdings" panose="05000000000000000000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8640107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5">
            <a:extLst>
              <a:ext uri="{FF2B5EF4-FFF2-40B4-BE49-F238E27FC236}">
                <a16:creationId xmlns:a16="http://schemas.microsoft.com/office/drawing/2014/main" id="{F7A46D25-EB9F-3A8C-6974-3321F996DF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fr-FR" dirty="0"/>
              <a:t>ACTIVATION DEVIS</a:t>
            </a:r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245D9EAB-9763-0B1B-72CA-1649F313780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fr-FR" sz="1600" dirty="0">
                <a:latin typeface="Avenir Next LT Pro" panose="020B0504020202020204" pitchFamily="34" charset="0"/>
              </a:rPr>
              <a:t>Renforcer l’attractivité des devis 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47D975E3-E2C7-E9A2-91E6-74686188BC29}"/>
              </a:ext>
            </a:extLst>
          </p:cNvPr>
          <p:cNvSpPr txBox="1"/>
          <p:nvPr/>
        </p:nvSpPr>
        <p:spPr>
          <a:xfrm>
            <a:off x="862147" y="1708670"/>
            <a:ext cx="10215155" cy="42473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altLang="fr-FR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ingdings" panose="05000000000000000000" pitchFamily="2" charset="2"/>
              </a:rPr>
              <a:t>Mécanique Call to Action :</a:t>
            </a:r>
          </a:p>
          <a:p>
            <a:r>
              <a:rPr lang="fr-FR" altLang="fr-FR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ingdings" panose="05000000000000000000" pitchFamily="2" charset="2"/>
              </a:rPr>
              <a:t>Offre prime pour la réalisation d’un  devis</a:t>
            </a:r>
          </a:p>
          <a:p>
            <a:endParaRPr lang="fr-FR" altLang="fr-FR" sz="24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  <a:sym typeface="Wingdings" panose="05000000000000000000" pitchFamily="2" charset="2"/>
            </a:endParaRPr>
          </a:p>
          <a:p>
            <a:r>
              <a:rPr lang="fr-FR" altLang="fr-FR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ingdings" panose="05000000000000000000" pitchFamily="2" charset="2"/>
              </a:rPr>
              <a:t>1 devis réalisé = </a:t>
            </a:r>
            <a:br>
              <a:rPr lang="fr-FR" altLang="fr-FR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ingdings" panose="05000000000000000000" pitchFamily="2" charset="2"/>
              </a:rPr>
            </a:br>
            <a:r>
              <a:rPr lang="fr-FR" altLang="fr-FR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ingdings" panose="05000000000000000000" pitchFamily="2" charset="2"/>
              </a:rPr>
              <a:t>1 cadeau (cours de cuisine, séances de massage…)</a:t>
            </a:r>
          </a:p>
          <a:p>
            <a:endParaRPr lang="fr-FR" altLang="fr-FR" sz="24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  <a:sym typeface="Wingdings" panose="05000000000000000000" pitchFamily="2" charset="2"/>
            </a:endParaRPr>
          </a:p>
          <a:p>
            <a:r>
              <a:rPr lang="fr-FR" altLang="fr-FR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ingdings" panose="05000000000000000000" pitchFamily="2" charset="2"/>
              </a:rPr>
              <a:t>Relais campagne d’e-mailing ciblés ‘</a:t>
            </a:r>
            <a:r>
              <a:rPr lang="fr-FR" altLang="fr-FR" sz="24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ingdings" panose="05000000000000000000" pitchFamily="2" charset="2"/>
              </a:rPr>
              <a:t>intentionistes</a:t>
            </a:r>
            <a:r>
              <a:rPr lang="fr-FR" altLang="fr-FR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ingdings" panose="05000000000000000000" pitchFamily="2" charset="2"/>
              </a:rPr>
              <a:t>’ </a:t>
            </a:r>
            <a:br>
              <a:rPr lang="fr-FR" altLang="fr-FR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ingdings" panose="05000000000000000000" pitchFamily="2" charset="2"/>
              </a:rPr>
            </a:br>
            <a:r>
              <a:rPr lang="fr-FR" altLang="fr-FR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Wingdings" panose="05000000000000000000" pitchFamily="2" charset="2"/>
              </a:rPr>
              <a:t>(location de BDD) ou clients Darty</a:t>
            </a:r>
          </a:p>
          <a:p>
            <a:pPr lvl="0"/>
            <a:br>
              <a:rPr lang="fr-FR" sz="3600" b="0" i="0" u="none" strike="noStrike" baseline="0" dirty="0">
                <a:latin typeface="Playfair Display" panose="00000500000000000000" pitchFamily="2" charset="0"/>
              </a:rPr>
            </a:br>
            <a:r>
              <a:rPr lang="fr-FR" sz="2400" b="1" i="0" u="none" strike="noStrike" baseline="0" dirty="0">
                <a:latin typeface="Avenir Next LT Pro" panose="020B0504020202020204" pitchFamily="34" charset="0"/>
              </a:rPr>
              <a:t> </a:t>
            </a:r>
            <a:endParaRPr lang="fr-FR" altLang="fr-FR" sz="18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  <a:sym typeface="Wingdings" panose="05000000000000000000" pitchFamily="2" charset="2"/>
            </a:endParaRPr>
          </a:p>
          <a:p>
            <a:endParaRPr lang="fr-FR" altLang="fr-FR" sz="18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  <a:sym typeface="Wingdings" panose="05000000000000000000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136083139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au 1">
            <a:extLst>
              <a:ext uri="{FF2B5EF4-FFF2-40B4-BE49-F238E27FC236}">
                <a16:creationId xmlns:a16="http://schemas.microsoft.com/office/drawing/2014/main" id="{3703A6B5-9D60-888C-862B-6776CCFE167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7040126"/>
              </p:ext>
            </p:extLst>
          </p:nvPr>
        </p:nvGraphicFramePr>
        <p:xfrm>
          <a:off x="168968" y="1276780"/>
          <a:ext cx="11441928" cy="479910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53494">
                  <a:extLst>
                    <a:ext uri="{9D8B030D-6E8A-4147-A177-3AD203B41FA5}">
                      <a16:colId xmlns:a16="http://schemas.microsoft.com/office/drawing/2014/main" val="2030559251"/>
                    </a:ext>
                  </a:extLst>
                </a:gridCol>
                <a:gridCol w="953494">
                  <a:extLst>
                    <a:ext uri="{9D8B030D-6E8A-4147-A177-3AD203B41FA5}">
                      <a16:colId xmlns:a16="http://schemas.microsoft.com/office/drawing/2014/main" val="1515367450"/>
                    </a:ext>
                  </a:extLst>
                </a:gridCol>
                <a:gridCol w="953494">
                  <a:extLst>
                    <a:ext uri="{9D8B030D-6E8A-4147-A177-3AD203B41FA5}">
                      <a16:colId xmlns:a16="http://schemas.microsoft.com/office/drawing/2014/main" val="465498674"/>
                    </a:ext>
                  </a:extLst>
                </a:gridCol>
                <a:gridCol w="953494">
                  <a:extLst>
                    <a:ext uri="{9D8B030D-6E8A-4147-A177-3AD203B41FA5}">
                      <a16:colId xmlns:a16="http://schemas.microsoft.com/office/drawing/2014/main" val="3149532649"/>
                    </a:ext>
                  </a:extLst>
                </a:gridCol>
                <a:gridCol w="953494">
                  <a:extLst>
                    <a:ext uri="{9D8B030D-6E8A-4147-A177-3AD203B41FA5}">
                      <a16:colId xmlns:a16="http://schemas.microsoft.com/office/drawing/2014/main" val="3874701335"/>
                    </a:ext>
                  </a:extLst>
                </a:gridCol>
                <a:gridCol w="953494">
                  <a:extLst>
                    <a:ext uri="{9D8B030D-6E8A-4147-A177-3AD203B41FA5}">
                      <a16:colId xmlns:a16="http://schemas.microsoft.com/office/drawing/2014/main" val="2573372680"/>
                    </a:ext>
                  </a:extLst>
                </a:gridCol>
                <a:gridCol w="953494">
                  <a:extLst>
                    <a:ext uri="{9D8B030D-6E8A-4147-A177-3AD203B41FA5}">
                      <a16:colId xmlns:a16="http://schemas.microsoft.com/office/drawing/2014/main" val="2982520994"/>
                    </a:ext>
                  </a:extLst>
                </a:gridCol>
                <a:gridCol w="953494">
                  <a:extLst>
                    <a:ext uri="{9D8B030D-6E8A-4147-A177-3AD203B41FA5}">
                      <a16:colId xmlns:a16="http://schemas.microsoft.com/office/drawing/2014/main" val="303875046"/>
                    </a:ext>
                  </a:extLst>
                </a:gridCol>
                <a:gridCol w="953494">
                  <a:extLst>
                    <a:ext uri="{9D8B030D-6E8A-4147-A177-3AD203B41FA5}">
                      <a16:colId xmlns:a16="http://schemas.microsoft.com/office/drawing/2014/main" val="780189856"/>
                    </a:ext>
                  </a:extLst>
                </a:gridCol>
                <a:gridCol w="953494">
                  <a:extLst>
                    <a:ext uri="{9D8B030D-6E8A-4147-A177-3AD203B41FA5}">
                      <a16:colId xmlns:a16="http://schemas.microsoft.com/office/drawing/2014/main" val="3344715866"/>
                    </a:ext>
                  </a:extLst>
                </a:gridCol>
                <a:gridCol w="953494">
                  <a:extLst>
                    <a:ext uri="{9D8B030D-6E8A-4147-A177-3AD203B41FA5}">
                      <a16:colId xmlns:a16="http://schemas.microsoft.com/office/drawing/2014/main" val="2331569289"/>
                    </a:ext>
                  </a:extLst>
                </a:gridCol>
                <a:gridCol w="953494">
                  <a:extLst>
                    <a:ext uri="{9D8B030D-6E8A-4147-A177-3AD203B41FA5}">
                      <a16:colId xmlns:a16="http://schemas.microsoft.com/office/drawing/2014/main" val="3374368453"/>
                    </a:ext>
                  </a:extLst>
                </a:gridCol>
              </a:tblGrid>
              <a:tr h="468893">
                <a:tc>
                  <a:txBody>
                    <a:bodyPr/>
                    <a:lstStyle/>
                    <a:p>
                      <a:pPr algn="ctr"/>
                      <a:r>
                        <a:rPr lang="fr-FR" sz="14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JANV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FEV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MARS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AVRIL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MAI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JUIN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JUILLET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AOUT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SEPT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OCT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NOV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400" dirty="0"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DEC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042387915"/>
                  </a:ext>
                </a:extLst>
              </a:tr>
              <a:tr h="4330216">
                <a:tc>
                  <a:txBody>
                    <a:bodyPr/>
                    <a:lstStyle/>
                    <a:p>
                      <a:pPr algn="ctr"/>
                      <a:endParaRPr lang="fr-FR" sz="14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solidFill>
                      <a:schemeClr val="tx1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4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solidFill>
                      <a:schemeClr val="tx1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4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solidFill>
                      <a:schemeClr val="tx1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4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solidFill>
                      <a:schemeClr val="tx1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4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solidFill>
                      <a:schemeClr val="tx1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4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solidFill>
                      <a:schemeClr val="tx1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4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solidFill>
                      <a:schemeClr val="tx1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4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solidFill>
                      <a:schemeClr val="tx1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4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solidFill>
                      <a:schemeClr val="tx1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4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solidFill>
                      <a:schemeClr val="tx1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4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solidFill>
                      <a:schemeClr val="tx1">
                        <a:lumMod val="10000"/>
                        <a:lumOff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fr-FR" sz="1400" dirty="0"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anchor="ctr">
                    <a:solidFill>
                      <a:schemeClr val="tx1">
                        <a:lumMod val="10000"/>
                        <a:lumOff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66269716"/>
                  </a:ext>
                </a:extLst>
              </a:tr>
            </a:tbl>
          </a:graphicData>
        </a:graphic>
      </p:graphicFrame>
      <p:sp>
        <p:nvSpPr>
          <p:cNvPr id="6" name="Rectangle : coins arrondis 5">
            <a:extLst>
              <a:ext uri="{FF2B5EF4-FFF2-40B4-BE49-F238E27FC236}">
                <a16:creationId xmlns:a16="http://schemas.microsoft.com/office/drawing/2014/main" id="{669EB0E3-23BF-DF01-5BBD-7CCE499598E4}"/>
              </a:ext>
            </a:extLst>
          </p:cNvPr>
          <p:cNvSpPr/>
          <p:nvPr/>
        </p:nvSpPr>
        <p:spPr bwMode="auto">
          <a:xfrm>
            <a:off x="10734602" y="2169177"/>
            <a:ext cx="943021" cy="1127631"/>
          </a:xfrm>
          <a:prstGeom prst="roundRect">
            <a:avLst/>
          </a:prstGeom>
          <a:solidFill>
            <a:srgbClr val="F56C05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0" rIns="0" anchor="ctr"/>
          <a:lstStyle/>
          <a:p>
            <a:pPr marL="0" marR="0" lvl="0" indent="0" algn="ctr" defTabSz="128016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Noel</a:t>
            </a:r>
            <a:br>
              <a:rPr kumimoji="0" lang="fr-FR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endParaRPr kumimoji="0" lang="fr-FR" sz="10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marR="0" lvl="0" indent="0" algn="ctr" defTabSz="128016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050" dirty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Offre  :  </a:t>
            </a:r>
            <a:br>
              <a:rPr lang="fr-FR" sz="1050" dirty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fr-FR" sz="1050" dirty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Jusqu’à 2500€ de remise sur l’</a:t>
            </a:r>
            <a:r>
              <a:rPr lang="fr-FR" sz="1050" dirty="0" err="1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electro</a:t>
            </a:r>
            <a:endParaRPr kumimoji="0" lang="fr-FR" sz="10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" name="Titre 13">
            <a:extLst>
              <a:ext uri="{FF2B5EF4-FFF2-40B4-BE49-F238E27FC236}">
                <a16:creationId xmlns:a16="http://schemas.microsoft.com/office/drawing/2014/main" id="{B4A43B22-A6A2-C268-15A9-751A6EAAD4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433" y="454517"/>
            <a:ext cx="8194774" cy="784687"/>
          </a:xfrm>
        </p:spPr>
        <p:txBody>
          <a:bodyPr>
            <a:normAutofit/>
          </a:bodyPr>
          <a:lstStyle/>
          <a:p>
            <a:pPr algn="l"/>
            <a:r>
              <a:rPr lang="fr-FR" sz="3200" dirty="0">
                <a:latin typeface="Avenir Next LT Pro" panose="020B0504020202020204" pitchFamily="34" charset="0"/>
              </a:rPr>
              <a:t>PAC – Principe de calendrier 2024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0F34AEE6-AF54-4837-080C-AA339ED2316E}"/>
              </a:ext>
            </a:extLst>
          </p:cNvPr>
          <p:cNvSpPr/>
          <p:nvPr/>
        </p:nvSpPr>
        <p:spPr bwMode="auto">
          <a:xfrm rot="667834">
            <a:off x="275301" y="1347967"/>
            <a:ext cx="831850" cy="1182688"/>
          </a:xfrm>
          <a:prstGeom prst="rect">
            <a:avLst/>
          </a:pr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fr-FR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C03B17D-934A-EF76-396C-BDB310E6C2F8}"/>
              </a:ext>
            </a:extLst>
          </p:cNvPr>
          <p:cNvSpPr/>
          <p:nvPr/>
        </p:nvSpPr>
        <p:spPr bwMode="auto">
          <a:xfrm rot="667834">
            <a:off x="2537488" y="1336855"/>
            <a:ext cx="831850" cy="1182687"/>
          </a:xfrm>
          <a:prstGeom prst="rect">
            <a:avLst/>
          </a:pr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fr-FR"/>
          </a:p>
        </p:txBody>
      </p:sp>
      <p:sp>
        <p:nvSpPr>
          <p:cNvPr id="11" name="Rectangle : coins arrondis 10">
            <a:extLst>
              <a:ext uri="{FF2B5EF4-FFF2-40B4-BE49-F238E27FC236}">
                <a16:creationId xmlns:a16="http://schemas.microsoft.com/office/drawing/2014/main" id="{65CA7FE3-26F0-2B15-B158-1F5361C9EEE0}"/>
              </a:ext>
            </a:extLst>
          </p:cNvPr>
          <p:cNvSpPr/>
          <p:nvPr/>
        </p:nvSpPr>
        <p:spPr bwMode="auto">
          <a:xfrm>
            <a:off x="3128130" y="2257732"/>
            <a:ext cx="1793704" cy="836691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defRPr/>
            </a:pPr>
            <a:r>
              <a:rPr lang="fr-FR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TEMPS FORT 1</a:t>
            </a:r>
            <a:br>
              <a:rPr lang="fr-FR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fr-FR" sz="1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jusqu’à 2500€ </a:t>
            </a:r>
            <a:br>
              <a:rPr lang="fr-FR" sz="1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fr-FR" sz="1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sur vos meubles</a:t>
            </a:r>
            <a:endParaRPr lang="fr-FR" sz="1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3" name="Rectangle : coins arrondis 12">
            <a:extLst>
              <a:ext uri="{FF2B5EF4-FFF2-40B4-BE49-F238E27FC236}">
                <a16:creationId xmlns:a16="http://schemas.microsoft.com/office/drawing/2014/main" id="{F97C058D-9AFC-F3E7-6E80-94D1B0E8E469}"/>
              </a:ext>
            </a:extLst>
          </p:cNvPr>
          <p:cNvSpPr/>
          <p:nvPr/>
        </p:nvSpPr>
        <p:spPr bwMode="auto">
          <a:xfrm>
            <a:off x="210267" y="2007897"/>
            <a:ext cx="925270" cy="1086526"/>
          </a:xfrm>
          <a:prstGeom prst="roundRect">
            <a:avLst/>
          </a:prstGeom>
          <a:solidFill>
            <a:srgbClr val="F56C05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defRPr/>
            </a:pPr>
            <a:r>
              <a:rPr lang="fr-FR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Soldes</a:t>
            </a:r>
            <a:br>
              <a:rPr lang="fr-FR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fr-FR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Jusqu’à 70%</a:t>
            </a:r>
          </a:p>
        </p:txBody>
      </p:sp>
      <p:sp>
        <p:nvSpPr>
          <p:cNvPr id="14" name="Rectangle : coins arrondis 13">
            <a:extLst>
              <a:ext uri="{FF2B5EF4-FFF2-40B4-BE49-F238E27FC236}">
                <a16:creationId xmlns:a16="http://schemas.microsoft.com/office/drawing/2014/main" id="{BD4F475E-95D9-C69E-3D2D-C8B3426C251D}"/>
              </a:ext>
            </a:extLst>
          </p:cNvPr>
          <p:cNvSpPr/>
          <p:nvPr/>
        </p:nvSpPr>
        <p:spPr bwMode="auto">
          <a:xfrm>
            <a:off x="5916379" y="3312728"/>
            <a:ext cx="1846940" cy="1129187"/>
          </a:xfrm>
          <a:prstGeom prst="roundRect">
            <a:avLst/>
          </a:prstGeom>
          <a:solidFill>
            <a:srgbClr val="EC700F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defRPr/>
            </a:pPr>
            <a:r>
              <a:rPr lang="fr-FR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OFFRES PRIVILEGES</a:t>
            </a:r>
          </a:p>
          <a:p>
            <a:pPr algn="ctr">
              <a:defRPr/>
            </a:pPr>
            <a:r>
              <a:rPr lang="fr-FR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FINANCEMENT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C66719D9-B147-9DA6-9131-A0E66035F958}"/>
              </a:ext>
            </a:extLst>
          </p:cNvPr>
          <p:cNvSpPr txBox="1"/>
          <p:nvPr/>
        </p:nvSpPr>
        <p:spPr>
          <a:xfrm>
            <a:off x="8675802" y="2322291"/>
            <a:ext cx="840295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800" dirty="0">
                <a:solidFill>
                  <a:schemeClr val="bg1"/>
                </a:solidFill>
                <a:latin typeface="Avenir Next LT Pro" panose="020B0504020202020204" pitchFamily="34" charset="0"/>
              </a:rPr>
              <a:t>prolongations</a:t>
            </a:r>
          </a:p>
        </p:txBody>
      </p:sp>
      <p:sp>
        <p:nvSpPr>
          <p:cNvPr id="16" name="Rectangle : coins arrondis 15">
            <a:extLst>
              <a:ext uri="{FF2B5EF4-FFF2-40B4-BE49-F238E27FC236}">
                <a16:creationId xmlns:a16="http://schemas.microsoft.com/office/drawing/2014/main" id="{CEF5999E-6D3A-2E68-2509-F86E55C5C175}"/>
              </a:ext>
            </a:extLst>
          </p:cNvPr>
          <p:cNvSpPr/>
          <p:nvPr/>
        </p:nvSpPr>
        <p:spPr bwMode="auto">
          <a:xfrm>
            <a:off x="9735543" y="3252879"/>
            <a:ext cx="951903" cy="1428683"/>
          </a:xfrm>
          <a:prstGeom prst="roundRect">
            <a:avLst/>
          </a:prstGeom>
          <a:solidFill>
            <a:srgbClr val="EC700F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defRPr/>
            </a:pPr>
            <a:r>
              <a:rPr lang="fr-FR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Focus GARANTIE</a:t>
            </a:r>
            <a:br>
              <a:rPr lang="fr-FR" sz="1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fr-FR" sz="1050" dirty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25ans=-25% sur les meubles</a:t>
            </a:r>
            <a:br>
              <a:rPr lang="fr-FR" sz="1050" dirty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fr-FR" sz="1050" dirty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de cuisine</a:t>
            </a:r>
            <a:endParaRPr lang="fr-FR" sz="1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7" name="Rectangle : coins arrondis 16">
            <a:extLst>
              <a:ext uri="{FF2B5EF4-FFF2-40B4-BE49-F238E27FC236}">
                <a16:creationId xmlns:a16="http://schemas.microsoft.com/office/drawing/2014/main" id="{52462DFB-5E12-A810-96E9-060B0E7CB39D}"/>
              </a:ext>
            </a:extLst>
          </p:cNvPr>
          <p:cNvSpPr/>
          <p:nvPr/>
        </p:nvSpPr>
        <p:spPr bwMode="auto">
          <a:xfrm>
            <a:off x="4960993" y="4834800"/>
            <a:ext cx="956912" cy="946006"/>
          </a:xfrm>
          <a:prstGeom prst="round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defRPr/>
            </a:pPr>
            <a:r>
              <a:rPr lang="fr-FR" sz="1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Jeu Concours</a:t>
            </a:r>
          </a:p>
          <a:p>
            <a:pPr algn="ctr">
              <a:defRPr/>
            </a:pPr>
            <a:r>
              <a:rPr lang="fr-FR" sz="1100" i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En relais</a:t>
            </a:r>
          </a:p>
          <a:p>
            <a:pPr algn="ctr">
              <a:defRPr/>
            </a:pPr>
            <a:r>
              <a:rPr lang="fr-FR" sz="1100" i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?</a:t>
            </a:r>
          </a:p>
        </p:txBody>
      </p:sp>
      <p:sp>
        <p:nvSpPr>
          <p:cNvPr id="18" name="Rectangle : coins arrondis 17">
            <a:extLst>
              <a:ext uri="{FF2B5EF4-FFF2-40B4-BE49-F238E27FC236}">
                <a16:creationId xmlns:a16="http://schemas.microsoft.com/office/drawing/2014/main" id="{37C5A69D-2D04-AF05-F68F-9D99AA730413}"/>
              </a:ext>
            </a:extLst>
          </p:cNvPr>
          <p:cNvSpPr/>
          <p:nvPr/>
        </p:nvSpPr>
        <p:spPr bwMode="auto">
          <a:xfrm>
            <a:off x="4994733" y="3079948"/>
            <a:ext cx="889907" cy="1428683"/>
          </a:xfrm>
          <a:prstGeom prst="roundRect">
            <a:avLst/>
          </a:prstGeom>
          <a:solidFill>
            <a:srgbClr val="EC700F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defRPr/>
            </a:pPr>
            <a:r>
              <a:rPr lang="fr-FR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Anniv-</a:t>
            </a:r>
            <a:br>
              <a:rPr lang="fr-FR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fr-FR" sz="16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ersaire</a:t>
            </a:r>
            <a:endParaRPr lang="fr-FR" sz="16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>
              <a:defRPr/>
            </a:pPr>
            <a:br>
              <a:rPr lang="fr-FR" sz="1050" dirty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fr-FR" sz="1050" dirty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Offre  :  </a:t>
            </a:r>
            <a:br>
              <a:rPr lang="fr-FR" sz="1050" dirty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fr-FR" sz="1050" dirty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Pose cuisine offerte</a:t>
            </a:r>
          </a:p>
        </p:txBody>
      </p:sp>
      <p:sp>
        <p:nvSpPr>
          <p:cNvPr id="19" name="Rectangle : coins arrondis 18">
            <a:extLst>
              <a:ext uri="{FF2B5EF4-FFF2-40B4-BE49-F238E27FC236}">
                <a16:creationId xmlns:a16="http://schemas.microsoft.com/office/drawing/2014/main" id="{4979AA5B-ABC5-F023-8C52-8212EAB65CF5}"/>
              </a:ext>
            </a:extLst>
          </p:cNvPr>
          <p:cNvSpPr/>
          <p:nvPr/>
        </p:nvSpPr>
        <p:spPr bwMode="auto">
          <a:xfrm>
            <a:off x="1160172" y="2732993"/>
            <a:ext cx="943021" cy="1321028"/>
          </a:xfrm>
          <a:prstGeom prst="roundRect">
            <a:avLst/>
          </a:prstGeom>
          <a:solidFill>
            <a:srgbClr val="F56C05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0" rIns="0" anchor="ctr"/>
          <a:lstStyle/>
          <a:p>
            <a:pPr marL="0" marR="0" lvl="0" indent="0" algn="ctr" defTabSz="128016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600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200€ offerts tous les 1000€</a:t>
            </a:r>
            <a:r>
              <a:rPr lang="fr-FR" sz="10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endParaRPr lang="fr-FR" sz="1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1" name="Rectangle : coins arrondis 20">
            <a:extLst>
              <a:ext uri="{FF2B5EF4-FFF2-40B4-BE49-F238E27FC236}">
                <a16:creationId xmlns:a16="http://schemas.microsoft.com/office/drawing/2014/main" id="{70B33F8D-9DC4-5212-2321-889183523730}"/>
              </a:ext>
            </a:extLst>
          </p:cNvPr>
          <p:cNvSpPr/>
          <p:nvPr/>
        </p:nvSpPr>
        <p:spPr bwMode="auto">
          <a:xfrm>
            <a:off x="2127828" y="2217213"/>
            <a:ext cx="943021" cy="1155465"/>
          </a:xfrm>
          <a:prstGeom prst="roundRect">
            <a:avLst/>
          </a:prstGeom>
          <a:solidFill>
            <a:srgbClr val="F56C05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0" rIns="0" anchor="ctr"/>
          <a:lstStyle/>
          <a:p>
            <a:pPr marL="0" marR="0" lvl="0" indent="0" algn="ctr" defTabSz="128016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600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Pose </a:t>
            </a:r>
            <a:br>
              <a:rPr lang="fr-FR" sz="1600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fr-FR" sz="1600" dirty="0">
                <a:effectLst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offerte</a:t>
            </a:r>
            <a:r>
              <a:rPr lang="fr-FR" sz="10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endParaRPr lang="fr-FR" sz="1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2" name="Rectangle : coins arrondis 21">
            <a:extLst>
              <a:ext uri="{FF2B5EF4-FFF2-40B4-BE49-F238E27FC236}">
                <a16:creationId xmlns:a16="http://schemas.microsoft.com/office/drawing/2014/main" id="{F7382CA3-40C4-5740-3F03-F8C2BCEB3204}"/>
              </a:ext>
            </a:extLst>
          </p:cNvPr>
          <p:cNvSpPr/>
          <p:nvPr/>
        </p:nvSpPr>
        <p:spPr bwMode="auto">
          <a:xfrm>
            <a:off x="5924044" y="2132814"/>
            <a:ext cx="925270" cy="1086526"/>
          </a:xfrm>
          <a:prstGeom prst="roundRect">
            <a:avLst/>
          </a:prstGeom>
          <a:solidFill>
            <a:srgbClr val="6C093F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defRPr/>
            </a:pPr>
            <a:r>
              <a:rPr lang="fr-FR" sz="1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Soldes</a:t>
            </a:r>
            <a:br>
              <a:rPr lang="fr-FR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fr-FR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Jusqu’à 70%</a:t>
            </a:r>
          </a:p>
        </p:txBody>
      </p:sp>
      <p:sp>
        <p:nvSpPr>
          <p:cNvPr id="23" name="Rectangle : coins arrondis 22">
            <a:extLst>
              <a:ext uri="{FF2B5EF4-FFF2-40B4-BE49-F238E27FC236}">
                <a16:creationId xmlns:a16="http://schemas.microsoft.com/office/drawing/2014/main" id="{64C8C2D9-E4FA-2B0A-68AC-690625C004B0}"/>
              </a:ext>
            </a:extLst>
          </p:cNvPr>
          <p:cNvSpPr/>
          <p:nvPr/>
        </p:nvSpPr>
        <p:spPr bwMode="auto">
          <a:xfrm>
            <a:off x="9919298" y="4861078"/>
            <a:ext cx="768148" cy="1007707"/>
          </a:xfrm>
          <a:prstGeom prst="round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defRPr/>
            </a:pPr>
            <a:r>
              <a:rPr lang="fr-FR" sz="1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Black </a:t>
            </a:r>
            <a:r>
              <a:rPr lang="fr-FR" sz="12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week</a:t>
            </a:r>
            <a:endParaRPr lang="fr-FR" sz="1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>
              <a:defRPr/>
            </a:pPr>
            <a:r>
              <a:rPr lang="fr-FR" sz="1200" i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Ou </a:t>
            </a:r>
          </a:p>
          <a:p>
            <a:pPr algn="ctr">
              <a:defRPr/>
            </a:pPr>
            <a:r>
              <a:rPr lang="fr-FR" sz="1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Black </a:t>
            </a:r>
            <a:r>
              <a:rPr lang="fr-FR" sz="120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Month</a:t>
            </a:r>
            <a:endParaRPr lang="fr-FR" sz="11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4" name="Rectangle : coins arrondis 23">
            <a:extLst>
              <a:ext uri="{FF2B5EF4-FFF2-40B4-BE49-F238E27FC236}">
                <a16:creationId xmlns:a16="http://schemas.microsoft.com/office/drawing/2014/main" id="{0644B3D3-68A6-B8AE-DF55-F4FD0E5EE810}"/>
              </a:ext>
            </a:extLst>
          </p:cNvPr>
          <p:cNvSpPr/>
          <p:nvPr/>
        </p:nvSpPr>
        <p:spPr bwMode="auto">
          <a:xfrm>
            <a:off x="3131310" y="3151339"/>
            <a:ext cx="1783088" cy="689141"/>
          </a:xfrm>
          <a:prstGeom prst="round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defRPr/>
            </a:pPr>
            <a:r>
              <a:rPr lang="fr-FR" sz="1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+50% sur vos plans de travail</a:t>
            </a:r>
            <a:endParaRPr lang="fr-FR" sz="1100" i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" name="Rectangle : coins arrondis 2">
            <a:extLst>
              <a:ext uri="{FF2B5EF4-FFF2-40B4-BE49-F238E27FC236}">
                <a16:creationId xmlns:a16="http://schemas.microsoft.com/office/drawing/2014/main" id="{B1CB8C2B-E910-D383-EEE3-9D6A81479CDB}"/>
              </a:ext>
            </a:extLst>
          </p:cNvPr>
          <p:cNvSpPr/>
          <p:nvPr/>
        </p:nvSpPr>
        <p:spPr bwMode="auto">
          <a:xfrm>
            <a:off x="7911695" y="2272434"/>
            <a:ext cx="1793704" cy="836691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defRPr/>
            </a:pPr>
            <a:r>
              <a:rPr lang="fr-FR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TEMPS FORT 2</a:t>
            </a:r>
            <a:br>
              <a:rPr lang="fr-FR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fr-FR" sz="11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Accompagnement DCC Pose offerte</a:t>
            </a:r>
            <a:endParaRPr lang="fr-FR" sz="1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Rectangle : coins arrondis 3">
            <a:extLst>
              <a:ext uri="{FF2B5EF4-FFF2-40B4-BE49-F238E27FC236}">
                <a16:creationId xmlns:a16="http://schemas.microsoft.com/office/drawing/2014/main" id="{9C492378-6C3A-4689-63C7-CC4503027DE6}"/>
              </a:ext>
            </a:extLst>
          </p:cNvPr>
          <p:cNvSpPr/>
          <p:nvPr/>
        </p:nvSpPr>
        <p:spPr bwMode="auto">
          <a:xfrm>
            <a:off x="10734602" y="3495909"/>
            <a:ext cx="956912" cy="946006"/>
          </a:xfrm>
          <a:prstGeom prst="round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defRPr/>
            </a:pPr>
            <a:r>
              <a:rPr lang="fr-FR" sz="1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Jeu</a:t>
            </a:r>
          </a:p>
          <a:p>
            <a:pPr algn="ctr">
              <a:defRPr/>
            </a:pPr>
            <a:r>
              <a:rPr lang="fr-FR" sz="1200" i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Cuisine 100% remboursée</a:t>
            </a:r>
            <a:endParaRPr lang="fr-FR" sz="1100" i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" name="Rectangle : coins arrondis 4">
            <a:extLst>
              <a:ext uri="{FF2B5EF4-FFF2-40B4-BE49-F238E27FC236}">
                <a16:creationId xmlns:a16="http://schemas.microsoft.com/office/drawing/2014/main" id="{0CDB2E71-3B6C-5169-7D02-BB4C09BA5207}"/>
              </a:ext>
            </a:extLst>
          </p:cNvPr>
          <p:cNvSpPr/>
          <p:nvPr/>
        </p:nvSpPr>
        <p:spPr bwMode="auto">
          <a:xfrm>
            <a:off x="7929437" y="3252879"/>
            <a:ext cx="1767576" cy="587601"/>
          </a:xfrm>
          <a:prstGeom prst="round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defRPr/>
            </a:pPr>
            <a:r>
              <a:rPr lang="fr-FR" sz="1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Darty Max 6 mois offert</a:t>
            </a:r>
            <a:endParaRPr lang="fr-FR" sz="1100" i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0" name="Rectangle : coins arrondis 19">
            <a:extLst>
              <a:ext uri="{FF2B5EF4-FFF2-40B4-BE49-F238E27FC236}">
                <a16:creationId xmlns:a16="http://schemas.microsoft.com/office/drawing/2014/main" id="{1FA2CEE6-9D0B-DD7B-56A7-A901A89BA925}"/>
              </a:ext>
            </a:extLst>
          </p:cNvPr>
          <p:cNvSpPr/>
          <p:nvPr/>
        </p:nvSpPr>
        <p:spPr bwMode="auto">
          <a:xfrm>
            <a:off x="5916379" y="4529650"/>
            <a:ext cx="1846940" cy="1129187"/>
          </a:xfrm>
          <a:prstGeom prst="roundRect">
            <a:avLst/>
          </a:prstGeom>
          <a:solidFill>
            <a:srgbClr val="EC700F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defRPr/>
            </a:pPr>
            <a:r>
              <a:rPr lang="fr-FR" sz="1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OFFRES DE REPRISE</a:t>
            </a:r>
          </a:p>
          <a:p>
            <a:pPr algn="ctr">
              <a:defRPr/>
            </a:pPr>
            <a:r>
              <a:rPr lang="fr-FR" sz="11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Jusqu’à 2500€ de remise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3CF3B69C-003B-9446-69E4-6BA6F92F6A9A}"/>
              </a:ext>
            </a:extLst>
          </p:cNvPr>
          <p:cNvSpPr txBox="1"/>
          <p:nvPr/>
        </p:nvSpPr>
        <p:spPr>
          <a:xfrm>
            <a:off x="6597635" y="4301117"/>
            <a:ext cx="4844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/>
              <a:t>OU</a:t>
            </a:r>
          </a:p>
        </p:txBody>
      </p:sp>
    </p:spTree>
    <p:extLst>
      <p:ext uri="{BB962C8B-B14F-4D97-AF65-F5344CB8AC3E}">
        <p14:creationId xmlns:p14="http://schemas.microsoft.com/office/powerpoint/2010/main" val="41461807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EF3736C-01EE-2453-2E8B-D5F3185783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Bench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479063E-6685-917D-3274-935E282F724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Focus sur quelques opérations concurrentes</a:t>
            </a:r>
          </a:p>
        </p:txBody>
      </p:sp>
    </p:spTree>
    <p:extLst>
      <p:ext uri="{BB962C8B-B14F-4D97-AF65-F5344CB8AC3E}">
        <p14:creationId xmlns:p14="http://schemas.microsoft.com/office/powerpoint/2010/main" val="9715594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5A7B921-89C1-4E4F-931B-FC48E8B47F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fr-FR" dirty="0"/>
              <a:t>Offre ‘électro à gogo’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3F7B2C72-0768-5965-8CE4-B245AEF0908B}"/>
              </a:ext>
            </a:extLst>
          </p:cNvPr>
          <p:cNvSpPr txBox="1"/>
          <p:nvPr/>
        </p:nvSpPr>
        <p:spPr>
          <a:xfrm>
            <a:off x="6727585" y="1898468"/>
            <a:ext cx="401465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Les offres sur l’électroménager restent les offres les plus plébiscités par les cuisinistes.</a:t>
            </a:r>
          </a:p>
        </p:txBody>
      </p:sp>
      <p:pic>
        <p:nvPicPr>
          <p:cNvPr id="2050" name="Picture 2" descr="Ixina Givors | Givors">
            <a:extLst>
              <a:ext uri="{FF2B5EF4-FFF2-40B4-BE49-F238E27FC236}">
                <a16:creationId xmlns:a16="http://schemas.microsoft.com/office/drawing/2014/main" id="{19850800-CA38-EF33-4AA1-47F85842CB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181" y="1355953"/>
            <a:ext cx="2143125" cy="2143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C70E5C9-918B-B396-068A-B2DE6101E8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0103" y="3839030"/>
            <a:ext cx="2355556" cy="16630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84559200-4280-ABDF-1A26-36085657FF2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1181" y="3593401"/>
            <a:ext cx="1611844" cy="2050306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4E902D1A-7696-D3B1-6424-36C6157DB6B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22977" y="1164955"/>
            <a:ext cx="1957816" cy="2525120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C3E04B60-F7B5-1F88-7553-1461F5B2439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345908" y="3593402"/>
            <a:ext cx="1637682" cy="2050306"/>
          </a:xfrm>
          <a:prstGeom prst="rect">
            <a:avLst/>
          </a:prstGeom>
        </p:spPr>
      </p:pic>
      <p:pic>
        <p:nvPicPr>
          <p:cNvPr id="2052" name="Picture 4" descr="Cuisines ELITE TOULON">
            <a:extLst>
              <a:ext uri="{FF2B5EF4-FFF2-40B4-BE49-F238E27FC236}">
                <a16:creationId xmlns:a16="http://schemas.microsoft.com/office/drawing/2014/main" id="{A58A2BBB-ECA3-A203-28D2-EEFE0728A9D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0133" y="5773793"/>
            <a:ext cx="1482391" cy="9887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Cuisines Références">
            <a:extLst>
              <a:ext uri="{FF2B5EF4-FFF2-40B4-BE49-F238E27FC236}">
                <a16:creationId xmlns:a16="http://schemas.microsoft.com/office/drawing/2014/main" id="{B90BFAE4-DB18-71A2-3FFE-87A254ACB24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8981" y="1355953"/>
            <a:ext cx="1246420" cy="1556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SCHMIDT | Cuisines, meubles de rangement &amp; salles de bains sur mesure">
            <a:extLst>
              <a:ext uri="{FF2B5EF4-FFF2-40B4-BE49-F238E27FC236}">
                <a16:creationId xmlns:a16="http://schemas.microsoft.com/office/drawing/2014/main" id="{E3E815D2-16CD-0F12-447D-5C5216B1AF4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4046" y="5643707"/>
            <a:ext cx="843819" cy="11254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Schmidt | Gap">
            <a:extLst>
              <a:ext uri="{FF2B5EF4-FFF2-40B4-BE49-F238E27FC236}">
                <a16:creationId xmlns:a16="http://schemas.microsoft.com/office/drawing/2014/main" id="{389E5CEE-78EA-0B60-1CFE-6A15422D13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0103" y="5651002"/>
            <a:ext cx="1113929" cy="10991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 descr="Cuisines AvivA | Carcassonne">
            <a:extLst>
              <a:ext uri="{FF2B5EF4-FFF2-40B4-BE49-F238E27FC236}">
                <a16:creationId xmlns:a16="http://schemas.microsoft.com/office/drawing/2014/main" id="{10F3C7EB-2062-CD37-2585-561DC675AAC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1633" y="3971976"/>
            <a:ext cx="2702271" cy="11291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Cuisines AvivA | Montmorot">
            <a:extLst>
              <a:ext uri="{FF2B5EF4-FFF2-40B4-BE49-F238E27FC236}">
                <a16:creationId xmlns:a16="http://schemas.microsoft.com/office/drawing/2014/main" id="{08B23FE2-D622-C768-25E5-A3083273E5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5962" y="5420378"/>
            <a:ext cx="3514725" cy="1295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riangle isocèle 6">
            <a:extLst>
              <a:ext uri="{FF2B5EF4-FFF2-40B4-BE49-F238E27FC236}">
                <a16:creationId xmlns:a16="http://schemas.microsoft.com/office/drawing/2014/main" id="{F48DF155-76FA-75D6-1485-E9252CAD81A8}"/>
              </a:ext>
            </a:extLst>
          </p:cNvPr>
          <p:cNvSpPr/>
          <p:nvPr/>
        </p:nvSpPr>
        <p:spPr>
          <a:xfrm rot="5400000">
            <a:off x="5408672" y="2158093"/>
            <a:ext cx="2120537" cy="357051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141006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5A7B921-89C1-4E4F-931B-FC48E8B47F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fr-FR" dirty="0"/>
              <a:t>Offre Teaser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3F7B2C72-0768-5965-8CE4-B245AEF0908B}"/>
              </a:ext>
            </a:extLst>
          </p:cNvPr>
          <p:cNvSpPr txBox="1"/>
          <p:nvPr/>
        </p:nvSpPr>
        <p:spPr>
          <a:xfrm>
            <a:off x="5829992" y="1790517"/>
            <a:ext cx="401465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Que se cache-t-il derrière les offres privilèges ?</a:t>
            </a:r>
          </a:p>
          <a:p>
            <a:endParaRPr lang="fr-FR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fr-FR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Souvent associées à des offres de financement</a:t>
            </a:r>
          </a:p>
          <a:p>
            <a:endParaRPr lang="fr-FR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A002BC8A-C229-F8B4-5432-D0C31938F14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1120" y="1698171"/>
            <a:ext cx="4068136" cy="19390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>
            <a:extLst>
              <a:ext uri="{FF2B5EF4-FFF2-40B4-BE49-F238E27FC236}">
                <a16:creationId xmlns:a16="http://schemas.microsoft.com/office/drawing/2014/main" id="{D2FA3DD2-0E4B-B19C-CB55-23F074CCAC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8569" y="4084872"/>
            <a:ext cx="4667231" cy="2651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riangle isocèle 2">
            <a:extLst>
              <a:ext uri="{FF2B5EF4-FFF2-40B4-BE49-F238E27FC236}">
                <a16:creationId xmlns:a16="http://schemas.microsoft.com/office/drawing/2014/main" id="{F9B50D50-C6F7-607B-3A29-27310137F4DF}"/>
              </a:ext>
            </a:extLst>
          </p:cNvPr>
          <p:cNvSpPr/>
          <p:nvPr/>
        </p:nvSpPr>
        <p:spPr>
          <a:xfrm rot="5400000">
            <a:off x="4485960" y="2306049"/>
            <a:ext cx="2120537" cy="357051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3482353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5A7B921-89C1-4E4F-931B-FC48E8B47F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fr-FR" dirty="0"/>
              <a:t>Offres cumulées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3F7B2C72-0768-5965-8CE4-B245AEF0908B}"/>
              </a:ext>
            </a:extLst>
          </p:cNvPr>
          <p:cNvSpPr txBox="1"/>
          <p:nvPr/>
        </p:nvSpPr>
        <p:spPr>
          <a:xfrm>
            <a:off x="5826034" y="2690336"/>
            <a:ext cx="401465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‘tout en un’</a:t>
            </a:r>
            <a:br>
              <a:rPr lang="fr-FR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fr-FR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Prix nets affichés de la cuisine + remise transverse + Pose offerte + offre de financement</a:t>
            </a:r>
          </a:p>
          <a:p>
            <a:r>
              <a:rPr lang="fr-FR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=Complexité de lisibilité</a:t>
            </a:r>
          </a:p>
        </p:txBody>
      </p:sp>
      <p:sp>
        <p:nvSpPr>
          <p:cNvPr id="16" name="Triangle isocèle 15">
            <a:extLst>
              <a:ext uri="{FF2B5EF4-FFF2-40B4-BE49-F238E27FC236}">
                <a16:creationId xmlns:a16="http://schemas.microsoft.com/office/drawing/2014/main" id="{58CB37A9-05D7-9522-EA40-06DC4F611966}"/>
              </a:ext>
            </a:extLst>
          </p:cNvPr>
          <p:cNvSpPr/>
          <p:nvPr/>
        </p:nvSpPr>
        <p:spPr>
          <a:xfrm rot="5400000">
            <a:off x="4476478" y="3196964"/>
            <a:ext cx="2120537" cy="357051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28" name="Picture 4" descr="Promo Cuisine Alexia chez BUT - iCatalogue.fr">
            <a:extLst>
              <a:ext uri="{FF2B5EF4-FFF2-40B4-BE49-F238E27FC236}">
                <a16:creationId xmlns:a16="http://schemas.microsoft.com/office/drawing/2014/main" id="{C418B887-4C1D-23D5-2637-A95BFBDC6C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4437" y="1933773"/>
            <a:ext cx="3791002" cy="31868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928378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5A7B921-89C1-4E4F-931B-FC48E8B47F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fr-FR" dirty="0"/>
              <a:t>Double offre ‘au choix’</a:t>
            </a:r>
          </a:p>
        </p:txBody>
      </p:sp>
      <p:pic>
        <p:nvPicPr>
          <p:cNvPr id="1026" name="Picture 2" descr="Promotion cuisine - Offre du mois ixina">
            <a:extLst>
              <a:ext uri="{FF2B5EF4-FFF2-40B4-BE49-F238E27FC236}">
                <a16:creationId xmlns:a16="http://schemas.microsoft.com/office/drawing/2014/main" id="{62169C13-70F8-6486-1890-1168F2770E5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758" y="1193074"/>
            <a:ext cx="4943748" cy="25516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ZoneTexte 13">
            <a:extLst>
              <a:ext uri="{FF2B5EF4-FFF2-40B4-BE49-F238E27FC236}">
                <a16:creationId xmlns:a16="http://schemas.microsoft.com/office/drawing/2014/main" id="{3F7B2C72-0768-5965-8CE4-B245AEF0908B}"/>
              </a:ext>
            </a:extLst>
          </p:cNvPr>
          <p:cNvSpPr txBox="1"/>
          <p:nvPr/>
        </p:nvSpPr>
        <p:spPr>
          <a:xfrm>
            <a:off x="6096000" y="1515291"/>
            <a:ext cx="401465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Un principe de double offre intéressant car perception de générosité !</a:t>
            </a:r>
          </a:p>
          <a:p>
            <a:r>
              <a:rPr lang="fr-FR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Mais forte complexité avec le mix ‘offre de crédit’ et TVA qui sont toutes les 2 des mécaniques avec une perception du bénéfice moins immédiate.</a:t>
            </a:r>
          </a:p>
        </p:txBody>
      </p:sp>
      <p:pic>
        <p:nvPicPr>
          <p:cNvPr id="15" name="Picture 2">
            <a:extLst>
              <a:ext uri="{FF2B5EF4-FFF2-40B4-BE49-F238E27FC236}">
                <a16:creationId xmlns:a16="http://schemas.microsoft.com/office/drawing/2014/main" id="{F40C3995-B9E1-898C-580B-BCA9AF9280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7662" y="4214952"/>
            <a:ext cx="3527844" cy="2490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riangle isocèle 15">
            <a:extLst>
              <a:ext uri="{FF2B5EF4-FFF2-40B4-BE49-F238E27FC236}">
                <a16:creationId xmlns:a16="http://schemas.microsoft.com/office/drawing/2014/main" id="{58CB37A9-05D7-9522-EA40-06DC4F611966}"/>
              </a:ext>
            </a:extLst>
          </p:cNvPr>
          <p:cNvSpPr/>
          <p:nvPr/>
        </p:nvSpPr>
        <p:spPr>
          <a:xfrm rot="5400000">
            <a:off x="4685484" y="2290354"/>
            <a:ext cx="2120537" cy="357051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Triangle isocèle 16">
            <a:extLst>
              <a:ext uri="{FF2B5EF4-FFF2-40B4-BE49-F238E27FC236}">
                <a16:creationId xmlns:a16="http://schemas.microsoft.com/office/drawing/2014/main" id="{0E7DA412-4D44-BE3E-DB54-98DF00A2BA9B}"/>
              </a:ext>
            </a:extLst>
          </p:cNvPr>
          <p:cNvSpPr/>
          <p:nvPr/>
        </p:nvSpPr>
        <p:spPr>
          <a:xfrm rot="5400000">
            <a:off x="4685484" y="5270863"/>
            <a:ext cx="2120537" cy="357051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AAB8A985-5533-E178-34DD-17CA6D96DCB8}"/>
              </a:ext>
            </a:extLst>
          </p:cNvPr>
          <p:cNvSpPr txBox="1"/>
          <p:nvPr/>
        </p:nvSpPr>
        <p:spPr>
          <a:xfrm>
            <a:off x="6267724" y="4987723"/>
            <a:ext cx="401465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Une double offre cumulable mais avec une offre secondaire particulièrement puissante</a:t>
            </a:r>
          </a:p>
        </p:txBody>
      </p:sp>
    </p:spTree>
    <p:extLst>
      <p:ext uri="{BB962C8B-B14F-4D97-AF65-F5344CB8AC3E}">
        <p14:creationId xmlns:p14="http://schemas.microsoft.com/office/powerpoint/2010/main" val="319822372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5A7B921-89C1-4E4F-931B-FC48E8B47F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fr-FR" dirty="0"/>
              <a:t>Offre ‘prix net sur une cuisine’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3F7B2C72-0768-5965-8CE4-B245AEF0908B}"/>
              </a:ext>
            </a:extLst>
          </p:cNvPr>
          <p:cNvSpPr txBox="1"/>
          <p:nvPr/>
        </p:nvSpPr>
        <p:spPr>
          <a:xfrm>
            <a:off x="6837548" y="1736453"/>
            <a:ext cx="401465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Envia cuisines</a:t>
            </a:r>
          </a:p>
          <a:p>
            <a:r>
              <a:rPr lang="fr-FR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&amp; Aviva cuisine</a:t>
            </a:r>
          </a:p>
          <a:p>
            <a:endParaRPr lang="fr-FR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fr-FR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Une cuisine présentée = un prix net</a:t>
            </a:r>
          </a:p>
        </p:txBody>
      </p:sp>
      <p:pic>
        <p:nvPicPr>
          <p:cNvPr id="3076" name="Picture 4" descr="Offre ouverture - Envia Cuisines">
            <a:extLst>
              <a:ext uri="{FF2B5EF4-FFF2-40B4-BE49-F238E27FC236}">
                <a16:creationId xmlns:a16="http://schemas.microsoft.com/office/drawing/2014/main" id="{16398F64-FF70-B6A4-B3B6-5466299563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9535" y="2525779"/>
            <a:ext cx="3698516" cy="20367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Offres de Printemps chez Caséo Cuisines &amp; Menuiseries Chalon/Saône ! -  info-chalon.com - Toute l'info sur le Grand Chalon et en Saône-et-Loire">
            <a:extLst>
              <a:ext uri="{FF2B5EF4-FFF2-40B4-BE49-F238E27FC236}">
                <a16:creationId xmlns:a16="http://schemas.microsoft.com/office/drawing/2014/main" id="{D46DAE9E-D8B0-BE51-D558-B68C1B2804C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2421" y="4392543"/>
            <a:ext cx="4214949" cy="22567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Prix plaqués - Envia Cuisines">
            <a:extLst>
              <a:ext uri="{FF2B5EF4-FFF2-40B4-BE49-F238E27FC236}">
                <a16:creationId xmlns:a16="http://schemas.microsoft.com/office/drawing/2014/main" id="{5558816C-26E6-F48A-7AC2-B3E0CE3D0B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038" y="1016001"/>
            <a:ext cx="3941717" cy="2218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Cuisiniste Le Mans - Magasin de cuisine Le Mans | Cuisines AvivA">
            <a:extLst>
              <a:ext uri="{FF2B5EF4-FFF2-40B4-BE49-F238E27FC236}">
                <a16:creationId xmlns:a16="http://schemas.microsoft.com/office/drawing/2014/main" id="{326E1B81-0C91-E78C-17A1-A50A841FC7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4744718"/>
            <a:ext cx="2113282" cy="21132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riangle isocèle 2">
            <a:extLst>
              <a:ext uri="{FF2B5EF4-FFF2-40B4-BE49-F238E27FC236}">
                <a16:creationId xmlns:a16="http://schemas.microsoft.com/office/drawing/2014/main" id="{16BF4CB7-EE34-2CCD-3891-75715D7F227E}"/>
              </a:ext>
            </a:extLst>
          </p:cNvPr>
          <p:cNvSpPr/>
          <p:nvPr/>
        </p:nvSpPr>
        <p:spPr>
          <a:xfrm rot="5400000">
            <a:off x="5408672" y="2158093"/>
            <a:ext cx="2120537" cy="357051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1430266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5A7B921-89C1-4E4F-931B-FC48E8B47F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fr-FR" dirty="0"/>
              <a:t>Offre ‘jeu’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3F7B2C72-0768-5965-8CE4-B245AEF0908B}"/>
              </a:ext>
            </a:extLst>
          </p:cNvPr>
          <p:cNvSpPr txBox="1"/>
          <p:nvPr/>
        </p:nvSpPr>
        <p:spPr>
          <a:xfrm>
            <a:off x="6096000" y="1898468"/>
            <a:ext cx="401465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Jeu de </a:t>
            </a:r>
            <a:r>
              <a:rPr lang="fr-FR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Noto</a:t>
            </a:r>
            <a:r>
              <a:rPr lang="fr-FR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pour </a:t>
            </a:r>
            <a:r>
              <a:rPr lang="fr-FR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Ixina</a:t>
            </a:r>
            <a:r>
              <a:rPr lang="fr-FR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afin de faire connaitre son offre aménagement intérieur</a:t>
            </a:r>
          </a:p>
          <a:p>
            <a:r>
              <a:rPr lang="fr-FR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&amp; </a:t>
            </a:r>
            <a:r>
              <a:rPr lang="fr-FR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Comera</a:t>
            </a:r>
            <a:r>
              <a:rPr lang="fr-FR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Cuisine avec un jeu concours</a:t>
            </a:r>
          </a:p>
        </p:txBody>
      </p:sp>
      <p:pic>
        <p:nvPicPr>
          <p:cNvPr id="5122" name="Picture 2" descr="Promotion cuisine - Offre du mois ixina">
            <a:extLst>
              <a:ext uri="{FF2B5EF4-FFF2-40B4-BE49-F238E27FC236}">
                <a16:creationId xmlns:a16="http://schemas.microsoft.com/office/drawing/2014/main" id="{A28FFD42-6806-B3D5-CFC4-384C57963A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215" y="1594165"/>
            <a:ext cx="4472380" cy="2308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Offres exceptionnelles - Cuisines fabriquées en Vendée - COMERA CUISINES">
            <a:extLst>
              <a:ext uri="{FF2B5EF4-FFF2-40B4-BE49-F238E27FC236}">
                <a16:creationId xmlns:a16="http://schemas.microsoft.com/office/drawing/2014/main" id="{A4CC4C1A-44B8-CF7A-AC82-9DA3AC7516C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2788" y="3902490"/>
            <a:ext cx="4815837" cy="20423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riangle isocèle 2">
            <a:extLst>
              <a:ext uri="{FF2B5EF4-FFF2-40B4-BE49-F238E27FC236}">
                <a16:creationId xmlns:a16="http://schemas.microsoft.com/office/drawing/2014/main" id="{24DBB975-56F9-2298-C6F2-F2B04355A6AE}"/>
              </a:ext>
            </a:extLst>
          </p:cNvPr>
          <p:cNvSpPr/>
          <p:nvPr/>
        </p:nvSpPr>
        <p:spPr>
          <a:xfrm rot="5400000">
            <a:off x="4569087" y="2158093"/>
            <a:ext cx="2120537" cy="357051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496348561"/>
      </p:ext>
    </p:extLst>
  </p:cSld>
  <p:clrMapOvr>
    <a:masterClrMapping/>
  </p:clrMapOvr>
</p:sld>
</file>

<file path=ppt/theme/theme1.xml><?xml version="1.0" encoding="utf-8"?>
<a:theme xmlns:a="http://schemas.openxmlformats.org/drawingml/2006/main" name="1_Thème LNB">
  <a:themeElements>
    <a:clrScheme name="Le nouveau belier">
      <a:dk1>
        <a:srgbClr val="2E2E2E"/>
      </a:dk1>
      <a:lt1>
        <a:srgbClr val="FFFFFF"/>
      </a:lt1>
      <a:dk2>
        <a:srgbClr val="9C896A"/>
      </a:dk2>
      <a:lt2>
        <a:srgbClr val="EDE7E3"/>
      </a:lt2>
      <a:accent1>
        <a:srgbClr val="D8117D"/>
      </a:accent1>
      <a:accent2>
        <a:srgbClr val="FCE828"/>
      </a:accent2>
      <a:accent3>
        <a:srgbClr val="D5D5D5"/>
      </a:accent3>
      <a:accent4>
        <a:srgbClr val="00D06C"/>
      </a:accent4>
      <a:accent5>
        <a:srgbClr val="FD8000"/>
      </a:accent5>
      <a:accent6>
        <a:srgbClr val="B700F2"/>
      </a:accent6>
      <a:hlink>
        <a:srgbClr val="D8117D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LNB_Presentation_template" id="{93AE758A-9B99-3E4F-8DEB-DD88F90A7A3B}" vid="{8BA648CC-0D2E-AA45-B39D-36E46C307F08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LNB_MATCH_point_hebdo_1804</Template>
  <TotalTime>6907</TotalTime>
  <Words>1227</Words>
  <Application>Microsoft Office PowerPoint</Application>
  <PresentationFormat>Grand écran</PresentationFormat>
  <Paragraphs>191</Paragraphs>
  <Slides>22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8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22</vt:i4>
      </vt:variant>
    </vt:vector>
  </HeadingPairs>
  <TitlesOfParts>
    <vt:vector size="31" baseType="lpstr">
      <vt:lpstr>Arial</vt:lpstr>
      <vt:lpstr>Avenir Next LT Pro</vt:lpstr>
      <vt:lpstr>Calibri</vt:lpstr>
      <vt:lpstr>Georgia</vt:lpstr>
      <vt:lpstr>Playfair Display</vt:lpstr>
      <vt:lpstr>Police système Courant</vt:lpstr>
      <vt:lpstr>Tahoma</vt:lpstr>
      <vt:lpstr>Wingdings</vt:lpstr>
      <vt:lpstr>1_Thème LNB</vt:lpstr>
      <vt:lpstr>PAC 2024</vt:lpstr>
      <vt:lpstr>Objectifs</vt:lpstr>
      <vt:lpstr>Bench </vt:lpstr>
      <vt:lpstr>Offre ‘électro à gogo’</vt:lpstr>
      <vt:lpstr>Offre Teaser</vt:lpstr>
      <vt:lpstr>Offres cumulées</vt:lpstr>
      <vt:lpstr>Double offre ‘au choix’</vt:lpstr>
      <vt:lpstr>Offre ‘prix net sur une cuisine’</vt:lpstr>
      <vt:lpstr>Offre ‘jeu’</vt:lpstr>
      <vt:lpstr>Offre ‘décalée’</vt:lpstr>
      <vt:lpstr>En 2024  Donner du rythme au plan d’actions commerciales  Renforcer l’attractivité commerciales et évenementialiser les offres pour convertir.     </vt:lpstr>
      <vt:lpstr>#1 CRÉER DE « VRAIS TEMPS FORTS »</vt:lpstr>
      <vt:lpstr>#1 CRÉER DE « VRAIS TEMPS FORTS »</vt:lpstr>
      <vt:lpstr>#2 NOURRIR NOS PROMESSES  </vt:lpstr>
      <vt:lpstr>#2 NOURRIR NOS PROMESSES  </vt:lpstr>
      <vt:lpstr>#2 NOURRIR NOS PROMESSES  </vt:lpstr>
      <vt:lpstr>#3 OPERATION BLACK FRIDAY</vt:lpstr>
      <vt:lpstr>#3 OPERATION BLACK FRIDAY</vt:lpstr>
      <vt:lpstr>#3 OPERATION PORTES OUVERTES</vt:lpstr>
      <vt:lpstr>Quid des réseaux sociaux…</vt:lpstr>
      <vt:lpstr>ACTIVATION DEVIS</vt:lpstr>
      <vt:lpstr>PAC – Principe de calendrier 2024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LNB x MATCH</dc:title>
  <dc:subject/>
  <dc:creator>Emilie Proteau</dc:creator>
  <cp:keywords/>
  <dc:description/>
  <cp:lastModifiedBy>Antoine Jubert</cp:lastModifiedBy>
  <cp:revision>94</cp:revision>
  <cp:lastPrinted>2022-07-05T07:32:58Z</cp:lastPrinted>
  <dcterms:created xsi:type="dcterms:W3CDTF">2023-04-17T13:19:25Z</dcterms:created>
  <dcterms:modified xsi:type="dcterms:W3CDTF">2023-12-05T17:48:38Z</dcterms:modified>
  <cp:category/>
</cp:coreProperties>
</file>