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1702" r:id="rId2"/>
    <p:sldId id="1834" r:id="rId3"/>
    <p:sldId id="1888" r:id="rId4"/>
    <p:sldId id="1838" r:id="rId5"/>
    <p:sldId id="1865" r:id="rId6"/>
    <p:sldId id="1881" r:id="rId7"/>
    <p:sldId id="1894" r:id="rId8"/>
    <p:sldId id="1905" r:id="rId9"/>
    <p:sldId id="1882" r:id="rId10"/>
    <p:sldId id="1895" r:id="rId11"/>
    <p:sldId id="1896" r:id="rId12"/>
    <p:sldId id="1884" r:id="rId13"/>
    <p:sldId id="1908" r:id="rId14"/>
    <p:sldId id="1909" r:id="rId15"/>
    <p:sldId id="1886" r:id="rId16"/>
    <p:sldId id="1899" r:id="rId17"/>
    <p:sldId id="1900" r:id="rId18"/>
    <p:sldId id="1893" r:id="rId19"/>
    <p:sldId id="1639" r:id="rId20"/>
    <p:sldId id="1901" r:id="rId21"/>
    <p:sldId id="1903" r:id="rId22"/>
    <p:sldId id="1904" r:id="rId23"/>
    <p:sldId id="1902" r:id="rId24"/>
    <p:sldId id="1889" r:id="rId25"/>
    <p:sldId id="1890" r:id="rId26"/>
    <p:sldId id="1891" r:id="rId27"/>
    <p:sldId id="1892" r:id="rId28"/>
    <p:sldId id="1876" r:id="rId29"/>
    <p:sldId id="1906" r:id="rId30"/>
    <p:sldId id="1907" r:id="rId31"/>
  </p:sldIdLst>
  <p:sldSz cx="12192000" cy="6858000"/>
  <p:notesSz cx="6858000" cy="9144000"/>
  <p:embeddedFontLst>
    <p:embeddedFont>
      <p:font typeface="Arial Black" panose="020B0A04020102020204" pitchFamily="34" charset="0"/>
      <p:bold r:id="rId32"/>
    </p:embeddedFont>
    <p:embeddedFont>
      <p:font typeface="Avenir Next LT Pro" panose="020B0504020202020204" pitchFamily="34" charset="0"/>
      <p:regular r:id="rId33"/>
      <p:bold r:id="rId34"/>
      <p:italic r:id="rId35"/>
      <p:boldItalic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Cambria" panose="02040503050406030204" pitchFamily="18" charset="0"/>
      <p:regular r:id="rId41"/>
      <p:bold r:id="rId42"/>
      <p:italic r:id="rId43"/>
      <p:boldItalic r:id="rId44"/>
    </p:embeddedFont>
    <p:embeddedFont>
      <p:font typeface="Helvetica" panose="020B0604020202020204" pitchFamily="34" charset="0"/>
      <p:regular r:id="rId45"/>
      <p:bold r:id="rId46"/>
      <p:italic r:id="rId47"/>
      <p:boldItalic r:id="rId48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4DE4E3C6-0D90-42A9-B2BF-3BC8200422DD}">
          <p14:sldIdLst>
            <p14:sldId id="1702"/>
            <p14:sldId id="1834"/>
            <p14:sldId id="1888"/>
            <p14:sldId id="1838"/>
            <p14:sldId id="1865"/>
            <p14:sldId id="1881"/>
            <p14:sldId id="1894"/>
            <p14:sldId id="1905"/>
            <p14:sldId id="1882"/>
            <p14:sldId id="1895"/>
            <p14:sldId id="1896"/>
            <p14:sldId id="1884"/>
            <p14:sldId id="1908"/>
            <p14:sldId id="1909"/>
            <p14:sldId id="1886"/>
            <p14:sldId id="1899"/>
            <p14:sldId id="1900"/>
            <p14:sldId id="1893"/>
            <p14:sldId id="1639"/>
            <p14:sldId id="1901"/>
            <p14:sldId id="1903"/>
            <p14:sldId id="1904"/>
            <p14:sldId id="1902"/>
            <p14:sldId id="1889"/>
            <p14:sldId id="1890"/>
            <p14:sldId id="1891"/>
            <p14:sldId id="1892"/>
            <p14:sldId id="1876"/>
            <p14:sldId id="1906"/>
            <p14:sldId id="1907"/>
          </p14:sldIdLst>
        </p14:section>
        <p14:section name="Section sans titre" id="{860137B2-48F2-46F3-B0A1-7B4962C64296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3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font" Target="fonts/font17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8231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9410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30230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1426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4290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5344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5350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6028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3466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1578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0149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8216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3104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6600" b="1" dirty="0">
                <a:latin typeface="Avenir Next LT Pro" panose="020B0504020202020204" pitchFamily="34" charset="0"/>
              </a:rPr>
              <a:t>Rentrée anti-inflation</a:t>
            </a:r>
            <a:br>
              <a:rPr lang="fr-FR" sz="6600" b="1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Quelle communication adopter</a:t>
            </a:r>
            <a:endParaRPr lang="fr-FR" sz="6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2E0782E-8BFF-BE8C-75CB-A7F58874C8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526" y="0"/>
            <a:ext cx="4846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3943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intérieur, plafond&#10;&#10;Description générée automatiquement">
            <a:extLst>
              <a:ext uri="{FF2B5EF4-FFF2-40B4-BE49-F238E27FC236}">
                <a16:creationId xmlns:a16="http://schemas.microsoft.com/office/drawing/2014/main" id="{14857BC5-ADAC-1767-6F56-851C0F822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03" y="0"/>
            <a:ext cx="10308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1141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2825B2-B511-6F5E-AAEF-7C632E7E7BB2}"/>
              </a:ext>
            </a:extLst>
          </p:cNvPr>
          <p:cNvSpPr/>
          <p:nvPr/>
        </p:nvSpPr>
        <p:spPr>
          <a:xfrm>
            <a:off x="3673930" y="3989641"/>
            <a:ext cx="7233556" cy="20913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3589175" y="2175345"/>
            <a:ext cx="8008776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En janvier, c’est le temps des décisions.</a:t>
            </a:r>
            <a:b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endParaRPr lang="fr-FR" sz="20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Dans un contexte de reprise tendu pour les restaurateurs, </a:t>
            </a: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METRO donne ses recommandations avec</a:t>
            </a: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800" b="1" dirty="0">
                <a:latin typeface="Cambria" panose="02040503050406030204" pitchFamily="18" charset="0"/>
              </a:rPr>
              <a:t>LES BONNES RÉSOLUTIONS ANTI-INFLATION  </a:t>
            </a:r>
          </a:p>
          <a:p>
            <a:endParaRPr lang="fr-FR" sz="2000" dirty="0"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Une prise de parole contextuelle de partenaire engagé</a:t>
            </a: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8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 </a:t>
            </a:r>
            <a:endParaRPr lang="fr-FR" sz="28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endParaRPr lang="fr-FR" sz="20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br>
              <a:rPr lang="fr-FR" sz="2000" b="1" dirty="0">
                <a:latin typeface="Avenir Next LT Pro" panose="020B0504020202020204" pitchFamily="34" charset="0"/>
              </a:rPr>
            </a:br>
            <a:r>
              <a:rPr lang="fr-FR" sz="2000" b="1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Recommandation  - Communication clients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53C16E7-3D50-446A-8BD0-333464C773FB}"/>
              </a:ext>
            </a:extLst>
          </p:cNvPr>
          <p:cNvSpPr/>
          <p:nvPr/>
        </p:nvSpPr>
        <p:spPr>
          <a:xfrm rot="10800000">
            <a:off x="786749" y="2577476"/>
            <a:ext cx="1644866" cy="4558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AC1D7D-971B-FA60-B92C-E7C5C557F572}"/>
              </a:ext>
            </a:extLst>
          </p:cNvPr>
          <p:cNvSpPr/>
          <p:nvPr/>
        </p:nvSpPr>
        <p:spPr>
          <a:xfrm>
            <a:off x="401216" y="3228392"/>
            <a:ext cx="2313992" cy="83099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RESOLUTIONS</a:t>
            </a:r>
            <a:br>
              <a:rPr lang="fr-FR" b="1" dirty="0">
                <a:latin typeface="Avenir Next LT Pro" panose="020B0504020202020204" pitchFamily="34" charset="0"/>
              </a:rPr>
            </a:br>
            <a:r>
              <a:rPr lang="fr-FR" b="1" dirty="0">
                <a:latin typeface="Avenir Next LT Pro" panose="020B0504020202020204" pitchFamily="34" charset="0"/>
              </a:rPr>
              <a:t>CLIENTS</a:t>
            </a:r>
          </a:p>
        </p:txBody>
      </p:sp>
    </p:spTree>
    <p:extLst>
      <p:ext uri="{BB962C8B-B14F-4D97-AF65-F5344CB8AC3E}">
        <p14:creationId xmlns:p14="http://schemas.microsoft.com/office/powerpoint/2010/main" val="27638693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7ECB4D4-9402-AD5B-F495-1CDF100DA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526" y="0"/>
            <a:ext cx="4846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785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intérieur, plafond&#10;&#10;Description générée automatiquement">
            <a:extLst>
              <a:ext uri="{FF2B5EF4-FFF2-40B4-BE49-F238E27FC236}">
                <a16:creationId xmlns:a16="http://schemas.microsoft.com/office/drawing/2014/main" id="{A220F2E8-E8F2-EEFA-43C6-3394E453F5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03" y="0"/>
            <a:ext cx="10308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3671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2825B2-B511-6F5E-AAEF-7C632E7E7BB2}"/>
              </a:ext>
            </a:extLst>
          </p:cNvPr>
          <p:cNvSpPr/>
          <p:nvPr/>
        </p:nvSpPr>
        <p:spPr>
          <a:xfrm>
            <a:off x="3589175" y="4572000"/>
            <a:ext cx="5069633" cy="22393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3589175" y="2175345"/>
            <a:ext cx="800877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Une promesse transverse de l’enseigne sur les 3 mesures phares pour lutter contre l’inflation.</a:t>
            </a:r>
            <a:endParaRPr lang="fr-FR" sz="2000" dirty="0"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&gt;Compétitivité prix</a:t>
            </a: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&gt;Alternative Marques METRO</a:t>
            </a: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&gt;Offre meilleurs cours</a:t>
            </a:r>
          </a:p>
          <a:p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800" b="1" dirty="0">
                <a:latin typeface="Cambria" panose="02040503050406030204" pitchFamily="18" charset="0"/>
              </a:rPr>
              <a:t>#SOLUTIONS ANTI-INFLATION</a:t>
            </a: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8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 </a:t>
            </a:r>
            <a:endParaRPr lang="fr-FR" sz="2000" b="1" dirty="0">
              <a:latin typeface="Avenir Next LT Pro" panose="020B05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Recommandation  - Communication clients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53C16E7-3D50-446A-8BD0-333464C773FB}"/>
              </a:ext>
            </a:extLst>
          </p:cNvPr>
          <p:cNvSpPr/>
          <p:nvPr/>
        </p:nvSpPr>
        <p:spPr>
          <a:xfrm rot="10800000">
            <a:off x="786749" y="2577476"/>
            <a:ext cx="1644866" cy="4558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AC1D7D-971B-FA60-B92C-E7C5C557F572}"/>
              </a:ext>
            </a:extLst>
          </p:cNvPr>
          <p:cNvSpPr/>
          <p:nvPr/>
        </p:nvSpPr>
        <p:spPr>
          <a:xfrm>
            <a:off x="401216" y="3228392"/>
            <a:ext cx="2313992" cy="83099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MESURES </a:t>
            </a:r>
            <a:br>
              <a:rPr lang="fr-FR" b="1" dirty="0">
                <a:latin typeface="Avenir Next LT Pro" panose="020B0504020202020204" pitchFamily="34" charset="0"/>
              </a:rPr>
            </a:br>
            <a:r>
              <a:rPr lang="fr-FR" b="1" dirty="0">
                <a:latin typeface="Avenir Next LT Pro" panose="020B0504020202020204" pitchFamily="34" charset="0"/>
              </a:rPr>
              <a:t>ANTI-INFLATIONS</a:t>
            </a:r>
          </a:p>
        </p:txBody>
      </p:sp>
    </p:spTree>
    <p:extLst>
      <p:ext uri="{BB962C8B-B14F-4D97-AF65-F5344CB8AC3E}">
        <p14:creationId xmlns:p14="http://schemas.microsoft.com/office/powerpoint/2010/main" val="862294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25B640E-B848-C52D-3865-C3154C2C3C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526" y="0"/>
            <a:ext cx="4846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9563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intérieur, plafond&#10;&#10;Description générée automatiquement">
            <a:extLst>
              <a:ext uri="{FF2B5EF4-FFF2-40B4-BE49-F238E27FC236}">
                <a16:creationId xmlns:a16="http://schemas.microsoft.com/office/drawing/2014/main" id="{7E4DB149-B01D-470E-8040-8258FB87D1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03" y="0"/>
            <a:ext cx="10308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488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3589175" y="2175345"/>
            <a:ext cx="800877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Prendre la parole auprès du Grand Public à travers une communication média qui assure la visibilité de l’enseigne, </a:t>
            </a:r>
            <a:b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lui attribue une posture engagée</a:t>
            </a:r>
            <a:b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et interpelle chaque foyer français</a:t>
            </a:r>
          </a:p>
          <a:p>
            <a:pPr marL="285750" indent="-285750" algn="ctr">
              <a:buFont typeface="Wingdings" panose="05000000000000000000" pitchFamily="2" charset="2"/>
              <a:buChar char="è"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Vecteur de soutien massif</a:t>
            </a:r>
            <a:b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</a:b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 Bénéfice immédiat d’image pour l’enseigne</a:t>
            </a:r>
          </a:p>
          <a:p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endParaRPr lang="fr-FR" sz="2800" b="1" dirty="0">
              <a:latin typeface="Cambria" panose="02040503050406030204" pitchFamily="18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8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 </a:t>
            </a:r>
            <a:endParaRPr lang="fr-FR" sz="2000" b="1" dirty="0">
              <a:latin typeface="Avenir Next LT Pro" panose="020B05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Campagne ‘engagée’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53C16E7-3D50-446A-8BD0-333464C773FB}"/>
              </a:ext>
            </a:extLst>
          </p:cNvPr>
          <p:cNvSpPr/>
          <p:nvPr/>
        </p:nvSpPr>
        <p:spPr>
          <a:xfrm rot="10800000">
            <a:off x="786749" y="2577476"/>
            <a:ext cx="1644866" cy="4558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CA8225C-C680-A445-248D-88D8B6A5FD24}"/>
              </a:ext>
            </a:extLst>
          </p:cNvPr>
          <p:cNvSpPr/>
          <p:nvPr/>
        </p:nvSpPr>
        <p:spPr>
          <a:xfrm>
            <a:off x="594049" y="1958581"/>
            <a:ext cx="2187283" cy="2039966"/>
          </a:xfrm>
          <a:prstGeom prst="round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CAMPAGNE DE COMMUNICATION</a:t>
            </a:r>
          </a:p>
          <a:p>
            <a:pPr algn="ctr"/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MEDIA </a:t>
            </a:r>
          </a:p>
          <a:p>
            <a:pPr algn="ctr"/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GRAND PUBLIC</a:t>
            </a:r>
          </a:p>
        </p:txBody>
      </p:sp>
    </p:spTree>
    <p:extLst>
      <p:ext uri="{BB962C8B-B14F-4D97-AF65-F5344CB8AC3E}">
        <p14:creationId xmlns:p14="http://schemas.microsoft.com/office/powerpoint/2010/main" val="26978231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FA09D9-BF15-40E4-9375-BDE0182222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AXE 1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D175861-EABC-4B1A-9062-A3BF6D0814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Engagé</a:t>
            </a:r>
          </a:p>
        </p:txBody>
      </p:sp>
    </p:spTree>
    <p:extLst>
      <p:ext uri="{BB962C8B-B14F-4D97-AF65-F5344CB8AC3E}">
        <p14:creationId xmlns:p14="http://schemas.microsoft.com/office/powerpoint/2010/main" val="2885430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1384041" y="2510450"/>
            <a:ext cx="763244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latin typeface="Avenir Next LT Pro" panose="020B0504020202020204" pitchFamily="34" charset="0"/>
              </a:rPr>
              <a:t>Dans un contexte d’inflation,</a:t>
            </a:r>
            <a:br>
              <a:rPr lang="fr-FR" sz="3600" dirty="0">
                <a:latin typeface="Avenir Next LT Pro" panose="020B0504020202020204" pitchFamily="34" charset="0"/>
              </a:rPr>
            </a:br>
            <a:r>
              <a:rPr lang="fr-FR" sz="3600" dirty="0">
                <a:latin typeface="Avenir Next LT Pro" panose="020B0504020202020204" pitchFamily="34" charset="0"/>
              </a:rPr>
              <a:t>comment renforcer l’attractivité de METRO auprès de ses clients 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F8C402D-0D1D-4BD1-8BE1-41DA859EECF6}"/>
              </a:ext>
            </a:extLst>
          </p:cNvPr>
          <p:cNvSpPr txBox="1"/>
          <p:nvPr/>
        </p:nvSpPr>
        <p:spPr>
          <a:xfrm>
            <a:off x="8798768" y="1174536"/>
            <a:ext cx="243207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700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105741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DAE56947-63B4-9DB0-E82F-8B9BE0597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254" y="0"/>
            <a:ext cx="8805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8853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FA09D9-BF15-40E4-9375-BDE0182222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AXE 2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D175861-EABC-4B1A-9062-A3BF6D0814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Lettre au gouvernement</a:t>
            </a:r>
          </a:p>
        </p:txBody>
      </p:sp>
    </p:spTree>
    <p:extLst>
      <p:ext uri="{BB962C8B-B14F-4D97-AF65-F5344CB8AC3E}">
        <p14:creationId xmlns:p14="http://schemas.microsoft.com/office/powerpoint/2010/main" val="4590318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9A67E60-652D-23F5-D33E-7F13A4E691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526" y="0"/>
            <a:ext cx="4846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3359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BA00C636-735A-52FB-3559-466D9B52C5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254" y="0"/>
            <a:ext cx="8805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2495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7D4BE8C-9BB0-B61C-0085-52A0F1957E00}"/>
              </a:ext>
            </a:extLst>
          </p:cNvPr>
          <p:cNvSpPr/>
          <p:nvPr/>
        </p:nvSpPr>
        <p:spPr>
          <a:xfrm>
            <a:off x="989823" y="2865438"/>
            <a:ext cx="5289679" cy="30697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18FAA94-0DB4-A90F-720D-9F97F82317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TEMPS 2 - FEVRIER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3093EFC-0545-54F4-923A-D126A365E0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9711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EC5D979-59B0-3000-EEA5-5F7F7655E557}"/>
              </a:ext>
            </a:extLst>
          </p:cNvPr>
          <p:cNvSpPr/>
          <p:nvPr/>
        </p:nvSpPr>
        <p:spPr>
          <a:xfrm>
            <a:off x="4018946" y="5303941"/>
            <a:ext cx="3464205" cy="1492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3589174" y="2628228"/>
            <a:ext cx="8201609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La preuve par l’exemple. </a:t>
            </a:r>
            <a:b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L’expression la plus ‘convaincante’ si elle est tenue (stratégie Leclerc ‘quiestlemoinscher.com’).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Elle permet dans la durée d’agir profondément sur l’image prix et de casser les idées reçus. </a:t>
            </a: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br>
              <a:rPr lang="fr-FR" sz="2000" b="1" dirty="0">
                <a:latin typeface="Avenir Next LT Pro" panose="020B0504020202020204" pitchFamily="34" charset="0"/>
              </a:rPr>
            </a:br>
            <a:r>
              <a:rPr lang="fr-FR" sz="2000" b="1" dirty="0">
                <a:latin typeface="Avenir Next LT Pro" panose="020B0504020202020204" pitchFamily="34" charset="0"/>
              </a:rPr>
              <a:t>Une expression qui nécessite des preuves tangibles et objectives </a:t>
            </a:r>
            <a:br>
              <a:rPr lang="fr-FR" sz="4000" b="1" dirty="0">
                <a:latin typeface="Avenir Next LT Pro" panose="020B0504020202020204" pitchFamily="34" charset="0"/>
              </a:rPr>
            </a:br>
            <a:r>
              <a:rPr lang="fr-FR" sz="20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 création d’une étude ad hoc</a:t>
            </a:r>
            <a:endParaRPr lang="fr-FR" sz="2000" b="1" dirty="0">
              <a:latin typeface="Avenir Next LT Pro" panose="020B05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Recommandation  - Communication clients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53C16E7-3D50-446A-8BD0-333464C773FB}"/>
              </a:ext>
            </a:extLst>
          </p:cNvPr>
          <p:cNvSpPr/>
          <p:nvPr/>
        </p:nvSpPr>
        <p:spPr>
          <a:xfrm rot="10800000">
            <a:off x="786749" y="2577476"/>
            <a:ext cx="1644866" cy="4558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AC1D7D-971B-FA60-B92C-E7C5C557F572}"/>
              </a:ext>
            </a:extLst>
          </p:cNvPr>
          <p:cNvSpPr/>
          <p:nvPr/>
        </p:nvSpPr>
        <p:spPr>
          <a:xfrm>
            <a:off x="401216" y="3228392"/>
            <a:ext cx="2313992" cy="83099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La comparative</a:t>
            </a:r>
            <a:endParaRPr lang="fr-FR" b="1" dirty="0">
              <a:latin typeface="Avenir Next LT Pro" panose="020B0504020202020204" pitchFamily="34" charset="0"/>
            </a:endParaRPr>
          </a:p>
        </p:txBody>
      </p:sp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E06D1BF3-8697-2C2D-8974-5160FFAEF4ED}"/>
              </a:ext>
            </a:extLst>
          </p:cNvPr>
          <p:cNvSpPr/>
          <p:nvPr/>
        </p:nvSpPr>
        <p:spPr>
          <a:xfrm rot="5400000">
            <a:off x="2590235" y="4795935"/>
            <a:ext cx="933062" cy="634482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5726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EAE31EF-BE96-4B9B-A729-6E79C80876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0DAC3A7-4241-A995-99B3-FED8C5AB3B3A}"/>
              </a:ext>
            </a:extLst>
          </p:cNvPr>
          <p:cNvSpPr txBox="1"/>
          <p:nvPr/>
        </p:nvSpPr>
        <p:spPr>
          <a:xfrm>
            <a:off x="289250" y="297807"/>
            <a:ext cx="58783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COMPARAISON GENERIQUE &amp; TRANSVERSE</a:t>
            </a: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Preuve indiscutable de la compétitivité de l’enseigne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AFC06F-9B6B-7FE9-15D8-DD48D687FC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2403" y="1353711"/>
            <a:ext cx="3679724" cy="5206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0271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EAE31EF-BE96-4B9B-A729-6E79C80876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0DAC3A7-4241-A995-99B3-FED8C5AB3B3A}"/>
              </a:ext>
            </a:extLst>
          </p:cNvPr>
          <p:cNvSpPr txBox="1"/>
          <p:nvPr/>
        </p:nvSpPr>
        <p:spPr>
          <a:xfrm>
            <a:off x="289250" y="297807"/>
            <a:ext cx="58783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COMPARAISON GENERIQUE &amp; TRANSVERSE</a:t>
            </a: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Preuve indiscutable de la compétitivité de l’enseigne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6B10732-04FE-7BFE-8A75-546DAD46880F}"/>
              </a:ext>
            </a:extLst>
          </p:cNvPr>
          <p:cNvSpPr txBox="1"/>
          <p:nvPr/>
        </p:nvSpPr>
        <p:spPr>
          <a:xfrm>
            <a:off x="5657464" y="2577587"/>
            <a:ext cx="587834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A réaliser  :</a:t>
            </a:r>
          </a:p>
          <a:p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Etude ad hoc  </a:t>
            </a: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Relevé de prix –société d’étude indépendante –</a:t>
            </a:r>
            <a:b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Sur quelles critères produits / segment produits réaliser l’étude 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B137C2D-3566-B12D-ADD5-FFFE5345FE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107" y="1354433"/>
            <a:ext cx="3603456" cy="5098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9807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EAE31EF-BE96-4B9B-A729-6E79C80876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0DAC3A7-4241-A995-99B3-FED8C5AB3B3A}"/>
              </a:ext>
            </a:extLst>
          </p:cNvPr>
          <p:cNvSpPr txBox="1"/>
          <p:nvPr/>
        </p:nvSpPr>
        <p:spPr>
          <a:xfrm>
            <a:off x="289250" y="297807"/>
            <a:ext cx="57985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CREATION D’UN NOUVEL OUTIL DE COMPARAISON</a:t>
            </a: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 PRIX METRO / PRIX COURAMMENT PRATIQUE</a:t>
            </a: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Une expression très puissante et innovante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841055F-B16F-A145-7D16-C810101AA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1106" y="1775789"/>
            <a:ext cx="3381417" cy="4784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4738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7D4BE8C-9BB0-B61C-0085-52A0F1957E00}"/>
              </a:ext>
            </a:extLst>
          </p:cNvPr>
          <p:cNvSpPr/>
          <p:nvPr/>
        </p:nvSpPr>
        <p:spPr>
          <a:xfrm>
            <a:off x="989823" y="2865438"/>
            <a:ext cx="5289679" cy="30697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18FAA94-0DB4-A90F-720D-9F97F82317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IDEE EN PLUS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3093EFC-0545-54F4-923A-D126A365E0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7773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7D4BE8C-9BB0-B61C-0085-52A0F1957E00}"/>
              </a:ext>
            </a:extLst>
          </p:cNvPr>
          <p:cNvSpPr/>
          <p:nvPr/>
        </p:nvSpPr>
        <p:spPr>
          <a:xfrm>
            <a:off x="1017815" y="2902761"/>
            <a:ext cx="5289679" cy="27897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18FAA94-0DB4-A90F-720D-9F97F82317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TEMPS 1 - JANVIER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3093EFC-0545-54F4-923A-D126A365E0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28464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1275183" y="1694389"/>
            <a:ext cx="8201609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Diagnostic Energie METRO</a:t>
            </a:r>
          </a:p>
          <a:p>
            <a:endParaRPr lang="fr-FR" sz="3200" dirty="0"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32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METRO vous soutient</a:t>
            </a:r>
          </a:p>
          <a:p>
            <a:r>
              <a:rPr lang="fr-FR" sz="3200" b="1" dirty="0">
                <a:latin typeface="Avenir Next LT Pro" panose="020B0504020202020204" pitchFamily="34" charset="0"/>
              </a:rPr>
              <a:t>et crée le diagnostic énergie pour réduire vos coûts liés aux dépenses énergétiques</a:t>
            </a:r>
          </a:p>
          <a:p>
            <a:endParaRPr lang="fr-FR" sz="3200" b="1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latin typeface="Avenir Next LT Pro" panose="020B0504020202020204" pitchFamily="34" charset="0"/>
              </a:rPr>
              <a:t>Un bilan complet réalisé par notre service Bureau d’étude avec un partenariat avec </a:t>
            </a:r>
            <a:r>
              <a:rPr lang="fr-FR" sz="2000" b="1" dirty="0" err="1">
                <a:latin typeface="Avenir Next LT Pro" panose="020B0504020202020204" pitchFamily="34" charset="0"/>
              </a:rPr>
              <a:t>xxxx</a:t>
            </a:r>
            <a:endParaRPr lang="fr-FR" sz="2000" b="1" dirty="0">
              <a:latin typeface="Avenir Next LT Pro" panose="020B05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Actions </a:t>
            </a:r>
            <a:r>
              <a:rPr lang="fr-FR" sz="2800" b="1" dirty="0" err="1">
                <a:latin typeface="Avenir Next LT Pro" panose="020B0504020202020204" pitchFamily="34" charset="0"/>
              </a:rPr>
              <a:t>anti-hausse</a:t>
            </a:r>
            <a:r>
              <a:rPr lang="fr-FR" sz="2800" b="1" dirty="0">
                <a:latin typeface="Avenir Next LT Pro" panose="020B0504020202020204" pitchFamily="34" charset="0"/>
              </a:rPr>
              <a:t> de l’énergie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5113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761998" y="1492335"/>
            <a:ext cx="967895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latin typeface="Avenir Next LT Pro" panose="020B0504020202020204" pitchFamily="34" charset="0"/>
              </a:rPr>
              <a:t>Adopter en janvier </a:t>
            </a:r>
            <a:r>
              <a:rPr lang="fr-FR" sz="2800" b="1" dirty="0">
                <a:latin typeface="Avenir Next LT Pro" panose="020B0504020202020204" pitchFamily="34" charset="0"/>
              </a:rPr>
              <a:t>une première prise de parole engagée  de l’année </a:t>
            </a:r>
            <a:r>
              <a:rPr lang="fr-FR" sz="2800" dirty="0">
                <a:latin typeface="Avenir Next LT Pro" panose="020B0504020202020204" pitchFamily="34" charset="0"/>
              </a:rPr>
              <a:t>pour démontrer les résolutions de METRO pour ses clients contre l’inflation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Recommandation  - Communication clients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3161F-0304-41CE-A4BC-D29D6F9BE2E3}"/>
              </a:ext>
            </a:extLst>
          </p:cNvPr>
          <p:cNvSpPr txBox="1"/>
          <p:nvPr/>
        </p:nvSpPr>
        <p:spPr>
          <a:xfrm>
            <a:off x="2255182" y="3980671"/>
            <a:ext cx="75588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latin typeface="Avenir Next LT Pro" panose="020B0504020202020204" pitchFamily="34" charset="0"/>
              </a:rPr>
              <a:t>Trace attendue : </a:t>
            </a:r>
            <a:r>
              <a:rPr lang="fr-FR" sz="2400" dirty="0">
                <a:latin typeface="Avenir Next LT Pro" panose="020B0504020202020204" pitchFamily="34" charset="0"/>
              </a:rPr>
              <a:t>METRO renforce sa politique engagée sur les prix et nous le prouve.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53C16E7-3D50-446A-8BD0-333464C773FB}"/>
              </a:ext>
            </a:extLst>
          </p:cNvPr>
          <p:cNvSpPr/>
          <p:nvPr/>
        </p:nvSpPr>
        <p:spPr>
          <a:xfrm rot="5400000">
            <a:off x="698490" y="4021628"/>
            <a:ext cx="1516804" cy="749082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3847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2825B2-B511-6F5E-AAEF-7C632E7E7BB2}"/>
              </a:ext>
            </a:extLst>
          </p:cNvPr>
          <p:cNvSpPr/>
          <p:nvPr/>
        </p:nvSpPr>
        <p:spPr>
          <a:xfrm>
            <a:off x="3655269" y="3681397"/>
            <a:ext cx="5022200" cy="14928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3589175" y="2175345"/>
            <a:ext cx="8008776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Une prise de parole ‘engagement’ de l’enseigne </a:t>
            </a:r>
            <a:b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qui déclare ses intentions pour 2023 </a:t>
            </a:r>
            <a:b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autour de la préservation du budget de ses clients.</a:t>
            </a:r>
          </a:p>
          <a:p>
            <a:endParaRPr lang="fr-FR" sz="20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2800" b="1" dirty="0">
                <a:latin typeface="Cambria" panose="02040503050406030204" pitchFamily="18" charset="0"/>
              </a:rPr>
              <a:t>ENGAGÉ POUR VOTRE BUDGET</a:t>
            </a:r>
          </a:p>
          <a:p>
            <a:endParaRPr lang="fr-FR" sz="2800" b="1" dirty="0">
              <a:latin typeface="Cambria" panose="02040503050406030204" pitchFamily="18" charset="0"/>
            </a:endParaRPr>
          </a:p>
          <a:p>
            <a:r>
              <a:rPr lang="fr-FR" sz="2000" b="1" dirty="0">
                <a:latin typeface="Avenir Next LT Pro" panose="020B0504020202020204" pitchFamily="34" charset="0"/>
              </a:rPr>
              <a:t>Une posture ‘engagée’ </a:t>
            </a:r>
            <a:br>
              <a:rPr lang="fr-FR" sz="2000" b="1" dirty="0">
                <a:latin typeface="Avenir Next LT Pro" panose="020B0504020202020204" pitchFamily="34" charset="0"/>
              </a:rPr>
            </a:br>
            <a:r>
              <a:rPr lang="fr-FR" sz="2000" b="1" dirty="0">
                <a:latin typeface="Avenir Next LT Pro" panose="020B0504020202020204" pitchFamily="34" charset="0"/>
              </a:rPr>
              <a:t>et une expression déclarative presque solennelle </a:t>
            </a:r>
            <a:br>
              <a:rPr lang="fr-FR" sz="2000" b="1" dirty="0">
                <a:latin typeface="Avenir Next LT Pro" panose="020B0504020202020204" pitchFamily="34" charset="0"/>
              </a:rPr>
            </a:br>
            <a:r>
              <a:rPr lang="fr-FR" sz="2000" b="1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Recommandation  - Communication clients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53C16E7-3D50-446A-8BD0-333464C773FB}"/>
              </a:ext>
            </a:extLst>
          </p:cNvPr>
          <p:cNvSpPr/>
          <p:nvPr/>
        </p:nvSpPr>
        <p:spPr>
          <a:xfrm rot="10800000">
            <a:off x="786749" y="2577476"/>
            <a:ext cx="1644866" cy="4558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AC1D7D-971B-FA60-B92C-E7C5C557F572}"/>
              </a:ext>
            </a:extLst>
          </p:cNvPr>
          <p:cNvSpPr/>
          <p:nvPr/>
        </p:nvSpPr>
        <p:spPr>
          <a:xfrm>
            <a:off x="401216" y="3228392"/>
            <a:ext cx="2313992" cy="83099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L’engagement </a:t>
            </a:r>
          </a:p>
          <a:p>
            <a:pPr algn="ctr"/>
            <a:r>
              <a:rPr lang="fr-FR" b="1" dirty="0">
                <a:latin typeface="Avenir Next LT Pro" panose="020B0504020202020204" pitchFamily="34" charset="0"/>
              </a:rPr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3206081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93E272E-D356-7FC0-316F-96DFAAB77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526" y="0"/>
            <a:ext cx="4846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697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intérieur, plafond&#10;&#10;Description générée automatiquement">
            <a:extLst>
              <a:ext uri="{FF2B5EF4-FFF2-40B4-BE49-F238E27FC236}">
                <a16:creationId xmlns:a16="http://schemas.microsoft.com/office/drawing/2014/main" id="{3A13D288-3A83-84EA-121E-7CFCB93B6C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03" y="0"/>
            <a:ext cx="10308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295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B20148CE-2683-A365-54A3-F9F33554C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76" y="839755"/>
            <a:ext cx="2385643" cy="5178490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F44F6A45-4CF8-233F-C09C-F4A9BF8430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944" y="-1334278"/>
            <a:ext cx="5925743" cy="1286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183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1B9DF33-CDBA-9A15-760E-966BE1451036}"/>
              </a:ext>
            </a:extLst>
          </p:cNvPr>
          <p:cNvSpPr/>
          <p:nvPr/>
        </p:nvSpPr>
        <p:spPr>
          <a:xfrm>
            <a:off x="3655270" y="5459886"/>
            <a:ext cx="2997458" cy="23280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32825B2-B511-6F5E-AAEF-7C632E7E7BB2}"/>
              </a:ext>
            </a:extLst>
          </p:cNvPr>
          <p:cNvSpPr/>
          <p:nvPr/>
        </p:nvSpPr>
        <p:spPr>
          <a:xfrm>
            <a:off x="3655269" y="3154210"/>
            <a:ext cx="5059523" cy="23280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3589175" y="1690154"/>
            <a:ext cx="8008776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Une prise de parole rythmée </a:t>
            </a:r>
            <a:b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sur les premiers mois de l’année pour revendiquer </a:t>
            </a:r>
            <a:b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les actions anti-inflation</a:t>
            </a: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Un discours offensif et engagé autour d’un claim :</a:t>
            </a:r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8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VOTRE ARME ANTI-INFLATION</a:t>
            </a:r>
            <a:endParaRPr lang="fr-FR" sz="28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endParaRPr lang="fr-FR" sz="20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En janvier &gt;&gt; LES MARQUES PROPRES</a:t>
            </a:r>
          </a:p>
          <a:p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En février &gt;&gt; BMPL </a:t>
            </a: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…</a:t>
            </a: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endParaRPr lang="fr-FR" sz="20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Et un leitmotiv METRO :</a:t>
            </a:r>
            <a:endParaRPr lang="fr-FR" sz="20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2800" b="1" dirty="0">
                <a:latin typeface="Cambria" panose="02040503050406030204" pitchFamily="18" charset="0"/>
              </a:rPr>
              <a:t>En avant, marges !</a:t>
            </a:r>
            <a:r>
              <a:rPr lang="fr-FR" sz="2000" b="1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Recommandation  - Communication clients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53C16E7-3D50-446A-8BD0-333464C773FB}"/>
              </a:ext>
            </a:extLst>
          </p:cNvPr>
          <p:cNvSpPr/>
          <p:nvPr/>
        </p:nvSpPr>
        <p:spPr>
          <a:xfrm rot="10800000">
            <a:off x="786749" y="2577476"/>
            <a:ext cx="1644866" cy="4558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AC1D7D-971B-FA60-B92C-E7C5C557F572}"/>
              </a:ext>
            </a:extLst>
          </p:cNvPr>
          <p:cNvSpPr/>
          <p:nvPr/>
        </p:nvSpPr>
        <p:spPr>
          <a:xfrm>
            <a:off x="401216" y="3228392"/>
            <a:ext cx="2313992" cy="83099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SAGA</a:t>
            </a:r>
          </a:p>
          <a:p>
            <a:pPr algn="ctr"/>
            <a:r>
              <a:rPr lang="fr-FR" b="1" dirty="0">
                <a:latin typeface="Avenir Next LT Pro" panose="020B0504020202020204" pitchFamily="34" charset="0"/>
              </a:rPr>
              <a:t>ANTI-INFLATION</a:t>
            </a:r>
          </a:p>
        </p:txBody>
      </p:sp>
    </p:spTree>
    <p:extLst>
      <p:ext uri="{BB962C8B-B14F-4D97-AF65-F5344CB8AC3E}">
        <p14:creationId xmlns:p14="http://schemas.microsoft.com/office/powerpoint/2010/main" val="404277479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515</Words>
  <Application>Microsoft Office PowerPoint</Application>
  <PresentationFormat>Grand écran</PresentationFormat>
  <Paragraphs>88</Paragraphs>
  <Slides>30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38" baseType="lpstr">
      <vt:lpstr>Cambria</vt:lpstr>
      <vt:lpstr>Arial</vt:lpstr>
      <vt:lpstr>Wingdings</vt:lpstr>
      <vt:lpstr>Avenir Next LT Pro</vt:lpstr>
      <vt:lpstr>Arial Black</vt:lpstr>
      <vt:lpstr>Calibri</vt:lpstr>
      <vt:lpstr>Helvetica</vt:lpstr>
      <vt:lpstr>1_Thème Office</vt:lpstr>
      <vt:lpstr>Rentrée anti-inflation Quelle communication adopter</vt:lpstr>
      <vt:lpstr>Présentation PowerPoint</vt:lpstr>
      <vt:lpstr>TEMPS 1 - JANVIER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AXE 1</vt:lpstr>
      <vt:lpstr>Présentation PowerPoint</vt:lpstr>
      <vt:lpstr>AXE 2</vt:lpstr>
      <vt:lpstr>Présentation PowerPoint</vt:lpstr>
      <vt:lpstr>Présentation PowerPoint</vt:lpstr>
      <vt:lpstr>TEMPS 2 - FEVRIER</vt:lpstr>
      <vt:lpstr>Présentation PowerPoint</vt:lpstr>
      <vt:lpstr>Présentation PowerPoint</vt:lpstr>
      <vt:lpstr>Présentation PowerPoint</vt:lpstr>
      <vt:lpstr>Présentation PowerPoint</vt:lpstr>
      <vt:lpstr>IDEE EN PLUS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Nouveau Magazine METRO Briefing Chef</dc:title>
  <dc:creator>Antoine Jubert</dc:creator>
  <cp:lastModifiedBy>Antoine Jubert</cp:lastModifiedBy>
  <cp:revision>27</cp:revision>
  <dcterms:created xsi:type="dcterms:W3CDTF">2021-10-01T05:25:22Z</dcterms:created>
  <dcterms:modified xsi:type="dcterms:W3CDTF">2023-01-06T11:56:22Z</dcterms:modified>
</cp:coreProperties>
</file>