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ags/tag2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130_327625FA.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29_28F69B0C.xml" ContentType="application/vnd.ms-powerpoint.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60" r:id="rId4"/>
    <p:sldMasterId id="2147483695" r:id="rId5"/>
    <p:sldMasterId id="2147483726" r:id="rId6"/>
  </p:sldMasterIdLst>
  <p:notesMasterIdLst>
    <p:notesMasterId r:id="rId44"/>
  </p:notesMasterIdLst>
  <p:handoutMasterIdLst>
    <p:handoutMasterId r:id="rId45"/>
  </p:handoutMasterIdLst>
  <p:sldIdLst>
    <p:sldId id="274" r:id="rId7"/>
    <p:sldId id="2147483646" r:id="rId8"/>
    <p:sldId id="265" r:id="rId9"/>
    <p:sldId id="339" r:id="rId10"/>
    <p:sldId id="264" r:id="rId11"/>
    <p:sldId id="2147483647" r:id="rId12"/>
    <p:sldId id="262" r:id="rId13"/>
    <p:sldId id="288" r:id="rId14"/>
    <p:sldId id="304" r:id="rId15"/>
    <p:sldId id="276" r:id="rId16"/>
    <p:sldId id="322" r:id="rId17"/>
    <p:sldId id="320" r:id="rId18"/>
    <p:sldId id="319" r:id="rId19"/>
    <p:sldId id="324" r:id="rId20"/>
    <p:sldId id="325" r:id="rId21"/>
    <p:sldId id="285" r:id="rId22"/>
    <p:sldId id="321" r:id="rId23"/>
    <p:sldId id="326" r:id="rId24"/>
    <p:sldId id="323" r:id="rId25"/>
    <p:sldId id="303" r:id="rId26"/>
    <p:sldId id="257" r:id="rId27"/>
    <p:sldId id="299" r:id="rId28"/>
    <p:sldId id="297" r:id="rId29"/>
    <p:sldId id="305" r:id="rId30"/>
    <p:sldId id="296" r:id="rId31"/>
    <p:sldId id="308" r:id="rId32"/>
    <p:sldId id="316" r:id="rId33"/>
    <p:sldId id="256" r:id="rId34"/>
    <p:sldId id="266" r:id="rId35"/>
    <p:sldId id="258" r:id="rId36"/>
    <p:sldId id="269" r:id="rId37"/>
    <p:sldId id="267" r:id="rId38"/>
    <p:sldId id="261" r:id="rId39"/>
    <p:sldId id="260" r:id="rId40"/>
    <p:sldId id="268" r:id="rId41"/>
    <p:sldId id="259" r:id="rId42"/>
    <p:sldId id="263" r:id="rId43"/>
  </p:sldIdLst>
  <p:sldSz cx="12192000" cy="6858000"/>
  <p:notesSz cx="6858000" cy="9144000"/>
  <p:embeddedFontLst>
    <p:embeddedFont>
      <p:font typeface="Avenir Next LT Pro" panose="020B0504020202020204" pitchFamily="34" charset="0"/>
      <p:regular r:id="rId46"/>
      <p:bold r:id="rId47"/>
      <p:italic r:id="rId48"/>
      <p:boldItalic r:id="rId49"/>
    </p:embeddedFont>
    <p:embeddedFont>
      <p:font typeface="CA Metro" panose="020B0604020202020204" charset="0"/>
      <p:regular r:id="rId50"/>
      <p:bold r:id="rId51"/>
    </p:embeddedFont>
    <p:embeddedFont>
      <p:font typeface="Gill Sans Nova Cond Ultra Bold" panose="020B0B04020104020203" pitchFamily="34" charset="0"/>
      <p:bold r:id="rId52"/>
    </p:embeddedFont>
    <p:embeddedFont>
      <p:font typeface="Outfit ExtraLight" panose="020B0604020202020204" charset="0"/>
      <p:regular r:id="rId53"/>
    </p:embeddedFont>
    <p:embeddedFont>
      <p:font typeface="Playfair Display" panose="00000500000000000000" pitchFamily="2" charset="0"/>
      <p:regular r:id="rId54"/>
      <p:bold r:id="rId55"/>
      <p:italic r:id="rId56"/>
      <p:boldItalic r:id="rId57"/>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F9609B4-A0E7-4AF7-758E-BA5A89B706D8}" name="Duval, Marie" initials="MD" userId="S::marie.duval@metro.fr::61d11b95-adcd-4bdc-86d4-cb266b6c0370" providerId="AD"/>
  <p188:author id="{D36988F9-D2CE-C295-1D3E-3FF605330058}" name="Neugwa Diegop, Marie Sophie" initials="NS" userId="S::m.s.neugwadiegop@metro.fr::f556a984-5446-4f73-bdaf-1d2e1e42ac6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E500"/>
    <a:srgbClr val="E6E1E3"/>
    <a:srgbClr val="09AF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0EC05F-FB52-4769-BE24-03D081B6E8B1}" v="40" dt="2026-03-10T15:07:30.08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92" d="100"/>
          <a:sy n="92" d="100"/>
        </p:scale>
        <p:origin x="230"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font" Target="fonts/font3.fntdata"/><Relationship Id="rId56" Type="http://schemas.openxmlformats.org/officeDocument/2006/relationships/font" Target="fonts/font11.fntdata"/><Relationship Id="rId8" Type="http://schemas.openxmlformats.org/officeDocument/2006/relationships/slide" Target="slides/slide2.xml"/><Relationship Id="rId51" Type="http://schemas.openxmlformats.org/officeDocument/2006/relationships/font" Target="fonts/font6.fntdata"/><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font" Target="fonts/font1.fntdata"/><Relationship Id="rId59"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font" Target="fonts/font9.fntdata"/><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s>
</file>

<file path=ppt/comments/modernComment_129_28F69B0C.xml><?xml version="1.0" encoding="utf-8"?>
<p188:cmLst xmlns:a="http://schemas.openxmlformats.org/drawingml/2006/main" xmlns:r="http://schemas.openxmlformats.org/officeDocument/2006/relationships" xmlns:p188="http://schemas.microsoft.com/office/powerpoint/2018/8/main">
  <p188:cm id="{33CAD15A-0121-4711-ACBA-4B21C6B6E0E6}" authorId="{DF9609B4-A0E7-4AF7-758E-BA5A89B706D8}" status="resolved" created="2026-01-08T16:09:30.070">
    <pc:sldMkLst xmlns:pc="http://schemas.microsoft.com/office/powerpoint/2013/main/command">
      <pc:docMk/>
      <pc:sldMk cId="687250188" sldId="297"/>
    </pc:sldMkLst>
    <p188:txBody>
      <a:bodyPr/>
      <a:lstStyle/>
      <a:p>
        <a:r>
          <a:rPr lang="fr-FR"/>
          <a:t>9K pour youtube me semble cher</a:t>
        </a:r>
      </a:p>
    </p188:txBody>
  </p188:cm>
  <p188:cm id="{652826C9-925A-4511-BAAD-047900BC8A3B}" authorId="{D36988F9-D2CE-C295-1D3E-3FF605330058}" status="resolved" created="2026-01-12T15:45:56.656">
    <ac:txMkLst xmlns:ac="http://schemas.microsoft.com/office/drawing/2013/main/command">
      <pc:docMk xmlns:pc="http://schemas.microsoft.com/office/powerpoint/2013/main/command"/>
      <pc:sldMk xmlns:pc="http://schemas.microsoft.com/office/powerpoint/2013/main/command" cId="687250188" sldId="297"/>
      <ac:graphicFrameMk id="5" creationId="{A34E6228-7C63-3B4F-C089-2D1DA3C9DCC1}"/>
      <ac:tblMk/>
      <ac:tcMk rowId="2570442678" colId="3766761999"/>
      <ac:txMk cp="0" len="27">
        <ac:context len="28" hash="210048702"/>
      </ac:txMk>
    </ac:txMkLst>
    <p188:pos x="6162848" y="2739291"/>
    <p188:replyLst>
      <p188:reply id="{9A086E46-F370-410B-B787-3311FA59F6EF}" authorId="{D36988F9-D2CE-C295-1D3E-3FF605330058}" created="2026-01-12T15:46:19.841">
        <p188:txBody>
          <a:bodyPr/>
          <a:lstStyle/>
          <a:p>
            <a:r>
              <a:rPr lang="fr-FR"/>
              <a:t>[@Duval, Marie] </a:t>
            </a:r>
          </a:p>
        </p188:txBody>
      </p188:reply>
    </p188:replyLst>
    <p188:txBody>
      <a:bodyPr/>
      <a:lstStyle/>
      <a:p>
        <a:r>
          <a:rPr lang="fr-FR"/>
          <a:t>J’ai fait une modification ici pour fixer un prix de départ.
les CPM peuvent fluctuer sur Insta et Facebook en fonction de la période, donc je n'ai plus voulu m'engager sur un CPM. 
On utilisera les CPM de la plateforme pour définir le budget media et on y appliquera nos différentes marges à chaque fois.</a:t>
        </a:r>
      </a:p>
    </p188:txBody>
  </p188:cm>
</p188:cmLst>
</file>

<file path=ppt/comments/modernComment_130_327625FA.xml><?xml version="1.0" encoding="utf-8"?>
<p188:cmLst xmlns:a="http://schemas.openxmlformats.org/drawingml/2006/main" xmlns:r="http://schemas.openxmlformats.org/officeDocument/2006/relationships" xmlns:p188="http://schemas.microsoft.com/office/powerpoint/2018/8/main">
  <p188:cm id="{EF094319-9944-4E89-B37D-B39F50FE0902}" authorId="{DF9609B4-A0E7-4AF7-758E-BA5A89B706D8}" status="resolved" created="2026-01-08T15:50:59.328">
    <pc:sldMkLst xmlns:pc="http://schemas.microsoft.com/office/powerpoint/2013/main/command">
      <pc:docMk/>
      <pc:sldMk cId="846603770" sldId="304"/>
    </pc:sldMkLst>
    <p188:txBody>
      <a:bodyPr/>
      <a:lstStyle/>
      <a:p>
        <a:r>
          <a:rPr lang="fr-FR"/>
          <a:t>Ajouter «online»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D6001C5-AE44-1964-602F-414D20CC261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63DD4323-42BF-F0F1-31F6-3AC17514F4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84BEDD3-E95F-4BF5-A5C1-F27D478B2380}" type="datetimeFigureOut">
              <a:rPr lang="fr-FR" smtClean="0"/>
              <a:t>13/03/2026</a:t>
            </a:fld>
            <a:endParaRPr lang="fr-FR"/>
          </a:p>
        </p:txBody>
      </p:sp>
      <p:sp>
        <p:nvSpPr>
          <p:cNvPr id="4" name="Espace réservé du pied de page 3">
            <a:extLst>
              <a:ext uri="{FF2B5EF4-FFF2-40B4-BE49-F238E27FC236}">
                <a16:creationId xmlns:a16="http://schemas.microsoft.com/office/drawing/2014/main" id="{023EBC4B-CD4A-0F09-961E-FC6E938314F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D7C0184B-9C8A-C0A7-EA62-102B917A203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D5AD68-DF92-42AD-A9FF-04C884F64C6F}" type="slidenum">
              <a:rPr lang="fr-FR" smtClean="0"/>
              <a:t>‹N°›</a:t>
            </a:fld>
            <a:endParaRPr lang="fr-FR"/>
          </a:p>
        </p:txBody>
      </p:sp>
    </p:spTree>
    <p:extLst>
      <p:ext uri="{BB962C8B-B14F-4D97-AF65-F5344CB8AC3E}">
        <p14:creationId xmlns:p14="http://schemas.microsoft.com/office/powerpoint/2010/main" val="18843545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DE78AF-8216-4786-BB79-71B877A9BFE8}" type="datetimeFigureOut">
              <a:rPr lang="fr-FR" smtClean="0"/>
              <a:t>13/03/2026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B9FFA2-055D-4FB3-8CEE-D59EE8F71C8A}" type="slidenum">
              <a:rPr lang="fr-FR" smtClean="0"/>
              <a:t>‹N°›</a:t>
            </a:fld>
            <a:endParaRPr lang="fr-FR"/>
          </a:p>
        </p:txBody>
      </p:sp>
    </p:spTree>
    <p:extLst>
      <p:ext uri="{BB962C8B-B14F-4D97-AF65-F5344CB8AC3E}">
        <p14:creationId xmlns:p14="http://schemas.microsoft.com/office/powerpoint/2010/main" val="4117937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5FB9FFA2-055D-4FB3-8CEE-D59EE8F71C8A}" type="slidenum">
              <a:rPr lang="fr-FR" smtClean="0"/>
              <a:t>1</a:t>
            </a:fld>
            <a:endParaRPr lang="fr-FR"/>
          </a:p>
        </p:txBody>
      </p:sp>
    </p:spTree>
    <p:extLst>
      <p:ext uri="{BB962C8B-B14F-4D97-AF65-F5344CB8AC3E}">
        <p14:creationId xmlns:p14="http://schemas.microsoft.com/office/powerpoint/2010/main" val="116066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797C6-46AA-9745-4867-504E79D42B9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6A17884-C351-AC6B-0BD2-6DB57BEC94B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1C4769A-98C0-DABD-6FD9-99D6A2D55FEB}"/>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319DC677-C737-CE2F-7032-4E70DF34B4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B9FFA2-055D-4FB3-8CEE-D59EE8F71C8A}"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1173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5FB9FFA2-055D-4FB3-8CEE-D59EE8F71C8A}" type="slidenum">
              <a:rPr lang="fr-FR" smtClean="0"/>
              <a:t>4</a:t>
            </a:fld>
            <a:endParaRPr lang="fr-FR"/>
          </a:p>
        </p:txBody>
      </p:sp>
    </p:spTree>
    <p:extLst>
      <p:ext uri="{BB962C8B-B14F-4D97-AF65-F5344CB8AC3E}">
        <p14:creationId xmlns:p14="http://schemas.microsoft.com/office/powerpoint/2010/main" val="2727708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94C0F-491C-A2D6-099E-544E359B119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354F2D3-397B-8AF3-08AD-BFD62E4F5ED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D662451-9BB8-9328-F46C-8B3FAB52FD3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1F48FDD-48BF-6B8F-FACE-A59FF6B6D4B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5CAB59-2150-4210-8E90-17DF532BD921}"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92564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A03E6-A28C-8D9F-10AC-7BF1ABDDC09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F1E7D35-1549-7CC9-F064-4CF8DAB33AD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02AB9BB-F44A-DC57-EA3E-B6053B4AB94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77175BA-29CA-7A3C-DA24-44C0E525FE2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5CAB59-2150-4210-8E90-17DF532BD921}"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72930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771E5-FEAB-05B4-AF22-D80F06ADF20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3C61112-A3E6-1FE1-A729-D4A13CA2A2F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E4AABEC-0D52-6925-1536-9E56AAC2F5AF}"/>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4673770-1440-1982-670D-CA5D0FEF8C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5CAB59-2150-4210-8E90-17DF532BD921}"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00124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5FB9FFA2-055D-4FB3-8CEE-D59EE8F71C8A}" type="slidenum">
              <a:rPr lang="fr-FR" smtClean="0"/>
              <a:t>21</a:t>
            </a:fld>
            <a:endParaRPr lang="fr-FR"/>
          </a:p>
        </p:txBody>
      </p:sp>
    </p:spTree>
    <p:extLst>
      <p:ext uri="{BB962C8B-B14F-4D97-AF65-F5344CB8AC3E}">
        <p14:creationId xmlns:p14="http://schemas.microsoft.com/office/powerpoint/2010/main" val="1605472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D2C8E-CEC4-9C59-B74D-5C9293619EA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E943142-A35D-93BE-07F6-D6CE6BFF83A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9EFDE4A-138B-B31A-BDC4-CE48F15EA4FD}"/>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8DBC8E17-CA6A-154A-F7B3-49E3C79102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B9FFA2-055D-4FB3-8CEE-D59EE8F71C8A}"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2613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44F51-0F6F-19A8-FE86-C7581E3B9A4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5CD8285-F8B6-9AA6-3A1A-29223AA863C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56E4FF4-67B1-94A2-77C6-9F68A0E2F6D4}"/>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071DBD38-C979-FE7D-79A8-3CE30948168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B9FFA2-055D-4FB3-8CEE-D59EE8F71C8A}"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78997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DC0463D-5EDE-44DA-A843-8C8010A6FF06}" type="slidenum">
              <a:rPr lang="fr-FR" smtClean="0"/>
              <a:t>31</a:t>
            </a:fld>
            <a:endParaRPr lang="fr-FR"/>
          </a:p>
        </p:txBody>
      </p:sp>
    </p:spTree>
    <p:extLst>
      <p:ext uri="{BB962C8B-B14F-4D97-AF65-F5344CB8AC3E}">
        <p14:creationId xmlns:p14="http://schemas.microsoft.com/office/powerpoint/2010/main" val="957735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1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2.xml"/><Relationship Id="rId1" Type="http://schemas.openxmlformats.org/officeDocument/2006/relationships/tags" Target="../tags/tag14.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16.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7.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20.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3.xml"/><Relationship Id="rId1" Type="http://schemas.openxmlformats.org/officeDocument/2006/relationships/tags" Target="../tags/tag23.xml"/><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8.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299E95-EA5A-45D5-834C-2185E1E3815F}"/>
              </a:ext>
            </a:extLst>
          </p:cNvPr>
          <p:cNvSpPr>
            <a:spLocks noGrp="1"/>
          </p:cNvSpPr>
          <p:nvPr>
            <p:ph type="title"/>
          </p:nvPr>
        </p:nvSpPr>
        <p:spPr>
          <a:xfrm>
            <a:off x="2099035" y="820190"/>
            <a:ext cx="9254765" cy="537556"/>
          </a:xfrm>
        </p:spPr>
        <p:txBody>
          <a:bodyPr/>
          <a:lstStyle>
            <a:lvl1pPr algn="r">
              <a:defRPr>
                <a:latin typeface="Avenir Next LT Pro" panose="020B0504020202020204" pitchFamily="34" charset="0"/>
              </a:defRPr>
            </a:lvl1pPr>
          </a:lstStyle>
          <a:p>
            <a:r>
              <a:rPr lang="fr-FR"/>
              <a:t>Modifiez le style du titre</a:t>
            </a:r>
          </a:p>
        </p:txBody>
      </p:sp>
      <p:sp>
        <p:nvSpPr>
          <p:cNvPr id="3" name="Espace réservé du contenu 2">
            <a:extLst>
              <a:ext uri="{FF2B5EF4-FFF2-40B4-BE49-F238E27FC236}">
                <a16:creationId xmlns:a16="http://schemas.microsoft.com/office/drawing/2014/main" id="{675A32BD-7BE4-4129-B440-2D8627960700}"/>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Freihandform: Form 9">
            <a:extLst>
              <a:ext uri="{FF2B5EF4-FFF2-40B4-BE49-F238E27FC236}">
                <a16:creationId xmlns:a16="http://schemas.microsoft.com/office/drawing/2014/main" id="{BEDCCF9F-B94C-4495-9299-F2524924FC55}"/>
              </a:ext>
            </a:extLst>
          </p:cNvPr>
          <p:cNvSpPr>
            <a:spLocks/>
          </p:cNvSpPr>
          <p:nvPr userDrawn="1"/>
        </p:nvSpPr>
        <p:spPr bwMode="auto">
          <a:xfrm flipH="1" flipV="1">
            <a:off x="0" y="-3278"/>
            <a:ext cx="5811748" cy="1419332"/>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00428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11" name="Espace réservé du texte 10">
            <a:extLst>
              <a:ext uri="{FF2B5EF4-FFF2-40B4-BE49-F238E27FC236}">
                <a16:creationId xmlns:a16="http://schemas.microsoft.com/office/drawing/2014/main" id="{CF404A04-4135-4188-9CA8-1D25C89F84DC}"/>
              </a:ext>
            </a:extLst>
          </p:cNvPr>
          <p:cNvSpPr>
            <a:spLocks noGrp="1"/>
          </p:cNvSpPr>
          <p:nvPr>
            <p:ph type="body" sz="quarter" idx="13" hasCustomPrompt="1"/>
          </p:nvPr>
        </p:nvSpPr>
        <p:spPr>
          <a:xfrm rot="20700000">
            <a:off x="47835" y="379761"/>
            <a:ext cx="3067596" cy="437574"/>
          </a:xfrm>
        </p:spPr>
        <p:txBody>
          <a:bodyPr/>
          <a:lstStyle>
            <a:lvl1pPr marL="0" indent="0">
              <a:buNone/>
              <a:defRPr sz="3200">
                <a:solidFill>
                  <a:schemeClr val="bg1"/>
                </a:solidFill>
                <a:latin typeface="Avenir Next LT Pro" panose="020B0504020202020204" pitchFamily="34" charset="0"/>
              </a:defRPr>
            </a:lvl1pPr>
          </a:lstStyle>
          <a:p>
            <a:pPr lvl="0"/>
            <a:r>
              <a:rPr lang="fr-FR"/>
              <a:t>#modifiez</a:t>
            </a:r>
          </a:p>
        </p:txBody>
      </p:sp>
      <p:sp>
        <p:nvSpPr>
          <p:cNvPr id="9" name="Freihandform: Form 18">
            <a:extLst>
              <a:ext uri="{FF2B5EF4-FFF2-40B4-BE49-F238E27FC236}">
                <a16:creationId xmlns:a16="http://schemas.microsoft.com/office/drawing/2014/main" id="{89C75635-2DAE-40A1-82F0-947E17A7474E}"/>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12" name="Espace réservé du numéro de diapositive 5">
            <a:extLst>
              <a:ext uri="{FF2B5EF4-FFF2-40B4-BE49-F238E27FC236}">
                <a16:creationId xmlns:a16="http://schemas.microsoft.com/office/drawing/2014/main" id="{07425B69-6C68-4097-9AB8-A0BF4156F5D5}"/>
              </a:ext>
            </a:extLst>
          </p:cNvPr>
          <p:cNvSpPr>
            <a:spLocks noGrp="1"/>
          </p:cNvSpPr>
          <p:nvPr>
            <p:ph type="sldNum" sz="quarter" idx="12"/>
          </p:nvPr>
        </p:nvSpPr>
        <p:spPr>
          <a:xfrm>
            <a:off x="11297920" y="6492876"/>
            <a:ext cx="676584" cy="365125"/>
          </a:xfrm>
        </p:spPr>
        <p:txBody>
          <a:bodyPr/>
          <a:lstStyle/>
          <a:p>
            <a:fld id="{6A3E7241-16CC-4146-9BD5-AEC56D02ABBB}" type="slidenum">
              <a:rPr lang="fr-FR" smtClean="0"/>
              <a:t>‹N°›</a:t>
            </a:fld>
            <a:endParaRPr lang="fr-FR"/>
          </a:p>
        </p:txBody>
      </p:sp>
    </p:spTree>
    <p:extLst>
      <p:ext uri="{BB962C8B-B14F-4D97-AF65-F5344CB8AC3E}">
        <p14:creationId xmlns:p14="http://schemas.microsoft.com/office/powerpoint/2010/main" val="2918616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etro final sheet">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CC1E29C9-1DD8-4851-BABD-67273C63D8B8}"/>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5" name="Textplatzhalter 2">
            <a:extLst>
              <a:ext uri="{FF2B5EF4-FFF2-40B4-BE49-F238E27FC236}">
                <a16:creationId xmlns:a16="http://schemas.microsoft.com/office/drawing/2014/main" id="{BFF20F8D-2C3B-4827-B6C3-4EB56947491C}"/>
              </a:ext>
            </a:extLst>
          </p:cNvPr>
          <p:cNvSpPr>
            <a:spLocks noGrp="1"/>
          </p:cNvSpPr>
          <p:nvPr>
            <p:ph type="body" sz="quarter" idx="10"/>
          </p:nvPr>
        </p:nvSpPr>
        <p:spPr>
          <a:xfrm>
            <a:off x="1674256" y="2269784"/>
            <a:ext cx="8984974" cy="1843421"/>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endParaRPr lang="de-DE"/>
          </a:p>
        </p:txBody>
      </p:sp>
      <p:pic>
        <p:nvPicPr>
          <p:cNvPr id="9" name="Image 8">
            <a:extLst>
              <a:ext uri="{FF2B5EF4-FFF2-40B4-BE49-F238E27FC236}">
                <a16:creationId xmlns:a16="http://schemas.microsoft.com/office/drawing/2014/main" id="{BB2D9E5F-8D62-85B4-ED9E-1494E07262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78790" y="3930881"/>
            <a:ext cx="1634420" cy="1395236"/>
          </a:xfrm>
          <a:prstGeom prst="rect">
            <a:avLst/>
          </a:prstGeom>
        </p:spPr>
      </p:pic>
    </p:spTree>
    <p:custDataLst>
      <p:tags r:id="rId1"/>
    </p:custDataLst>
    <p:extLst>
      <p:ext uri="{BB962C8B-B14F-4D97-AF65-F5344CB8AC3E}">
        <p14:creationId xmlns:p14="http://schemas.microsoft.com/office/powerpoint/2010/main" val="3139376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akro final sheet">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0425734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EC7D6E-C888-46AB-B208-49772AAE914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4B8755EE-3DB8-4813-BE7B-B561196F2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E1FC9732-EE23-4E9E-90F2-3AC305550987}"/>
              </a:ext>
            </a:extLst>
          </p:cNvPr>
          <p:cNvSpPr>
            <a:spLocks noGrp="1"/>
          </p:cNvSpPr>
          <p:nvPr>
            <p:ph type="dt" sz="half" idx="10"/>
          </p:nvPr>
        </p:nvSpPr>
        <p:spPr/>
        <p:txBody>
          <a:bodyPr/>
          <a:lstStyle/>
          <a:p>
            <a:fld id="{FA4F0C73-02A1-4386-8395-67837AD1816D}" type="datetime1">
              <a:rPr lang="de-DE" smtClean="0"/>
              <a:t>13.03.2026</a:t>
            </a:fld>
            <a:endParaRPr lang="fr-FR"/>
          </a:p>
        </p:txBody>
      </p:sp>
      <p:sp>
        <p:nvSpPr>
          <p:cNvPr id="5" name="Espace réservé du pied de page 4">
            <a:extLst>
              <a:ext uri="{FF2B5EF4-FFF2-40B4-BE49-F238E27FC236}">
                <a16:creationId xmlns:a16="http://schemas.microsoft.com/office/drawing/2014/main" id="{5F637B30-8E5B-43D7-930D-0F619C8BF3E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FCE3E58-7E75-4558-861C-F8372636E0EB}"/>
              </a:ext>
            </a:extLst>
          </p:cNvPr>
          <p:cNvSpPr>
            <a:spLocks noGrp="1"/>
          </p:cNvSpPr>
          <p:nvPr>
            <p:ph type="sldNum" sz="quarter" idx="12"/>
          </p:nvPr>
        </p:nvSpPr>
        <p:spPr/>
        <p:txBody>
          <a:bodyPr/>
          <a:lstStyle/>
          <a:p>
            <a:fld id="{AF356C8F-86DC-490C-8BEB-9332A5143EEF}" type="slidenum">
              <a:rPr lang="fr-FR" smtClean="0"/>
              <a:t>‹N°›</a:t>
            </a:fld>
            <a:endParaRPr lang="fr-FR"/>
          </a:p>
        </p:txBody>
      </p:sp>
    </p:spTree>
    <p:extLst>
      <p:ext uri="{BB962C8B-B14F-4D97-AF65-F5344CB8AC3E}">
        <p14:creationId xmlns:p14="http://schemas.microsoft.com/office/powerpoint/2010/main" val="2976053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Makro final sheet">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620283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Metro title sheet 3">
    <p:spTree>
      <p:nvGrpSpPr>
        <p:cNvPr id="1" name=""/>
        <p:cNvGrpSpPr/>
        <p:nvPr/>
      </p:nvGrpSpPr>
      <p:grpSpPr>
        <a:xfrm>
          <a:off x="0" y="0"/>
          <a:ext cx="0" cy="0"/>
          <a:chOff x="0" y="0"/>
          <a:chExt cx="0" cy="0"/>
        </a:xfrm>
      </p:grpSpPr>
      <p:sp>
        <p:nvSpPr>
          <p:cNvPr id="5" name="Freihandform: Form 4">
            <a:extLst>
              <a:ext uri="{FF2B5EF4-FFF2-40B4-BE49-F238E27FC236}">
                <a16:creationId xmlns:a16="http://schemas.microsoft.com/office/drawing/2014/main" id="{45338588-FA41-4854-8F69-058E58794F39}"/>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6" name="Textplatzhalter 2">
            <a:extLst>
              <a:ext uri="{FF2B5EF4-FFF2-40B4-BE49-F238E27FC236}">
                <a16:creationId xmlns:a16="http://schemas.microsoft.com/office/drawing/2014/main" id="{6450A261-0BF9-4077-9F7A-B720BF730691}"/>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tx1"/>
                </a:solidFill>
                <a:latin typeface="Avenir Next LT Pro" panose="020B0504020202020204" pitchFamily="34" charset="0"/>
              </a:defRPr>
            </a:lvl1pPr>
          </a:lstStyle>
          <a:p>
            <a:pPr lvl="0"/>
            <a:r>
              <a:rPr lang="de-DE"/>
              <a:t>TITRE PAGE</a:t>
            </a:r>
            <a:br>
              <a:rPr lang="de-DE"/>
            </a:br>
            <a:r>
              <a:rPr lang="de-DE"/>
              <a:t>VERSION 2</a:t>
            </a:r>
          </a:p>
        </p:txBody>
      </p:sp>
      <p:pic>
        <p:nvPicPr>
          <p:cNvPr id="7" name="Image 6" descr="Une image contenant noir, signe, assiette, horloge&#10;&#10;Description générée automatiquement">
            <a:extLst>
              <a:ext uri="{FF2B5EF4-FFF2-40B4-BE49-F238E27FC236}">
                <a16:creationId xmlns:a16="http://schemas.microsoft.com/office/drawing/2014/main" id="{FF1A4DBD-8FB5-4430-BC9A-40F3930D5C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pic>
        <p:nvPicPr>
          <p:cNvPr id="3" name="Image 2">
            <a:extLst>
              <a:ext uri="{FF2B5EF4-FFF2-40B4-BE49-F238E27FC236}">
                <a16:creationId xmlns:a16="http://schemas.microsoft.com/office/drawing/2014/main" id="{CB214038-61BA-608C-84C6-A518E8C82E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78790" y="3930881"/>
            <a:ext cx="1634420" cy="1395236"/>
          </a:xfrm>
          <a:prstGeom prst="rect">
            <a:avLst/>
          </a:prstGeom>
        </p:spPr>
      </p:pic>
    </p:spTree>
    <p:custDataLst>
      <p:tags r:id="rId1"/>
    </p:custDataLst>
    <p:extLst>
      <p:ext uri="{BB962C8B-B14F-4D97-AF65-F5344CB8AC3E}">
        <p14:creationId xmlns:p14="http://schemas.microsoft.com/office/powerpoint/2010/main" val="3952909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299E95-EA5A-45D5-834C-2185E1E3815F}"/>
              </a:ext>
            </a:extLst>
          </p:cNvPr>
          <p:cNvSpPr>
            <a:spLocks noGrp="1"/>
          </p:cNvSpPr>
          <p:nvPr>
            <p:ph type="title"/>
          </p:nvPr>
        </p:nvSpPr>
        <p:spPr>
          <a:xfrm>
            <a:off x="2099035" y="820190"/>
            <a:ext cx="9254765" cy="537556"/>
          </a:xfrm>
        </p:spPr>
        <p:txBody>
          <a:bodyPr/>
          <a:lstStyle>
            <a:lvl1pPr algn="r">
              <a:defRPr>
                <a:latin typeface="Avenir Next LT Pro" panose="020B0504020202020204" pitchFamily="34" charset="0"/>
              </a:defRPr>
            </a:lvl1pPr>
          </a:lstStyle>
          <a:p>
            <a:r>
              <a:rPr lang="fr-FR"/>
              <a:t>Modifiez le style du titre</a:t>
            </a:r>
          </a:p>
        </p:txBody>
      </p:sp>
      <p:sp>
        <p:nvSpPr>
          <p:cNvPr id="3" name="Espace réservé du contenu 2">
            <a:extLst>
              <a:ext uri="{FF2B5EF4-FFF2-40B4-BE49-F238E27FC236}">
                <a16:creationId xmlns:a16="http://schemas.microsoft.com/office/drawing/2014/main" id="{675A32BD-7BE4-4129-B440-2D8627960700}"/>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Freihandform: Form 9">
            <a:extLst>
              <a:ext uri="{FF2B5EF4-FFF2-40B4-BE49-F238E27FC236}">
                <a16:creationId xmlns:a16="http://schemas.microsoft.com/office/drawing/2014/main" id="{BEDCCF9F-B94C-4495-9299-F2524924FC55}"/>
              </a:ext>
            </a:extLst>
          </p:cNvPr>
          <p:cNvSpPr>
            <a:spLocks/>
          </p:cNvSpPr>
          <p:nvPr userDrawn="1"/>
        </p:nvSpPr>
        <p:spPr bwMode="auto">
          <a:xfrm flipH="1" flipV="1">
            <a:off x="0" y="-3278"/>
            <a:ext cx="5811748" cy="1419332"/>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00428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11" name="Espace réservé du texte 10">
            <a:extLst>
              <a:ext uri="{FF2B5EF4-FFF2-40B4-BE49-F238E27FC236}">
                <a16:creationId xmlns:a16="http://schemas.microsoft.com/office/drawing/2014/main" id="{CF404A04-4135-4188-9CA8-1D25C89F84DC}"/>
              </a:ext>
            </a:extLst>
          </p:cNvPr>
          <p:cNvSpPr>
            <a:spLocks noGrp="1"/>
          </p:cNvSpPr>
          <p:nvPr>
            <p:ph type="body" sz="quarter" idx="13" hasCustomPrompt="1"/>
          </p:nvPr>
        </p:nvSpPr>
        <p:spPr>
          <a:xfrm rot="20700000">
            <a:off x="47835" y="379761"/>
            <a:ext cx="3067596" cy="437574"/>
          </a:xfrm>
        </p:spPr>
        <p:txBody>
          <a:bodyPr/>
          <a:lstStyle>
            <a:lvl1pPr marL="0" indent="0">
              <a:buNone/>
              <a:defRPr sz="3200">
                <a:solidFill>
                  <a:schemeClr val="bg1"/>
                </a:solidFill>
                <a:latin typeface="Avenir Next LT Pro" panose="020B0504020202020204" pitchFamily="34" charset="0"/>
              </a:defRPr>
            </a:lvl1pPr>
          </a:lstStyle>
          <a:p>
            <a:pPr lvl="0"/>
            <a:r>
              <a:rPr lang="fr-FR"/>
              <a:t>#modifiez</a:t>
            </a:r>
          </a:p>
        </p:txBody>
      </p:sp>
      <p:sp>
        <p:nvSpPr>
          <p:cNvPr id="9" name="Freihandform: Form 18">
            <a:extLst>
              <a:ext uri="{FF2B5EF4-FFF2-40B4-BE49-F238E27FC236}">
                <a16:creationId xmlns:a16="http://schemas.microsoft.com/office/drawing/2014/main" id="{89C75635-2DAE-40A1-82F0-947E17A7474E}"/>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12" name="Espace réservé du numéro de diapositive 5">
            <a:extLst>
              <a:ext uri="{FF2B5EF4-FFF2-40B4-BE49-F238E27FC236}">
                <a16:creationId xmlns:a16="http://schemas.microsoft.com/office/drawing/2014/main" id="{07425B69-6C68-4097-9AB8-A0BF4156F5D5}"/>
              </a:ext>
            </a:extLst>
          </p:cNvPr>
          <p:cNvSpPr>
            <a:spLocks noGrp="1"/>
          </p:cNvSpPr>
          <p:nvPr>
            <p:ph type="sldNum" sz="quarter" idx="12"/>
          </p:nvPr>
        </p:nvSpPr>
        <p:spPr>
          <a:xfrm>
            <a:off x="11297920" y="6492876"/>
            <a:ext cx="676584" cy="365125"/>
          </a:xfrm>
        </p:spPr>
        <p:txBody>
          <a:bodyPr/>
          <a:lstStyle/>
          <a:p>
            <a:fld id="{6A3E7241-16CC-4146-9BD5-AEC56D02ABBB}" type="slidenum">
              <a:rPr lang="fr-FR" smtClean="0"/>
              <a:t>‹N°›</a:t>
            </a:fld>
            <a:endParaRPr lang="fr-FR"/>
          </a:p>
        </p:txBody>
      </p:sp>
    </p:spTree>
    <p:extLst>
      <p:ext uri="{BB962C8B-B14F-4D97-AF65-F5344CB8AC3E}">
        <p14:creationId xmlns:p14="http://schemas.microsoft.com/office/powerpoint/2010/main" val="404709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Disposition personnalisée">
    <p:spTree>
      <p:nvGrpSpPr>
        <p:cNvPr id="1" name=""/>
        <p:cNvGrpSpPr/>
        <p:nvPr/>
      </p:nvGrpSpPr>
      <p:grpSpPr>
        <a:xfrm>
          <a:off x="0" y="0"/>
          <a:ext cx="0" cy="0"/>
          <a:chOff x="0" y="0"/>
          <a:chExt cx="0" cy="0"/>
        </a:xfrm>
      </p:grpSpPr>
      <p:sp>
        <p:nvSpPr>
          <p:cNvPr id="6" name="Freihandform: Form 18">
            <a:extLst>
              <a:ext uri="{FF2B5EF4-FFF2-40B4-BE49-F238E27FC236}">
                <a16:creationId xmlns:a16="http://schemas.microsoft.com/office/drawing/2014/main" id="{C8B4BE4E-AAEF-4AD2-BAF8-09809628EA53}"/>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2" name="Titre 1">
            <a:extLst>
              <a:ext uri="{FF2B5EF4-FFF2-40B4-BE49-F238E27FC236}">
                <a16:creationId xmlns:a16="http://schemas.microsoft.com/office/drawing/2014/main" id="{0C5ACD78-595F-468B-AD32-9316383B6CE6}"/>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61900967-DE7C-430E-AEF5-2974312C6813}"/>
              </a:ext>
            </a:extLst>
          </p:cNvPr>
          <p:cNvSpPr>
            <a:spLocks noGrp="1"/>
          </p:cNvSpPr>
          <p:nvPr>
            <p:ph type="sldNum" sz="quarter" idx="10"/>
          </p:nvPr>
        </p:nvSpPr>
        <p:spPr/>
        <p:txBody>
          <a:bodyPr/>
          <a:lstStyle/>
          <a:p>
            <a:fld id="{82EA1D04-CA53-4DE3-84A8-2B63E41036C9}" type="slidenum">
              <a:rPr lang="de-DE" smtClean="0"/>
              <a:pPr/>
              <a:t>‹N°›</a:t>
            </a:fld>
            <a:endParaRPr lang="de-DE"/>
          </a:p>
        </p:txBody>
      </p:sp>
      <p:sp>
        <p:nvSpPr>
          <p:cNvPr id="4" name="Espace réservé de la date 3">
            <a:extLst>
              <a:ext uri="{FF2B5EF4-FFF2-40B4-BE49-F238E27FC236}">
                <a16:creationId xmlns:a16="http://schemas.microsoft.com/office/drawing/2014/main" id="{7EE78582-EFF8-4078-A0E8-6E01FA89DA46}"/>
              </a:ext>
            </a:extLst>
          </p:cNvPr>
          <p:cNvSpPr>
            <a:spLocks noGrp="1"/>
          </p:cNvSpPr>
          <p:nvPr>
            <p:ph type="dt" sz="half" idx="11"/>
          </p:nvPr>
        </p:nvSpPr>
        <p:spPr/>
        <p:txBody>
          <a:bodyPr/>
          <a:lstStyle/>
          <a:p>
            <a:r>
              <a:rPr lang="de-DE"/>
              <a:t>Confidentiel|   </a:t>
            </a:r>
            <a:fld id="{436FADB4-FE94-4768-9664-6229C6C331EC}" type="datetime1">
              <a:rPr lang="de-DE" smtClean="0"/>
              <a:t>13.03.2026</a:t>
            </a:fld>
            <a:endParaRPr lang="de-DE"/>
          </a:p>
        </p:txBody>
      </p:sp>
      <p:sp>
        <p:nvSpPr>
          <p:cNvPr id="9" name="Espace réservé du contenu 2">
            <a:extLst>
              <a:ext uri="{FF2B5EF4-FFF2-40B4-BE49-F238E27FC236}">
                <a16:creationId xmlns:a16="http://schemas.microsoft.com/office/drawing/2014/main" id="{AE42FA1F-E4D2-48B3-9997-8B04AC9694F1}"/>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524606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0263C8A-7C35-8AE7-0876-32E1AEC09331}"/>
              </a:ext>
            </a:extLst>
          </p:cNvPr>
          <p:cNvSpPr txBox="1">
            <a:spLocks noGrp="1"/>
          </p:cNvSpPr>
          <p:nvPr>
            <p:ph type="dt" sz="half" idx="7"/>
          </p:nvPr>
        </p:nvSpPr>
        <p:spPr/>
        <p:txBody>
          <a:bodyPr/>
          <a:lstStyle>
            <a:lvl1pPr>
              <a:defRPr/>
            </a:lvl1pPr>
          </a:lstStyle>
          <a:p>
            <a:pPr lvl="0"/>
            <a:fld id="{FC1E5A30-F6F7-40C1-899B-3DB2C1EB62C0}" type="datetime1">
              <a:rPr lang="de-DE" smtClean="0"/>
              <a:t>13.03.2026</a:t>
            </a:fld>
            <a:endParaRPr lang="fr-FR"/>
          </a:p>
        </p:txBody>
      </p:sp>
      <p:sp>
        <p:nvSpPr>
          <p:cNvPr id="3" name="Espace réservé du pied de page 2">
            <a:extLst>
              <a:ext uri="{FF2B5EF4-FFF2-40B4-BE49-F238E27FC236}">
                <a16:creationId xmlns:a16="http://schemas.microsoft.com/office/drawing/2014/main" id="{42E0247E-407B-EC6B-E8BD-8D4C08F7CF51}"/>
              </a:ext>
            </a:extLst>
          </p:cNvPr>
          <p:cNvSpPr txBox="1">
            <a:spLocks noGrp="1"/>
          </p:cNvSpPr>
          <p:nvPr>
            <p:ph type="ftr" sz="quarter" idx="9"/>
          </p:nvPr>
        </p:nvSpPr>
        <p:spPr/>
        <p:txBody>
          <a:bodyPr/>
          <a:lstStyle>
            <a:lvl1pPr>
              <a:defRPr/>
            </a:lvl1pPr>
          </a:lstStyle>
          <a:p>
            <a:pPr lvl="0"/>
            <a:endParaRPr lang="fr-FR"/>
          </a:p>
        </p:txBody>
      </p:sp>
      <p:sp>
        <p:nvSpPr>
          <p:cNvPr id="4" name="Espace réservé du numéro de diapositive 3">
            <a:extLst>
              <a:ext uri="{FF2B5EF4-FFF2-40B4-BE49-F238E27FC236}">
                <a16:creationId xmlns:a16="http://schemas.microsoft.com/office/drawing/2014/main" id="{D1A19596-44CE-0763-009E-DFC25E548438}"/>
              </a:ext>
            </a:extLst>
          </p:cNvPr>
          <p:cNvSpPr txBox="1">
            <a:spLocks noGrp="1"/>
          </p:cNvSpPr>
          <p:nvPr>
            <p:ph type="sldNum" sz="quarter" idx="8"/>
          </p:nvPr>
        </p:nvSpPr>
        <p:spPr/>
        <p:txBody>
          <a:bodyPr/>
          <a:lstStyle>
            <a:lvl1pPr>
              <a:defRPr/>
            </a:lvl1pPr>
          </a:lstStyle>
          <a:p>
            <a:pPr lvl="0"/>
            <a:fld id="{AFCE8727-9956-4788-9008-B11304F96B77}" type="slidenum">
              <a:t>‹N°›</a:t>
            </a:fld>
            <a:endParaRPr lang="fr-FR"/>
          </a:p>
        </p:txBody>
      </p:sp>
    </p:spTree>
    <p:extLst>
      <p:ext uri="{BB962C8B-B14F-4D97-AF65-F5344CB8AC3E}">
        <p14:creationId xmlns:p14="http://schemas.microsoft.com/office/powerpoint/2010/main" val="39294149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299E95-EA5A-45D5-834C-2185E1E3815F}"/>
              </a:ext>
            </a:extLst>
          </p:cNvPr>
          <p:cNvSpPr>
            <a:spLocks noGrp="1"/>
          </p:cNvSpPr>
          <p:nvPr>
            <p:ph type="title"/>
          </p:nvPr>
        </p:nvSpPr>
        <p:spPr>
          <a:xfrm>
            <a:off x="2099035" y="820190"/>
            <a:ext cx="9254765" cy="537556"/>
          </a:xfrm>
        </p:spPr>
        <p:txBody>
          <a:bodyPr/>
          <a:lstStyle>
            <a:lvl1pPr algn="r">
              <a:defRPr>
                <a:latin typeface="Avenir Next LT Pro" panose="020B0504020202020204" pitchFamily="34" charset="0"/>
              </a:defRPr>
            </a:lvl1pPr>
          </a:lstStyle>
          <a:p>
            <a:r>
              <a:rPr lang="fr-FR" dirty="0"/>
              <a:t>Modifiez le style du titre</a:t>
            </a:r>
          </a:p>
        </p:txBody>
      </p:sp>
      <p:sp>
        <p:nvSpPr>
          <p:cNvPr id="3" name="Espace réservé du contenu 2">
            <a:extLst>
              <a:ext uri="{FF2B5EF4-FFF2-40B4-BE49-F238E27FC236}">
                <a16:creationId xmlns:a16="http://schemas.microsoft.com/office/drawing/2014/main" id="{675A32BD-7BE4-4129-B440-2D8627960700}"/>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Freihandform: Form 9">
            <a:extLst>
              <a:ext uri="{FF2B5EF4-FFF2-40B4-BE49-F238E27FC236}">
                <a16:creationId xmlns:a16="http://schemas.microsoft.com/office/drawing/2014/main" id="{BEDCCF9F-B94C-4495-9299-F2524924FC55}"/>
              </a:ext>
            </a:extLst>
          </p:cNvPr>
          <p:cNvSpPr>
            <a:spLocks/>
          </p:cNvSpPr>
          <p:nvPr userDrawn="1"/>
        </p:nvSpPr>
        <p:spPr bwMode="auto">
          <a:xfrm flipH="1" flipV="1">
            <a:off x="0" y="-3278"/>
            <a:ext cx="5811748" cy="1419332"/>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00428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11" name="Espace réservé du texte 10">
            <a:extLst>
              <a:ext uri="{FF2B5EF4-FFF2-40B4-BE49-F238E27FC236}">
                <a16:creationId xmlns:a16="http://schemas.microsoft.com/office/drawing/2014/main" id="{CF404A04-4135-4188-9CA8-1D25C89F84DC}"/>
              </a:ext>
            </a:extLst>
          </p:cNvPr>
          <p:cNvSpPr>
            <a:spLocks noGrp="1"/>
          </p:cNvSpPr>
          <p:nvPr>
            <p:ph type="body" sz="quarter" idx="13" hasCustomPrompt="1"/>
          </p:nvPr>
        </p:nvSpPr>
        <p:spPr>
          <a:xfrm rot="20700000">
            <a:off x="47835" y="379761"/>
            <a:ext cx="3067596" cy="437574"/>
          </a:xfrm>
        </p:spPr>
        <p:txBody>
          <a:bodyPr/>
          <a:lstStyle>
            <a:lvl1pPr marL="0" indent="0">
              <a:buNone/>
              <a:defRPr sz="3200">
                <a:solidFill>
                  <a:schemeClr val="bg1"/>
                </a:solidFill>
                <a:latin typeface="Avenir Next LT Pro" panose="020B0504020202020204" pitchFamily="34" charset="0"/>
              </a:defRPr>
            </a:lvl1pPr>
          </a:lstStyle>
          <a:p>
            <a:pPr lvl="0"/>
            <a:r>
              <a:rPr lang="fr-FR" dirty="0"/>
              <a:t>#modifiez</a:t>
            </a:r>
          </a:p>
        </p:txBody>
      </p:sp>
      <p:sp>
        <p:nvSpPr>
          <p:cNvPr id="9" name="Freihandform: Form 18">
            <a:extLst>
              <a:ext uri="{FF2B5EF4-FFF2-40B4-BE49-F238E27FC236}">
                <a16:creationId xmlns:a16="http://schemas.microsoft.com/office/drawing/2014/main" id="{89C75635-2DAE-40A1-82F0-947E17A7474E}"/>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12" name="Espace réservé du numéro de diapositive 5">
            <a:extLst>
              <a:ext uri="{FF2B5EF4-FFF2-40B4-BE49-F238E27FC236}">
                <a16:creationId xmlns:a16="http://schemas.microsoft.com/office/drawing/2014/main" id="{07425B69-6C68-4097-9AB8-A0BF4156F5D5}"/>
              </a:ext>
            </a:extLst>
          </p:cNvPr>
          <p:cNvSpPr>
            <a:spLocks noGrp="1"/>
          </p:cNvSpPr>
          <p:nvPr>
            <p:ph type="sldNum" sz="quarter" idx="12"/>
          </p:nvPr>
        </p:nvSpPr>
        <p:spPr>
          <a:xfrm>
            <a:off x="11297920" y="6492876"/>
            <a:ext cx="676584" cy="365125"/>
          </a:xfrm>
        </p:spPr>
        <p:txBody>
          <a:bodyPr/>
          <a:lstStyle/>
          <a:p>
            <a:fld id="{6A3E7241-16CC-4146-9BD5-AEC56D02ABBB}" type="slidenum">
              <a:rPr lang="fr-FR" smtClean="0"/>
              <a:t>‹N°›</a:t>
            </a:fld>
            <a:endParaRPr lang="fr-FR"/>
          </a:p>
        </p:txBody>
      </p:sp>
    </p:spTree>
    <p:extLst>
      <p:ext uri="{BB962C8B-B14F-4D97-AF65-F5344CB8AC3E}">
        <p14:creationId xmlns:p14="http://schemas.microsoft.com/office/powerpoint/2010/main" val="3845754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Freihandform: Form 18">
            <a:extLst>
              <a:ext uri="{FF2B5EF4-FFF2-40B4-BE49-F238E27FC236}">
                <a16:creationId xmlns:a16="http://schemas.microsoft.com/office/drawing/2014/main" id="{C8B4BE4E-AAEF-4AD2-BAF8-09809628EA53}"/>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2" name="Titre 1">
            <a:extLst>
              <a:ext uri="{FF2B5EF4-FFF2-40B4-BE49-F238E27FC236}">
                <a16:creationId xmlns:a16="http://schemas.microsoft.com/office/drawing/2014/main" id="{0C5ACD78-595F-468B-AD32-9316383B6CE6}"/>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61900967-DE7C-430E-AEF5-2974312C6813}"/>
              </a:ext>
            </a:extLst>
          </p:cNvPr>
          <p:cNvSpPr>
            <a:spLocks noGrp="1"/>
          </p:cNvSpPr>
          <p:nvPr>
            <p:ph type="sldNum" sz="quarter" idx="10"/>
          </p:nvPr>
        </p:nvSpPr>
        <p:spPr/>
        <p:txBody>
          <a:bodyPr/>
          <a:lstStyle/>
          <a:p>
            <a:fld id="{82EA1D04-CA53-4DE3-84A8-2B63E41036C9}" type="slidenum">
              <a:rPr lang="de-DE" smtClean="0"/>
              <a:pPr/>
              <a:t>‹N°›</a:t>
            </a:fld>
            <a:endParaRPr lang="de-DE" dirty="0"/>
          </a:p>
        </p:txBody>
      </p:sp>
      <p:sp>
        <p:nvSpPr>
          <p:cNvPr id="4" name="Espace réservé de la date 3">
            <a:extLst>
              <a:ext uri="{FF2B5EF4-FFF2-40B4-BE49-F238E27FC236}">
                <a16:creationId xmlns:a16="http://schemas.microsoft.com/office/drawing/2014/main" id="{7EE78582-EFF8-4078-A0E8-6E01FA89DA46}"/>
              </a:ext>
            </a:extLst>
          </p:cNvPr>
          <p:cNvSpPr>
            <a:spLocks noGrp="1"/>
          </p:cNvSpPr>
          <p:nvPr>
            <p:ph type="dt" sz="half" idx="11"/>
          </p:nvPr>
        </p:nvSpPr>
        <p:spPr/>
        <p:txBody>
          <a:bodyPr/>
          <a:lstStyle/>
          <a:p>
            <a:r>
              <a:rPr lang="de-DE"/>
              <a:t>Confidentiel|   </a:t>
            </a:r>
            <a:fld id="{FC89AA29-A18B-45E6-A6DD-E693AF6AAD3A}" type="datetimeFigureOut">
              <a:rPr lang="de-DE" smtClean="0"/>
              <a:pPr/>
              <a:t>13.03.2026</a:t>
            </a:fld>
            <a:endParaRPr lang="de-DE" dirty="0"/>
          </a:p>
        </p:txBody>
      </p:sp>
      <p:sp>
        <p:nvSpPr>
          <p:cNvPr id="9" name="Espace réservé du contenu 2">
            <a:extLst>
              <a:ext uri="{FF2B5EF4-FFF2-40B4-BE49-F238E27FC236}">
                <a16:creationId xmlns:a16="http://schemas.microsoft.com/office/drawing/2014/main" id="{AE42FA1F-E4D2-48B3-9997-8B04AC9694F1}"/>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580145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Freihandform: Form 18">
            <a:extLst>
              <a:ext uri="{FF2B5EF4-FFF2-40B4-BE49-F238E27FC236}">
                <a16:creationId xmlns:a16="http://schemas.microsoft.com/office/drawing/2014/main" id="{C8B4BE4E-AAEF-4AD2-BAF8-09809628EA53}"/>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2" name="Titre 1">
            <a:extLst>
              <a:ext uri="{FF2B5EF4-FFF2-40B4-BE49-F238E27FC236}">
                <a16:creationId xmlns:a16="http://schemas.microsoft.com/office/drawing/2014/main" id="{0C5ACD78-595F-468B-AD32-9316383B6CE6}"/>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61900967-DE7C-430E-AEF5-2974312C6813}"/>
              </a:ext>
            </a:extLst>
          </p:cNvPr>
          <p:cNvSpPr>
            <a:spLocks noGrp="1"/>
          </p:cNvSpPr>
          <p:nvPr>
            <p:ph type="sldNum" sz="quarter" idx="10"/>
          </p:nvPr>
        </p:nvSpPr>
        <p:spPr/>
        <p:txBody>
          <a:bodyPr/>
          <a:lstStyle/>
          <a:p>
            <a:fld id="{82EA1D04-CA53-4DE3-84A8-2B63E41036C9}" type="slidenum">
              <a:rPr lang="de-DE" smtClean="0"/>
              <a:pPr/>
              <a:t>‹N°›</a:t>
            </a:fld>
            <a:endParaRPr lang="de-DE"/>
          </a:p>
        </p:txBody>
      </p:sp>
      <p:sp>
        <p:nvSpPr>
          <p:cNvPr id="4" name="Espace réservé de la date 3">
            <a:extLst>
              <a:ext uri="{FF2B5EF4-FFF2-40B4-BE49-F238E27FC236}">
                <a16:creationId xmlns:a16="http://schemas.microsoft.com/office/drawing/2014/main" id="{7EE78582-EFF8-4078-A0E8-6E01FA89DA46}"/>
              </a:ext>
            </a:extLst>
          </p:cNvPr>
          <p:cNvSpPr>
            <a:spLocks noGrp="1"/>
          </p:cNvSpPr>
          <p:nvPr>
            <p:ph type="dt" sz="half" idx="11"/>
          </p:nvPr>
        </p:nvSpPr>
        <p:spPr/>
        <p:txBody>
          <a:bodyPr/>
          <a:lstStyle/>
          <a:p>
            <a:r>
              <a:rPr lang="de-DE"/>
              <a:t>Confidentiel|   </a:t>
            </a:r>
            <a:fld id="{F6245138-55C7-4B42-A604-A8049B001A66}" type="datetime1">
              <a:rPr lang="de-DE" smtClean="0"/>
              <a:t>13.03.2026</a:t>
            </a:fld>
            <a:endParaRPr lang="de-DE"/>
          </a:p>
        </p:txBody>
      </p:sp>
      <p:sp>
        <p:nvSpPr>
          <p:cNvPr id="9" name="Espace réservé du contenu 2">
            <a:extLst>
              <a:ext uri="{FF2B5EF4-FFF2-40B4-BE49-F238E27FC236}">
                <a16:creationId xmlns:a16="http://schemas.microsoft.com/office/drawing/2014/main" id="{AE42FA1F-E4D2-48B3-9997-8B04AC9694F1}"/>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8819130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title sheet 1">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3F74397-762F-472C-A762-FBEC962BB90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flipH="1">
            <a:off x="6625" y="0"/>
            <a:ext cx="12191999" cy="6858000"/>
          </a:xfrm>
          <a:prstGeom prst="rect">
            <a:avLst/>
          </a:prstGeom>
        </p:spPr>
      </p:pic>
      <p:sp>
        <p:nvSpPr>
          <p:cNvPr id="9" name="Freihandform: Form 8">
            <a:extLst>
              <a:ext uri="{FF2B5EF4-FFF2-40B4-BE49-F238E27FC236}">
                <a16:creationId xmlns:a16="http://schemas.microsoft.com/office/drawing/2014/main" id="{E0BCB9D1-D1CD-401F-99FD-1C7A59FE932A}"/>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7" name="Textplatzhalter 2">
            <a:extLst>
              <a:ext uri="{FF2B5EF4-FFF2-40B4-BE49-F238E27FC236}">
                <a16:creationId xmlns:a16="http://schemas.microsoft.com/office/drawing/2014/main" id="{A6FAACFB-122C-4C31-B980-670C94BEA44B}"/>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dirty="0"/>
              <a:t>TITRE PAGE</a:t>
            </a:r>
            <a:br>
              <a:rPr lang="de-DE" dirty="0"/>
            </a:br>
            <a:r>
              <a:rPr lang="de-DE" dirty="0"/>
              <a:t>VERSION 1</a:t>
            </a:r>
          </a:p>
        </p:txBody>
      </p:sp>
      <p:sp>
        <p:nvSpPr>
          <p:cNvPr id="6" name="Espace réservé du texte 4">
            <a:extLst>
              <a:ext uri="{FF2B5EF4-FFF2-40B4-BE49-F238E27FC236}">
                <a16:creationId xmlns:a16="http://schemas.microsoft.com/office/drawing/2014/main" id="{9182E69A-B1C7-474F-A20E-FD9B6FCE3E7F}"/>
              </a:ext>
            </a:extLst>
          </p:cNvPr>
          <p:cNvSpPr>
            <a:spLocks noGrp="1"/>
          </p:cNvSpPr>
          <p:nvPr>
            <p:ph type="body" sz="quarter" idx="11" hasCustomPrompt="1"/>
          </p:nvPr>
        </p:nvSpPr>
        <p:spPr>
          <a:xfrm rot="-960000">
            <a:off x="-170864" y="273555"/>
            <a:ext cx="5806444" cy="894697"/>
          </a:xfrm>
        </p:spPr>
        <p:txBody>
          <a:bodyPr/>
          <a:lstStyle>
            <a:lvl1pPr>
              <a:buNone/>
              <a:defRPr sz="7200" b="1">
                <a:solidFill>
                  <a:schemeClr val="bg1"/>
                </a:solidFill>
              </a:defRPr>
            </a:lvl1pPr>
          </a:lstStyle>
          <a:p>
            <a:r>
              <a:rPr lang="fr-FR" sz="6600" dirty="0">
                <a:latin typeface="Avenir Next LT Pro" panose="020B0504020202020204" pitchFamily="34" charset="0"/>
              </a:rPr>
              <a:t>#inspiration</a:t>
            </a:r>
          </a:p>
        </p:txBody>
      </p:sp>
      <p:pic>
        <p:nvPicPr>
          <p:cNvPr id="3" name="Image 2">
            <a:extLst>
              <a:ext uri="{FF2B5EF4-FFF2-40B4-BE49-F238E27FC236}">
                <a16:creationId xmlns:a16="http://schemas.microsoft.com/office/drawing/2014/main" id="{35C7C265-2438-E8D1-B8B2-1466A06382F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78790" y="2417162"/>
            <a:ext cx="1634420" cy="1395236"/>
          </a:xfrm>
          <a:prstGeom prst="rect">
            <a:avLst/>
          </a:prstGeom>
        </p:spPr>
      </p:pic>
    </p:spTree>
    <p:custDataLst>
      <p:tags r:id="rId1"/>
    </p:custDataLst>
    <p:extLst>
      <p:ext uri="{BB962C8B-B14F-4D97-AF65-F5344CB8AC3E}">
        <p14:creationId xmlns:p14="http://schemas.microsoft.com/office/powerpoint/2010/main" val="1391682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title sheet 1_2">
    <p:spTree>
      <p:nvGrpSpPr>
        <p:cNvPr id="1" name=""/>
        <p:cNvGrpSpPr/>
        <p:nvPr/>
      </p:nvGrpSpPr>
      <p:grpSpPr>
        <a:xfrm>
          <a:off x="0" y="0"/>
          <a:ext cx="0" cy="0"/>
          <a:chOff x="0" y="0"/>
          <a:chExt cx="0" cy="0"/>
        </a:xfrm>
      </p:grpSpPr>
      <p:sp>
        <p:nvSpPr>
          <p:cNvPr id="23" name="Bildplatzhalter 22">
            <a:extLst>
              <a:ext uri="{FF2B5EF4-FFF2-40B4-BE49-F238E27FC236}">
                <a16:creationId xmlns:a16="http://schemas.microsoft.com/office/drawing/2014/main" id="{7CB03318-A36A-4728-AB14-B4B971797AC0}"/>
              </a:ext>
            </a:extLst>
          </p:cNvPr>
          <p:cNvSpPr>
            <a:spLocks noGrp="1"/>
          </p:cNvSpPr>
          <p:nvPr>
            <p:ph type="pic" sz="quarter" idx="11"/>
          </p:nvPr>
        </p:nvSpPr>
        <p:spPr>
          <a:xfrm>
            <a:off x="-1576" y="0"/>
            <a:ext cx="12193576" cy="5321958"/>
          </a:xfrm>
          <a:custGeom>
            <a:avLst/>
            <a:gdLst>
              <a:gd name="connsiteX0" fmla="*/ 0 w 12193576"/>
              <a:gd name="connsiteY0" fmla="*/ 0 h 5321958"/>
              <a:gd name="connsiteX1" fmla="*/ 12191999 w 12193576"/>
              <a:gd name="connsiteY1" fmla="*/ 0 h 5321958"/>
              <a:gd name="connsiteX2" fmla="*/ 12193576 w 12193576"/>
              <a:gd name="connsiteY2" fmla="*/ 1825130 h 5321958"/>
              <a:gd name="connsiteX3" fmla="*/ 6915587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7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80012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8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170475 w 12193576"/>
              <a:gd name="connsiteY5" fmla="*/ 394181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6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3576" h="5321958">
                <a:moveTo>
                  <a:pt x="0" y="0"/>
                </a:moveTo>
                <a:lnTo>
                  <a:pt x="12191999" y="0"/>
                </a:lnTo>
                <a:cubicBezTo>
                  <a:pt x="12192525" y="608377"/>
                  <a:pt x="12193050" y="1216753"/>
                  <a:pt x="12193576" y="1825130"/>
                </a:cubicBezTo>
                <a:lnTo>
                  <a:pt x="6906062" y="3338732"/>
                </a:lnTo>
                <a:lnTo>
                  <a:pt x="5277631" y="3338732"/>
                </a:lnTo>
                <a:cubicBezTo>
                  <a:pt x="5278425" y="3492927"/>
                  <a:pt x="5276837" y="3651885"/>
                  <a:pt x="5277631" y="3806080"/>
                </a:cubicBezTo>
                <a:lnTo>
                  <a:pt x="0" y="5321958"/>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dirty="0"/>
              <a:t>Cliquez sur l'icône pour ajouter une image</a:t>
            </a:r>
            <a:endParaRPr lang="de-DE" dirty="0"/>
          </a:p>
        </p:txBody>
      </p:sp>
      <p:sp>
        <p:nvSpPr>
          <p:cNvPr id="6" name="Freihandform: Form 5">
            <a:extLst>
              <a:ext uri="{FF2B5EF4-FFF2-40B4-BE49-F238E27FC236}">
                <a16:creationId xmlns:a16="http://schemas.microsoft.com/office/drawing/2014/main" id="{32913134-5769-4032-B519-54819F1CABD8}"/>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7" name="Textplatzhalter 2">
            <a:extLst>
              <a:ext uri="{FF2B5EF4-FFF2-40B4-BE49-F238E27FC236}">
                <a16:creationId xmlns:a16="http://schemas.microsoft.com/office/drawing/2014/main" id="{20A5EE44-B491-4E48-A225-8E0608DAFD27}"/>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dirty="0"/>
              <a:t>TITRE PAGE</a:t>
            </a:r>
            <a:br>
              <a:rPr lang="de-DE" dirty="0"/>
            </a:br>
            <a:r>
              <a:rPr lang="de-DE" dirty="0"/>
              <a:t>VERSION 1</a:t>
            </a:r>
          </a:p>
        </p:txBody>
      </p:sp>
      <p:pic>
        <p:nvPicPr>
          <p:cNvPr id="2" name="Image 1">
            <a:extLst>
              <a:ext uri="{FF2B5EF4-FFF2-40B4-BE49-F238E27FC236}">
                <a16:creationId xmlns:a16="http://schemas.microsoft.com/office/drawing/2014/main" id="{8CDF5803-2C5F-E054-8F20-6FA7F1DB3DD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78002" y="2396836"/>
            <a:ext cx="1634420" cy="1395236"/>
          </a:xfrm>
          <a:prstGeom prst="rect">
            <a:avLst/>
          </a:prstGeom>
        </p:spPr>
      </p:pic>
    </p:spTree>
    <p:custDataLst>
      <p:tags r:id="rId1"/>
    </p:custDataLst>
    <p:extLst>
      <p:ext uri="{BB962C8B-B14F-4D97-AF65-F5344CB8AC3E}">
        <p14:creationId xmlns:p14="http://schemas.microsoft.com/office/powerpoint/2010/main" val="5675320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etro title sheet 2">
    <p:spTree>
      <p:nvGrpSpPr>
        <p:cNvPr id="1" name=""/>
        <p:cNvGrpSpPr/>
        <p:nvPr/>
      </p:nvGrpSpPr>
      <p:grpSpPr>
        <a:xfrm>
          <a:off x="0" y="0"/>
          <a:ext cx="0" cy="0"/>
          <a:chOff x="0" y="0"/>
          <a:chExt cx="0" cy="0"/>
        </a:xfrm>
      </p:grpSpPr>
      <p:pic>
        <p:nvPicPr>
          <p:cNvPr id="10" name="Image 9" descr="Une image contenant armoire, personne, intérieur, tenant&#10;&#10;Description générée automatiquement">
            <a:extLst>
              <a:ext uri="{FF2B5EF4-FFF2-40B4-BE49-F238E27FC236}">
                <a16:creationId xmlns:a16="http://schemas.microsoft.com/office/drawing/2014/main" id="{99806D1E-107C-487F-AD82-77B678108F7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12192000" cy="6858002"/>
          </a:xfrm>
          <a:prstGeom prst="rect">
            <a:avLst/>
          </a:prstGeom>
        </p:spPr>
      </p:pic>
      <p:sp>
        <p:nvSpPr>
          <p:cNvPr id="2" name="Rectangle 1">
            <a:extLst>
              <a:ext uri="{FF2B5EF4-FFF2-40B4-BE49-F238E27FC236}">
                <a16:creationId xmlns:a16="http://schemas.microsoft.com/office/drawing/2014/main" id="{B260B7E0-A150-454B-BF68-35DAE1AC8C0B}"/>
              </a:ext>
            </a:extLst>
          </p:cNvPr>
          <p:cNvSpPr/>
          <p:nvPr userDrawn="1"/>
        </p:nvSpPr>
        <p:spPr>
          <a:xfrm>
            <a:off x="9197" y="2"/>
            <a:ext cx="12187401" cy="6858000"/>
          </a:xfrm>
          <a:prstGeom prst="rect">
            <a:avLst/>
          </a:prstGeom>
          <a:solidFill>
            <a:srgbClr val="2C2600">
              <a:alpha val="1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Freihandform: Form 6">
            <a:extLst>
              <a:ext uri="{FF2B5EF4-FFF2-40B4-BE49-F238E27FC236}">
                <a16:creationId xmlns:a16="http://schemas.microsoft.com/office/drawing/2014/main" id="{DF942FC7-E481-4885-8C4B-D2328CB2FAE3}"/>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8" name="Textplatzhalter 2">
            <a:extLst>
              <a:ext uri="{FF2B5EF4-FFF2-40B4-BE49-F238E27FC236}">
                <a16:creationId xmlns:a16="http://schemas.microsoft.com/office/drawing/2014/main" id="{22AE18D5-537B-4C13-B257-FF52CBB478A2}"/>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bg2"/>
                </a:solidFill>
                <a:latin typeface="Avenir Next LT Pro" panose="020B0504020202020204" pitchFamily="34" charset="0"/>
              </a:defRPr>
            </a:lvl1pPr>
          </a:lstStyle>
          <a:p>
            <a:pPr lvl="0"/>
            <a:r>
              <a:rPr lang="de-DE" dirty="0"/>
              <a:t>TITRE PAGE</a:t>
            </a:r>
            <a:br>
              <a:rPr lang="de-DE" dirty="0"/>
            </a:br>
            <a:r>
              <a:rPr lang="de-DE" dirty="0"/>
              <a:t>VERSION 2</a:t>
            </a:r>
          </a:p>
        </p:txBody>
      </p:sp>
      <p:pic>
        <p:nvPicPr>
          <p:cNvPr id="3" name="Image 2">
            <a:extLst>
              <a:ext uri="{FF2B5EF4-FFF2-40B4-BE49-F238E27FC236}">
                <a16:creationId xmlns:a16="http://schemas.microsoft.com/office/drawing/2014/main" id="{FD7378FB-211F-8CC8-35B6-A9816727888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78790" y="3958307"/>
            <a:ext cx="1634420" cy="1395236"/>
          </a:xfrm>
          <a:prstGeom prst="rect">
            <a:avLst/>
          </a:prstGeom>
        </p:spPr>
      </p:pic>
    </p:spTree>
    <p:custDataLst>
      <p:tags r:id="rId1"/>
    </p:custDataLst>
    <p:extLst>
      <p:ext uri="{BB962C8B-B14F-4D97-AF65-F5344CB8AC3E}">
        <p14:creationId xmlns:p14="http://schemas.microsoft.com/office/powerpoint/2010/main" val="7039230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yellow background">
    <p:bg>
      <p:bgPr>
        <a:solidFill>
          <a:srgbClr val="FFE500"/>
        </a:solidFill>
        <a:effectLst/>
      </p:bgPr>
    </p:bg>
    <p:spTree>
      <p:nvGrpSpPr>
        <p:cNvPr id="1" name=""/>
        <p:cNvGrpSpPr/>
        <p:nvPr/>
      </p:nvGrpSpPr>
      <p:grpSpPr>
        <a:xfrm>
          <a:off x="0" y="0"/>
          <a:ext cx="0" cy="0"/>
          <a:chOff x="0" y="0"/>
          <a:chExt cx="0" cy="0"/>
        </a:xfrm>
      </p:grpSpPr>
      <p:sp>
        <p:nvSpPr>
          <p:cNvPr id="2" name="Textplatzhalter 4">
            <a:extLst>
              <a:ext uri="{FF2B5EF4-FFF2-40B4-BE49-F238E27FC236}">
                <a16:creationId xmlns:a16="http://schemas.microsoft.com/office/drawing/2014/main" id="{C23E6162-B898-46CF-8A52-1022F5787147}"/>
              </a:ext>
            </a:extLst>
          </p:cNvPr>
          <p:cNvSpPr>
            <a:spLocks noGrp="1"/>
          </p:cNvSpPr>
          <p:nvPr>
            <p:ph type="body" sz="quarter" idx="39" hasCustomPrompt="1"/>
          </p:nvPr>
        </p:nvSpPr>
        <p:spPr>
          <a:xfrm>
            <a:off x="2045581"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dirty="0"/>
              <a:t> </a:t>
            </a:r>
          </a:p>
        </p:txBody>
      </p:sp>
      <p:sp>
        <p:nvSpPr>
          <p:cNvPr id="3" name="Textplatzhalter 4">
            <a:extLst>
              <a:ext uri="{FF2B5EF4-FFF2-40B4-BE49-F238E27FC236}">
                <a16:creationId xmlns:a16="http://schemas.microsoft.com/office/drawing/2014/main" id="{DCB1D0A2-E69B-4E28-90A6-E05A3C6701B7}"/>
              </a:ext>
            </a:extLst>
          </p:cNvPr>
          <p:cNvSpPr>
            <a:spLocks noGrp="1"/>
          </p:cNvSpPr>
          <p:nvPr>
            <p:ph type="body" sz="quarter" idx="40" hasCustomPrompt="1"/>
          </p:nvPr>
        </p:nvSpPr>
        <p:spPr>
          <a:xfrm>
            <a:off x="4847247"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dirty="0"/>
              <a:t> </a:t>
            </a:r>
          </a:p>
        </p:txBody>
      </p:sp>
      <p:sp>
        <p:nvSpPr>
          <p:cNvPr id="4" name="Textplatzhalter 2">
            <a:extLst>
              <a:ext uri="{FF2B5EF4-FFF2-40B4-BE49-F238E27FC236}">
                <a16:creationId xmlns:a16="http://schemas.microsoft.com/office/drawing/2014/main" id="{753D86CE-F0DB-49A0-9FC2-1DF33A2DD652}"/>
              </a:ext>
            </a:extLst>
          </p:cNvPr>
          <p:cNvSpPr>
            <a:spLocks noGrp="1"/>
          </p:cNvSpPr>
          <p:nvPr>
            <p:ph type="body" sz="quarter" idx="41" hasCustomPrompt="1"/>
          </p:nvPr>
        </p:nvSpPr>
        <p:spPr>
          <a:xfrm>
            <a:off x="484724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dirty="0"/>
              <a:t>02</a:t>
            </a:r>
          </a:p>
        </p:txBody>
      </p:sp>
      <p:sp>
        <p:nvSpPr>
          <p:cNvPr id="5" name="Textplatzhalter 4">
            <a:extLst>
              <a:ext uri="{FF2B5EF4-FFF2-40B4-BE49-F238E27FC236}">
                <a16:creationId xmlns:a16="http://schemas.microsoft.com/office/drawing/2014/main" id="{F1470DA7-3FDF-4F35-B16F-26B0FCF568A0}"/>
              </a:ext>
            </a:extLst>
          </p:cNvPr>
          <p:cNvSpPr>
            <a:spLocks noGrp="1"/>
          </p:cNvSpPr>
          <p:nvPr>
            <p:ph type="body" sz="quarter" idx="42" hasCustomPrompt="1"/>
          </p:nvPr>
        </p:nvSpPr>
        <p:spPr>
          <a:xfrm>
            <a:off x="7641818"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atin typeface="Avenir Next LT Pro" panose="020B0504020202020204" pitchFamily="34" charset="0"/>
              </a:defRPr>
            </a:lvl1pPr>
          </a:lstStyle>
          <a:p>
            <a:pPr lvl="0"/>
            <a:r>
              <a:rPr lang="de-DE" dirty="0"/>
              <a:t> </a:t>
            </a:r>
          </a:p>
        </p:txBody>
      </p:sp>
      <p:sp>
        <p:nvSpPr>
          <p:cNvPr id="6" name="Textplatzhalter 2">
            <a:extLst>
              <a:ext uri="{FF2B5EF4-FFF2-40B4-BE49-F238E27FC236}">
                <a16:creationId xmlns:a16="http://schemas.microsoft.com/office/drawing/2014/main" id="{3A96BBA7-64E2-4D47-8893-EC50930B6863}"/>
              </a:ext>
            </a:extLst>
          </p:cNvPr>
          <p:cNvSpPr>
            <a:spLocks noGrp="1"/>
          </p:cNvSpPr>
          <p:nvPr>
            <p:ph type="body" sz="quarter" idx="43" hasCustomPrompt="1"/>
          </p:nvPr>
        </p:nvSpPr>
        <p:spPr>
          <a:xfrm>
            <a:off x="764181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dirty="0"/>
              <a:t>03</a:t>
            </a:r>
          </a:p>
        </p:txBody>
      </p:sp>
      <p:sp>
        <p:nvSpPr>
          <p:cNvPr id="7" name="Textplatzhalter 2">
            <a:extLst>
              <a:ext uri="{FF2B5EF4-FFF2-40B4-BE49-F238E27FC236}">
                <a16:creationId xmlns:a16="http://schemas.microsoft.com/office/drawing/2014/main" id="{C875CDB6-0641-4A17-8028-52AC364FCF47}"/>
              </a:ext>
            </a:extLst>
          </p:cNvPr>
          <p:cNvSpPr>
            <a:spLocks noGrp="1"/>
          </p:cNvSpPr>
          <p:nvPr>
            <p:ph type="body" sz="quarter" idx="10" hasCustomPrompt="1"/>
          </p:nvPr>
        </p:nvSpPr>
        <p:spPr>
          <a:xfrm>
            <a:off x="2045579"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dirty="0"/>
              <a:t>01</a:t>
            </a:r>
          </a:p>
        </p:txBody>
      </p:sp>
    </p:spTree>
    <p:custDataLst>
      <p:tags r:id="rId1"/>
    </p:custDataLst>
    <p:extLst>
      <p:ext uri="{BB962C8B-B14F-4D97-AF65-F5344CB8AC3E}">
        <p14:creationId xmlns:p14="http://schemas.microsoft.com/office/powerpoint/2010/main" val="30312091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slide + picture_2">
    <p:spTree>
      <p:nvGrpSpPr>
        <p:cNvPr id="1" name=""/>
        <p:cNvGrpSpPr/>
        <p:nvPr/>
      </p:nvGrpSpPr>
      <p:grpSpPr>
        <a:xfrm>
          <a:off x="0" y="0"/>
          <a:ext cx="0" cy="0"/>
          <a:chOff x="0" y="0"/>
          <a:chExt cx="0" cy="0"/>
        </a:xfrm>
      </p:grpSpPr>
      <p:sp>
        <p:nvSpPr>
          <p:cNvPr id="10" name="Bildplatzhalter 4">
            <a:extLst>
              <a:ext uri="{FF2B5EF4-FFF2-40B4-BE49-F238E27FC236}">
                <a16:creationId xmlns:a16="http://schemas.microsoft.com/office/drawing/2014/main" id="{BC30996A-83AB-43FF-9BA2-4DF85664B413}"/>
              </a:ext>
            </a:extLst>
          </p:cNvPr>
          <p:cNvSpPr>
            <a:spLocks noGrp="1"/>
          </p:cNvSpPr>
          <p:nvPr>
            <p:ph type="pic" sz="quarter" idx="13" hasCustomPrompt="1"/>
          </p:nvPr>
        </p:nvSpPr>
        <p:spPr>
          <a:xfrm>
            <a:off x="1" y="-2"/>
            <a:ext cx="12192000" cy="6885385"/>
          </a:xfrm>
          <a:prstGeom prst="rect">
            <a:avLst/>
          </a:prstGeom>
          <a:solidFill>
            <a:schemeClr val="bg1">
              <a:lumMod val="95000"/>
            </a:schemeClr>
          </a:solidFill>
        </p:spPr>
        <p:txBody>
          <a:bodyPr lIns="72000" tIns="72000" rIns="72000"/>
          <a:lstStyle>
            <a:lvl1pPr marL="0" indent="0" algn="r">
              <a:buNone/>
              <a:defRPr sz="2000">
                <a:solidFill>
                  <a:schemeClr val="accent1"/>
                </a:solidFill>
                <a:latin typeface="CA Metro" panose="00000500000000000000" pitchFamily="2" charset="0"/>
              </a:defRPr>
            </a:lvl1pPr>
          </a:lstStyle>
          <a:p>
            <a:r>
              <a:rPr lang="en-US" dirty="0"/>
              <a:t>Click on the icon to add a picture</a:t>
            </a:r>
            <a:endParaRPr lang="de-DE" dirty="0"/>
          </a:p>
        </p:txBody>
      </p:sp>
      <p:sp>
        <p:nvSpPr>
          <p:cNvPr id="5" name="Textplatzhalter 4">
            <a:extLst>
              <a:ext uri="{FF2B5EF4-FFF2-40B4-BE49-F238E27FC236}">
                <a16:creationId xmlns:a16="http://schemas.microsoft.com/office/drawing/2014/main" id="{6BD921BE-0429-4C3F-A731-FF23D3CD5EF5}"/>
              </a:ext>
            </a:extLst>
          </p:cNvPr>
          <p:cNvSpPr>
            <a:spLocks noGrp="1"/>
          </p:cNvSpPr>
          <p:nvPr>
            <p:ph type="body" sz="quarter" idx="39" hasCustomPrompt="1"/>
          </p:nvPr>
        </p:nvSpPr>
        <p:spPr>
          <a:xfrm>
            <a:off x="719665" y="-2"/>
            <a:ext cx="3888319" cy="5518079"/>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rgbClr val="FFE500"/>
          </a:solidFill>
        </p:spPr>
        <p:txBody>
          <a:bodyPr/>
          <a:lstStyle>
            <a:lvl1pPr marL="0" indent="0">
              <a:buNone/>
              <a:defRPr/>
            </a:lvl1pPr>
          </a:lstStyle>
          <a:p>
            <a:pPr lvl="0"/>
            <a:r>
              <a:rPr lang="de-DE" dirty="0"/>
              <a:t> </a:t>
            </a:r>
          </a:p>
        </p:txBody>
      </p:sp>
      <p:sp>
        <p:nvSpPr>
          <p:cNvPr id="6" name="Textplatzhalter 2">
            <a:extLst>
              <a:ext uri="{FF2B5EF4-FFF2-40B4-BE49-F238E27FC236}">
                <a16:creationId xmlns:a16="http://schemas.microsoft.com/office/drawing/2014/main" id="{3130668E-DEDA-4CE5-B795-2DBDEFFA8258}"/>
              </a:ext>
            </a:extLst>
          </p:cNvPr>
          <p:cNvSpPr>
            <a:spLocks noGrp="1"/>
          </p:cNvSpPr>
          <p:nvPr>
            <p:ph type="body" sz="quarter" idx="10" hasCustomPrompt="1"/>
          </p:nvPr>
        </p:nvSpPr>
        <p:spPr>
          <a:xfrm>
            <a:off x="719666" y="362148"/>
            <a:ext cx="3888319" cy="4315048"/>
          </a:xfrm>
          <a:prstGeom prst="rect">
            <a:avLst/>
          </a:prstGeom>
        </p:spPr>
        <p:txBody>
          <a:bodyPr/>
          <a:lstStyle>
            <a:lvl1pPr marL="0" indent="0" algn="ctr">
              <a:buNone/>
              <a:defRPr sz="9000" b="1" cap="all" baseline="0">
                <a:solidFill>
                  <a:srgbClr val="FFFFFF"/>
                </a:solidFill>
                <a:latin typeface="Avenir Next LT Pro" panose="020B0504020202020204" pitchFamily="34" charset="0"/>
              </a:defRPr>
            </a:lvl1pPr>
          </a:lstStyle>
          <a:p>
            <a:pPr lvl="0"/>
            <a:r>
              <a:rPr lang="de-DE" dirty="0"/>
              <a:t>01</a:t>
            </a:r>
          </a:p>
        </p:txBody>
      </p:sp>
    </p:spTree>
    <p:custDataLst>
      <p:tags r:id="rId1"/>
    </p:custDataLst>
    <p:extLst>
      <p:ext uri="{BB962C8B-B14F-4D97-AF65-F5344CB8AC3E}">
        <p14:creationId xmlns:p14="http://schemas.microsoft.com/office/powerpoint/2010/main" val="30308926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etro title sheet 2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ACE59C5C-DEA9-4EBE-BF71-703BCE5EDF3D}"/>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17" name="Bildplatzhalter 16">
            <a:extLst>
              <a:ext uri="{FF2B5EF4-FFF2-40B4-BE49-F238E27FC236}">
                <a16:creationId xmlns:a16="http://schemas.microsoft.com/office/drawing/2014/main" id="{1F6D3149-48CC-43A2-B113-9FE0632FDAE3}"/>
              </a:ext>
            </a:extLst>
          </p:cNvPr>
          <p:cNvSpPr>
            <a:spLocks noGrp="1"/>
          </p:cNvSpPr>
          <p:nvPr>
            <p:ph type="pic" sz="quarter" idx="11" hasCustomPrompt="1"/>
          </p:nvPr>
        </p:nvSpPr>
        <p:spPr>
          <a:xfrm>
            <a:off x="-25171" y="0"/>
            <a:ext cx="12212572" cy="6858000"/>
          </a:xfrm>
          <a:custGeom>
            <a:avLst/>
            <a:gdLst>
              <a:gd name="connsiteX0" fmla="*/ 0 w 12212572"/>
              <a:gd name="connsiteY0" fmla="*/ 0 h 6858000"/>
              <a:gd name="connsiteX1" fmla="*/ 12212572 w 12212572"/>
              <a:gd name="connsiteY1" fmla="*/ 0 h 6858000"/>
              <a:gd name="connsiteX2" fmla="*/ 12212572 w 12212572"/>
              <a:gd name="connsiteY2" fmla="*/ 3381469 h 6858000"/>
              <a:gd name="connsiteX3" fmla="*/ 6912299 w 12212572"/>
              <a:gd name="connsiteY3" fmla="*/ 4890289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8" fmla="*/ 0 w 12212572"/>
              <a:gd name="connsiteY8" fmla="*/ 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47140 h 6858000"/>
              <a:gd name="connsiteX7" fmla="*/ 0 w 12212572"/>
              <a:gd name="connsiteY7" fmla="*/ 6858000 h 6858000"/>
              <a:gd name="connsiteX8" fmla="*/ 0 w 1221257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2572" h="6858000">
                <a:moveTo>
                  <a:pt x="0" y="0"/>
                </a:moveTo>
                <a:lnTo>
                  <a:pt x="12212572" y="0"/>
                </a:lnTo>
                <a:lnTo>
                  <a:pt x="12212572" y="3381469"/>
                </a:lnTo>
                <a:lnTo>
                  <a:pt x="6909918" y="4878383"/>
                </a:lnTo>
                <a:lnTo>
                  <a:pt x="6912299" y="4877205"/>
                </a:lnTo>
                <a:lnTo>
                  <a:pt x="5273984" y="4877205"/>
                </a:lnTo>
                <a:lnTo>
                  <a:pt x="5273984" y="5347140"/>
                </a:lnTo>
                <a:lnTo>
                  <a:pt x="0" y="6858000"/>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dirty="0"/>
              <a:t>Cliquez sur 'insérer' dans la barre de menu, puis sur 'photos' pour insérer une image.</a:t>
            </a:r>
            <a:endParaRPr lang="de-DE" dirty="0"/>
          </a:p>
        </p:txBody>
      </p:sp>
      <p:sp>
        <p:nvSpPr>
          <p:cNvPr id="7" name="Textplatzhalter 2">
            <a:extLst>
              <a:ext uri="{FF2B5EF4-FFF2-40B4-BE49-F238E27FC236}">
                <a16:creationId xmlns:a16="http://schemas.microsoft.com/office/drawing/2014/main" id="{3C992F77-037C-44CD-8B2A-FE1B0562D5BF}"/>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bg2"/>
                </a:solidFill>
                <a:latin typeface="Avenir Next LT Pro" panose="020B0504020202020204" pitchFamily="34" charset="0"/>
              </a:defRPr>
            </a:lvl1pPr>
          </a:lstStyle>
          <a:p>
            <a:pPr lvl="0"/>
            <a:r>
              <a:rPr lang="de-DE" dirty="0"/>
              <a:t>TITRE PAGE</a:t>
            </a:r>
            <a:br>
              <a:rPr lang="de-DE" dirty="0"/>
            </a:br>
            <a:r>
              <a:rPr lang="de-DE" dirty="0"/>
              <a:t>VERSION 2</a:t>
            </a:r>
          </a:p>
        </p:txBody>
      </p:sp>
      <p:pic>
        <p:nvPicPr>
          <p:cNvPr id="2" name="Image 1">
            <a:extLst>
              <a:ext uri="{FF2B5EF4-FFF2-40B4-BE49-F238E27FC236}">
                <a16:creationId xmlns:a16="http://schemas.microsoft.com/office/drawing/2014/main" id="{63DFD68D-D54F-1708-8FE0-A25A7522C69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63905" y="3973587"/>
            <a:ext cx="1634420" cy="1395236"/>
          </a:xfrm>
          <a:prstGeom prst="rect">
            <a:avLst/>
          </a:prstGeom>
        </p:spPr>
      </p:pic>
    </p:spTree>
    <p:custDataLst>
      <p:tags r:id="rId1"/>
    </p:custDataLst>
    <p:extLst>
      <p:ext uri="{BB962C8B-B14F-4D97-AF65-F5344CB8AC3E}">
        <p14:creationId xmlns:p14="http://schemas.microsoft.com/office/powerpoint/2010/main" val="20657288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etro title sheet 3">
    <p:bg>
      <p:bgPr>
        <a:solidFill>
          <a:srgbClr val="FFE500"/>
        </a:solidFill>
        <a:effectLst/>
      </p:bgPr>
    </p:bg>
    <p:spTree>
      <p:nvGrpSpPr>
        <p:cNvPr id="1" name=""/>
        <p:cNvGrpSpPr/>
        <p:nvPr/>
      </p:nvGrpSpPr>
      <p:grpSpPr>
        <a:xfrm>
          <a:off x="0" y="0"/>
          <a:ext cx="0" cy="0"/>
          <a:chOff x="0" y="0"/>
          <a:chExt cx="0" cy="0"/>
        </a:xfrm>
      </p:grpSpPr>
      <p:sp>
        <p:nvSpPr>
          <p:cNvPr id="5" name="Freihandform: Form 4">
            <a:extLst>
              <a:ext uri="{FF2B5EF4-FFF2-40B4-BE49-F238E27FC236}">
                <a16:creationId xmlns:a16="http://schemas.microsoft.com/office/drawing/2014/main" id="{45338588-FA41-4854-8F69-058E58794F39}"/>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6" name="Textplatzhalter 2">
            <a:extLst>
              <a:ext uri="{FF2B5EF4-FFF2-40B4-BE49-F238E27FC236}">
                <a16:creationId xmlns:a16="http://schemas.microsoft.com/office/drawing/2014/main" id="{6450A261-0BF9-4077-9F7A-B720BF730691}"/>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tx1"/>
                </a:solidFill>
                <a:latin typeface="Avenir Next LT Pro" panose="020B0504020202020204" pitchFamily="34" charset="0"/>
              </a:defRPr>
            </a:lvl1pPr>
          </a:lstStyle>
          <a:p>
            <a:pPr lvl="0"/>
            <a:r>
              <a:rPr lang="de-DE" dirty="0"/>
              <a:t>TITRE PAGE</a:t>
            </a:r>
            <a:br>
              <a:rPr lang="de-DE" dirty="0"/>
            </a:br>
            <a:r>
              <a:rPr lang="de-DE" dirty="0"/>
              <a:t>VERSION 2</a:t>
            </a:r>
          </a:p>
        </p:txBody>
      </p:sp>
      <p:pic>
        <p:nvPicPr>
          <p:cNvPr id="7" name="Image 6" descr="Une image contenant noir, signe, assiette, horloge&#10;&#10;Description générée automatiquement">
            <a:extLst>
              <a:ext uri="{FF2B5EF4-FFF2-40B4-BE49-F238E27FC236}">
                <a16:creationId xmlns:a16="http://schemas.microsoft.com/office/drawing/2014/main" id="{FF1A4DBD-8FB5-4430-BC9A-40F3930D5C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pic>
        <p:nvPicPr>
          <p:cNvPr id="3" name="Image 2">
            <a:extLst>
              <a:ext uri="{FF2B5EF4-FFF2-40B4-BE49-F238E27FC236}">
                <a16:creationId xmlns:a16="http://schemas.microsoft.com/office/drawing/2014/main" id="{CB214038-61BA-608C-84C6-A518E8C82E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78790" y="3930881"/>
            <a:ext cx="1634420" cy="1395236"/>
          </a:xfrm>
          <a:prstGeom prst="rect">
            <a:avLst/>
          </a:prstGeom>
        </p:spPr>
      </p:pic>
    </p:spTree>
    <p:custDataLst>
      <p:tags r:id="rId1"/>
    </p:custDataLst>
    <p:extLst>
      <p:ext uri="{BB962C8B-B14F-4D97-AF65-F5344CB8AC3E}">
        <p14:creationId xmlns:p14="http://schemas.microsoft.com/office/powerpoint/2010/main" val="28278461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etro final sheet">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CC1E29C9-1DD8-4851-BABD-67273C63D8B8}"/>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5" name="Textplatzhalter 2">
            <a:extLst>
              <a:ext uri="{FF2B5EF4-FFF2-40B4-BE49-F238E27FC236}">
                <a16:creationId xmlns:a16="http://schemas.microsoft.com/office/drawing/2014/main" id="{BFF20F8D-2C3B-4827-B6C3-4EB56947491C}"/>
              </a:ext>
            </a:extLst>
          </p:cNvPr>
          <p:cNvSpPr>
            <a:spLocks noGrp="1"/>
          </p:cNvSpPr>
          <p:nvPr>
            <p:ph type="body" sz="quarter" idx="10"/>
          </p:nvPr>
        </p:nvSpPr>
        <p:spPr>
          <a:xfrm>
            <a:off x="1674256" y="2269784"/>
            <a:ext cx="8984974" cy="1843421"/>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endParaRPr lang="de-DE" dirty="0"/>
          </a:p>
        </p:txBody>
      </p:sp>
      <p:pic>
        <p:nvPicPr>
          <p:cNvPr id="9" name="Image 8">
            <a:extLst>
              <a:ext uri="{FF2B5EF4-FFF2-40B4-BE49-F238E27FC236}">
                <a16:creationId xmlns:a16="http://schemas.microsoft.com/office/drawing/2014/main" id="{BB2D9E5F-8D62-85B4-ED9E-1494E07262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78790" y="3930881"/>
            <a:ext cx="1634420" cy="1395236"/>
          </a:xfrm>
          <a:prstGeom prst="rect">
            <a:avLst/>
          </a:prstGeom>
        </p:spPr>
      </p:pic>
    </p:spTree>
    <p:custDataLst>
      <p:tags r:id="rId1"/>
    </p:custDataLst>
    <p:extLst>
      <p:ext uri="{BB962C8B-B14F-4D97-AF65-F5344CB8AC3E}">
        <p14:creationId xmlns:p14="http://schemas.microsoft.com/office/powerpoint/2010/main" val="41454129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akro final sheet">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9507611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EC7D6E-C888-46AB-B208-49772AAE9146}"/>
              </a:ext>
            </a:extLst>
          </p:cNvPr>
          <p:cNvSpPr>
            <a:spLocks noGrp="1"/>
          </p:cNvSpPr>
          <p:nvPr>
            <p:ph type="ctrTitle"/>
          </p:nvPr>
        </p:nvSpPr>
        <p:spPr>
          <a:xfrm>
            <a:off x="1524000" y="1122363"/>
            <a:ext cx="9144000" cy="2387600"/>
          </a:xfrm>
        </p:spPr>
        <p:txBody>
          <a:bodyPr anchor="b"/>
          <a:lstStyle>
            <a:lvl1pPr algn="ctr">
              <a:defRPr sz="6000"/>
            </a:lvl1pPr>
          </a:lstStyle>
          <a:p>
            <a:r>
              <a:rPr lang="fr-FR" dirty="0"/>
              <a:t>Modifiez le style du titre</a:t>
            </a:r>
          </a:p>
        </p:txBody>
      </p:sp>
      <p:sp>
        <p:nvSpPr>
          <p:cNvPr id="3" name="Sous-titre 2">
            <a:extLst>
              <a:ext uri="{FF2B5EF4-FFF2-40B4-BE49-F238E27FC236}">
                <a16:creationId xmlns:a16="http://schemas.microsoft.com/office/drawing/2014/main" id="{4B8755EE-3DB8-4813-BE7B-B561196F2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4" name="Espace réservé de la date 3">
            <a:extLst>
              <a:ext uri="{FF2B5EF4-FFF2-40B4-BE49-F238E27FC236}">
                <a16:creationId xmlns:a16="http://schemas.microsoft.com/office/drawing/2014/main" id="{E1FC9732-EE23-4E9E-90F2-3AC305550987}"/>
              </a:ext>
            </a:extLst>
          </p:cNvPr>
          <p:cNvSpPr>
            <a:spLocks noGrp="1"/>
          </p:cNvSpPr>
          <p:nvPr>
            <p:ph type="dt" sz="half" idx="10"/>
          </p:nvPr>
        </p:nvSpPr>
        <p:spPr/>
        <p:txBody>
          <a:bodyPr/>
          <a:lstStyle/>
          <a:p>
            <a:fld id="{BF58CF2F-4FDE-47DB-A0D1-5539416C00CD}" type="datetimeFigureOut">
              <a:rPr lang="fr-FR" smtClean="0"/>
              <a:t>13/03/2026</a:t>
            </a:fld>
            <a:endParaRPr lang="fr-FR"/>
          </a:p>
        </p:txBody>
      </p:sp>
      <p:sp>
        <p:nvSpPr>
          <p:cNvPr id="5" name="Espace réservé du pied de page 4">
            <a:extLst>
              <a:ext uri="{FF2B5EF4-FFF2-40B4-BE49-F238E27FC236}">
                <a16:creationId xmlns:a16="http://schemas.microsoft.com/office/drawing/2014/main" id="{5F637B30-8E5B-43D7-930D-0F619C8BF3E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FCE3E58-7E75-4558-861C-F8372636E0EB}"/>
              </a:ext>
            </a:extLst>
          </p:cNvPr>
          <p:cNvSpPr>
            <a:spLocks noGrp="1"/>
          </p:cNvSpPr>
          <p:nvPr>
            <p:ph type="sldNum" sz="quarter" idx="12"/>
          </p:nvPr>
        </p:nvSpPr>
        <p:spPr/>
        <p:txBody>
          <a:bodyPr/>
          <a:lstStyle/>
          <a:p>
            <a:fld id="{AF356C8F-86DC-490C-8BEB-9332A5143EEF}" type="slidenum">
              <a:rPr lang="fr-FR" smtClean="0"/>
              <a:t>‹N°›</a:t>
            </a:fld>
            <a:endParaRPr lang="fr-FR"/>
          </a:p>
        </p:txBody>
      </p:sp>
    </p:spTree>
    <p:extLst>
      <p:ext uri="{BB962C8B-B14F-4D97-AF65-F5344CB8AC3E}">
        <p14:creationId xmlns:p14="http://schemas.microsoft.com/office/powerpoint/2010/main" val="1636215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etro title sheet 1">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3F74397-762F-472C-A762-FBEC962BB90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flipH="1">
            <a:off x="6625" y="0"/>
            <a:ext cx="12191999" cy="6858000"/>
          </a:xfrm>
          <a:prstGeom prst="rect">
            <a:avLst/>
          </a:prstGeom>
        </p:spPr>
      </p:pic>
      <p:sp>
        <p:nvSpPr>
          <p:cNvPr id="9" name="Freihandform: Form 8">
            <a:extLst>
              <a:ext uri="{FF2B5EF4-FFF2-40B4-BE49-F238E27FC236}">
                <a16:creationId xmlns:a16="http://schemas.microsoft.com/office/drawing/2014/main" id="{E0BCB9D1-D1CD-401F-99FD-1C7A59FE932A}"/>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7" name="Textplatzhalter 2">
            <a:extLst>
              <a:ext uri="{FF2B5EF4-FFF2-40B4-BE49-F238E27FC236}">
                <a16:creationId xmlns:a16="http://schemas.microsoft.com/office/drawing/2014/main" id="{A6FAACFB-122C-4C31-B980-670C94BEA44B}"/>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a:t>TITRE PAGE</a:t>
            </a:r>
            <a:br>
              <a:rPr lang="de-DE"/>
            </a:br>
            <a:r>
              <a:rPr lang="de-DE"/>
              <a:t>VERSION 1</a:t>
            </a:r>
          </a:p>
        </p:txBody>
      </p:sp>
      <p:sp>
        <p:nvSpPr>
          <p:cNvPr id="6" name="Espace réservé du texte 4">
            <a:extLst>
              <a:ext uri="{FF2B5EF4-FFF2-40B4-BE49-F238E27FC236}">
                <a16:creationId xmlns:a16="http://schemas.microsoft.com/office/drawing/2014/main" id="{9182E69A-B1C7-474F-A20E-FD9B6FCE3E7F}"/>
              </a:ext>
            </a:extLst>
          </p:cNvPr>
          <p:cNvSpPr>
            <a:spLocks noGrp="1"/>
          </p:cNvSpPr>
          <p:nvPr>
            <p:ph type="body" sz="quarter" idx="11" hasCustomPrompt="1"/>
          </p:nvPr>
        </p:nvSpPr>
        <p:spPr>
          <a:xfrm rot="-960000">
            <a:off x="-170864" y="273555"/>
            <a:ext cx="5806444" cy="894697"/>
          </a:xfrm>
        </p:spPr>
        <p:txBody>
          <a:bodyPr/>
          <a:lstStyle>
            <a:lvl1pPr>
              <a:buNone/>
              <a:defRPr sz="7200" b="1">
                <a:solidFill>
                  <a:schemeClr val="bg1"/>
                </a:solidFill>
              </a:defRPr>
            </a:lvl1pPr>
          </a:lstStyle>
          <a:p>
            <a:r>
              <a:rPr lang="fr-FR" sz="6600">
                <a:latin typeface="Avenir Next LT Pro" panose="020B0504020202020204" pitchFamily="34" charset="0"/>
              </a:rPr>
              <a:t>#inspiration</a:t>
            </a:r>
          </a:p>
        </p:txBody>
      </p:sp>
      <p:pic>
        <p:nvPicPr>
          <p:cNvPr id="3" name="Image 2">
            <a:extLst>
              <a:ext uri="{FF2B5EF4-FFF2-40B4-BE49-F238E27FC236}">
                <a16:creationId xmlns:a16="http://schemas.microsoft.com/office/drawing/2014/main" id="{35C7C265-2438-E8D1-B8B2-1466A06382F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78790" y="2417162"/>
            <a:ext cx="1634420" cy="1395236"/>
          </a:xfrm>
          <a:prstGeom prst="rect">
            <a:avLst/>
          </a:prstGeom>
        </p:spPr>
      </p:pic>
    </p:spTree>
    <p:custDataLst>
      <p:tags r:id="rId1"/>
    </p:custDataLst>
    <p:extLst>
      <p:ext uri="{BB962C8B-B14F-4D97-AF65-F5344CB8AC3E}">
        <p14:creationId xmlns:p14="http://schemas.microsoft.com/office/powerpoint/2010/main" val="42710613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47969C0-BD19-AB33-5FB7-4B993C261DD3}"/>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fr-FR"/>
              <a:t>Modifiez le style du titre</a:t>
            </a:r>
          </a:p>
        </p:txBody>
      </p:sp>
      <p:sp>
        <p:nvSpPr>
          <p:cNvPr id="3" name="Sous-titre 2">
            <a:extLst>
              <a:ext uri="{FF2B5EF4-FFF2-40B4-BE49-F238E27FC236}">
                <a16:creationId xmlns:a16="http://schemas.microsoft.com/office/drawing/2014/main" id="{F7D21722-1B3B-AEE0-1B6A-E43927F27B02}"/>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fr-FR"/>
              <a:t>Modifiez le style des sous-titres du masque</a:t>
            </a:r>
          </a:p>
        </p:txBody>
      </p:sp>
      <p:sp>
        <p:nvSpPr>
          <p:cNvPr id="4" name="Espace réservé de la date 3">
            <a:extLst>
              <a:ext uri="{FF2B5EF4-FFF2-40B4-BE49-F238E27FC236}">
                <a16:creationId xmlns:a16="http://schemas.microsoft.com/office/drawing/2014/main" id="{0AD42D30-A52F-75AD-0EAF-92E788416268}"/>
              </a:ext>
            </a:extLst>
          </p:cNvPr>
          <p:cNvSpPr txBox="1">
            <a:spLocks noGrp="1"/>
          </p:cNvSpPr>
          <p:nvPr>
            <p:ph type="dt" sz="half" idx="7"/>
          </p:nvPr>
        </p:nvSpPr>
        <p:spPr/>
        <p:txBody>
          <a:bodyPr/>
          <a:lstStyle>
            <a:lvl1pPr>
              <a:defRPr/>
            </a:lvl1pPr>
          </a:lstStyle>
          <a:p>
            <a:pPr lvl="0"/>
            <a:fld id="{F5D9403E-C386-4094-9D49-810D1422DAFB}" type="datetime1">
              <a:rPr lang="fr-FR"/>
              <a:pPr lvl="0"/>
              <a:t>13/03/2026</a:t>
            </a:fld>
            <a:endParaRPr lang="fr-FR"/>
          </a:p>
        </p:txBody>
      </p:sp>
      <p:sp>
        <p:nvSpPr>
          <p:cNvPr id="5" name="Espace réservé du pied de page 4">
            <a:extLst>
              <a:ext uri="{FF2B5EF4-FFF2-40B4-BE49-F238E27FC236}">
                <a16:creationId xmlns:a16="http://schemas.microsoft.com/office/drawing/2014/main" id="{7A421552-EA88-0474-7873-CB212AE1B0D0}"/>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E1B47C45-B946-44DC-F0F7-FEE8F5DE11C3}"/>
              </a:ext>
            </a:extLst>
          </p:cNvPr>
          <p:cNvSpPr txBox="1">
            <a:spLocks noGrp="1"/>
          </p:cNvSpPr>
          <p:nvPr>
            <p:ph type="sldNum" sz="quarter" idx="8"/>
          </p:nvPr>
        </p:nvSpPr>
        <p:spPr/>
        <p:txBody>
          <a:bodyPr/>
          <a:lstStyle>
            <a:lvl1pPr>
              <a:defRPr/>
            </a:lvl1pPr>
          </a:lstStyle>
          <a:p>
            <a:pPr lvl="0"/>
            <a:fld id="{E91E1BAE-6B46-4C5B-A63E-FC99FA36F8CA}" type="slidenum">
              <a:t>‹N°›</a:t>
            </a:fld>
            <a:endParaRPr lang="fr-FR"/>
          </a:p>
        </p:txBody>
      </p:sp>
    </p:spTree>
    <p:extLst>
      <p:ext uri="{BB962C8B-B14F-4D97-AF65-F5344CB8AC3E}">
        <p14:creationId xmlns:p14="http://schemas.microsoft.com/office/powerpoint/2010/main" val="22052393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D211E7-7055-6EBD-1A9A-0FE08B35EBD0}"/>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u contenu 2">
            <a:extLst>
              <a:ext uri="{FF2B5EF4-FFF2-40B4-BE49-F238E27FC236}">
                <a16:creationId xmlns:a16="http://schemas.microsoft.com/office/drawing/2014/main" id="{FC5CF8AB-C4A7-D0CB-5BB6-F9BD174BDE68}"/>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C5F85B3-529B-FFF6-A6F4-03B35FF26F4F}"/>
              </a:ext>
            </a:extLst>
          </p:cNvPr>
          <p:cNvSpPr txBox="1">
            <a:spLocks noGrp="1"/>
          </p:cNvSpPr>
          <p:nvPr>
            <p:ph type="dt" sz="half" idx="7"/>
          </p:nvPr>
        </p:nvSpPr>
        <p:spPr/>
        <p:txBody>
          <a:bodyPr/>
          <a:lstStyle>
            <a:lvl1pPr>
              <a:defRPr/>
            </a:lvl1pPr>
          </a:lstStyle>
          <a:p>
            <a:pPr lvl="0"/>
            <a:fld id="{10C498F3-4A11-4A6A-9FB9-8E61C410ADAC}" type="datetime1">
              <a:rPr lang="fr-FR"/>
              <a:pPr lvl="0"/>
              <a:t>13/03/2026</a:t>
            </a:fld>
            <a:endParaRPr lang="fr-FR"/>
          </a:p>
        </p:txBody>
      </p:sp>
      <p:sp>
        <p:nvSpPr>
          <p:cNvPr id="5" name="Espace réservé du pied de page 4">
            <a:extLst>
              <a:ext uri="{FF2B5EF4-FFF2-40B4-BE49-F238E27FC236}">
                <a16:creationId xmlns:a16="http://schemas.microsoft.com/office/drawing/2014/main" id="{5027E789-E3AC-26D3-8982-31E7DA59E34A}"/>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E7D33319-0752-DEA9-1E9E-4BBCE27ED23E}"/>
              </a:ext>
            </a:extLst>
          </p:cNvPr>
          <p:cNvSpPr txBox="1">
            <a:spLocks noGrp="1"/>
          </p:cNvSpPr>
          <p:nvPr>
            <p:ph type="sldNum" sz="quarter" idx="8"/>
          </p:nvPr>
        </p:nvSpPr>
        <p:spPr/>
        <p:txBody>
          <a:bodyPr/>
          <a:lstStyle>
            <a:lvl1pPr>
              <a:defRPr/>
            </a:lvl1pPr>
          </a:lstStyle>
          <a:p>
            <a:pPr lvl="0"/>
            <a:fld id="{61610330-C001-45C2-8A20-3F166AEB0ADC}" type="slidenum">
              <a:t>‹N°›</a:t>
            </a:fld>
            <a:endParaRPr lang="fr-FR"/>
          </a:p>
        </p:txBody>
      </p:sp>
    </p:spTree>
    <p:extLst>
      <p:ext uri="{BB962C8B-B14F-4D97-AF65-F5344CB8AC3E}">
        <p14:creationId xmlns:p14="http://schemas.microsoft.com/office/powerpoint/2010/main" val="8972574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0933D5-134B-5231-521C-0C2F9B47E9B4}"/>
              </a:ext>
            </a:extLst>
          </p:cNvPr>
          <p:cNvSpPr txBox="1">
            <a:spLocks noGrp="1"/>
          </p:cNvSpPr>
          <p:nvPr>
            <p:ph type="title"/>
          </p:nvPr>
        </p:nvSpPr>
        <p:spPr>
          <a:xfrm>
            <a:off x="831847" y="1709735"/>
            <a:ext cx="10515600" cy="2852735"/>
          </a:xfrm>
        </p:spPr>
        <p:txBody>
          <a:bodyPr anchor="b"/>
          <a:lstStyle>
            <a:lvl1pPr>
              <a:defRPr sz="6000"/>
            </a:lvl1pPr>
          </a:lstStyle>
          <a:p>
            <a:pPr lvl="0"/>
            <a:r>
              <a:rPr lang="fr-FR"/>
              <a:t>Modifiez le style du titre</a:t>
            </a:r>
          </a:p>
        </p:txBody>
      </p:sp>
      <p:sp>
        <p:nvSpPr>
          <p:cNvPr id="3" name="Espace réservé du texte 2">
            <a:extLst>
              <a:ext uri="{FF2B5EF4-FFF2-40B4-BE49-F238E27FC236}">
                <a16:creationId xmlns:a16="http://schemas.microsoft.com/office/drawing/2014/main" id="{695F2087-DBCC-96DF-4EEE-33A8032F57D6}"/>
              </a:ext>
            </a:extLst>
          </p:cNvPr>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C5FD8B97-60FB-7C0B-6868-1B689D78F16F}"/>
              </a:ext>
            </a:extLst>
          </p:cNvPr>
          <p:cNvSpPr txBox="1">
            <a:spLocks noGrp="1"/>
          </p:cNvSpPr>
          <p:nvPr>
            <p:ph type="dt" sz="half" idx="7"/>
          </p:nvPr>
        </p:nvSpPr>
        <p:spPr/>
        <p:txBody>
          <a:bodyPr/>
          <a:lstStyle>
            <a:lvl1pPr>
              <a:defRPr/>
            </a:lvl1pPr>
          </a:lstStyle>
          <a:p>
            <a:pPr lvl="0"/>
            <a:fld id="{86130E0F-71F7-4A32-9B6D-E7109B17DA68}" type="datetime1">
              <a:rPr lang="fr-FR"/>
              <a:pPr lvl="0"/>
              <a:t>13/03/2026</a:t>
            </a:fld>
            <a:endParaRPr lang="fr-FR"/>
          </a:p>
        </p:txBody>
      </p:sp>
      <p:sp>
        <p:nvSpPr>
          <p:cNvPr id="5" name="Espace réservé du pied de page 4">
            <a:extLst>
              <a:ext uri="{FF2B5EF4-FFF2-40B4-BE49-F238E27FC236}">
                <a16:creationId xmlns:a16="http://schemas.microsoft.com/office/drawing/2014/main" id="{5AA8A69B-72F6-9CD2-165F-968CE44C5726}"/>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7EE5293E-1074-620A-2E59-91E2FE16BD1A}"/>
              </a:ext>
            </a:extLst>
          </p:cNvPr>
          <p:cNvSpPr txBox="1">
            <a:spLocks noGrp="1"/>
          </p:cNvSpPr>
          <p:nvPr>
            <p:ph type="sldNum" sz="quarter" idx="8"/>
          </p:nvPr>
        </p:nvSpPr>
        <p:spPr/>
        <p:txBody>
          <a:bodyPr/>
          <a:lstStyle>
            <a:lvl1pPr>
              <a:defRPr/>
            </a:lvl1pPr>
          </a:lstStyle>
          <a:p>
            <a:pPr lvl="0"/>
            <a:fld id="{9A51AA2F-9277-4993-9033-9439B4724252}" type="slidenum">
              <a:t>‹N°›</a:t>
            </a:fld>
            <a:endParaRPr lang="fr-FR"/>
          </a:p>
        </p:txBody>
      </p:sp>
    </p:spTree>
    <p:extLst>
      <p:ext uri="{BB962C8B-B14F-4D97-AF65-F5344CB8AC3E}">
        <p14:creationId xmlns:p14="http://schemas.microsoft.com/office/powerpoint/2010/main" val="37334773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D327BC-D6F1-7DA6-5395-FA56B072BA43}"/>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u contenu 2">
            <a:extLst>
              <a:ext uri="{FF2B5EF4-FFF2-40B4-BE49-F238E27FC236}">
                <a16:creationId xmlns:a16="http://schemas.microsoft.com/office/drawing/2014/main" id="{E916A72E-68D1-5525-395F-B99D4D8D8C98}"/>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CD24AD38-A661-B514-35E2-4AD73278FDDE}"/>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D434AB1F-0EB6-7B0A-F562-C8F7023D2460}"/>
              </a:ext>
            </a:extLst>
          </p:cNvPr>
          <p:cNvSpPr txBox="1">
            <a:spLocks noGrp="1"/>
          </p:cNvSpPr>
          <p:nvPr>
            <p:ph type="dt" sz="half" idx="7"/>
          </p:nvPr>
        </p:nvSpPr>
        <p:spPr/>
        <p:txBody>
          <a:bodyPr/>
          <a:lstStyle>
            <a:lvl1pPr>
              <a:defRPr/>
            </a:lvl1pPr>
          </a:lstStyle>
          <a:p>
            <a:pPr lvl="0"/>
            <a:fld id="{8C8E30EB-A849-449C-8AA0-5A71F26008CA}" type="datetime1">
              <a:rPr lang="fr-FR"/>
              <a:pPr lvl="0"/>
              <a:t>13/03/2026</a:t>
            </a:fld>
            <a:endParaRPr lang="fr-FR"/>
          </a:p>
        </p:txBody>
      </p:sp>
      <p:sp>
        <p:nvSpPr>
          <p:cNvPr id="6" name="Espace réservé du pied de page 5">
            <a:extLst>
              <a:ext uri="{FF2B5EF4-FFF2-40B4-BE49-F238E27FC236}">
                <a16:creationId xmlns:a16="http://schemas.microsoft.com/office/drawing/2014/main" id="{1398F515-BC8A-5843-A786-7C7E7F3523DC}"/>
              </a:ext>
            </a:extLst>
          </p:cNvPr>
          <p:cNvSpPr txBox="1">
            <a:spLocks noGrp="1"/>
          </p:cNvSpPr>
          <p:nvPr>
            <p:ph type="ftr" sz="quarter" idx="9"/>
          </p:nvPr>
        </p:nvSpPr>
        <p:spPr/>
        <p:txBody>
          <a:bodyPr/>
          <a:lstStyle>
            <a:lvl1pPr>
              <a:defRPr/>
            </a:lvl1pPr>
          </a:lstStyle>
          <a:p>
            <a:pPr lvl="0"/>
            <a:endParaRPr lang="fr-FR"/>
          </a:p>
        </p:txBody>
      </p:sp>
      <p:sp>
        <p:nvSpPr>
          <p:cNvPr id="7" name="Espace réservé du numéro de diapositive 6">
            <a:extLst>
              <a:ext uri="{FF2B5EF4-FFF2-40B4-BE49-F238E27FC236}">
                <a16:creationId xmlns:a16="http://schemas.microsoft.com/office/drawing/2014/main" id="{3D6B184F-3D8D-9A90-983D-E54E36C2A8CD}"/>
              </a:ext>
            </a:extLst>
          </p:cNvPr>
          <p:cNvSpPr txBox="1">
            <a:spLocks noGrp="1"/>
          </p:cNvSpPr>
          <p:nvPr>
            <p:ph type="sldNum" sz="quarter" idx="8"/>
          </p:nvPr>
        </p:nvSpPr>
        <p:spPr/>
        <p:txBody>
          <a:bodyPr/>
          <a:lstStyle>
            <a:lvl1pPr>
              <a:defRPr/>
            </a:lvl1pPr>
          </a:lstStyle>
          <a:p>
            <a:pPr lvl="0"/>
            <a:fld id="{97FEE993-10D4-42A3-9C7A-2110791E1236}" type="slidenum">
              <a:t>‹N°›</a:t>
            </a:fld>
            <a:endParaRPr lang="fr-FR"/>
          </a:p>
        </p:txBody>
      </p:sp>
    </p:spTree>
    <p:extLst>
      <p:ext uri="{BB962C8B-B14F-4D97-AF65-F5344CB8AC3E}">
        <p14:creationId xmlns:p14="http://schemas.microsoft.com/office/powerpoint/2010/main" val="24679033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E1DFD0-7C23-FD8E-DC19-4738A9D39D16}"/>
              </a:ext>
            </a:extLst>
          </p:cNvPr>
          <p:cNvSpPr txBox="1">
            <a:spLocks noGrp="1"/>
          </p:cNvSpPr>
          <p:nvPr>
            <p:ph type="title"/>
          </p:nvPr>
        </p:nvSpPr>
        <p:spPr>
          <a:xfrm>
            <a:off x="839784" y="365129"/>
            <a:ext cx="10515600" cy="1325559"/>
          </a:xfrm>
        </p:spPr>
        <p:txBody>
          <a:bodyPr/>
          <a:lstStyle>
            <a:lvl1pPr>
              <a:defRPr/>
            </a:lvl1pPr>
          </a:lstStyle>
          <a:p>
            <a:pPr lvl="0"/>
            <a:r>
              <a:rPr lang="fr-FR"/>
              <a:t>Modifiez le style du titre</a:t>
            </a:r>
          </a:p>
        </p:txBody>
      </p:sp>
      <p:sp>
        <p:nvSpPr>
          <p:cNvPr id="3" name="Espace réservé du texte 2">
            <a:extLst>
              <a:ext uri="{FF2B5EF4-FFF2-40B4-BE49-F238E27FC236}">
                <a16:creationId xmlns:a16="http://schemas.microsoft.com/office/drawing/2014/main" id="{38E32F39-65ED-ED8F-26D5-DD803C76937F}"/>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9FB0D05-2A72-33BE-19B4-3C5401E99A91}"/>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9D7BD4BD-CA7C-AE01-4ECE-23F7DFB5517A}"/>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F9CAC60E-87FB-8DF2-AFA7-029142479599}"/>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E8CD690-E449-BD08-C714-4A358BE5479B}"/>
              </a:ext>
            </a:extLst>
          </p:cNvPr>
          <p:cNvSpPr txBox="1">
            <a:spLocks noGrp="1"/>
          </p:cNvSpPr>
          <p:nvPr>
            <p:ph type="dt" sz="half" idx="7"/>
          </p:nvPr>
        </p:nvSpPr>
        <p:spPr/>
        <p:txBody>
          <a:bodyPr/>
          <a:lstStyle>
            <a:lvl1pPr>
              <a:defRPr/>
            </a:lvl1pPr>
          </a:lstStyle>
          <a:p>
            <a:pPr lvl="0"/>
            <a:fld id="{B9C8ABFB-ACC1-424A-814A-F7279EB5F320}" type="datetime1">
              <a:rPr lang="fr-FR"/>
              <a:pPr lvl="0"/>
              <a:t>13/03/2026</a:t>
            </a:fld>
            <a:endParaRPr lang="fr-FR"/>
          </a:p>
        </p:txBody>
      </p:sp>
      <p:sp>
        <p:nvSpPr>
          <p:cNvPr id="8" name="Espace réservé du pied de page 7">
            <a:extLst>
              <a:ext uri="{FF2B5EF4-FFF2-40B4-BE49-F238E27FC236}">
                <a16:creationId xmlns:a16="http://schemas.microsoft.com/office/drawing/2014/main" id="{22DBA9CA-2FE1-4870-5104-E1AD2F12A791}"/>
              </a:ext>
            </a:extLst>
          </p:cNvPr>
          <p:cNvSpPr txBox="1">
            <a:spLocks noGrp="1"/>
          </p:cNvSpPr>
          <p:nvPr>
            <p:ph type="ftr" sz="quarter" idx="9"/>
          </p:nvPr>
        </p:nvSpPr>
        <p:spPr/>
        <p:txBody>
          <a:bodyPr/>
          <a:lstStyle>
            <a:lvl1pPr>
              <a:defRPr/>
            </a:lvl1pPr>
          </a:lstStyle>
          <a:p>
            <a:pPr lvl="0"/>
            <a:endParaRPr lang="fr-FR"/>
          </a:p>
        </p:txBody>
      </p:sp>
      <p:sp>
        <p:nvSpPr>
          <p:cNvPr id="9" name="Espace réservé du numéro de diapositive 8">
            <a:extLst>
              <a:ext uri="{FF2B5EF4-FFF2-40B4-BE49-F238E27FC236}">
                <a16:creationId xmlns:a16="http://schemas.microsoft.com/office/drawing/2014/main" id="{8670485D-AA40-7FDC-955D-670874C7A6DB}"/>
              </a:ext>
            </a:extLst>
          </p:cNvPr>
          <p:cNvSpPr txBox="1">
            <a:spLocks noGrp="1"/>
          </p:cNvSpPr>
          <p:nvPr>
            <p:ph type="sldNum" sz="quarter" idx="8"/>
          </p:nvPr>
        </p:nvSpPr>
        <p:spPr/>
        <p:txBody>
          <a:bodyPr/>
          <a:lstStyle>
            <a:lvl1pPr>
              <a:defRPr/>
            </a:lvl1pPr>
          </a:lstStyle>
          <a:p>
            <a:pPr lvl="0"/>
            <a:fld id="{16772FB9-44BD-4302-B2A6-752B95A939F9}" type="slidenum">
              <a:t>‹N°›</a:t>
            </a:fld>
            <a:endParaRPr lang="fr-FR"/>
          </a:p>
        </p:txBody>
      </p:sp>
    </p:spTree>
    <p:extLst>
      <p:ext uri="{BB962C8B-B14F-4D97-AF65-F5344CB8AC3E}">
        <p14:creationId xmlns:p14="http://schemas.microsoft.com/office/powerpoint/2010/main" val="11284043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9623C0-56CE-8BEA-43A8-47A98B6C7424}"/>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e la date 2">
            <a:extLst>
              <a:ext uri="{FF2B5EF4-FFF2-40B4-BE49-F238E27FC236}">
                <a16:creationId xmlns:a16="http://schemas.microsoft.com/office/drawing/2014/main" id="{46111B7E-1AB6-1DB1-493E-698B15605384}"/>
              </a:ext>
            </a:extLst>
          </p:cNvPr>
          <p:cNvSpPr txBox="1">
            <a:spLocks noGrp="1"/>
          </p:cNvSpPr>
          <p:nvPr>
            <p:ph type="dt" sz="half" idx="7"/>
          </p:nvPr>
        </p:nvSpPr>
        <p:spPr/>
        <p:txBody>
          <a:bodyPr/>
          <a:lstStyle>
            <a:lvl1pPr>
              <a:defRPr/>
            </a:lvl1pPr>
          </a:lstStyle>
          <a:p>
            <a:pPr lvl="0"/>
            <a:fld id="{F784CDA9-FC44-4B13-8820-A8006734FBF6}" type="datetime1">
              <a:rPr lang="fr-FR"/>
              <a:pPr lvl="0"/>
              <a:t>13/03/2026</a:t>
            </a:fld>
            <a:endParaRPr lang="fr-FR"/>
          </a:p>
        </p:txBody>
      </p:sp>
      <p:sp>
        <p:nvSpPr>
          <p:cNvPr id="4" name="Espace réservé du pied de page 3">
            <a:extLst>
              <a:ext uri="{FF2B5EF4-FFF2-40B4-BE49-F238E27FC236}">
                <a16:creationId xmlns:a16="http://schemas.microsoft.com/office/drawing/2014/main" id="{5B22BD69-3E37-AE1C-33A0-02B5F80F2FA8}"/>
              </a:ext>
            </a:extLst>
          </p:cNvPr>
          <p:cNvSpPr txBox="1">
            <a:spLocks noGrp="1"/>
          </p:cNvSpPr>
          <p:nvPr>
            <p:ph type="ftr" sz="quarter" idx="9"/>
          </p:nvPr>
        </p:nvSpPr>
        <p:spPr/>
        <p:txBody>
          <a:bodyPr/>
          <a:lstStyle>
            <a:lvl1pPr>
              <a:defRPr/>
            </a:lvl1pPr>
          </a:lstStyle>
          <a:p>
            <a:pPr lvl="0"/>
            <a:endParaRPr lang="fr-FR"/>
          </a:p>
        </p:txBody>
      </p:sp>
      <p:sp>
        <p:nvSpPr>
          <p:cNvPr id="5" name="Espace réservé du numéro de diapositive 4">
            <a:extLst>
              <a:ext uri="{FF2B5EF4-FFF2-40B4-BE49-F238E27FC236}">
                <a16:creationId xmlns:a16="http://schemas.microsoft.com/office/drawing/2014/main" id="{6611E8E8-E5EB-414D-7434-64CEBFEBA434}"/>
              </a:ext>
            </a:extLst>
          </p:cNvPr>
          <p:cNvSpPr txBox="1">
            <a:spLocks noGrp="1"/>
          </p:cNvSpPr>
          <p:nvPr>
            <p:ph type="sldNum" sz="quarter" idx="8"/>
          </p:nvPr>
        </p:nvSpPr>
        <p:spPr/>
        <p:txBody>
          <a:bodyPr/>
          <a:lstStyle>
            <a:lvl1pPr>
              <a:defRPr/>
            </a:lvl1pPr>
          </a:lstStyle>
          <a:p>
            <a:pPr lvl="0"/>
            <a:fld id="{49ED3C4C-0BE8-4903-BAFB-04AE4B3BF432}" type="slidenum">
              <a:t>‹N°›</a:t>
            </a:fld>
            <a:endParaRPr lang="fr-FR"/>
          </a:p>
        </p:txBody>
      </p:sp>
    </p:spTree>
    <p:extLst>
      <p:ext uri="{BB962C8B-B14F-4D97-AF65-F5344CB8AC3E}">
        <p14:creationId xmlns:p14="http://schemas.microsoft.com/office/powerpoint/2010/main" val="13417445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0263C8A-7C35-8AE7-0876-32E1AEC09331}"/>
              </a:ext>
            </a:extLst>
          </p:cNvPr>
          <p:cNvSpPr txBox="1">
            <a:spLocks noGrp="1"/>
          </p:cNvSpPr>
          <p:nvPr>
            <p:ph type="dt" sz="half" idx="7"/>
          </p:nvPr>
        </p:nvSpPr>
        <p:spPr/>
        <p:txBody>
          <a:bodyPr/>
          <a:lstStyle>
            <a:lvl1pPr>
              <a:defRPr/>
            </a:lvl1pPr>
          </a:lstStyle>
          <a:p>
            <a:pPr lvl="0"/>
            <a:fld id="{6ABEC4AA-9FE9-4BF2-B931-1861A1064CF8}" type="datetime1">
              <a:rPr lang="fr-FR"/>
              <a:pPr lvl="0"/>
              <a:t>13/03/2026</a:t>
            </a:fld>
            <a:endParaRPr lang="fr-FR"/>
          </a:p>
        </p:txBody>
      </p:sp>
      <p:sp>
        <p:nvSpPr>
          <p:cNvPr id="3" name="Espace réservé du pied de page 2">
            <a:extLst>
              <a:ext uri="{FF2B5EF4-FFF2-40B4-BE49-F238E27FC236}">
                <a16:creationId xmlns:a16="http://schemas.microsoft.com/office/drawing/2014/main" id="{42E0247E-407B-EC6B-E8BD-8D4C08F7CF51}"/>
              </a:ext>
            </a:extLst>
          </p:cNvPr>
          <p:cNvSpPr txBox="1">
            <a:spLocks noGrp="1"/>
          </p:cNvSpPr>
          <p:nvPr>
            <p:ph type="ftr" sz="quarter" idx="9"/>
          </p:nvPr>
        </p:nvSpPr>
        <p:spPr/>
        <p:txBody>
          <a:bodyPr/>
          <a:lstStyle>
            <a:lvl1pPr>
              <a:defRPr/>
            </a:lvl1pPr>
          </a:lstStyle>
          <a:p>
            <a:pPr lvl="0"/>
            <a:endParaRPr lang="fr-FR"/>
          </a:p>
        </p:txBody>
      </p:sp>
      <p:sp>
        <p:nvSpPr>
          <p:cNvPr id="4" name="Espace réservé du numéro de diapositive 3">
            <a:extLst>
              <a:ext uri="{FF2B5EF4-FFF2-40B4-BE49-F238E27FC236}">
                <a16:creationId xmlns:a16="http://schemas.microsoft.com/office/drawing/2014/main" id="{D1A19596-44CE-0763-009E-DFC25E548438}"/>
              </a:ext>
            </a:extLst>
          </p:cNvPr>
          <p:cNvSpPr txBox="1">
            <a:spLocks noGrp="1"/>
          </p:cNvSpPr>
          <p:nvPr>
            <p:ph type="sldNum" sz="quarter" idx="8"/>
          </p:nvPr>
        </p:nvSpPr>
        <p:spPr/>
        <p:txBody>
          <a:bodyPr/>
          <a:lstStyle>
            <a:lvl1pPr>
              <a:defRPr/>
            </a:lvl1pPr>
          </a:lstStyle>
          <a:p>
            <a:pPr lvl="0"/>
            <a:fld id="{AFCE8727-9956-4788-9008-B11304F96B77}" type="slidenum">
              <a:t>‹N°›</a:t>
            </a:fld>
            <a:endParaRPr lang="fr-FR"/>
          </a:p>
        </p:txBody>
      </p:sp>
    </p:spTree>
    <p:extLst>
      <p:ext uri="{BB962C8B-B14F-4D97-AF65-F5344CB8AC3E}">
        <p14:creationId xmlns:p14="http://schemas.microsoft.com/office/powerpoint/2010/main" val="15808780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50E29F-EE19-3B26-5C3D-17AFBC03D6E5}"/>
              </a:ext>
            </a:extLst>
          </p:cNvPr>
          <p:cNvSpPr txBox="1">
            <a:spLocks noGrp="1"/>
          </p:cNvSpPr>
          <p:nvPr>
            <p:ph type="title"/>
          </p:nvPr>
        </p:nvSpPr>
        <p:spPr>
          <a:xfrm>
            <a:off x="839784" y="457200"/>
            <a:ext cx="3932240" cy="1600200"/>
          </a:xfrm>
        </p:spPr>
        <p:txBody>
          <a:bodyPr anchor="b"/>
          <a:lstStyle>
            <a:lvl1pPr>
              <a:defRPr sz="3200"/>
            </a:lvl1pPr>
          </a:lstStyle>
          <a:p>
            <a:pPr lvl="0"/>
            <a:r>
              <a:rPr lang="fr-FR"/>
              <a:t>Modifiez le style du titre</a:t>
            </a:r>
          </a:p>
        </p:txBody>
      </p:sp>
      <p:sp>
        <p:nvSpPr>
          <p:cNvPr id="3" name="Espace réservé du contenu 2">
            <a:extLst>
              <a:ext uri="{FF2B5EF4-FFF2-40B4-BE49-F238E27FC236}">
                <a16:creationId xmlns:a16="http://schemas.microsoft.com/office/drawing/2014/main" id="{B74C0143-A986-B107-BC99-87FFAFD62E6E}"/>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BDD95C2-58AB-74B5-3BD2-7D988F98CBE8}"/>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AC389A0-C6E1-3DD9-2666-7B6FC53C23FF}"/>
              </a:ext>
            </a:extLst>
          </p:cNvPr>
          <p:cNvSpPr txBox="1">
            <a:spLocks noGrp="1"/>
          </p:cNvSpPr>
          <p:nvPr>
            <p:ph type="dt" sz="half" idx="7"/>
          </p:nvPr>
        </p:nvSpPr>
        <p:spPr/>
        <p:txBody>
          <a:bodyPr/>
          <a:lstStyle>
            <a:lvl1pPr>
              <a:defRPr/>
            </a:lvl1pPr>
          </a:lstStyle>
          <a:p>
            <a:pPr lvl="0"/>
            <a:fld id="{67AC89D4-FAEB-45D3-9A2D-0F3A24254882}" type="datetime1">
              <a:rPr lang="fr-FR"/>
              <a:pPr lvl="0"/>
              <a:t>13/03/2026</a:t>
            </a:fld>
            <a:endParaRPr lang="fr-FR"/>
          </a:p>
        </p:txBody>
      </p:sp>
      <p:sp>
        <p:nvSpPr>
          <p:cNvPr id="6" name="Espace réservé du pied de page 5">
            <a:extLst>
              <a:ext uri="{FF2B5EF4-FFF2-40B4-BE49-F238E27FC236}">
                <a16:creationId xmlns:a16="http://schemas.microsoft.com/office/drawing/2014/main" id="{6DA0717E-4512-910E-89FC-93A478B04324}"/>
              </a:ext>
            </a:extLst>
          </p:cNvPr>
          <p:cNvSpPr txBox="1">
            <a:spLocks noGrp="1"/>
          </p:cNvSpPr>
          <p:nvPr>
            <p:ph type="ftr" sz="quarter" idx="9"/>
          </p:nvPr>
        </p:nvSpPr>
        <p:spPr/>
        <p:txBody>
          <a:bodyPr/>
          <a:lstStyle>
            <a:lvl1pPr>
              <a:defRPr/>
            </a:lvl1pPr>
          </a:lstStyle>
          <a:p>
            <a:pPr lvl="0"/>
            <a:endParaRPr lang="fr-FR"/>
          </a:p>
        </p:txBody>
      </p:sp>
      <p:sp>
        <p:nvSpPr>
          <p:cNvPr id="7" name="Espace réservé du numéro de diapositive 6">
            <a:extLst>
              <a:ext uri="{FF2B5EF4-FFF2-40B4-BE49-F238E27FC236}">
                <a16:creationId xmlns:a16="http://schemas.microsoft.com/office/drawing/2014/main" id="{A356EAF9-6130-B7AF-25BF-39E7C1120BA4}"/>
              </a:ext>
            </a:extLst>
          </p:cNvPr>
          <p:cNvSpPr txBox="1">
            <a:spLocks noGrp="1"/>
          </p:cNvSpPr>
          <p:nvPr>
            <p:ph type="sldNum" sz="quarter" idx="8"/>
          </p:nvPr>
        </p:nvSpPr>
        <p:spPr/>
        <p:txBody>
          <a:bodyPr/>
          <a:lstStyle>
            <a:lvl1pPr>
              <a:defRPr/>
            </a:lvl1pPr>
          </a:lstStyle>
          <a:p>
            <a:pPr lvl="0"/>
            <a:fld id="{EF8A5FE9-88F0-4700-B2D9-18DA0AB9E1BC}" type="slidenum">
              <a:t>‹N°›</a:t>
            </a:fld>
            <a:endParaRPr lang="fr-FR"/>
          </a:p>
        </p:txBody>
      </p:sp>
    </p:spTree>
    <p:extLst>
      <p:ext uri="{BB962C8B-B14F-4D97-AF65-F5344CB8AC3E}">
        <p14:creationId xmlns:p14="http://schemas.microsoft.com/office/powerpoint/2010/main" val="15079113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103003-7534-7840-5F13-AC438D65E869}"/>
              </a:ext>
            </a:extLst>
          </p:cNvPr>
          <p:cNvSpPr txBox="1">
            <a:spLocks noGrp="1"/>
          </p:cNvSpPr>
          <p:nvPr>
            <p:ph type="title"/>
          </p:nvPr>
        </p:nvSpPr>
        <p:spPr>
          <a:xfrm>
            <a:off x="839784" y="457200"/>
            <a:ext cx="3932240" cy="1600200"/>
          </a:xfrm>
        </p:spPr>
        <p:txBody>
          <a:bodyPr anchor="b"/>
          <a:lstStyle>
            <a:lvl1pPr>
              <a:defRPr sz="3200"/>
            </a:lvl1pPr>
          </a:lstStyle>
          <a:p>
            <a:pPr lvl="0"/>
            <a:r>
              <a:rPr lang="fr-FR"/>
              <a:t>Modifiez le style du titre</a:t>
            </a:r>
          </a:p>
        </p:txBody>
      </p:sp>
      <p:sp>
        <p:nvSpPr>
          <p:cNvPr id="3" name="Espace réservé pour une image  2">
            <a:extLst>
              <a:ext uri="{FF2B5EF4-FFF2-40B4-BE49-F238E27FC236}">
                <a16:creationId xmlns:a16="http://schemas.microsoft.com/office/drawing/2014/main" id="{18E27867-0A61-C89B-FD01-313543089C5C}"/>
              </a:ext>
            </a:extLst>
          </p:cNvPr>
          <p:cNvSpPr txBox="1">
            <a:spLocks noGrp="1"/>
          </p:cNvSpPr>
          <p:nvPr>
            <p:ph type="pic" idx="1"/>
          </p:nvPr>
        </p:nvSpPr>
        <p:spPr>
          <a:xfrm>
            <a:off x="5183184" y="987423"/>
            <a:ext cx="6172200" cy="4873623"/>
          </a:xfrm>
        </p:spPr>
        <p:txBody>
          <a:bodyPr/>
          <a:lstStyle>
            <a:lvl1pPr marL="0" indent="0">
              <a:buNone/>
              <a:defRPr sz="3200"/>
            </a:lvl1pPr>
          </a:lstStyle>
          <a:p>
            <a:pPr lvl="0"/>
            <a:endParaRPr lang="fr-FR"/>
          </a:p>
        </p:txBody>
      </p:sp>
      <p:sp>
        <p:nvSpPr>
          <p:cNvPr id="4" name="Espace réservé du texte 3">
            <a:extLst>
              <a:ext uri="{FF2B5EF4-FFF2-40B4-BE49-F238E27FC236}">
                <a16:creationId xmlns:a16="http://schemas.microsoft.com/office/drawing/2014/main" id="{8A833202-1359-8295-471B-85D8196AA7D4}"/>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B76A0E81-B9DD-861A-4FF0-0018855EC0BA}"/>
              </a:ext>
            </a:extLst>
          </p:cNvPr>
          <p:cNvSpPr txBox="1">
            <a:spLocks noGrp="1"/>
          </p:cNvSpPr>
          <p:nvPr>
            <p:ph type="dt" sz="half" idx="7"/>
          </p:nvPr>
        </p:nvSpPr>
        <p:spPr/>
        <p:txBody>
          <a:bodyPr/>
          <a:lstStyle>
            <a:lvl1pPr>
              <a:defRPr/>
            </a:lvl1pPr>
          </a:lstStyle>
          <a:p>
            <a:pPr lvl="0"/>
            <a:fld id="{C62AA031-ED80-4E4C-9A4E-4CAB136F9932}" type="datetime1">
              <a:rPr lang="fr-FR"/>
              <a:pPr lvl="0"/>
              <a:t>13/03/2026</a:t>
            </a:fld>
            <a:endParaRPr lang="fr-FR"/>
          </a:p>
        </p:txBody>
      </p:sp>
      <p:sp>
        <p:nvSpPr>
          <p:cNvPr id="6" name="Espace réservé du pied de page 5">
            <a:extLst>
              <a:ext uri="{FF2B5EF4-FFF2-40B4-BE49-F238E27FC236}">
                <a16:creationId xmlns:a16="http://schemas.microsoft.com/office/drawing/2014/main" id="{505CD9FF-55AC-C085-508A-BF66D218D8DE}"/>
              </a:ext>
            </a:extLst>
          </p:cNvPr>
          <p:cNvSpPr txBox="1">
            <a:spLocks noGrp="1"/>
          </p:cNvSpPr>
          <p:nvPr>
            <p:ph type="ftr" sz="quarter" idx="9"/>
          </p:nvPr>
        </p:nvSpPr>
        <p:spPr/>
        <p:txBody>
          <a:bodyPr/>
          <a:lstStyle>
            <a:lvl1pPr>
              <a:defRPr/>
            </a:lvl1pPr>
          </a:lstStyle>
          <a:p>
            <a:pPr lvl="0"/>
            <a:endParaRPr lang="fr-FR"/>
          </a:p>
        </p:txBody>
      </p:sp>
      <p:sp>
        <p:nvSpPr>
          <p:cNvPr id="7" name="Espace réservé du numéro de diapositive 6">
            <a:extLst>
              <a:ext uri="{FF2B5EF4-FFF2-40B4-BE49-F238E27FC236}">
                <a16:creationId xmlns:a16="http://schemas.microsoft.com/office/drawing/2014/main" id="{06DAC0DA-D942-863E-48C2-A7BC7DACBF77}"/>
              </a:ext>
            </a:extLst>
          </p:cNvPr>
          <p:cNvSpPr txBox="1">
            <a:spLocks noGrp="1"/>
          </p:cNvSpPr>
          <p:nvPr>
            <p:ph type="sldNum" sz="quarter" idx="8"/>
          </p:nvPr>
        </p:nvSpPr>
        <p:spPr/>
        <p:txBody>
          <a:bodyPr/>
          <a:lstStyle>
            <a:lvl1pPr>
              <a:defRPr/>
            </a:lvl1pPr>
          </a:lstStyle>
          <a:p>
            <a:pPr lvl="0"/>
            <a:fld id="{67DB20B6-22C6-4BF8-8E7D-9A2CC305BF82}" type="slidenum">
              <a:t>‹N°›</a:t>
            </a:fld>
            <a:endParaRPr lang="fr-FR"/>
          </a:p>
        </p:txBody>
      </p:sp>
    </p:spTree>
    <p:extLst>
      <p:ext uri="{BB962C8B-B14F-4D97-AF65-F5344CB8AC3E}">
        <p14:creationId xmlns:p14="http://schemas.microsoft.com/office/powerpoint/2010/main" val="33671397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23D714E-7A41-C360-5E1C-F7AF2960FB1A}"/>
              </a:ext>
            </a:extLst>
          </p:cNvPr>
          <p:cNvSpPr txBox="1">
            <a:spLocks noGrp="1"/>
          </p:cNvSpPr>
          <p:nvPr>
            <p:ph type="title"/>
          </p:nvPr>
        </p:nvSpPr>
        <p:spPr/>
        <p:txBody>
          <a:bodyPr/>
          <a:lstStyle>
            <a:lvl1pPr>
              <a:defRPr/>
            </a:lvl1pPr>
          </a:lstStyle>
          <a:p>
            <a:pPr lvl="0"/>
            <a:r>
              <a:rPr lang="fr-FR"/>
              <a:t>Modifiez le style du titre</a:t>
            </a:r>
          </a:p>
        </p:txBody>
      </p:sp>
      <p:sp>
        <p:nvSpPr>
          <p:cNvPr id="3" name="Espace réservé du texte vertical 2">
            <a:extLst>
              <a:ext uri="{FF2B5EF4-FFF2-40B4-BE49-F238E27FC236}">
                <a16:creationId xmlns:a16="http://schemas.microsoft.com/office/drawing/2014/main" id="{7A9FFAB1-CA23-48BD-AA17-7892D63A641A}"/>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6F8BDE0-D27B-8E22-8D4F-1A655870203A}"/>
              </a:ext>
            </a:extLst>
          </p:cNvPr>
          <p:cNvSpPr txBox="1">
            <a:spLocks noGrp="1"/>
          </p:cNvSpPr>
          <p:nvPr>
            <p:ph type="dt" sz="half" idx="7"/>
          </p:nvPr>
        </p:nvSpPr>
        <p:spPr/>
        <p:txBody>
          <a:bodyPr/>
          <a:lstStyle>
            <a:lvl1pPr>
              <a:defRPr/>
            </a:lvl1pPr>
          </a:lstStyle>
          <a:p>
            <a:pPr lvl="0"/>
            <a:fld id="{D001268D-FDCD-41A0-BA9F-BC1624CF7CA3}" type="datetime1">
              <a:rPr lang="fr-FR"/>
              <a:pPr lvl="0"/>
              <a:t>13/03/2026</a:t>
            </a:fld>
            <a:endParaRPr lang="fr-FR"/>
          </a:p>
        </p:txBody>
      </p:sp>
      <p:sp>
        <p:nvSpPr>
          <p:cNvPr id="5" name="Espace réservé du pied de page 4">
            <a:extLst>
              <a:ext uri="{FF2B5EF4-FFF2-40B4-BE49-F238E27FC236}">
                <a16:creationId xmlns:a16="http://schemas.microsoft.com/office/drawing/2014/main" id="{1DC81A0B-90D4-096B-9556-DB8365E0D13E}"/>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B8CFED8E-350B-B84B-D797-E63B51F62403}"/>
              </a:ext>
            </a:extLst>
          </p:cNvPr>
          <p:cNvSpPr txBox="1">
            <a:spLocks noGrp="1"/>
          </p:cNvSpPr>
          <p:nvPr>
            <p:ph type="sldNum" sz="quarter" idx="8"/>
          </p:nvPr>
        </p:nvSpPr>
        <p:spPr/>
        <p:txBody>
          <a:bodyPr/>
          <a:lstStyle>
            <a:lvl1pPr>
              <a:defRPr/>
            </a:lvl1pPr>
          </a:lstStyle>
          <a:p>
            <a:pPr lvl="0"/>
            <a:fld id="{DB980CE1-9456-4211-9E78-511368B27F7F}" type="slidenum">
              <a:t>‹N°›</a:t>
            </a:fld>
            <a:endParaRPr lang="fr-FR"/>
          </a:p>
        </p:txBody>
      </p:sp>
    </p:spTree>
    <p:extLst>
      <p:ext uri="{BB962C8B-B14F-4D97-AF65-F5344CB8AC3E}">
        <p14:creationId xmlns:p14="http://schemas.microsoft.com/office/powerpoint/2010/main" val="1081415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etro title sheet 1_2">
    <p:spTree>
      <p:nvGrpSpPr>
        <p:cNvPr id="1" name=""/>
        <p:cNvGrpSpPr/>
        <p:nvPr/>
      </p:nvGrpSpPr>
      <p:grpSpPr>
        <a:xfrm>
          <a:off x="0" y="0"/>
          <a:ext cx="0" cy="0"/>
          <a:chOff x="0" y="0"/>
          <a:chExt cx="0" cy="0"/>
        </a:xfrm>
      </p:grpSpPr>
      <p:sp>
        <p:nvSpPr>
          <p:cNvPr id="23" name="Bildplatzhalter 22">
            <a:extLst>
              <a:ext uri="{FF2B5EF4-FFF2-40B4-BE49-F238E27FC236}">
                <a16:creationId xmlns:a16="http://schemas.microsoft.com/office/drawing/2014/main" id="{7CB03318-A36A-4728-AB14-B4B971797AC0}"/>
              </a:ext>
            </a:extLst>
          </p:cNvPr>
          <p:cNvSpPr>
            <a:spLocks noGrp="1"/>
          </p:cNvSpPr>
          <p:nvPr>
            <p:ph type="pic" sz="quarter" idx="11"/>
          </p:nvPr>
        </p:nvSpPr>
        <p:spPr>
          <a:xfrm>
            <a:off x="-1576" y="0"/>
            <a:ext cx="12193576" cy="5321958"/>
          </a:xfrm>
          <a:custGeom>
            <a:avLst/>
            <a:gdLst>
              <a:gd name="connsiteX0" fmla="*/ 0 w 12193576"/>
              <a:gd name="connsiteY0" fmla="*/ 0 h 5321958"/>
              <a:gd name="connsiteX1" fmla="*/ 12191999 w 12193576"/>
              <a:gd name="connsiteY1" fmla="*/ 0 h 5321958"/>
              <a:gd name="connsiteX2" fmla="*/ 12193576 w 12193576"/>
              <a:gd name="connsiteY2" fmla="*/ 1825130 h 5321958"/>
              <a:gd name="connsiteX3" fmla="*/ 6915587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7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80012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8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170475 w 12193576"/>
              <a:gd name="connsiteY5" fmla="*/ 394181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6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3576" h="5321958">
                <a:moveTo>
                  <a:pt x="0" y="0"/>
                </a:moveTo>
                <a:lnTo>
                  <a:pt x="12191999" y="0"/>
                </a:lnTo>
                <a:cubicBezTo>
                  <a:pt x="12192525" y="608377"/>
                  <a:pt x="12193050" y="1216753"/>
                  <a:pt x="12193576" y="1825130"/>
                </a:cubicBezTo>
                <a:lnTo>
                  <a:pt x="6906062" y="3338732"/>
                </a:lnTo>
                <a:lnTo>
                  <a:pt x="5277631" y="3338732"/>
                </a:lnTo>
                <a:cubicBezTo>
                  <a:pt x="5278425" y="3492927"/>
                  <a:pt x="5276837" y="3651885"/>
                  <a:pt x="5277631" y="3806080"/>
                </a:cubicBezTo>
                <a:lnTo>
                  <a:pt x="0" y="5321958"/>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a:t>Cliquez sur l'icône pour ajouter une image</a:t>
            </a:r>
            <a:endParaRPr lang="de-DE"/>
          </a:p>
        </p:txBody>
      </p:sp>
      <p:sp>
        <p:nvSpPr>
          <p:cNvPr id="6" name="Freihandform: Form 5">
            <a:extLst>
              <a:ext uri="{FF2B5EF4-FFF2-40B4-BE49-F238E27FC236}">
                <a16:creationId xmlns:a16="http://schemas.microsoft.com/office/drawing/2014/main" id="{32913134-5769-4032-B519-54819F1CABD8}"/>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7" name="Textplatzhalter 2">
            <a:extLst>
              <a:ext uri="{FF2B5EF4-FFF2-40B4-BE49-F238E27FC236}">
                <a16:creationId xmlns:a16="http://schemas.microsoft.com/office/drawing/2014/main" id="{20A5EE44-B491-4E48-A225-8E0608DAFD27}"/>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a:t>TITRE PAGE</a:t>
            </a:r>
            <a:br>
              <a:rPr lang="de-DE"/>
            </a:br>
            <a:r>
              <a:rPr lang="de-DE"/>
              <a:t>VERSION 1</a:t>
            </a:r>
          </a:p>
        </p:txBody>
      </p:sp>
      <p:pic>
        <p:nvPicPr>
          <p:cNvPr id="2" name="Image 1">
            <a:extLst>
              <a:ext uri="{FF2B5EF4-FFF2-40B4-BE49-F238E27FC236}">
                <a16:creationId xmlns:a16="http://schemas.microsoft.com/office/drawing/2014/main" id="{8CDF5803-2C5F-E054-8F20-6FA7F1DB3DD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78002" y="2396836"/>
            <a:ext cx="1634420" cy="1395236"/>
          </a:xfrm>
          <a:prstGeom prst="rect">
            <a:avLst/>
          </a:prstGeom>
        </p:spPr>
      </p:pic>
    </p:spTree>
    <p:custDataLst>
      <p:tags r:id="rId1"/>
    </p:custDataLst>
    <p:extLst>
      <p:ext uri="{BB962C8B-B14F-4D97-AF65-F5344CB8AC3E}">
        <p14:creationId xmlns:p14="http://schemas.microsoft.com/office/powerpoint/2010/main" val="364282278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CDD5A3FF-C29F-83E8-B930-49F7391678FF}"/>
              </a:ext>
            </a:extLst>
          </p:cNvPr>
          <p:cNvSpPr txBox="1">
            <a:spLocks noGrp="1"/>
          </p:cNvSpPr>
          <p:nvPr>
            <p:ph type="title" orient="vert"/>
          </p:nvPr>
        </p:nvSpPr>
        <p:spPr>
          <a:xfrm>
            <a:off x="8724903" y="365129"/>
            <a:ext cx="2628899" cy="5811834"/>
          </a:xfrm>
        </p:spPr>
        <p:txBody>
          <a:bodyPr vert="eaVert"/>
          <a:lstStyle>
            <a:lvl1pPr>
              <a:defRPr/>
            </a:lvl1pPr>
          </a:lstStyle>
          <a:p>
            <a:pPr lvl="0"/>
            <a:r>
              <a:rPr lang="fr-FR"/>
              <a:t>Modifiez le style du titre</a:t>
            </a:r>
          </a:p>
        </p:txBody>
      </p:sp>
      <p:sp>
        <p:nvSpPr>
          <p:cNvPr id="3" name="Espace réservé du texte vertical 2">
            <a:extLst>
              <a:ext uri="{FF2B5EF4-FFF2-40B4-BE49-F238E27FC236}">
                <a16:creationId xmlns:a16="http://schemas.microsoft.com/office/drawing/2014/main" id="{A3478E75-039C-A698-5128-1669F2EEFB16}"/>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09D228F-FE28-9770-8D38-C4231F83D73B}"/>
              </a:ext>
            </a:extLst>
          </p:cNvPr>
          <p:cNvSpPr txBox="1">
            <a:spLocks noGrp="1"/>
          </p:cNvSpPr>
          <p:nvPr>
            <p:ph type="dt" sz="half" idx="7"/>
          </p:nvPr>
        </p:nvSpPr>
        <p:spPr/>
        <p:txBody>
          <a:bodyPr/>
          <a:lstStyle>
            <a:lvl1pPr>
              <a:defRPr/>
            </a:lvl1pPr>
          </a:lstStyle>
          <a:p>
            <a:pPr lvl="0"/>
            <a:fld id="{E50EC3F1-9084-49DB-8627-2A6F5D546B96}" type="datetime1">
              <a:rPr lang="fr-FR"/>
              <a:pPr lvl="0"/>
              <a:t>13/03/2026</a:t>
            </a:fld>
            <a:endParaRPr lang="fr-FR"/>
          </a:p>
        </p:txBody>
      </p:sp>
      <p:sp>
        <p:nvSpPr>
          <p:cNvPr id="5" name="Espace réservé du pied de page 4">
            <a:extLst>
              <a:ext uri="{FF2B5EF4-FFF2-40B4-BE49-F238E27FC236}">
                <a16:creationId xmlns:a16="http://schemas.microsoft.com/office/drawing/2014/main" id="{D1F597B6-0062-53DB-61EE-287B9CE19B38}"/>
              </a:ext>
            </a:extLst>
          </p:cNvPr>
          <p:cNvSpPr txBox="1">
            <a:spLocks noGrp="1"/>
          </p:cNvSpPr>
          <p:nvPr>
            <p:ph type="ftr" sz="quarter" idx="9"/>
          </p:nvPr>
        </p:nvSpPr>
        <p:spPr/>
        <p:txBody>
          <a:bodyPr/>
          <a:lstStyle>
            <a:lvl1pPr>
              <a:defRPr/>
            </a:lvl1pPr>
          </a:lstStyle>
          <a:p>
            <a:pPr lvl="0"/>
            <a:endParaRPr lang="fr-FR"/>
          </a:p>
        </p:txBody>
      </p:sp>
      <p:sp>
        <p:nvSpPr>
          <p:cNvPr id="6" name="Espace réservé du numéro de diapositive 5">
            <a:extLst>
              <a:ext uri="{FF2B5EF4-FFF2-40B4-BE49-F238E27FC236}">
                <a16:creationId xmlns:a16="http://schemas.microsoft.com/office/drawing/2014/main" id="{607CB2E3-938F-20BA-AFFA-D0CB8D9B5C90}"/>
              </a:ext>
            </a:extLst>
          </p:cNvPr>
          <p:cNvSpPr txBox="1">
            <a:spLocks noGrp="1"/>
          </p:cNvSpPr>
          <p:nvPr>
            <p:ph type="sldNum" sz="quarter" idx="8"/>
          </p:nvPr>
        </p:nvSpPr>
        <p:spPr/>
        <p:txBody>
          <a:bodyPr/>
          <a:lstStyle>
            <a:lvl1pPr>
              <a:defRPr/>
            </a:lvl1pPr>
          </a:lstStyle>
          <a:p>
            <a:pPr lvl="0"/>
            <a:fld id="{5CF207B7-C83B-4661-A3FB-621D985EF0D4}" type="slidenum">
              <a:t>‹N°›</a:t>
            </a:fld>
            <a:endParaRPr lang="fr-FR"/>
          </a:p>
        </p:txBody>
      </p:sp>
    </p:spTree>
    <p:extLst>
      <p:ext uri="{BB962C8B-B14F-4D97-AF65-F5344CB8AC3E}">
        <p14:creationId xmlns:p14="http://schemas.microsoft.com/office/powerpoint/2010/main" val="30698030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C30E25-25E0-F092-1389-1373DB280E0E}"/>
              </a:ext>
            </a:extLst>
          </p:cNvPr>
          <p:cNvSpPr txBox="1">
            <a:spLocks noGrp="1"/>
          </p:cNvSpPr>
          <p:nvPr>
            <p:ph type="title"/>
          </p:nvPr>
        </p:nvSpPr>
        <p:spPr>
          <a:xfrm>
            <a:off x="2099032" y="820189"/>
            <a:ext cx="9254761" cy="537557"/>
          </a:xfrm>
        </p:spPr>
        <p:txBody>
          <a:bodyPr/>
          <a:lstStyle>
            <a:lvl1pPr algn="r">
              <a:defRPr>
                <a:latin typeface="Avenir Next LT Pro" pitchFamily="34"/>
              </a:defRPr>
            </a:lvl1pPr>
          </a:lstStyle>
          <a:p>
            <a:pPr lvl="0"/>
            <a:r>
              <a:rPr lang="fr-FR"/>
              <a:t>Modifiez le style du titre</a:t>
            </a:r>
          </a:p>
        </p:txBody>
      </p:sp>
      <p:sp>
        <p:nvSpPr>
          <p:cNvPr id="3" name="Espace réservé du contenu 2">
            <a:extLst>
              <a:ext uri="{FF2B5EF4-FFF2-40B4-BE49-F238E27FC236}">
                <a16:creationId xmlns:a16="http://schemas.microsoft.com/office/drawing/2014/main" id="{65EEDD55-EB74-CA57-BD9F-0A35C3B3C076}"/>
              </a:ext>
            </a:extLst>
          </p:cNvPr>
          <p:cNvSpPr txBox="1">
            <a:spLocks noGrp="1"/>
          </p:cNvSpPr>
          <p:nvPr>
            <p:ph idx="4294967295"/>
          </p:nvPr>
        </p:nvSpPr>
        <p:spPr/>
        <p:txBody>
          <a:bodyPr/>
          <a:lstStyle>
            <a:lvl1pPr>
              <a:buFont typeface="Avenir LT Std 45 Book" pitchFamily="34"/>
              <a:buChar char="\"/>
              <a:defRPr>
                <a:latin typeface="Avenir Next LT Pro" pitchFamily="34"/>
              </a:defRPr>
            </a:lvl1pPr>
            <a:lvl2pPr>
              <a:buFont typeface="Avenir LT Std 45 Book" pitchFamily="34"/>
              <a:buChar char="\"/>
              <a:defRPr>
                <a:latin typeface="Avenir Next LT Pro" pitchFamily="34"/>
              </a:defRPr>
            </a:lvl2pPr>
            <a:lvl3pPr>
              <a:buFont typeface="Avenir LT Std 45 Book" pitchFamily="34"/>
              <a:buChar char="\"/>
              <a:defRPr>
                <a:latin typeface="Avenir Next LT Pro" pitchFamily="34"/>
              </a:defRPr>
            </a:lvl3pPr>
            <a:lvl4pPr>
              <a:buFont typeface="Avenir LT Std 45 Book" pitchFamily="34"/>
              <a:buChar char="\"/>
              <a:defRPr>
                <a:solidFill>
                  <a:srgbClr val="004282"/>
                </a:solidFill>
                <a:latin typeface="Avenir Next LT Pro" pitchFamily="34"/>
              </a:defRPr>
            </a:lvl4pPr>
            <a:lvl5pPr>
              <a:buFont typeface="Avenir LT Std 45 Book" pitchFamily="34"/>
              <a:buChar char="\"/>
              <a:defRPr>
                <a:solidFill>
                  <a:srgbClr val="004282"/>
                </a:solidFill>
                <a:latin typeface="Avenir Next LT Pro" pitchFamily="34"/>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Freihandform: Form 9">
            <a:extLst>
              <a:ext uri="{FF2B5EF4-FFF2-40B4-BE49-F238E27FC236}">
                <a16:creationId xmlns:a16="http://schemas.microsoft.com/office/drawing/2014/main" id="{4536B879-E467-330A-5136-E8BDE32A7895}"/>
              </a:ext>
            </a:extLst>
          </p:cNvPr>
          <p:cNvSpPr/>
          <p:nvPr/>
        </p:nvSpPr>
        <p:spPr>
          <a:xfrm flipH="1" flipV="1">
            <a:off x="0" y="-3273"/>
            <a:ext cx="5811743" cy="1419331"/>
          </a:xfrm>
          <a:custGeom>
            <a:avLst/>
            <a:gdLst>
              <a:gd name="f0" fmla="val 10800000"/>
              <a:gd name="f1" fmla="val 5400000"/>
              <a:gd name="f2" fmla="val 180"/>
              <a:gd name="f3" fmla="val w"/>
              <a:gd name="f4" fmla="val h"/>
              <a:gd name="f5" fmla="val 0"/>
              <a:gd name="f6" fmla="val 1843678"/>
              <a:gd name="f7" fmla="val 528810"/>
              <a:gd name="f8" fmla="+- 0 0 -90"/>
              <a:gd name="f9" fmla="*/ f3 1 1843678"/>
              <a:gd name="f10" fmla="*/ f4 1 528810"/>
              <a:gd name="f11" fmla="val f5"/>
              <a:gd name="f12" fmla="val f6"/>
              <a:gd name="f13" fmla="val f7"/>
              <a:gd name="f14" fmla="*/ f8 f0 1"/>
              <a:gd name="f15" fmla="+- f13 0 f11"/>
              <a:gd name="f16" fmla="+- f12 0 f11"/>
              <a:gd name="f17" fmla="*/ f14 1 f2"/>
              <a:gd name="f18" fmla="*/ f16 1 1843678"/>
              <a:gd name="f19" fmla="*/ f15 1 528810"/>
              <a:gd name="f20" fmla="*/ 1843678 f16 1"/>
              <a:gd name="f21" fmla="*/ 0 f15 1"/>
              <a:gd name="f22" fmla="*/ 528810 f15 1"/>
              <a:gd name="f23" fmla="*/ 0 f16 1"/>
              <a:gd name="f24" fmla="+- f17 0 f1"/>
              <a:gd name="f25" fmla="*/ f20 1 1843678"/>
              <a:gd name="f26" fmla="*/ f21 1 528810"/>
              <a:gd name="f27" fmla="*/ f22 1 528810"/>
              <a:gd name="f28" fmla="*/ f23 1 1843678"/>
              <a:gd name="f29" fmla="*/ f11 1 f18"/>
              <a:gd name="f30" fmla="*/ f12 1 f18"/>
              <a:gd name="f31" fmla="*/ f11 1 f19"/>
              <a:gd name="f32" fmla="*/ f13 1 f19"/>
              <a:gd name="f33" fmla="*/ f25 1 f18"/>
              <a:gd name="f34" fmla="*/ f26 1 f19"/>
              <a:gd name="f35" fmla="*/ f27 1 f19"/>
              <a:gd name="f36" fmla="*/ f28 1 f18"/>
              <a:gd name="f37" fmla="*/ f29 f9 1"/>
              <a:gd name="f38" fmla="*/ f30 f9 1"/>
              <a:gd name="f39" fmla="*/ f32 f10 1"/>
              <a:gd name="f40" fmla="*/ f31 f10 1"/>
              <a:gd name="f41" fmla="*/ f33 f9 1"/>
              <a:gd name="f42" fmla="*/ f34 f10 1"/>
              <a:gd name="f43" fmla="*/ f35 f10 1"/>
              <a:gd name="f44" fmla="*/ f36 f9 1"/>
            </a:gdLst>
            <a:ahLst/>
            <a:cxnLst>
              <a:cxn ang="3cd4">
                <a:pos x="hc" y="t"/>
              </a:cxn>
              <a:cxn ang="0">
                <a:pos x="r" y="vc"/>
              </a:cxn>
              <a:cxn ang="cd4">
                <a:pos x="hc" y="b"/>
              </a:cxn>
              <a:cxn ang="cd2">
                <a:pos x="l" y="vc"/>
              </a:cxn>
              <a:cxn ang="f24">
                <a:pos x="f41" y="f42"/>
              </a:cxn>
              <a:cxn ang="f24">
                <a:pos x="f41" y="f43"/>
              </a:cxn>
              <a:cxn ang="f24">
                <a:pos x="f44" y="f43"/>
              </a:cxn>
            </a:cxnLst>
            <a:rect l="f37" t="f40" r="f38" b="f39"/>
            <a:pathLst>
              <a:path w="1843678" h="528810">
                <a:moveTo>
                  <a:pt x="f6" y="f5"/>
                </a:moveTo>
                <a:lnTo>
                  <a:pt x="f6" y="f7"/>
                </a:lnTo>
                <a:lnTo>
                  <a:pt x="f5" y="f7"/>
                </a:lnTo>
                <a:close/>
              </a:path>
            </a:pathLst>
          </a:custGeom>
          <a:solidFill>
            <a:srgbClr val="FFE50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e-DE" sz="1800" b="0" i="0" u="none" strike="noStrike" kern="1200" cap="none" spc="0" baseline="0">
              <a:solidFill>
                <a:srgbClr val="000000"/>
              </a:solidFill>
              <a:uFillTx/>
              <a:latin typeface="Calibri"/>
            </a:endParaRPr>
          </a:p>
        </p:txBody>
      </p:sp>
      <p:sp>
        <p:nvSpPr>
          <p:cNvPr id="5" name="Espace réservé du texte 10">
            <a:extLst>
              <a:ext uri="{FF2B5EF4-FFF2-40B4-BE49-F238E27FC236}">
                <a16:creationId xmlns:a16="http://schemas.microsoft.com/office/drawing/2014/main" id="{BA0D8FDB-7CA0-B3AF-0530-7BDF44EC69C9}"/>
              </a:ext>
            </a:extLst>
          </p:cNvPr>
          <p:cNvSpPr txBox="1">
            <a:spLocks noGrp="1"/>
          </p:cNvSpPr>
          <p:nvPr>
            <p:ph type="body" idx="4294967295"/>
          </p:nvPr>
        </p:nvSpPr>
        <p:spPr>
          <a:xfrm rot="20700014">
            <a:off x="47832" y="379759"/>
            <a:ext cx="3067592" cy="437576"/>
          </a:xfrm>
        </p:spPr>
        <p:txBody>
          <a:bodyPr/>
          <a:lstStyle>
            <a:lvl1pPr marL="0" indent="0">
              <a:buNone/>
              <a:defRPr sz="3200">
                <a:solidFill>
                  <a:srgbClr val="FFFFFF"/>
                </a:solidFill>
                <a:latin typeface="Avenir Next LT Pro" pitchFamily="34"/>
              </a:defRPr>
            </a:lvl1pPr>
          </a:lstStyle>
          <a:p>
            <a:pPr lvl="0"/>
            <a:r>
              <a:rPr lang="fr-FR"/>
              <a:t>#modifiez</a:t>
            </a:r>
          </a:p>
        </p:txBody>
      </p:sp>
      <p:sp>
        <p:nvSpPr>
          <p:cNvPr id="6" name="Freihandform: Form 18">
            <a:extLst>
              <a:ext uri="{FF2B5EF4-FFF2-40B4-BE49-F238E27FC236}">
                <a16:creationId xmlns:a16="http://schemas.microsoft.com/office/drawing/2014/main" id="{8B664843-2217-9C4B-28FD-DEB37C6A2E58}"/>
              </a:ext>
            </a:extLst>
          </p:cNvPr>
          <p:cNvSpPr/>
          <p:nvPr/>
        </p:nvSpPr>
        <p:spPr>
          <a:xfrm>
            <a:off x="9070107" y="5957453"/>
            <a:ext cx="3121889" cy="900546"/>
          </a:xfrm>
          <a:custGeom>
            <a:avLst/>
            <a:gdLst>
              <a:gd name="f0" fmla="val 10800000"/>
              <a:gd name="f1" fmla="val 5400000"/>
              <a:gd name="f2" fmla="val 180"/>
              <a:gd name="f3" fmla="val w"/>
              <a:gd name="f4" fmla="val h"/>
              <a:gd name="f5" fmla="val 0"/>
              <a:gd name="f6" fmla="val 2956234"/>
              <a:gd name="f7" fmla="val 847102"/>
              <a:gd name="f8" fmla="+- 0 0 -90"/>
              <a:gd name="f9" fmla="*/ f3 1 2956234"/>
              <a:gd name="f10" fmla="*/ f4 1 847102"/>
              <a:gd name="f11" fmla="val f5"/>
              <a:gd name="f12" fmla="val f6"/>
              <a:gd name="f13" fmla="val f7"/>
              <a:gd name="f14" fmla="*/ f8 f0 1"/>
              <a:gd name="f15" fmla="+- f13 0 f11"/>
              <a:gd name="f16" fmla="+- f12 0 f11"/>
              <a:gd name="f17" fmla="*/ f14 1 f2"/>
              <a:gd name="f18" fmla="*/ f16 1 2956234"/>
              <a:gd name="f19" fmla="*/ f15 1 847102"/>
              <a:gd name="f20" fmla="*/ 2956234 f16 1"/>
              <a:gd name="f21" fmla="*/ 0 f15 1"/>
              <a:gd name="f22" fmla="*/ 847102 f15 1"/>
              <a:gd name="f23" fmla="*/ 0 f16 1"/>
              <a:gd name="f24" fmla="+- f17 0 f1"/>
              <a:gd name="f25" fmla="*/ f20 1 2956234"/>
              <a:gd name="f26" fmla="*/ f21 1 847102"/>
              <a:gd name="f27" fmla="*/ f22 1 847102"/>
              <a:gd name="f28" fmla="*/ f23 1 2956234"/>
              <a:gd name="f29" fmla="*/ f11 1 f18"/>
              <a:gd name="f30" fmla="*/ f12 1 f18"/>
              <a:gd name="f31" fmla="*/ f11 1 f19"/>
              <a:gd name="f32" fmla="*/ f13 1 f19"/>
              <a:gd name="f33" fmla="*/ f25 1 f18"/>
              <a:gd name="f34" fmla="*/ f26 1 f19"/>
              <a:gd name="f35" fmla="*/ f27 1 f19"/>
              <a:gd name="f36" fmla="*/ f28 1 f18"/>
              <a:gd name="f37" fmla="*/ f29 f9 1"/>
              <a:gd name="f38" fmla="*/ f30 f9 1"/>
              <a:gd name="f39" fmla="*/ f32 f10 1"/>
              <a:gd name="f40" fmla="*/ f31 f10 1"/>
              <a:gd name="f41" fmla="*/ f33 f9 1"/>
              <a:gd name="f42" fmla="*/ f34 f10 1"/>
              <a:gd name="f43" fmla="*/ f35 f10 1"/>
              <a:gd name="f44" fmla="*/ f36 f9 1"/>
            </a:gdLst>
            <a:ahLst/>
            <a:cxnLst>
              <a:cxn ang="3cd4">
                <a:pos x="hc" y="t"/>
              </a:cxn>
              <a:cxn ang="0">
                <a:pos x="r" y="vc"/>
              </a:cxn>
              <a:cxn ang="cd4">
                <a:pos x="hc" y="b"/>
              </a:cxn>
              <a:cxn ang="cd2">
                <a:pos x="l" y="vc"/>
              </a:cxn>
              <a:cxn ang="f24">
                <a:pos x="f41" y="f42"/>
              </a:cxn>
              <a:cxn ang="f24">
                <a:pos x="f41" y="f43"/>
              </a:cxn>
              <a:cxn ang="f24">
                <a:pos x="f44" y="f43"/>
              </a:cxn>
            </a:cxnLst>
            <a:rect l="f37" t="f40" r="f38" b="f39"/>
            <a:pathLst>
              <a:path w="2956234" h="847102">
                <a:moveTo>
                  <a:pt x="f6" y="f5"/>
                </a:moveTo>
                <a:lnTo>
                  <a:pt x="f6" y="f7"/>
                </a:lnTo>
                <a:lnTo>
                  <a:pt x="f5" y="f7"/>
                </a:lnTo>
                <a:close/>
              </a:path>
            </a:pathLst>
          </a:custGeom>
          <a:solidFill>
            <a:srgbClr val="FFE50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e-DE" sz="1800" b="0" i="0" u="none" strike="noStrike" kern="1200" cap="none" spc="0" baseline="0">
              <a:solidFill>
                <a:srgbClr val="000000"/>
              </a:solidFill>
              <a:uFillTx/>
              <a:latin typeface="Calibri"/>
            </a:endParaRPr>
          </a:p>
        </p:txBody>
      </p:sp>
      <p:sp>
        <p:nvSpPr>
          <p:cNvPr id="7" name="Espace réservé du numéro de diapositive 5">
            <a:extLst>
              <a:ext uri="{FF2B5EF4-FFF2-40B4-BE49-F238E27FC236}">
                <a16:creationId xmlns:a16="http://schemas.microsoft.com/office/drawing/2014/main" id="{83C2C9DD-A919-1D9B-4E82-860E83DF1A6F}"/>
              </a:ext>
            </a:extLst>
          </p:cNvPr>
          <p:cNvSpPr txBox="1">
            <a:spLocks noGrp="1"/>
          </p:cNvSpPr>
          <p:nvPr>
            <p:ph type="sldNum" sz="quarter" idx="8"/>
          </p:nvPr>
        </p:nvSpPr>
        <p:spPr>
          <a:xfrm>
            <a:off x="11297924" y="6492880"/>
            <a:ext cx="676582" cy="365129"/>
          </a:xfrm>
        </p:spPr>
        <p:txBody>
          <a:bodyPr/>
          <a:lstStyle>
            <a:lvl1pPr>
              <a:defRPr/>
            </a:lvl1pPr>
          </a:lstStyle>
          <a:p>
            <a:pPr lvl="0"/>
            <a:fld id="{05438527-8E9F-4998-80A0-06CF4399C536}" type="slidenum">
              <a:t>‹N°›</a:t>
            </a:fld>
            <a:endParaRPr lang="fr-FR"/>
          </a:p>
        </p:txBody>
      </p:sp>
    </p:spTree>
    <p:extLst>
      <p:ext uri="{BB962C8B-B14F-4D97-AF65-F5344CB8AC3E}">
        <p14:creationId xmlns:p14="http://schemas.microsoft.com/office/powerpoint/2010/main" val="598758999"/>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_Makro final sheet">
    <p:spTree>
      <p:nvGrpSpPr>
        <p:cNvPr id="1" name=""/>
        <p:cNvGrpSpPr/>
        <p:nvPr/>
      </p:nvGrpSpPr>
      <p:grpSpPr>
        <a:xfrm>
          <a:off x="0" y="0"/>
          <a:ext cx="0" cy="0"/>
          <a:chOff x="0" y="0"/>
          <a:chExt cx="0" cy="0"/>
        </a:xfrm>
      </p:grpSpPr>
      <p:sp>
        <p:nvSpPr>
          <p:cNvPr id="2" name="Freihandform: Form 5">
            <a:extLst>
              <a:ext uri="{FF2B5EF4-FFF2-40B4-BE49-F238E27FC236}">
                <a16:creationId xmlns:a16="http://schemas.microsoft.com/office/drawing/2014/main" id="{BA85C12A-E69C-92E4-AAEF-0662A5B5DD74}"/>
              </a:ext>
            </a:extLst>
          </p:cNvPr>
          <p:cNvSpPr/>
          <p:nvPr/>
        </p:nvSpPr>
        <p:spPr>
          <a:xfrm>
            <a:off x="7172325" y="5418542"/>
            <a:ext cx="5019671" cy="1439457"/>
          </a:xfrm>
          <a:custGeom>
            <a:avLst/>
            <a:gdLst>
              <a:gd name="f0" fmla="val 10800000"/>
              <a:gd name="f1" fmla="val 5400000"/>
              <a:gd name="f2" fmla="val 180"/>
              <a:gd name="f3" fmla="val w"/>
              <a:gd name="f4" fmla="val h"/>
              <a:gd name="f5" fmla="val 0"/>
              <a:gd name="f6" fmla="val 12187401"/>
              <a:gd name="f7" fmla="val 3494894"/>
              <a:gd name="f8" fmla="+- 0 0 -90"/>
              <a:gd name="f9" fmla="*/ f3 1 12187401"/>
              <a:gd name="f10" fmla="*/ f4 1 3494894"/>
              <a:gd name="f11" fmla="val f5"/>
              <a:gd name="f12" fmla="val f6"/>
              <a:gd name="f13" fmla="val f7"/>
              <a:gd name="f14" fmla="*/ f8 f0 1"/>
              <a:gd name="f15" fmla="+- f13 0 f11"/>
              <a:gd name="f16" fmla="+- f12 0 f11"/>
              <a:gd name="f17" fmla="*/ f14 1 f2"/>
              <a:gd name="f18" fmla="*/ f16 1 12187401"/>
              <a:gd name="f19" fmla="*/ f15 1 3494894"/>
              <a:gd name="f20" fmla="*/ 12187401 f16 1"/>
              <a:gd name="f21" fmla="*/ 0 f15 1"/>
              <a:gd name="f22" fmla="*/ 3494894 f15 1"/>
              <a:gd name="f23" fmla="*/ 0 f16 1"/>
              <a:gd name="f24" fmla="+- f17 0 f1"/>
              <a:gd name="f25" fmla="*/ f20 1 12187401"/>
              <a:gd name="f26" fmla="*/ f21 1 3494894"/>
              <a:gd name="f27" fmla="*/ f22 1 3494894"/>
              <a:gd name="f28" fmla="*/ f23 1 12187401"/>
              <a:gd name="f29" fmla="*/ f11 1 f18"/>
              <a:gd name="f30" fmla="*/ f12 1 f18"/>
              <a:gd name="f31" fmla="*/ f11 1 f19"/>
              <a:gd name="f32" fmla="*/ f13 1 f19"/>
              <a:gd name="f33" fmla="*/ f25 1 f18"/>
              <a:gd name="f34" fmla="*/ f26 1 f19"/>
              <a:gd name="f35" fmla="*/ f27 1 f19"/>
              <a:gd name="f36" fmla="*/ f28 1 f18"/>
              <a:gd name="f37" fmla="*/ f29 f9 1"/>
              <a:gd name="f38" fmla="*/ f30 f9 1"/>
              <a:gd name="f39" fmla="*/ f32 f10 1"/>
              <a:gd name="f40" fmla="*/ f31 f10 1"/>
              <a:gd name="f41" fmla="*/ f33 f9 1"/>
              <a:gd name="f42" fmla="*/ f34 f10 1"/>
              <a:gd name="f43" fmla="*/ f35 f10 1"/>
              <a:gd name="f44" fmla="*/ f36 f9 1"/>
            </a:gdLst>
            <a:ahLst/>
            <a:cxnLst>
              <a:cxn ang="3cd4">
                <a:pos x="hc" y="t"/>
              </a:cxn>
              <a:cxn ang="0">
                <a:pos x="r" y="vc"/>
              </a:cxn>
              <a:cxn ang="cd4">
                <a:pos x="hc" y="b"/>
              </a:cxn>
              <a:cxn ang="cd2">
                <a:pos x="l" y="vc"/>
              </a:cxn>
              <a:cxn ang="f24">
                <a:pos x="f41" y="f42"/>
              </a:cxn>
              <a:cxn ang="f24">
                <a:pos x="f41" y="f43"/>
              </a:cxn>
              <a:cxn ang="f24">
                <a:pos x="f44" y="f43"/>
              </a:cxn>
            </a:cxnLst>
            <a:rect l="f37" t="f40" r="f38" b="f39"/>
            <a:pathLst>
              <a:path w="12187401" h="3494894">
                <a:moveTo>
                  <a:pt x="f6" y="f5"/>
                </a:moveTo>
                <a:lnTo>
                  <a:pt x="f6" y="f7"/>
                </a:lnTo>
                <a:lnTo>
                  <a:pt x="f5" y="f7"/>
                </a:lnTo>
                <a:close/>
              </a:path>
            </a:pathLst>
          </a:custGeom>
          <a:solidFill>
            <a:srgbClr val="FFE50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e-DE" sz="18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1369626849"/>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Metro final sheet">
    <p:spTree>
      <p:nvGrpSpPr>
        <p:cNvPr id="1" name=""/>
        <p:cNvGrpSpPr/>
        <p:nvPr/>
      </p:nvGrpSpPr>
      <p:grpSpPr>
        <a:xfrm>
          <a:off x="0" y="0"/>
          <a:ext cx="0" cy="0"/>
          <a:chOff x="0" y="0"/>
          <a:chExt cx="0" cy="0"/>
        </a:xfrm>
      </p:grpSpPr>
      <p:sp>
        <p:nvSpPr>
          <p:cNvPr id="2" name="Freihandform: Form 5">
            <a:extLst>
              <a:ext uri="{FF2B5EF4-FFF2-40B4-BE49-F238E27FC236}">
                <a16:creationId xmlns:a16="http://schemas.microsoft.com/office/drawing/2014/main" id="{6B229671-8F01-36D0-2548-B74247FBA90A}"/>
              </a:ext>
            </a:extLst>
          </p:cNvPr>
          <p:cNvSpPr/>
          <p:nvPr/>
        </p:nvSpPr>
        <p:spPr>
          <a:xfrm>
            <a:off x="4599" y="3363108"/>
            <a:ext cx="12187397" cy="3494891"/>
          </a:xfrm>
          <a:custGeom>
            <a:avLst/>
            <a:gdLst>
              <a:gd name="f0" fmla="val 10800000"/>
              <a:gd name="f1" fmla="val 5400000"/>
              <a:gd name="f2" fmla="val 180"/>
              <a:gd name="f3" fmla="val w"/>
              <a:gd name="f4" fmla="val h"/>
              <a:gd name="f5" fmla="val 0"/>
              <a:gd name="f6" fmla="val 12187401"/>
              <a:gd name="f7" fmla="val 3494894"/>
              <a:gd name="f8" fmla="+- 0 0 -90"/>
              <a:gd name="f9" fmla="*/ f3 1 12187401"/>
              <a:gd name="f10" fmla="*/ f4 1 3494894"/>
              <a:gd name="f11" fmla="val f5"/>
              <a:gd name="f12" fmla="val f6"/>
              <a:gd name="f13" fmla="val f7"/>
              <a:gd name="f14" fmla="*/ f8 f0 1"/>
              <a:gd name="f15" fmla="+- f13 0 f11"/>
              <a:gd name="f16" fmla="+- f12 0 f11"/>
              <a:gd name="f17" fmla="*/ f14 1 f2"/>
              <a:gd name="f18" fmla="*/ f16 1 12187401"/>
              <a:gd name="f19" fmla="*/ f15 1 3494894"/>
              <a:gd name="f20" fmla="*/ 12187401 f16 1"/>
              <a:gd name="f21" fmla="*/ 0 f15 1"/>
              <a:gd name="f22" fmla="*/ 3494894 f15 1"/>
              <a:gd name="f23" fmla="*/ 0 f16 1"/>
              <a:gd name="f24" fmla="+- f17 0 f1"/>
              <a:gd name="f25" fmla="*/ f20 1 12187401"/>
              <a:gd name="f26" fmla="*/ f21 1 3494894"/>
              <a:gd name="f27" fmla="*/ f22 1 3494894"/>
              <a:gd name="f28" fmla="*/ f23 1 12187401"/>
              <a:gd name="f29" fmla="*/ f11 1 f18"/>
              <a:gd name="f30" fmla="*/ f12 1 f18"/>
              <a:gd name="f31" fmla="*/ f11 1 f19"/>
              <a:gd name="f32" fmla="*/ f13 1 f19"/>
              <a:gd name="f33" fmla="*/ f25 1 f18"/>
              <a:gd name="f34" fmla="*/ f26 1 f19"/>
              <a:gd name="f35" fmla="*/ f27 1 f19"/>
              <a:gd name="f36" fmla="*/ f28 1 f18"/>
              <a:gd name="f37" fmla="*/ f29 f9 1"/>
              <a:gd name="f38" fmla="*/ f30 f9 1"/>
              <a:gd name="f39" fmla="*/ f32 f10 1"/>
              <a:gd name="f40" fmla="*/ f31 f10 1"/>
              <a:gd name="f41" fmla="*/ f33 f9 1"/>
              <a:gd name="f42" fmla="*/ f34 f10 1"/>
              <a:gd name="f43" fmla="*/ f35 f10 1"/>
              <a:gd name="f44" fmla="*/ f36 f9 1"/>
            </a:gdLst>
            <a:ahLst/>
            <a:cxnLst>
              <a:cxn ang="3cd4">
                <a:pos x="hc" y="t"/>
              </a:cxn>
              <a:cxn ang="0">
                <a:pos x="r" y="vc"/>
              </a:cxn>
              <a:cxn ang="cd4">
                <a:pos x="hc" y="b"/>
              </a:cxn>
              <a:cxn ang="cd2">
                <a:pos x="l" y="vc"/>
              </a:cxn>
              <a:cxn ang="f24">
                <a:pos x="f41" y="f42"/>
              </a:cxn>
              <a:cxn ang="f24">
                <a:pos x="f41" y="f43"/>
              </a:cxn>
              <a:cxn ang="f24">
                <a:pos x="f44" y="f43"/>
              </a:cxn>
            </a:cxnLst>
            <a:rect l="f37" t="f40" r="f38" b="f39"/>
            <a:pathLst>
              <a:path w="12187401" h="3494894">
                <a:moveTo>
                  <a:pt x="f6" y="f5"/>
                </a:moveTo>
                <a:lnTo>
                  <a:pt x="f6" y="f7"/>
                </a:lnTo>
                <a:lnTo>
                  <a:pt x="f5" y="f7"/>
                </a:lnTo>
                <a:close/>
              </a:path>
            </a:pathLst>
          </a:custGeom>
          <a:solidFill>
            <a:srgbClr val="FFE50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e-DE" sz="1800" b="0" i="0" u="none" strike="noStrike" kern="1200" cap="none" spc="0" baseline="0">
              <a:solidFill>
                <a:srgbClr val="000000"/>
              </a:solidFill>
              <a:uFillTx/>
              <a:latin typeface="Calibri"/>
            </a:endParaRPr>
          </a:p>
        </p:txBody>
      </p:sp>
      <p:sp>
        <p:nvSpPr>
          <p:cNvPr id="3" name="Textplatzhalter 2">
            <a:extLst>
              <a:ext uri="{FF2B5EF4-FFF2-40B4-BE49-F238E27FC236}">
                <a16:creationId xmlns:a16="http://schemas.microsoft.com/office/drawing/2014/main" id="{F9305A2B-6BEA-6076-C75B-481CCCAB4101}"/>
              </a:ext>
            </a:extLst>
          </p:cNvPr>
          <p:cNvSpPr txBox="1">
            <a:spLocks noGrp="1"/>
          </p:cNvSpPr>
          <p:nvPr>
            <p:ph type="body" idx="4294967295"/>
          </p:nvPr>
        </p:nvSpPr>
        <p:spPr>
          <a:xfrm>
            <a:off x="1674257" y="2269787"/>
            <a:ext cx="8984976" cy="1843421"/>
          </a:xfrm>
        </p:spPr>
        <p:txBody>
          <a:bodyPr anchorCtr="1"/>
          <a:lstStyle>
            <a:lvl1pPr marL="0" indent="0" algn="ctr">
              <a:lnSpc>
                <a:spcPts val="4500"/>
              </a:lnSpc>
              <a:spcBef>
                <a:spcPts val="0"/>
              </a:spcBef>
              <a:buNone/>
              <a:defRPr lang="de-DE" sz="5400" b="1" cap="all">
                <a:solidFill>
                  <a:srgbClr val="4472C4"/>
                </a:solidFill>
                <a:latin typeface="Avenir Next LT Pro" pitchFamily="34"/>
              </a:defRPr>
            </a:lvl1pPr>
          </a:lstStyle>
          <a:p>
            <a:pPr lvl="0"/>
            <a:endParaRPr lang="de-DE"/>
          </a:p>
        </p:txBody>
      </p:sp>
      <p:pic>
        <p:nvPicPr>
          <p:cNvPr id="4" name="Image 8">
            <a:extLst>
              <a:ext uri="{FF2B5EF4-FFF2-40B4-BE49-F238E27FC236}">
                <a16:creationId xmlns:a16="http://schemas.microsoft.com/office/drawing/2014/main" id="{F47A6A85-6B57-0E6A-0D2E-132A0CB62E47}"/>
              </a:ext>
            </a:extLst>
          </p:cNvPr>
          <p:cNvPicPr>
            <a:picLocks noChangeAspect="1"/>
          </p:cNvPicPr>
          <p:nvPr/>
        </p:nvPicPr>
        <p:blipFill>
          <a:blip r:embed="rId2"/>
          <a:stretch>
            <a:fillRect/>
          </a:stretch>
        </p:blipFill>
        <p:spPr>
          <a:xfrm>
            <a:off x="5278785" y="3930877"/>
            <a:ext cx="1634416" cy="1395237"/>
          </a:xfrm>
          <a:prstGeom prst="rect">
            <a:avLst/>
          </a:prstGeom>
          <a:noFill/>
          <a:ln cap="flat">
            <a:noFill/>
          </a:ln>
        </p:spPr>
      </p:pic>
    </p:spTree>
    <p:extLst>
      <p:ext uri="{BB962C8B-B14F-4D97-AF65-F5344CB8AC3E}">
        <p14:creationId xmlns:p14="http://schemas.microsoft.com/office/powerpoint/2010/main" val="2613771127"/>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Metro title sheet 3">
    <p:bg>
      <p:bgPr>
        <a:solidFill>
          <a:srgbClr val="FFE500"/>
        </a:solidFill>
        <a:effectLst/>
      </p:bgPr>
    </p:bg>
    <p:spTree>
      <p:nvGrpSpPr>
        <p:cNvPr id="1" name=""/>
        <p:cNvGrpSpPr/>
        <p:nvPr/>
      </p:nvGrpSpPr>
      <p:grpSpPr>
        <a:xfrm>
          <a:off x="0" y="0"/>
          <a:ext cx="0" cy="0"/>
          <a:chOff x="0" y="0"/>
          <a:chExt cx="0" cy="0"/>
        </a:xfrm>
      </p:grpSpPr>
      <p:sp>
        <p:nvSpPr>
          <p:cNvPr id="5" name="Freihandform: Form 4">
            <a:extLst>
              <a:ext uri="{FF2B5EF4-FFF2-40B4-BE49-F238E27FC236}">
                <a16:creationId xmlns:a16="http://schemas.microsoft.com/office/drawing/2014/main" id="{45338588-FA41-4854-8F69-058E58794F39}"/>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6" name="Textplatzhalter 2">
            <a:extLst>
              <a:ext uri="{FF2B5EF4-FFF2-40B4-BE49-F238E27FC236}">
                <a16:creationId xmlns:a16="http://schemas.microsoft.com/office/drawing/2014/main" id="{6450A261-0BF9-4077-9F7A-B720BF730691}"/>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tx1"/>
                </a:solidFill>
                <a:latin typeface="Avenir Next LT Pro" panose="020B0504020202020204" pitchFamily="34" charset="0"/>
              </a:defRPr>
            </a:lvl1pPr>
          </a:lstStyle>
          <a:p>
            <a:pPr lvl="0"/>
            <a:r>
              <a:rPr lang="de-DE"/>
              <a:t>TITRE PAGE</a:t>
            </a:r>
            <a:br>
              <a:rPr lang="de-DE"/>
            </a:br>
            <a:r>
              <a:rPr lang="de-DE"/>
              <a:t>VERSION 2</a:t>
            </a:r>
          </a:p>
        </p:txBody>
      </p:sp>
      <p:pic>
        <p:nvPicPr>
          <p:cNvPr id="7" name="Image 6" descr="Une image contenant noir, signe, assiette, horloge&#10;&#10;Description générée automatiquement">
            <a:extLst>
              <a:ext uri="{FF2B5EF4-FFF2-40B4-BE49-F238E27FC236}">
                <a16:creationId xmlns:a16="http://schemas.microsoft.com/office/drawing/2014/main" id="{FF1A4DBD-8FB5-4430-BC9A-40F3930D5C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pic>
        <p:nvPicPr>
          <p:cNvPr id="3" name="Image 2">
            <a:extLst>
              <a:ext uri="{FF2B5EF4-FFF2-40B4-BE49-F238E27FC236}">
                <a16:creationId xmlns:a16="http://schemas.microsoft.com/office/drawing/2014/main" id="{CB214038-61BA-608C-84C6-A518E8C82E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78790" y="3930881"/>
            <a:ext cx="1634420" cy="1395236"/>
          </a:xfrm>
          <a:prstGeom prst="rect">
            <a:avLst/>
          </a:prstGeom>
        </p:spPr>
      </p:pic>
    </p:spTree>
    <p:custDataLst>
      <p:tags r:id="rId1"/>
    </p:custDataLst>
    <p:extLst>
      <p:ext uri="{BB962C8B-B14F-4D97-AF65-F5344CB8AC3E}">
        <p14:creationId xmlns:p14="http://schemas.microsoft.com/office/powerpoint/2010/main" val="7309001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Inhalt_2">
    <p:spTree>
      <p:nvGrpSpPr>
        <p:cNvPr id="1" name=""/>
        <p:cNvGrpSpPr/>
        <p:nvPr/>
      </p:nvGrpSpPr>
      <p:grpSpPr>
        <a:xfrm>
          <a:off x="0" y="0"/>
          <a:ext cx="0" cy="0"/>
          <a:chOff x="0" y="0"/>
          <a:chExt cx="0" cy="0"/>
        </a:xfrm>
      </p:grpSpPr>
      <p:sp>
        <p:nvSpPr>
          <p:cNvPr id="23" name="Titel 1">
            <a:extLst>
              <a:ext uri="{FF2B5EF4-FFF2-40B4-BE49-F238E27FC236}">
                <a16:creationId xmlns:a16="http://schemas.microsoft.com/office/drawing/2014/main" id="{190DAC15-2A8C-5240-82D7-501D21B2EF7F}"/>
              </a:ext>
            </a:extLst>
          </p:cNvPr>
          <p:cNvSpPr>
            <a:spLocks noGrp="1"/>
          </p:cNvSpPr>
          <p:nvPr>
            <p:ph type="title" hasCustomPrompt="1"/>
          </p:nvPr>
        </p:nvSpPr>
        <p:spPr>
          <a:xfrm>
            <a:off x="371475" y="441325"/>
            <a:ext cx="2282997" cy="479550"/>
          </a:xfrm>
        </p:spPr>
        <p:txBody>
          <a:bodyPr/>
          <a:lstStyle>
            <a:lvl1pPr>
              <a:defRPr sz="3200"/>
            </a:lvl1pPr>
          </a:lstStyle>
          <a:p>
            <a:r>
              <a:rPr lang="de-DE"/>
              <a:t>HEADLINE</a:t>
            </a:r>
          </a:p>
        </p:txBody>
      </p:sp>
      <p:sp>
        <p:nvSpPr>
          <p:cNvPr id="26" name="Textplatzhalter 9">
            <a:extLst>
              <a:ext uri="{FF2B5EF4-FFF2-40B4-BE49-F238E27FC236}">
                <a16:creationId xmlns:a16="http://schemas.microsoft.com/office/drawing/2014/main" id="{E82F3B34-F3C9-BA49-A3B4-43C8C4027882}"/>
              </a:ext>
            </a:extLst>
          </p:cNvPr>
          <p:cNvSpPr>
            <a:spLocks noGrp="1"/>
          </p:cNvSpPr>
          <p:nvPr>
            <p:ph type="body" sz="quarter" idx="24" hasCustomPrompt="1"/>
          </p:nvPr>
        </p:nvSpPr>
        <p:spPr>
          <a:xfrm>
            <a:off x="371475" y="941279"/>
            <a:ext cx="1870064" cy="369332"/>
          </a:xfrm>
        </p:spPr>
        <p:txBody>
          <a:bodyPr vert="horz" wrap="none" lIns="0" tIns="45720" rIns="91440" bIns="45720" rtlCol="0">
            <a:spAutoFit/>
          </a:bodyPr>
          <a:lstStyle>
            <a:lvl1pPr>
              <a:defRPr lang="de-DE" sz="2000" b="1" dirty="0">
                <a:solidFill>
                  <a:schemeClr val="accent1"/>
                </a:solidFill>
              </a:defRPr>
            </a:lvl1pPr>
          </a:lstStyle>
          <a:p>
            <a:pPr lvl="0"/>
            <a:r>
              <a:rPr lang="de-DE"/>
              <a:t>Subheadline</a:t>
            </a:r>
          </a:p>
        </p:txBody>
      </p:sp>
      <p:sp>
        <p:nvSpPr>
          <p:cNvPr id="3" name="Datumsplatzhalter 2">
            <a:extLst>
              <a:ext uri="{FF2B5EF4-FFF2-40B4-BE49-F238E27FC236}">
                <a16:creationId xmlns:a16="http://schemas.microsoft.com/office/drawing/2014/main" id="{EE775A71-17AE-4240-92F2-5C8C673FAD3C}"/>
              </a:ext>
            </a:extLst>
          </p:cNvPr>
          <p:cNvSpPr>
            <a:spLocks noGrp="1"/>
          </p:cNvSpPr>
          <p:nvPr>
            <p:ph type="dt" sz="half" idx="25"/>
          </p:nvPr>
        </p:nvSpPr>
        <p:spPr>
          <a:xfrm>
            <a:off x="1163638" y="6562797"/>
            <a:ext cx="981075" cy="133984"/>
          </a:xfrm>
          <a:prstGeom prst="rect">
            <a:avLst/>
          </a:prstGeom>
        </p:spPr>
        <p:txBody>
          <a:bodyPr/>
          <a:lstStyle>
            <a:lvl1pPr>
              <a:defRPr>
                <a:latin typeface="Avenir Next LT Pro" panose="020B0504020202020204" pitchFamily="34" charset="0"/>
              </a:defRPr>
            </a:lvl1pPr>
          </a:lstStyle>
          <a:p>
            <a:pPr marL="12700">
              <a:spcBef>
                <a:spcPts val="100"/>
              </a:spcBef>
            </a:pPr>
            <a:r>
              <a:rPr lang="fr-FR" spc="-5"/>
              <a:t>18.05.2022</a:t>
            </a:r>
            <a:endParaRPr lang="de-DE" spc="-5"/>
          </a:p>
        </p:txBody>
      </p:sp>
      <p:sp>
        <p:nvSpPr>
          <p:cNvPr id="4" name="Fußzeilenplatzhalter 3">
            <a:extLst>
              <a:ext uri="{FF2B5EF4-FFF2-40B4-BE49-F238E27FC236}">
                <a16:creationId xmlns:a16="http://schemas.microsoft.com/office/drawing/2014/main" id="{C79B742D-97EB-8E41-9AFA-344DC52003A5}"/>
              </a:ext>
            </a:extLst>
          </p:cNvPr>
          <p:cNvSpPr>
            <a:spLocks noGrp="1"/>
          </p:cNvSpPr>
          <p:nvPr>
            <p:ph type="ftr" sz="quarter" idx="26"/>
          </p:nvPr>
        </p:nvSpPr>
        <p:spPr>
          <a:xfrm>
            <a:off x="3620551" y="6562797"/>
            <a:ext cx="3266632" cy="133984"/>
          </a:xfrm>
          <a:prstGeom prst="rect">
            <a:avLst/>
          </a:prstGeom>
        </p:spPr>
        <p:txBody>
          <a:bodyPr/>
          <a:lstStyle>
            <a:lvl1pPr>
              <a:defRPr>
                <a:latin typeface="Avenir Next LT Pro" panose="020B0504020202020204" pitchFamily="34" charset="0"/>
              </a:defRPr>
            </a:lvl1pPr>
          </a:lstStyle>
          <a:p>
            <a:pPr marL="12700">
              <a:spcBef>
                <a:spcPts val="100"/>
              </a:spcBef>
            </a:pPr>
            <a:r>
              <a:rPr lang="en-US"/>
              <a:t>Country Strategy – METRO France – Strictly Confidential</a:t>
            </a:r>
            <a:endParaRPr lang="de-DE"/>
          </a:p>
        </p:txBody>
      </p:sp>
      <p:sp>
        <p:nvSpPr>
          <p:cNvPr id="5" name="Foliennummernplatzhalter 4">
            <a:extLst>
              <a:ext uri="{FF2B5EF4-FFF2-40B4-BE49-F238E27FC236}">
                <a16:creationId xmlns:a16="http://schemas.microsoft.com/office/drawing/2014/main" id="{C23F7F15-DC48-3D48-95BE-26D97B9CB2A9}"/>
              </a:ext>
            </a:extLst>
          </p:cNvPr>
          <p:cNvSpPr>
            <a:spLocks noGrp="1"/>
          </p:cNvSpPr>
          <p:nvPr>
            <p:ph type="sldNum" sz="quarter" idx="27"/>
          </p:nvPr>
        </p:nvSpPr>
        <p:spPr>
          <a:xfrm>
            <a:off x="383195" y="6562797"/>
            <a:ext cx="302605" cy="107722"/>
          </a:xfrm>
          <a:prstGeom prst="rect">
            <a:avLst/>
          </a:prstGeom>
        </p:spPr>
        <p:txBody>
          <a:bodyPr/>
          <a:lstStyle>
            <a:lvl1pPr>
              <a:defRPr>
                <a:latin typeface="Avenir Next LT Pro" panose="020B0504020202020204" pitchFamily="34" charset="0"/>
              </a:defRPr>
            </a:lvl1pPr>
          </a:lstStyle>
          <a:p>
            <a:pPr marL="25400">
              <a:spcBef>
                <a:spcPts val="100"/>
              </a:spcBef>
            </a:pPr>
            <a:fld id="{81D60167-4931-47E6-BA6A-407CBD079E47}" type="slidenum">
              <a:rPr lang="de-DE" smtClean="0"/>
              <a:pPr marL="25400">
                <a:spcBef>
                  <a:spcPts val="100"/>
                </a:spcBef>
              </a:pPr>
              <a:t>‹N°›</a:t>
            </a:fld>
            <a:endParaRPr lang="de-DE"/>
          </a:p>
        </p:txBody>
      </p:sp>
    </p:spTree>
    <p:extLst>
      <p:ext uri="{BB962C8B-B14F-4D97-AF65-F5344CB8AC3E}">
        <p14:creationId xmlns:p14="http://schemas.microsoft.com/office/powerpoint/2010/main" val="12004552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Disposition personnalisée">
    <p:spTree>
      <p:nvGrpSpPr>
        <p:cNvPr id="1" name=""/>
        <p:cNvGrpSpPr/>
        <p:nvPr/>
      </p:nvGrpSpPr>
      <p:grpSpPr>
        <a:xfrm>
          <a:off x="0" y="0"/>
          <a:ext cx="0" cy="0"/>
          <a:chOff x="0" y="0"/>
          <a:chExt cx="0" cy="0"/>
        </a:xfrm>
      </p:grpSpPr>
      <p:sp>
        <p:nvSpPr>
          <p:cNvPr id="6" name="Freihandform: Form 18">
            <a:extLst>
              <a:ext uri="{FF2B5EF4-FFF2-40B4-BE49-F238E27FC236}">
                <a16:creationId xmlns:a16="http://schemas.microsoft.com/office/drawing/2014/main" id="{C8B4BE4E-AAEF-4AD2-BAF8-09809628EA53}"/>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0C5ACD78-595F-468B-AD32-9316383B6CE6}"/>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61900967-DE7C-430E-AEF5-2974312C681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EA1D04-CA53-4DE3-84A8-2B63E41036C9}" type="slidenum">
              <a:rPr kumimoji="0" lang="de-DE" sz="1200" b="0" i="0" u="none" strike="noStrike" kern="1200" cap="none" spc="0" normalizeH="0" baseline="0" noProof="0" smtClean="0">
                <a:ln>
                  <a:noFill/>
                </a:ln>
                <a:solidFill>
                  <a:srgbClr val="898989"/>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de-DE" sz="1200" b="0" i="0" u="none" strike="noStrike" kern="1200" cap="none" spc="0" normalizeH="0" baseline="0" noProof="0">
              <a:ln>
                <a:noFill/>
              </a:ln>
              <a:solidFill>
                <a:srgbClr val="898989"/>
              </a:solidFill>
              <a:effectLst/>
              <a:uLnTx/>
              <a:uFillTx/>
              <a:latin typeface="Calibri"/>
              <a:ea typeface="+mn-ea"/>
              <a:cs typeface="+mn-cs"/>
            </a:endParaRPr>
          </a:p>
        </p:txBody>
      </p:sp>
      <p:sp>
        <p:nvSpPr>
          <p:cNvPr id="4" name="Espace réservé de la date 3">
            <a:extLst>
              <a:ext uri="{FF2B5EF4-FFF2-40B4-BE49-F238E27FC236}">
                <a16:creationId xmlns:a16="http://schemas.microsoft.com/office/drawing/2014/main" id="{7EE78582-EFF8-4078-A0E8-6E01FA89DA46}"/>
              </a:ext>
            </a:extLst>
          </p:cNvPr>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a:ln>
                  <a:noFill/>
                </a:ln>
                <a:solidFill>
                  <a:srgbClr val="898989"/>
                </a:solidFill>
                <a:effectLst/>
                <a:uLnTx/>
                <a:uFillTx/>
                <a:latin typeface="Calibri"/>
                <a:ea typeface="+mn-ea"/>
                <a:cs typeface="+mn-cs"/>
              </a:rPr>
              <a:t>Confidentiel|   </a:t>
            </a:r>
            <a:fld id="{FC89AA29-A18B-45E6-A6DD-E693AF6AAD3A}" type="datetimeFigureOut">
              <a:rPr kumimoji="0" lang="de-DE" sz="1200" b="0" i="0" u="none" strike="noStrike" kern="1200" cap="none" spc="0" normalizeH="0" baseline="0" noProof="0" smtClean="0">
                <a:ln>
                  <a:noFill/>
                </a:ln>
                <a:solidFill>
                  <a:srgbClr val="898989"/>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13.03.2026</a:t>
            </a:fld>
            <a:endParaRPr kumimoji="0" lang="de-DE" sz="1200" b="0" i="0" u="none" strike="noStrike" kern="1200" cap="none" spc="0" normalizeH="0" baseline="0" noProof="0">
              <a:ln>
                <a:noFill/>
              </a:ln>
              <a:solidFill>
                <a:srgbClr val="898989"/>
              </a:solidFill>
              <a:effectLst/>
              <a:uLnTx/>
              <a:uFillTx/>
              <a:latin typeface="Calibri"/>
              <a:ea typeface="+mn-ea"/>
              <a:cs typeface="+mn-cs"/>
            </a:endParaRPr>
          </a:p>
        </p:txBody>
      </p:sp>
      <p:sp>
        <p:nvSpPr>
          <p:cNvPr id="9" name="Espace réservé du contenu 2">
            <a:extLst>
              <a:ext uri="{FF2B5EF4-FFF2-40B4-BE49-F238E27FC236}">
                <a16:creationId xmlns:a16="http://schemas.microsoft.com/office/drawing/2014/main" id="{AE42FA1F-E4D2-48B3-9997-8B04AC9694F1}"/>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828746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tro title sheet 2">
    <p:spTree>
      <p:nvGrpSpPr>
        <p:cNvPr id="1" name=""/>
        <p:cNvGrpSpPr/>
        <p:nvPr/>
      </p:nvGrpSpPr>
      <p:grpSpPr>
        <a:xfrm>
          <a:off x="0" y="0"/>
          <a:ext cx="0" cy="0"/>
          <a:chOff x="0" y="0"/>
          <a:chExt cx="0" cy="0"/>
        </a:xfrm>
      </p:grpSpPr>
      <p:pic>
        <p:nvPicPr>
          <p:cNvPr id="10" name="Image 9" descr="Une image contenant armoire, personne, intérieur, tenant&#10;&#10;Description générée automatiquement">
            <a:extLst>
              <a:ext uri="{FF2B5EF4-FFF2-40B4-BE49-F238E27FC236}">
                <a16:creationId xmlns:a16="http://schemas.microsoft.com/office/drawing/2014/main" id="{99806D1E-107C-487F-AD82-77B678108F7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12192000" cy="6858002"/>
          </a:xfrm>
          <a:prstGeom prst="rect">
            <a:avLst/>
          </a:prstGeom>
        </p:spPr>
      </p:pic>
      <p:sp>
        <p:nvSpPr>
          <p:cNvPr id="2" name="Rectangle 1">
            <a:extLst>
              <a:ext uri="{FF2B5EF4-FFF2-40B4-BE49-F238E27FC236}">
                <a16:creationId xmlns:a16="http://schemas.microsoft.com/office/drawing/2014/main" id="{B260B7E0-A150-454B-BF68-35DAE1AC8C0B}"/>
              </a:ext>
            </a:extLst>
          </p:cNvPr>
          <p:cNvSpPr/>
          <p:nvPr userDrawn="1"/>
        </p:nvSpPr>
        <p:spPr>
          <a:xfrm>
            <a:off x="9197" y="2"/>
            <a:ext cx="12187401" cy="6858000"/>
          </a:xfrm>
          <a:prstGeom prst="rect">
            <a:avLst/>
          </a:prstGeom>
          <a:solidFill>
            <a:srgbClr val="2C2600">
              <a:alpha val="1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Freihandform: Form 6">
            <a:extLst>
              <a:ext uri="{FF2B5EF4-FFF2-40B4-BE49-F238E27FC236}">
                <a16:creationId xmlns:a16="http://schemas.microsoft.com/office/drawing/2014/main" id="{DF942FC7-E481-4885-8C4B-D2328CB2FAE3}"/>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8" name="Textplatzhalter 2">
            <a:extLst>
              <a:ext uri="{FF2B5EF4-FFF2-40B4-BE49-F238E27FC236}">
                <a16:creationId xmlns:a16="http://schemas.microsoft.com/office/drawing/2014/main" id="{22AE18D5-537B-4C13-B257-FF52CBB478A2}"/>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bg2"/>
                </a:solidFill>
                <a:latin typeface="Avenir Next LT Pro" panose="020B0504020202020204" pitchFamily="34" charset="0"/>
              </a:defRPr>
            </a:lvl1pPr>
          </a:lstStyle>
          <a:p>
            <a:pPr lvl="0"/>
            <a:r>
              <a:rPr lang="de-DE"/>
              <a:t>TITRE PAGE</a:t>
            </a:r>
            <a:br>
              <a:rPr lang="de-DE"/>
            </a:br>
            <a:r>
              <a:rPr lang="de-DE"/>
              <a:t>VERSION 2</a:t>
            </a:r>
          </a:p>
        </p:txBody>
      </p:sp>
      <p:pic>
        <p:nvPicPr>
          <p:cNvPr id="3" name="Image 2">
            <a:extLst>
              <a:ext uri="{FF2B5EF4-FFF2-40B4-BE49-F238E27FC236}">
                <a16:creationId xmlns:a16="http://schemas.microsoft.com/office/drawing/2014/main" id="{FD7378FB-211F-8CC8-35B6-A9816727888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78790" y="3958307"/>
            <a:ext cx="1634420" cy="1395236"/>
          </a:xfrm>
          <a:prstGeom prst="rect">
            <a:avLst/>
          </a:prstGeom>
        </p:spPr>
      </p:pic>
    </p:spTree>
    <p:custDataLst>
      <p:tags r:id="rId1"/>
    </p:custDataLst>
    <p:extLst>
      <p:ext uri="{BB962C8B-B14F-4D97-AF65-F5344CB8AC3E}">
        <p14:creationId xmlns:p14="http://schemas.microsoft.com/office/powerpoint/2010/main" val="641637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yellow background">
    <p:spTree>
      <p:nvGrpSpPr>
        <p:cNvPr id="1" name=""/>
        <p:cNvGrpSpPr/>
        <p:nvPr/>
      </p:nvGrpSpPr>
      <p:grpSpPr>
        <a:xfrm>
          <a:off x="0" y="0"/>
          <a:ext cx="0" cy="0"/>
          <a:chOff x="0" y="0"/>
          <a:chExt cx="0" cy="0"/>
        </a:xfrm>
      </p:grpSpPr>
      <p:sp>
        <p:nvSpPr>
          <p:cNvPr id="2" name="Textplatzhalter 4">
            <a:extLst>
              <a:ext uri="{FF2B5EF4-FFF2-40B4-BE49-F238E27FC236}">
                <a16:creationId xmlns:a16="http://schemas.microsoft.com/office/drawing/2014/main" id="{C23E6162-B898-46CF-8A52-1022F5787147}"/>
              </a:ext>
            </a:extLst>
          </p:cNvPr>
          <p:cNvSpPr>
            <a:spLocks noGrp="1"/>
          </p:cNvSpPr>
          <p:nvPr>
            <p:ph type="body" sz="quarter" idx="39" hasCustomPrompt="1"/>
          </p:nvPr>
        </p:nvSpPr>
        <p:spPr>
          <a:xfrm>
            <a:off x="2045581"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a:t> </a:t>
            </a:r>
          </a:p>
        </p:txBody>
      </p:sp>
      <p:sp>
        <p:nvSpPr>
          <p:cNvPr id="3" name="Textplatzhalter 4">
            <a:extLst>
              <a:ext uri="{FF2B5EF4-FFF2-40B4-BE49-F238E27FC236}">
                <a16:creationId xmlns:a16="http://schemas.microsoft.com/office/drawing/2014/main" id="{DCB1D0A2-E69B-4E28-90A6-E05A3C6701B7}"/>
              </a:ext>
            </a:extLst>
          </p:cNvPr>
          <p:cNvSpPr>
            <a:spLocks noGrp="1"/>
          </p:cNvSpPr>
          <p:nvPr>
            <p:ph type="body" sz="quarter" idx="40" hasCustomPrompt="1"/>
          </p:nvPr>
        </p:nvSpPr>
        <p:spPr>
          <a:xfrm>
            <a:off x="4847247"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a:t> </a:t>
            </a:r>
          </a:p>
        </p:txBody>
      </p:sp>
      <p:sp>
        <p:nvSpPr>
          <p:cNvPr id="4" name="Textplatzhalter 2">
            <a:extLst>
              <a:ext uri="{FF2B5EF4-FFF2-40B4-BE49-F238E27FC236}">
                <a16:creationId xmlns:a16="http://schemas.microsoft.com/office/drawing/2014/main" id="{753D86CE-F0DB-49A0-9FC2-1DF33A2DD652}"/>
              </a:ext>
            </a:extLst>
          </p:cNvPr>
          <p:cNvSpPr>
            <a:spLocks noGrp="1"/>
          </p:cNvSpPr>
          <p:nvPr>
            <p:ph type="body" sz="quarter" idx="41" hasCustomPrompt="1"/>
          </p:nvPr>
        </p:nvSpPr>
        <p:spPr>
          <a:xfrm>
            <a:off x="484724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02</a:t>
            </a:r>
          </a:p>
        </p:txBody>
      </p:sp>
      <p:sp>
        <p:nvSpPr>
          <p:cNvPr id="5" name="Textplatzhalter 4">
            <a:extLst>
              <a:ext uri="{FF2B5EF4-FFF2-40B4-BE49-F238E27FC236}">
                <a16:creationId xmlns:a16="http://schemas.microsoft.com/office/drawing/2014/main" id="{F1470DA7-3FDF-4F35-B16F-26B0FCF568A0}"/>
              </a:ext>
            </a:extLst>
          </p:cNvPr>
          <p:cNvSpPr>
            <a:spLocks noGrp="1"/>
          </p:cNvSpPr>
          <p:nvPr>
            <p:ph type="body" sz="quarter" idx="42" hasCustomPrompt="1"/>
          </p:nvPr>
        </p:nvSpPr>
        <p:spPr>
          <a:xfrm>
            <a:off x="7641818"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atin typeface="Avenir Next LT Pro" panose="020B0504020202020204" pitchFamily="34" charset="0"/>
              </a:defRPr>
            </a:lvl1pPr>
          </a:lstStyle>
          <a:p>
            <a:pPr lvl="0"/>
            <a:r>
              <a:rPr lang="de-DE"/>
              <a:t> </a:t>
            </a:r>
          </a:p>
        </p:txBody>
      </p:sp>
      <p:sp>
        <p:nvSpPr>
          <p:cNvPr id="6" name="Textplatzhalter 2">
            <a:extLst>
              <a:ext uri="{FF2B5EF4-FFF2-40B4-BE49-F238E27FC236}">
                <a16:creationId xmlns:a16="http://schemas.microsoft.com/office/drawing/2014/main" id="{3A96BBA7-64E2-4D47-8893-EC50930B6863}"/>
              </a:ext>
            </a:extLst>
          </p:cNvPr>
          <p:cNvSpPr>
            <a:spLocks noGrp="1"/>
          </p:cNvSpPr>
          <p:nvPr>
            <p:ph type="body" sz="quarter" idx="43" hasCustomPrompt="1"/>
          </p:nvPr>
        </p:nvSpPr>
        <p:spPr>
          <a:xfrm>
            <a:off x="764181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03</a:t>
            </a:r>
          </a:p>
        </p:txBody>
      </p:sp>
      <p:sp>
        <p:nvSpPr>
          <p:cNvPr id="7" name="Textplatzhalter 2">
            <a:extLst>
              <a:ext uri="{FF2B5EF4-FFF2-40B4-BE49-F238E27FC236}">
                <a16:creationId xmlns:a16="http://schemas.microsoft.com/office/drawing/2014/main" id="{C875CDB6-0641-4A17-8028-52AC364FCF47}"/>
              </a:ext>
            </a:extLst>
          </p:cNvPr>
          <p:cNvSpPr>
            <a:spLocks noGrp="1"/>
          </p:cNvSpPr>
          <p:nvPr>
            <p:ph type="body" sz="quarter" idx="10" hasCustomPrompt="1"/>
          </p:nvPr>
        </p:nvSpPr>
        <p:spPr>
          <a:xfrm>
            <a:off x="2045579"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01</a:t>
            </a:r>
          </a:p>
        </p:txBody>
      </p:sp>
    </p:spTree>
    <p:custDataLst>
      <p:tags r:id="rId1"/>
    </p:custDataLst>
    <p:extLst>
      <p:ext uri="{BB962C8B-B14F-4D97-AF65-F5344CB8AC3E}">
        <p14:creationId xmlns:p14="http://schemas.microsoft.com/office/powerpoint/2010/main" val="1350967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 picture_2">
    <p:spTree>
      <p:nvGrpSpPr>
        <p:cNvPr id="1" name=""/>
        <p:cNvGrpSpPr/>
        <p:nvPr/>
      </p:nvGrpSpPr>
      <p:grpSpPr>
        <a:xfrm>
          <a:off x="0" y="0"/>
          <a:ext cx="0" cy="0"/>
          <a:chOff x="0" y="0"/>
          <a:chExt cx="0" cy="0"/>
        </a:xfrm>
      </p:grpSpPr>
      <p:sp>
        <p:nvSpPr>
          <p:cNvPr id="10" name="Bildplatzhalter 4">
            <a:extLst>
              <a:ext uri="{FF2B5EF4-FFF2-40B4-BE49-F238E27FC236}">
                <a16:creationId xmlns:a16="http://schemas.microsoft.com/office/drawing/2014/main" id="{BC30996A-83AB-43FF-9BA2-4DF85664B413}"/>
              </a:ext>
            </a:extLst>
          </p:cNvPr>
          <p:cNvSpPr>
            <a:spLocks noGrp="1"/>
          </p:cNvSpPr>
          <p:nvPr>
            <p:ph type="pic" sz="quarter" idx="13" hasCustomPrompt="1"/>
          </p:nvPr>
        </p:nvSpPr>
        <p:spPr>
          <a:xfrm>
            <a:off x="1" y="-2"/>
            <a:ext cx="12192000" cy="6885385"/>
          </a:xfrm>
          <a:prstGeom prst="rect">
            <a:avLst/>
          </a:prstGeom>
          <a:solidFill>
            <a:schemeClr val="bg1">
              <a:lumMod val="95000"/>
            </a:schemeClr>
          </a:solidFill>
        </p:spPr>
        <p:txBody>
          <a:bodyPr lIns="72000" tIns="72000" rIns="72000"/>
          <a:lstStyle>
            <a:lvl1pPr marL="0" indent="0" algn="r">
              <a:buNone/>
              <a:defRPr sz="2000">
                <a:solidFill>
                  <a:schemeClr val="accent1"/>
                </a:solidFill>
                <a:latin typeface="CA Metro" panose="00000500000000000000" pitchFamily="2" charset="0"/>
              </a:defRPr>
            </a:lvl1pPr>
          </a:lstStyle>
          <a:p>
            <a:r>
              <a:rPr lang="en-US"/>
              <a:t>Click on the icon to add a picture</a:t>
            </a:r>
            <a:endParaRPr lang="de-DE"/>
          </a:p>
        </p:txBody>
      </p:sp>
      <p:sp>
        <p:nvSpPr>
          <p:cNvPr id="5" name="Textplatzhalter 4">
            <a:extLst>
              <a:ext uri="{FF2B5EF4-FFF2-40B4-BE49-F238E27FC236}">
                <a16:creationId xmlns:a16="http://schemas.microsoft.com/office/drawing/2014/main" id="{6BD921BE-0429-4C3F-A731-FF23D3CD5EF5}"/>
              </a:ext>
            </a:extLst>
          </p:cNvPr>
          <p:cNvSpPr>
            <a:spLocks noGrp="1"/>
          </p:cNvSpPr>
          <p:nvPr>
            <p:ph type="body" sz="quarter" idx="39" hasCustomPrompt="1"/>
          </p:nvPr>
        </p:nvSpPr>
        <p:spPr>
          <a:xfrm>
            <a:off x="719665" y="-2"/>
            <a:ext cx="3888319" cy="5518079"/>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rgbClr val="FFE500"/>
          </a:solidFill>
        </p:spPr>
        <p:txBody>
          <a:bodyPr/>
          <a:lstStyle>
            <a:lvl1pPr marL="0" indent="0">
              <a:buNone/>
              <a:defRPr/>
            </a:lvl1pPr>
          </a:lstStyle>
          <a:p>
            <a:pPr lvl="0"/>
            <a:r>
              <a:rPr lang="de-DE"/>
              <a:t> </a:t>
            </a:r>
          </a:p>
        </p:txBody>
      </p:sp>
      <p:sp>
        <p:nvSpPr>
          <p:cNvPr id="6" name="Textplatzhalter 2">
            <a:extLst>
              <a:ext uri="{FF2B5EF4-FFF2-40B4-BE49-F238E27FC236}">
                <a16:creationId xmlns:a16="http://schemas.microsoft.com/office/drawing/2014/main" id="{3130668E-DEDA-4CE5-B795-2DBDEFFA8258}"/>
              </a:ext>
            </a:extLst>
          </p:cNvPr>
          <p:cNvSpPr>
            <a:spLocks noGrp="1"/>
          </p:cNvSpPr>
          <p:nvPr>
            <p:ph type="body" sz="quarter" idx="10" hasCustomPrompt="1"/>
          </p:nvPr>
        </p:nvSpPr>
        <p:spPr>
          <a:xfrm>
            <a:off x="719666" y="362148"/>
            <a:ext cx="3888319" cy="4315048"/>
          </a:xfrm>
          <a:prstGeom prst="rect">
            <a:avLst/>
          </a:prstGeom>
        </p:spPr>
        <p:txBody>
          <a:bodyPr/>
          <a:lstStyle>
            <a:lvl1pPr marL="0" indent="0" algn="ctr">
              <a:buNone/>
              <a:defRPr sz="9000" b="1" cap="all" baseline="0">
                <a:solidFill>
                  <a:srgbClr val="FFFFFF"/>
                </a:solidFill>
                <a:latin typeface="Avenir Next LT Pro" panose="020B0504020202020204" pitchFamily="34" charset="0"/>
              </a:defRPr>
            </a:lvl1pPr>
          </a:lstStyle>
          <a:p>
            <a:pPr lvl="0"/>
            <a:r>
              <a:rPr lang="de-DE"/>
              <a:t>01</a:t>
            </a:r>
          </a:p>
        </p:txBody>
      </p:sp>
    </p:spTree>
    <p:custDataLst>
      <p:tags r:id="rId1"/>
    </p:custDataLst>
    <p:extLst>
      <p:ext uri="{BB962C8B-B14F-4D97-AF65-F5344CB8AC3E}">
        <p14:creationId xmlns:p14="http://schemas.microsoft.com/office/powerpoint/2010/main" val="2154632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etro title sheet 2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ACE59C5C-DEA9-4EBE-BF71-703BCE5EDF3D}"/>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17" name="Bildplatzhalter 16">
            <a:extLst>
              <a:ext uri="{FF2B5EF4-FFF2-40B4-BE49-F238E27FC236}">
                <a16:creationId xmlns:a16="http://schemas.microsoft.com/office/drawing/2014/main" id="{1F6D3149-48CC-43A2-B113-9FE0632FDAE3}"/>
              </a:ext>
            </a:extLst>
          </p:cNvPr>
          <p:cNvSpPr>
            <a:spLocks noGrp="1"/>
          </p:cNvSpPr>
          <p:nvPr>
            <p:ph type="pic" sz="quarter" idx="11" hasCustomPrompt="1"/>
          </p:nvPr>
        </p:nvSpPr>
        <p:spPr>
          <a:xfrm>
            <a:off x="-25171" y="0"/>
            <a:ext cx="12212572" cy="6858000"/>
          </a:xfrm>
          <a:custGeom>
            <a:avLst/>
            <a:gdLst>
              <a:gd name="connsiteX0" fmla="*/ 0 w 12212572"/>
              <a:gd name="connsiteY0" fmla="*/ 0 h 6858000"/>
              <a:gd name="connsiteX1" fmla="*/ 12212572 w 12212572"/>
              <a:gd name="connsiteY1" fmla="*/ 0 h 6858000"/>
              <a:gd name="connsiteX2" fmla="*/ 12212572 w 12212572"/>
              <a:gd name="connsiteY2" fmla="*/ 3381469 h 6858000"/>
              <a:gd name="connsiteX3" fmla="*/ 6912299 w 12212572"/>
              <a:gd name="connsiteY3" fmla="*/ 4890289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8" fmla="*/ 0 w 12212572"/>
              <a:gd name="connsiteY8" fmla="*/ 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47140 h 6858000"/>
              <a:gd name="connsiteX7" fmla="*/ 0 w 12212572"/>
              <a:gd name="connsiteY7" fmla="*/ 6858000 h 6858000"/>
              <a:gd name="connsiteX8" fmla="*/ 0 w 1221257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2572" h="6858000">
                <a:moveTo>
                  <a:pt x="0" y="0"/>
                </a:moveTo>
                <a:lnTo>
                  <a:pt x="12212572" y="0"/>
                </a:lnTo>
                <a:lnTo>
                  <a:pt x="12212572" y="3381469"/>
                </a:lnTo>
                <a:lnTo>
                  <a:pt x="6909918" y="4878383"/>
                </a:lnTo>
                <a:lnTo>
                  <a:pt x="6912299" y="4877205"/>
                </a:lnTo>
                <a:lnTo>
                  <a:pt x="5273984" y="4877205"/>
                </a:lnTo>
                <a:lnTo>
                  <a:pt x="5273984" y="5347140"/>
                </a:lnTo>
                <a:lnTo>
                  <a:pt x="0" y="6858000"/>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a:t>Cliquez sur 'insérer' dans la barre de menu, puis sur 'photos' pour insérer une image.</a:t>
            </a:r>
            <a:endParaRPr lang="de-DE"/>
          </a:p>
        </p:txBody>
      </p:sp>
      <p:sp>
        <p:nvSpPr>
          <p:cNvPr id="7" name="Textplatzhalter 2">
            <a:extLst>
              <a:ext uri="{FF2B5EF4-FFF2-40B4-BE49-F238E27FC236}">
                <a16:creationId xmlns:a16="http://schemas.microsoft.com/office/drawing/2014/main" id="{3C992F77-037C-44CD-8B2A-FE1B0562D5BF}"/>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bg2"/>
                </a:solidFill>
                <a:latin typeface="Avenir Next LT Pro" panose="020B0504020202020204" pitchFamily="34" charset="0"/>
              </a:defRPr>
            </a:lvl1pPr>
          </a:lstStyle>
          <a:p>
            <a:pPr lvl="0"/>
            <a:r>
              <a:rPr lang="de-DE"/>
              <a:t>TITRE PAGE</a:t>
            </a:r>
            <a:br>
              <a:rPr lang="de-DE"/>
            </a:br>
            <a:r>
              <a:rPr lang="de-DE"/>
              <a:t>VERSION 2</a:t>
            </a:r>
          </a:p>
        </p:txBody>
      </p:sp>
      <p:pic>
        <p:nvPicPr>
          <p:cNvPr id="2" name="Image 1">
            <a:extLst>
              <a:ext uri="{FF2B5EF4-FFF2-40B4-BE49-F238E27FC236}">
                <a16:creationId xmlns:a16="http://schemas.microsoft.com/office/drawing/2014/main" id="{63DFD68D-D54F-1708-8FE0-A25A7522C69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63905" y="3973587"/>
            <a:ext cx="1634420" cy="1395236"/>
          </a:xfrm>
          <a:prstGeom prst="rect">
            <a:avLst/>
          </a:prstGeom>
        </p:spPr>
      </p:pic>
    </p:spTree>
    <p:custDataLst>
      <p:tags r:id="rId1"/>
    </p:custDataLst>
    <p:extLst>
      <p:ext uri="{BB962C8B-B14F-4D97-AF65-F5344CB8AC3E}">
        <p14:creationId xmlns:p14="http://schemas.microsoft.com/office/powerpoint/2010/main" val="4050586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tro title sheet 3">
    <p:spTree>
      <p:nvGrpSpPr>
        <p:cNvPr id="1" name=""/>
        <p:cNvGrpSpPr/>
        <p:nvPr/>
      </p:nvGrpSpPr>
      <p:grpSpPr>
        <a:xfrm>
          <a:off x="0" y="0"/>
          <a:ext cx="0" cy="0"/>
          <a:chOff x="0" y="0"/>
          <a:chExt cx="0" cy="0"/>
        </a:xfrm>
      </p:grpSpPr>
      <p:sp>
        <p:nvSpPr>
          <p:cNvPr id="5" name="Freihandform: Form 4">
            <a:extLst>
              <a:ext uri="{FF2B5EF4-FFF2-40B4-BE49-F238E27FC236}">
                <a16:creationId xmlns:a16="http://schemas.microsoft.com/office/drawing/2014/main" id="{45338588-FA41-4854-8F69-058E58794F39}"/>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6" name="Textplatzhalter 2">
            <a:extLst>
              <a:ext uri="{FF2B5EF4-FFF2-40B4-BE49-F238E27FC236}">
                <a16:creationId xmlns:a16="http://schemas.microsoft.com/office/drawing/2014/main" id="{6450A261-0BF9-4077-9F7A-B720BF730691}"/>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tx1"/>
                </a:solidFill>
                <a:latin typeface="Avenir Next LT Pro" panose="020B0504020202020204" pitchFamily="34" charset="0"/>
              </a:defRPr>
            </a:lvl1pPr>
          </a:lstStyle>
          <a:p>
            <a:pPr lvl="0"/>
            <a:r>
              <a:rPr lang="de-DE"/>
              <a:t>TITRE PAGE</a:t>
            </a:r>
            <a:br>
              <a:rPr lang="de-DE"/>
            </a:br>
            <a:r>
              <a:rPr lang="de-DE"/>
              <a:t>VERSION 2</a:t>
            </a:r>
          </a:p>
        </p:txBody>
      </p:sp>
      <p:pic>
        <p:nvPicPr>
          <p:cNvPr id="7" name="Image 6" descr="Une image contenant noir, signe, assiette, horloge&#10;&#10;Description générée automatiquement">
            <a:extLst>
              <a:ext uri="{FF2B5EF4-FFF2-40B4-BE49-F238E27FC236}">
                <a16:creationId xmlns:a16="http://schemas.microsoft.com/office/drawing/2014/main" id="{FF1A4DBD-8FB5-4430-BC9A-40F3930D5C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pic>
        <p:nvPicPr>
          <p:cNvPr id="3" name="Image 2">
            <a:extLst>
              <a:ext uri="{FF2B5EF4-FFF2-40B4-BE49-F238E27FC236}">
                <a16:creationId xmlns:a16="http://schemas.microsoft.com/office/drawing/2014/main" id="{CB214038-61BA-608C-84C6-A518E8C82E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78790" y="3930881"/>
            <a:ext cx="1634420" cy="1395236"/>
          </a:xfrm>
          <a:prstGeom prst="rect">
            <a:avLst/>
          </a:prstGeom>
        </p:spPr>
      </p:pic>
    </p:spTree>
    <p:custDataLst>
      <p:tags r:id="rId1"/>
    </p:custDataLst>
    <p:extLst>
      <p:ext uri="{BB962C8B-B14F-4D97-AF65-F5344CB8AC3E}">
        <p14:creationId xmlns:p14="http://schemas.microsoft.com/office/powerpoint/2010/main" val="3803024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8" name="Freihandform: Form 7">
            <a:extLst>
              <a:ext uri="{FF2B5EF4-FFF2-40B4-BE49-F238E27FC236}">
                <a16:creationId xmlns:a16="http://schemas.microsoft.com/office/drawing/2014/main" id="{F9DF8EB7-55CC-464A-AA49-D68D61344DB2}"/>
              </a:ext>
            </a:extLst>
          </p:cNvPr>
          <p:cNvSpPr>
            <a:spLocks/>
          </p:cNvSpPr>
          <p:nvPr userDrawn="1"/>
        </p:nvSpPr>
        <p:spPr bwMode="auto">
          <a:xfrm>
            <a:off x="10348322" y="6329191"/>
            <a:ext cx="1843678" cy="528810"/>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3" name="Titelplatzhalter 1">
            <a:extLst>
              <a:ext uri="{FF2B5EF4-FFF2-40B4-BE49-F238E27FC236}">
                <a16:creationId xmlns:a16="http://schemas.microsoft.com/office/drawing/2014/main" id="{010FD807-97EB-493C-9A3C-AE8BB430C18E}"/>
              </a:ext>
            </a:extLst>
          </p:cNvPr>
          <p:cNvSpPr>
            <a:spLocks noGrp="1"/>
          </p:cNvSpPr>
          <p:nvPr>
            <p:ph type="title"/>
          </p:nvPr>
        </p:nvSpPr>
        <p:spPr>
          <a:xfrm>
            <a:off x="432254" y="497386"/>
            <a:ext cx="11322677" cy="945155"/>
          </a:xfrm>
          <a:prstGeom prst="rect">
            <a:avLst/>
          </a:prstGeom>
        </p:spPr>
        <p:txBody>
          <a:bodyPr vert="horz" lIns="0" tIns="0" rIns="0" bIns="0" rtlCol="0" anchor="t" anchorCtr="0">
            <a:noAutofit/>
          </a:bodyPr>
          <a:lstStyle/>
          <a:p>
            <a:r>
              <a:rPr lang="de-DE"/>
              <a:t>TITREAVENIR NEXT LT 34pt</a:t>
            </a:r>
          </a:p>
        </p:txBody>
      </p:sp>
      <p:sp>
        <p:nvSpPr>
          <p:cNvPr id="4" name="Foliennummernplatzhalter 7">
            <a:extLst>
              <a:ext uri="{FF2B5EF4-FFF2-40B4-BE49-F238E27FC236}">
                <a16:creationId xmlns:a16="http://schemas.microsoft.com/office/drawing/2014/main" id="{DFEAD6D4-CC80-4993-BC8F-544E6E3590A7}"/>
              </a:ext>
            </a:extLst>
          </p:cNvPr>
          <p:cNvSpPr>
            <a:spLocks noGrp="1"/>
          </p:cNvSpPr>
          <p:nvPr>
            <p:ph type="sldNum" sz="quarter" idx="4"/>
          </p:nvPr>
        </p:nvSpPr>
        <p:spPr>
          <a:xfrm>
            <a:off x="11342991" y="6570337"/>
            <a:ext cx="420143" cy="151200"/>
          </a:xfrm>
          <a:prstGeom prst="rect">
            <a:avLst/>
          </a:prstGeom>
        </p:spPr>
        <p:txBody>
          <a:bodyPr lIns="0" tIns="0" rIns="0" bIns="0"/>
          <a:lstStyle>
            <a:lvl1pPr algn="r">
              <a:defRPr sz="800" b="0">
                <a:solidFill>
                  <a:schemeClr val="accent1"/>
                </a:solidFill>
                <a:latin typeface="Avenir Next LT Pro" panose="020B0504020202020204" pitchFamily="34" charset="0"/>
              </a:defRPr>
            </a:lvl1pPr>
          </a:lstStyle>
          <a:p>
            <a:fld id="{82EA1D04-CA53-4DE3-84A8-2B63E41036C9}" type="slidenum">
              <a:rPr lang="de-DE" smtClean="0"/>
              <a:pPr/>
              <a:t>‹N°›</a:t>
            </a:fld>
            <a:endParaRPr lang="de-DE"/>
          </a:p>
        </p:txBody>
      </p:sp>
      <p:sp>
        <p:nvSpPr>
          <p:cNvPr id="5" name="Textplatzhalter 2">
            <a:extLst>
              <a:ext uri="{FF2B5EF4-FFF2-40B4-BE49-F238E27FC236}">
                <a16:creationId xmlns:a16="http://schemas.microsoft.com/office/drawing/2014/main" id="{E6E53E4B-EF88-4E0E-B2FC-506726985C1D}"/>
              </a:ext>
            </a:extLst>
          </p:cNvPr>
          <p:cNvSpPr>
            <a:spLocks noGrp="1"/>
          </p:cNvSpPr>
          <p:nvPr>
            <p:ph type="body" idx="1"/>
          </p:nvPr>
        </p:nvSpPr>
        <p:spPr>
          <a:xfrm>
            <a:off x="432253" y="1820294"/>
            <a:ext cx="11330880" cy="4488431"/>
          </a:xfrm>
          <a:prstGeom prst="rect">
            <a:avLst/>
          </a:prstGeom>
        </p:spPr>
        <p:txBody>
          <a:bodyPr vert="horz" lIns="0" tIns="0" rIns="0" bIns="0" rtlCol="0">
            <a:noAutofit/>
          </a:bodyPr>
          <a:lstStyle/>
          <a:p>
            <a:pPr lvl="0"/>
            <a:r>
              <a:rPr lang="de-DE" err="1"/>
              <a:t>Titre</a:t>
            </a:r>
            <a:r>
              <a:rPr lang="de-DE"/>
              <a:t> 1</a:t>
            </a:r>
          </a:p>
          <a:p>
            <a:pPr lvl="1"/>
            <a:r>
              <a:rPr lang="de-DE" err="1"/>
              <a:t>Titre</a:t>
            </a:r>
            <a:r>
              <a:rPr lang="de-DE"/>
              <a:t> 2</a:t>
            </a:r>
          </a:p>
          <a:p>
            <a:pPr lvl="2"/>
            <a:r>
              <a:rPr lang="de-DE" err="1"/>
              <a:t>Titre</a:t>
            </a:r>
            <a:r>
              <a:rPr lang="de-DE"/>
              <a:t> 3</a:t>
            </a:r>
          </a:p>
        </p:txBody>
      </p:sp>
      <p:sp>
        <p:nvSpPr>
          <p:cNvPr id="12" name="Datumsplatzhalter 5">
            <a:extLst>
              <a:ext uri="{FF2B5EF4-FFF2-40B4-BE49-F238E27FC236}">
                <a16:creationId xmlns:a16="http://schemas.microsoft.com/office/drawing/2014/main" id="{C705D6E7-DDD3-48B9-9718-4FE119F44A15}"/>
              </a:ext>
            </a:extLst>
          </p:cNvPr>
          <p:cNvSpPr>
            <a:spLocks noGrp="1"/>
          </p:cNvSpPr>
          <p:nvPr>
            <p:ph type="dt" sz="half" idx="2"/>
          </p:nvPr>
        </p:nvSpPr>
        <p:spPr>
          <a:xfrm>
            <a:off x="431657" y="6570338"/>
            <a:ext cx="9208732" cy="98751"/>
          </a:xfrm>
          <a:prstGeom prst="rect">
            <a:avLst/>
          </a:prstGeom>
        </p:spPr>
        <p:txBody>
          <a:bodyPr vert="horz" lIns="0" tIns="0" rIns="0" bIns="0" rtlCol="0" anchor="t" anchorCtr="0"/>
          <a:lstStyle>
            <a:lvl1pPr algn="l">
              <a:defRPr sz="800">
                <a:solidFill>
                  <a:schemeClr val="accent1"/>
                </a:solidFill>
                <a:latin typeface="Avenir Next LT Pro" panose="020B0504020202020204" pitchFamily="34" charset="0"/>
              </a:defRPr>
            </a:lvl1pPr>
          </a:lstStyle>
          <a:p>
            <a:r>
              <a:rPr lang="de-DE"/>
              <a:t>Confidentiel|   </a:t>
            </a:r>
            <a:fld id="{9CE27B42-210B-4EE8-85E8-D2E4D50ED9B6}" type="datetime1">
              <a:rPr lang="de-DE" smtClean="0"/>
              <a:t>13.03.2026</a:t>
            </a:fld>
            <a:endParaRPr lang="de-DE"/>
          </a:p>
        </p:txBody>
      </p:sp>
    </p:spTree>
    <p:custDataLst>
      <p:tags r:id="rId19"/>
    </p:custDataLst>
    <p:extLst>
      <p:ext uri="{BB962C8B-B14F-4D97-AF65-F5344CB8AC3E}">
        <p14:creationId xmlns:p14="http://schemas.microsoft.com/office/powerpoint/2010/main" val="2325962827"/>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61" r:id="rId3"/>
    <p:sldLayoutId id="2147483666" r:id="rId4"/>
    <p:sldLayoutId id="2147483667" r:id="rId5"/>
    <p:sldLayoutId id="2147483674" r:id="rId6"/>
    <p:sldLayoutId id="2147483676" r:id="rId7"/>
    <p:sldLayoutId id="2147483668" r:id="rId8"/>
    <p:sldLayoutId id="2147483669" r:id="rId9"/>
    <p:sldLayoutId id="2147483670" r:id="rId10"/>
    <p:sldLayoutId id="2147483672" r:id="rId11"/>
    <p:sldLayoutId id="2147483673" r:id="rId12"/>
    <p:sldLayoutId id="2147483690" r:id="rId13"/>
    <p:sldLayoutId id="2147483691" r:id="rId14"/>
    <p:sldLayoutId id="2147483692" r:id="rId15"/>
    <p:sldLayoutId id="2147483693" r:id="rId16"/>
    <p:sldLayoutId id="2147483694" r:id="rId17"/>
  </p:sldLayoutIdLst>
  <p:hf sldNum="0" hdr="0" ftr="0" dt="0"/>
  <p:txStyles>
    <p:titleStyle>
      <a:lvl1pPr algn="l" defTabSz="914400" rtl="0" eaLnBrk="1" latinLnBrk="0" hangingPunct="1">
        <a:lnSpc>
          <a:spcPct val="90000"/>
        </a:lnSpc>
        <a:spcBef>
          <a:spcPct val="0"/>
        </a:spcBef>
        <a:buNone/>
        <a:defRPr sz="3400" b="1" kern="1200" cap="all" baseline="0">
          <a:solidFill>
            <a:schemeClr val="tx1"/>
          </a:solidFill>
          <a:latin typeface="Avenir Next LT Pro" panose="020B0504020202020204" pitchFamily="34" charset="0"/>
          <a:ea typeface="+mj-ea"/>
          <a:cs typeface="+mj-cs"/>
        </a:defRPr>
      </a:lvl1pPr>
    </p:titleStyle>
    <p:body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272">
          <p15:clr>
            <a:srgbClr val="F26B43"/>
          </p15:clr>
        </p15:guide>
        <p15:guide id="32" pos="7408">
          <p15:clr>
            <a:srgbClr val="F26B43"/>
          </p15:clr>
        </p15:guide>
        <p15:guide id="33" pos="3840">
          <p15:clr>
            <a:srgbClr val="F26B43"/>
          </p15:clr>
        </p15:guide>
        <p15:guide id="34" orient="horz" pos="4201">
          <p15:clr>
            <a:srgbClr val="F26B43"/>
          </p15:clr>
        </p15:guide>
        <p15:guide id="35" orient="horz" pos="346">
          <p15:clr>
            <a:srgbClr val="F26B43"/>
          </p15:clr>
        </p15:guide>
        <p15:guide id="36" orient="horz" pos="3974">
          <p15:clr>
            <a:srgbClr val="F26B43"/>
          </p15:clr>
        </p15:guide>
        <p15:guide id="37" orient="horz" pos="113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8" name="Freihandform: Form 7">
            <a:extLst>
              <a:ext uri="{FF2B5EF4-FFF2-40B4-BE49-F238E27FC236}">
                <a16:creationId xmlns:a16="http://schemas.microsoft.com/office/drawing/2014/main" id="{F9DF8EB7-55CC-464A-AA49-D68D61344DB2}"/>
              </a:ext>
            </a:extLst>
          </p:cNvPr>
          <p:cNvSpPr>
            <a:spLocks/>
          </p:cNvSpPr>
          <p:nvPr userDrawn="1"/>
        </p:nvSpPr>
        <p:spPr bwMode="auto">
          <a:xfrm>
            <a:off x="10348322" y="6329191"/>
            <a:ext cx="1843678" cy="528810"/>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p>
        </p:txBody>
      </p:sp>
      <p:sp>
        <p:nvSpPr>
          <p:cNvPr id="3" name="Titelplatzhalter 1">
            <a:extLst>
              <a:ext uri="{FF2B5EF4-FFF2-40B4-BE49-F238E27FC236}">
                <a16:creationId xmlns:a16="http://schemas.microsoft.com/office/drawing/2014/main" id="{010FD807-97EB-493C-9A3C-AE8BB430C18E}"/>
              </a:ext>
            </a:extLst>
          </p:cNvPr>
          <p:cNvSpPr>
            <a:spLocks noGrp="1"/>
          </p:cNvSpPr>
          <p:nvPr>
            <p:ph type="title"/>
          </p:nvPr>
        </p:nvSpPr>
        <p:spPr>
          <a:xfrm>
            <a:off x="432254" y="497386"/>
            <a:ext cx="11322677" cy="945155"/>
          </a:xfrm>
          <a:prstGeom prst="rect">
            <a:avLst/>
          </a:prstGeom>
        </p:spPr>
        <p:txBody>
          <a:bodyPr vert="horz" lIns="0" tIns="0" rIns="0" bIns="0" rtlCol="0" anchor="t" anchorCtr="0">
            <a:noAutofit/>
          </a:bodyPr>
          <a:lstStyle/>
          <a:p>
            <a:r>
              <a:rPr lang="de-DE" dirty="0"/>
              <a:t>TITREAVENIR NEXT LT 34pt</a:t>
            </a:r>
          </a:p>
        </p:txBody>
      </p:sp>
      <p:sp>
        <p:nvSpPr>
          <p:cNvPr id="4" name="Foliennummernplatzhalter 7">
            <a:extLst>
              <a:ext uri="{FF2B5EF4-FFF2-40B4-BE49-F238E27FC236}">
                <a16:creationId xmlns:a16="http://schemas.microsoft.com/office/drawing/2014/main" id="{DFEAD6D4-CC80-4993-BC8F-544E6E3590A7}"/>
              </a:ext>
            </a:extLst>
          </p:cNvPr>
          <p:cNvSpPr>
            <a:spLocks noGrp="1"/>
          </p:cNvSpPr>
          <p:nvPr>
            <p:ph type="sldNum" sz="quarter" idx="4"/>
          </p:nvPr>
        </p:nvSpPr>
        <p:spPr>
          <a:xfrm>
            <a:off x="11342991" y="6570337"/>
            <a:ext cx="420143" cy="151200"/>
          </a:xfrm>
          <a:prstGeom prst="rect">
            <a:avLst/>
          </a:prstGeom>
        </p:spPr>
        <p:txBody>
          <a:bodyPr lIns="0" tIns="0" rIns="0" bIns="0"/>
          <a:lstStyle>
            <a:lvl1pPr algn="r">
              <a:defRPr sz="800" b="0">
                <a:solidFill>
                  <a:schemeClr val="accent1"/>
                </a:solidFill>
                <a:latin typeface="Avenir Next LT Pro" panose="020B0504020202020204" pitchFamily="34" charset="0"/>
              </a:defRPr>
            </a:lvl1pPr>
          </a:lstStyle>
          <a:p>
            <a:fld id="{82EA1D04-CA53-4DE3-84A8-2B63E41036C9}" type="slidenum">
              <a:rPr lang="de-DE" smtClean="0"/>
              <a:pPr/>
              <a:t>‹N°›</a:t>
            </a:fld>
            <a:endParaRPr lang="de-DE" dirty="0"/>
          </a:p>
        </p:txBody>
      </p:sp>
      <p:sp>
        <p:nvSpPr>
          <p:cNvPr id="5" name="Textplatzhalter 2">
            <a:extLst>
              <a:ext uri="{FF2B5EF4-FFF2-40B4-BE49-F238E27FC236}">
                <a16:creationId xmlns:a16="http://schemas.microsoft.com/office/drawing/2014/main" id="{E6E53E4B-EF88-4E0E-B2FC-506726985C1D}"/>
              </a:ext>
            </a:extLst>
          </p:cNvPr>
          <p:cNvSpPr>
            <a:spLocks noGrp="1"/>
          </p:cNvSpPr>
          <p:nvPr>
            <p:ph type="body" idx="1"/>
          </p:nvPr>
        </p:nvSpPr>
        <p:spPr>
          <a:xfrm>
            <a:off x="432253" y="1820294"/>
            <a:ext cx="11330880" cy="4488431"/>
          </a:xfrm>
          <a:prstGeom prst="rect">
            <a:avLst/>
          </a:prstGeom>
        </p:spPr>
        <p:txBody>
          <a:bodyPr vert="horz" lIns="0" tIns="0" rIns="0" bIns="0" rtlCol="0">
            <a:noAutofit/>
          </a:bodyPr>
          <a:lstStyle/>
          <a:p>
            <a:pPr lvl="0"/>
            <a:r>
              <a:rPr lang="de-DE" dirty="0" err="1"/>
              <a:t>Titre</a:t>
            </a:r>
            <a:r>
              <a:rPr lang="de-DE" dirty="0"/>
              <a:t> 1</a:t>
            </a:r>
          </a:p>
          <a:p>
            <a:pPr lvl="1"/>
            <a:r>
              <a:rPr lang="de-DE" dirty="0" err="1"/>
              <a:t>Titre</a:t>
            </a:r>
            <a:r>
              <a:rPr lang="de-DE" dirty="0"/>
              <a:t> 2</a:t>
            </a:r>
          </a:p>
          <a:p>
            <a:pPr lvl="2"/>
            <a:r>
              <a:rPr lang="de-DE" dirty="0" err="1"/>
              <a:t>Titre</a:t>
            </a:r>
            <a:r>
              <a:rPr lang="de-DE" dirty="0"/>
              <a:t> 3</a:t>
            </a:r>
          </a:p>
        </p:txBody>
      </p:sp>
      <p:sp>
        <p:nvSpPr>
          <p:cNvPr id="12" name="Datumsplatzhalter 5">
            <a:extLst>
              <a:ext uri="{FF2B5EF4-FFF2-40B4-BE49-F238E27FC236}">
                <a16:creationId xmlns:a16="http://schemas.microsoft.com/office/drawing/2014/main" id="{C705D6E7-DDD3-48B9-9718-4FE119F44A15}"/>
              </a:ext>
            </a:extLst>
          </p:cNvPr>
          <p:cNvSpPr>
            <a:spLocks noGrp="1"/>
          </p:cNvSpPr>
          <p:nvPr>
            <p:ph type="dt" sz="half" idx="2"/>
          </p:nvPr>
        </p:nvSpPr>
        <p:spPr>
          <a:xfrm>
            <a:off x="431657" y="6570338"/>
            <a:ext cx="9208732" cy="98751"/>
          </a:xfrm>
          <a:prstGeom prst="rect">
            <a:avLst/>
          </a:prstGeom>
        </p:spPr>
        <p:txBody>
          <a:bodyPr vert="horz" lIns="0" tIns="0" rIns="0" bIns="0" rtlCol="0" anchor="t" anchorCtr="0"/>
          <a:lstStyle>
            <a:lvl1pPr algn="l">
              <a:defRPr sz="800">
                <a:solidFill>
                  <a:schemeClr val="accent1"/>
                </a:solidFill>
                <a:latin typeface="Avenir Next LT Pro" panose="020B0504020202020204" pitchFamily="34" charset="0"/>
              </a:defRPr>
            </a:lvl1pPr>
          </a:lstStyle>
          <a:p>
            <a:r>
              <a:rPr lang="de-DE" dirty="0" err="1"/>
              <a:t>Confidentiel</a:t>
            </a:r>
            <a:r>
              <a:rPr lang="de-DE" dirty="0"/>
              <a:t>|   </a:t>
            </a:r>
            <a:fld id="{FC89AA29-A18B-45E6-A6DD-E693AF6AAD3A}" type="datetimeFigureOut">
              <a:rPr lang="de-DE" smtClean="0"/>
              <a:pPr/>
              <a:t>13.03.2026</a:t>
            </a:fld>
            <a:endParaRPr lang="de-DE" dirty="0"/>
          </a:p>
        </p:txBody>
      </p:sp>
    </p:spTree>
    <p:custDataLst>
      <p:tags r:id="rId14"/>
    </p:custDataLst>
    <p:extLst>
      <p:ext uri="{BB962C8B-B14F-4D97-AF65-F5344CB8AC3E}">
        <p14:creationId xmlns:p14="http://schemas.microsoft.com/office/powerpoint/2010/main" val="2805317196"/>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Lst>
  <p:hf hdr="0" dt="0"/>
  <p:txStyles>
    <p:titleStyle>
      <a:lvl1pPr algn="l" defTabSz="914400" rtl="0" eaLnBrk="1" latinLnBrk="0" hangingPunct="1">
        <a:lnSpc>
          <a:spcPct val="90000"/>
        </a:lnSpc>
        <a:spcBef>
          <a:spcPct val="0"/>
        </a:spcBef>
        <a:buNone/>
        <a:defRPr sz="3400" b="1" kern="1200" cap="all" baseline="0">
          <a:solidFill>
            <a:schemeClr val="tx1"/>
          </a:solidFill>
          <a:latin typeface="Avenir Next LT Pro" panose="020B0504020202020204" pitchFamily="34" charset="0"/>
          <a:ea typeface="+mj-ea"/>
          <a:cs typeface="+mj-cs"/>
        </a:defRPr>
      </a:lvl1pPr>
    </p:titleStyle>
    <p:body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272">
          <p15:clr>
            <a:srgbClr val="F26B43"/>
          </p15:clr>
        </p15:guide>
        <p15:guide id="32" pos="7408">
          <p15:clr>
            <a:srgbClr val="F26B43"/>
          </p15:clr>
        </p15:guide>
        <p15:guide id="33" pos="3840">
          <p15:clr>
            <a:srgbClr val="F26B43"/>
          </p15:clr>
        </p15:guide>
        <p15:guide id="34" orient="horz" pos="4201">
          <p15:clr>
            <a:srgbClr val="F26B43"/>
          </p15:clr>
        </p15:guide>
        <p15:guide id="35" orient="horz" pos="346">
          <p15:clr>
            <a:srgbClr val="F26B43"/>
          </p15:clr>
        </p15:guide>
        <p15:guide id="36" orient="horz" pos="3974">
          <p15:clr>
            <a:srgbClr val="F26B43"/>
          </p15:clr>
        </p15:guide>
        <p15:guide id="37" orient="horz" pos="113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8266D0A-5C28-8A8B-6FDF-E5F1AE0E5DE3}"/>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fr-FR"/>
              <a:t>Modifiez le style du titre</a:t>
            </a:r>
          </a:p>
        </p:txBody>
      </p:sp>
      <p:sp>
        <p:nvSpPr>
          <p:cNvPr id="3" name="Espace réservé du texte 2">
            <a:extLst>
              <a:ext uri="{FF2B5EF4-FFF2-40B4-BE49-F238E27FC236}">
                <a16:creationId xmlns:a16="http://schemas.microsoft.com/office/drawing/2014/main" id="{3FDEC2C6-F4B9-DC6A-B5CF-2AA63D31F1FB}"/>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D4B5290-62E2-811E-450F-C3450289C37A}"/>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fr-FR" sz="1200" b="0" i="0" u="none" strike="noStrike" kern="1200" cap="none" spc="0" baseline="0">
                <a:solidFill>
                  <a:srgbClr val="898989"/>
                </a:solidFill>
                <a:uFillTx/>
                <a:latin typeface="Calibri"/>
              </a:defRPr>
            </a:lvl1pPr>
          </a:lstStyle>
          <a:p>
            <a:pPr lvl="0"/>
            <a:fld id="{3C05F503-6BDD-4F03-8CAC-75D6A39528BE}" type="datetime1">
              <a:rPr lang="fr-FR"/>
              <a:pPr lvl="0"/>
              <a:t>13/03/2026</a:t>
            </a:fld>
            <a:endParaRPr lang="fr-FR"/>
          </a:p>
        </p:txBody>
      </p:sp>
      <p:sp>
        <p:nvSpPr>
          <p:cNvPr id="5" name="Espace réservé du pied de page 4">
            <a:extLst>
              <a:ext uri="{FF2B5EF4-FFF2-40B4-BE49-F238E27FC236}">
                <a16:creationId xmlns:a16="http://schemas.microsoft.com/office/drawing/2014/main" id="{6D30A597-BAEB-17B4-6BB3-A47741D9D3F3}"/>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fr-FR" sz="1200" b="0" i="0" u="none" strike="noStrike" kern="1200" cap="none" spc="0" baseline="0">
                <a:solidFill>
                  <a:srgbClr val="898989"/>
                </a:solidFill>
                <a:uFillTx/>
                <a:latin typeface="Calibri"/>
              </a:defRPr>
            </a:lvl1pPr>
          </a:lstStyle>
          <a:p>
            <a:pPr lvl="0"/>
            <a:endParaRPr lang="fr-FR"/>
          </a:p>
        </p:txBody>
      </p:sp>
      <p:sp>
        <p:nvSpPr>
          <p:cNvPr id="6" name="Espace réservé du numéro de diapositive 5">
            <a:extLst>
              <a:ext uri="{FF2B5EF4-FFF2-40B4-BE49-F238E27FC236}">
                <a16:creationId xmlns:a16="http://schemas.microsoft.com/office/drawing/2014/main" id="{99EA9D28-8EE0-F4CB-1D48-29604CFBD500}"/>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fr-FR" sz="1200" b="0" i="0" u="none" strike="noStrike" kern="1200" cap="none" spc="0" baseline="0">
                <a:solidFill>
                  <a:srgbClr val="898989"/>
                </a:solidFill>
                <a:uFillTx/>
                <a:latin typeface="Calibri"/>
              </a:defRPr>
            </a:lvl1pPr>
          </a:lstStyle>
          <a:p>
            <a:pPr lvl="0"/>
            <a:fld id="{476F0D5D-E8B7-422E-8DE3-1F724939AFF2}" type="slidenum">
              <a:t>‹N°›</a:t>
            </a:fld>
            <a:endParaRPr lang="fr-FR"/>
          </a:p>
        </p:txBody>
      </p:sp>
    </p:spTree>
    <p:extLst>
      <p:ext uri="{BB962C8B-B14F-4D97-AF65-F5344CB8AC3E}">
        <p14:creationId xmlns:p14="http://schemas.microsoft.com/office/powerpoint/2010/main" val="1534753008"/>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Lst>
  <p:txStyles>
    <p:titleStyle>
      <a:lvl1pPr marL="0" marR="0" lvl="0" indent="0" algn="l" defTabSz="914400" rtl="0" fontAlgn="auto" hangingPunct="1">
        <a:lnSpc>
          <a:spcPct val="90000"/>
        </a:lnSpc>
        <a:spcBef>
          <a:spcPts val="0"/>
        </a:spcBef>
        <a:spcAft>
          <a:spcPts val="0"/>
        </a:spcAft>
        <a:buNone/>
        <a:tabLst/>
        <a:defRPr lang="fr-FR"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fr-FR"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fr-FR"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fr-FR"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fr-FR"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fr-FR"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1.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9.jpe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8.png"/><Relationship Id="rId1" Type="http://schemas.openxmlformats.org/officeDocument/2006/relationships/slideLayout" Target="../slideLayouts/slideLayout18.xml"/><Relationship Id="rId5" Type="http://schemas.openxmlformats.org/officeDocument/2006/relationships/image" Target="../media/image5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png"/><Relationship Id="rId1" Type="http://schemas.openxmlformats.org/officeDocument/2006/relationships/slideLayout" Target="../slideLayouts/slideLayout1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8.png"/><Relationship Id="rId1" Type="http://schemas.openxmlformats.org/officeDocument/2006/relationships/slideLayout" Target="../slideLayouts/slideLayout18.xml"/><Relationship Id="rId4" Type="http://schemas.openxmlformats.org/officeDocument/2006/relationships/image" Target="../media/image52.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8.png"/><Relationship Id="rId1" Type="http://schemas.openxmlformats.org/officeDocument/2006/relationships/slideLayout" Target="../slideLayouts/slideLayout18.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8.png"/><Relationship Id="rId1" Type="http://schemas.openxmlformats.org/officeDocument/2006/relationships/slideLayout" Target="../slideLayouts/slideLayout18.xml"/><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4.jp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8.png"/><Relationship Id="rId2" Type="http://schemas.openxmlformats.org/officeDocument/2006/relationships/notesSlide" Target="../notesSlides/notesSlide3.xml"/><Relationship Id="rId1" Type="http://schemas.openxmlformats.org/officeDocument/2006/relationships/slideLayout" Target="../slideLayouts/slideLayout41.xml"/><Relationship Id="rId6" Type="http://schemas.openxmlformats.org/officeDocument/2006/relationships/image" Target="../media/image57.emf"/><Relationship Id="rId5" Type="http://schemas.openxmlformats.org/officeDocument/2006/relationships/image" Target="../media/image56.svg"/><Relationship Id="rId4" Type="http://schemas.openxmlformats.org/officeDocument/2006/relationships/image" Target="../media/image55.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1.xml"/><Relationship Id="rId5" Type="http://schemas.openxmlformats.org/officeDocument/2006/relationships/image" Target="../media/image59.jpe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1.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60.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8.png"/><Relationship Id="rId2" Type="http://schemas.openxmlformats.org/officeDocument/2006/relationships/image" Target="../media/image61.png"/><Relationship Id="rId1" Type="http://schemas.openxmlformats.org/officeDocument/2006/relationships/slideLayout" Target="../slideLayouts/slideLayout19.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microsoft.com/office/2018/10/relationships/comments" Target="../comments/modernComment_129_28F69B0C.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7.jpeg"/><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png"/><Relationship Id="rId18" Type="http://schemas.openxmlformats.org/officeDocument/2006/relationships/image" Target="../media/image84.png"/><Relationship Id="rId3" Type="http://schemas.openxmlformats.org/officeDocument/2006/relationships/image" Target="../media/image69.png"/><Relationship Id="rId21" Type="http://schemas.openxmlformats.org/officeDocument/2006/relationships/image" Target="../media/image87.png"/><Relationship Id="rId7" Type="http://schemas.openxmlformats.org/officeDocument/2006/relationships/image" Target="../media/image73.png"/><Relationship Id="rId12" Type="http://schemas.openxmlformats.org/officeDocument/2006/relationships/image" Target="../media/image78.png"/><Relationship Id="rId17" Type="http://schemas.openxmlformats.org/officeDocument/2006/relationships/image" Target="../media/image83.png"/><Relationship Id="rId2" Type="http://schemas.openxmlformats.org/officeDocument/2006/relationships/image" Target="../media/image8.png"/><Relationship Id="rId16" Type="http://schemas.openxmlformats.org/officeDocument/2006/relationships/image" Target="../media/image82.png"/><Relationship Id="rId20"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5" Type="http://schemas.openxmlformats.org/officeDocument/2006/relationships/image" Target="../media/image81.png"/><Relationship Id="rId10" Type="http://schemas.openxmlformats.org/officeDocument/2006/relationships/image" Target="../media/image76.png"/><Relationship Id="rId19" Type="http://schemas.openxmlformats.org/officeDocument/2006/relationships/image" Target="../media/image85.png"/><Relationship Id="rId4" Type="http://schemas.openxmlformats.org/officeDocument/2006/relationships/image" Target="../media/image70.png"/><Relationship Id="rId9" Type="http://schemas.openxmlformats.org/officeDocument/2006/relationships/image" Target="../media/image75.png"/><Relationship Id="rId14" Type="http://schemas.openxmlformats.org/officeDocument/2006/relationships/image" Target="../media/image80.png"/><Relationship Id="rId22" Type="http://schemas.openxmlformats.org/officeDocument/2006/relationships/image" Target="../media/image88.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9.xml"/><Relationship Id="rId5" Type="http://schemas.openxmlformats.org/officeDocument/2006/relationships/image" Target="../media/image8.pn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jpg"/><Relationship Id="rId18" Type="http://schemas.openxmlformats.org/officeDocument/2006/relationships/image" Target="../media/image41.jpeg"/><Relationship Id="rId26" Type="http://schemas.openxmlformats.org/officeDocument/2006/relationships/image" Target="../media/image48.png"/><Relationship Id="rId3" Type="http://schemas.openxmlformats.org/officeDocument/2006/relationships/image" Target="../media/image26.png"/><Relationship Id="rId21" Type="http://schemas.openxmlformats.org/officeDocument/2006/relationships/image" Target="../media/image44.svg"/><Relationship Id="rId7" Type="http://schemas.openxmlformats.org/officeDocument/2006/relationships/image" Target="../media/image30.png"/><Relationship Id="rId12" Type="http://schemas.openxmlformats.org/officeDocument/2006/relationships/image" Target="../media/image35.jpg"/><Relationship Id="rId17" Type="http://schemas.openxmlformats.org/officeDocument/2006/relationships/image" Target="../media/image40.png"/><Relationship Id="rId25" Type="http://schemas.openxmlformats.org/officeDocument/2006/relationships/image" Target="../media/image8.png"/><Relationship Id="rId2" Type="http://schemas.microsoft.com/office/2018/10/relationships/comments" Target="../comments/modernComment_130_327625FA.xml"/><Relationship Id="rId16" Type="http://schemas.openxmlformats.org/officeDocument/2006/relationships/image" Target="../media/image39.png"/><Relationship Id="rId20" Type="http://schemas.openxmlformats.org/officeDocument/2006/relationships/image" Target="../media/image43.png"/><Relationship Id="rId1" Type="http://schemas.openxmlformats.org/officeDocument/2006/relationships/slideLayout" Target="../slideLayouts/slideLayout19.xml"/><Relationship Id="rId6" Type="http://schemas.openxmlformats.org/officeDocument/2006/relationships/image" Target="../media/image29.png"/><Relationship Id="rId11" Type="http://schemas.openxmlformats.org/officeDocument/2006/relationships/image" Target="../media/image34.png"/><Relationship Id="rId24" Type="http://schemas.openxmlformats.org/officeDocument/2006/relationships/image" Target="../media/image47.png"/><Relationship Id="rId5" Type="http://schemas.openxmlformats.org/officeDocument/2006/relationships/image" Target="../media/image28.png"/><Relationship Id="rId15" Type="http://schemas.openxmlformats.org/officeDocument/2006/relationships/image" Target="../media/image38.png"/><Relationship Id="rId23" Type="http://schemas.openxmlformats.org/officeDocument/2006/relationships/image" Target="../media/image46.png"/><Relationship Id="rId10" Type="http://schemas.openxmlformats.org/officeDocument/2006/relationships/image" Target="../media/image33.png"/><Relationship Id="rId19" Type="http://schemas.openxmlformats.org/officeDocument/2006/relationships/image" Target="../media/image42.jpe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personne, intérieur, charrette à bras&#10;&#10;Description générée automatiquement">
            <a:extLst>
              <a:ext uri="{FF2B5EF4-FFF2-40B4-BE49-F238E27FC236}">
                <a16:creationId xmlns:a16="http://schemas.microsoft.com/office/drawing/2014/main" id="{3C3087AE-C713-353D-D9B1-28C6ECF959C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6468"/>
          <a:stretch/>
        </p:blipFill>
        <p:spPr>
          <a:xfrm>
            <a:off x="1" y="1"/>
            <a:ext cx="12191999" cy="3913631"/>
          </a:xfrm>
          <a:prstGeom prst="rect">
            <a:avLst/>
          </a:prstGeom>
        </p:spPr>
      </p:pic>
      <p:sp>
        <p:nvSpPr>
          <p:cNvPr id="5" name="ZoneTexte 4">
            <a:extLst>
              <a:ext uri="{FF2B5EF4-FFF2-40B4-BE49-F238E27FC236}">
                <a16:creationId xmlns:a16="http://schemas.microsoft.com/office/drawing/2014/main" id="{08E03FBE-8F8F-3BCF-8AF7-C70A363F8170}"/>
              </a:ext>
            </a:extLst>
          </p:cNvPr>
          <p:cNvSpPr txBox="1"/>
          <p:nvPr/>
        </p:nvSpPr>
        <p:spPr>
          <a:xfrm>
            <a:off x="1778461" y="4476972"/>
            <a:ext cx="8635077" cy="646331"/>
          </a:xfrm>
          <a:prstGeom prst="rect">
            <a:avLst/>
          </a:prstGeom>
          <a:noFill/>
        </p:spPr>
        <p:txBody>
          <a:bodyPr wrap="square">
            <a:spAutoFit/>
          </a:bodyPr>
          <a:lstStyle/>
          <a:p>
            <a:pPr algn="ctr"/>
            <a:r>
              <a:rPr lang="en-US" sz="3600" b="1" dirty="0">
                <a:solidFill>
                  <a:srgbClr val="1A3C7B"/>
                </a:solidFill>
                <a:latin typeface="Avenir Next LT Pro" panose="020B0504020202020204" pitchFamily="34" charset="0"/>
              </a:rPr>
              <a:t>Retail Media</a:t>
            </a:r>
          </a:p>
        </p:txBody>
      </p:sp>
      <p:sp>
        <p:nvSpPr>
          <p:cNvPr id="6" name="ZoneTexte 5">
            <a:extLst>
              <a:ext uri="{FF2B5EF4-FFF2-40B4-BE49-F238E27FC236}">
                <a16:creationId xmlns:a16="http://schemas.microsoft.com/office/drawing/2014/main" id="{07F1C207-E799-A01E-2F3F-3CE83603C88F}"/>
              </a:ext>
            </a:extLst>
          </p:cNvPr>
          <p:cNvSpPr txBox="1"/>
          <p:nvPr/>
        </p:nvSpPr>
        <p:spPr>
          <a:xfrm>
            <a:off x="3153135" y="5443685"/>
            <a:ext cx="5693270" cy="369332"/>
          </a:xfrm>
          <a:prstGeom prst="rect">
            <a:avLst/>
          </a:prstGeom>
          <a:noFill/>
        </p:spPr>
        <p:txBody>
          <a:bodyPr wrap="square" rtlCol="0">
            <a:spAutoFit/>
          </a:bodyPr>
          <a:lstStyle/>
          <a:p>
            <a:pPr algn="ctr"/>
            <a:r>
              <a:rPr kumimoji="0" lang="fr-FR" sz="1800" b="1" i="0" u="none" strike="noStrike" kern="1200" cap="none" spc="0" normalizeH="0" baseline="0" noProof="0" dirty="0">
                <a:ln>
                  <a:noFill/>
                </a:ln>
                <a:solidFill>
                  <a:srgbClr val="1A3C7B"/>
                </a:solidFill>
                <a:effectLst/>
                <a:uLnTx/>
                <a:uFillTx/>
                <a:latin typeface="Avenir Next LT Pro" panose="020B0504020202020204" pitchFamily="34" charset="0"/>
                <a:ea typeface="+mn-ea"/>
                <a:cs typeface="+mn-cs"/>
              </a:rPr>
              <a:t>Communication</a:t>
            </a:r>
            <a:r>
              <a:rPr lang="fr-FR" sz="1800" b="1" dirty="0">
                <a:solidFill>
                  <a:srgbClr val="1A3C7B"/>
                </a:solidFill>
                <a:latin typeface="Avenir Next LT Pro" panose="020B0504020202020204" pitchFamily="34" charset="0"/>
              </a:rPr>
              <a:t> </a:t>
            </a:r>
            <a:r>
              <a:rPr kumimoji="0" lang="fr-FR" sz="1800" b="1" i="0" u="none" strike="noStrike" kern="1200" cap="none" spc="0" normalizeH="0" baseline="0" noProof="0" dirty="0">
                <a:ln>
                  <a:noFill/>
                </a:ln>
                <a:solidFill>
                  <a:srgbClr val="1A3C7B"/>
                </a:solidFill>
                <a:effectLst/>
                <a:uLnTx/>
                <a:uFillTx/>
                <a:latin typeface="Avenir Next LT Pro" panose="020B0504020202020204" pitchFamily="34" charset="0"/>
                <a:ea typeface="+mn-ea"/>
                <a:cs typeface="+mn-cs"/>
              </a:rPr>
              <a:t>METRO France</a:t>
            </a:r>
          </a:p>
        </p:txBody>
      </p:sp>
      <p:pic>
        <p:nvPicPr>
          <p:cNvPr id="7" name="Image 6">
            <a:extLst>
              <a:ext uri="{FF2B5EF4-FFF2-40B4-BE49-F238E27FC236}">
                <a16:creationId xmlns:a16="http://schemas.microsoft.com/office/drawing/2014/main" id="{1E571792-CBCC-EC14-612D-4F9645851F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53502" y="2369616"/>
            <a:ext cx="1582349" cy="1350785"/>
          </a:xfrm>
          <a:prstGeom prst="rect">
            <a:avLst/>
          </a:prstGeom>
        </p:spPr>
      </p:pic>
      <p:pic>
        <p:nvPicPr>
          <p:cNvPr id="9" name="Image 8" descr="Une image contenant texte, Police, Graphique, graphisme&#10;&#10;Description générée automatiquement">
            <a:extLst>
              <a:ext uri="{FF2B5EF4-FFF2-40B4-BE49-F238E27FC236}">
                <a16:creationId xmlns:a16="http://schemas.microsoft.com/office/drawing/2014/main" id="{C1C53F66-180B-BBEA-1245-4044C86CD0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486" y="5149028"/>
            <a:ext cx="2229234" cy="1651721"/>
          </a:xfrm>
          <a:prstGeom prst="rect">
            <a:avLst/>
          </a:prstGeom>
        </p:spPr>
      </p:pic>
      <p:cxnSp>
        <p:nvCxnSpPr>
          <p:cNvPr id="4" name="Connecteur droit 3">
            <a:extLst>
              <a:ext uri="{FF2B5EF4-FFF2-40B4-BE49-F238E27FC236}">
                <a16:creationId xmlns:a16="http://schemas.microsoft.com/office/drawing/2014/main" id="{ABA4F341-06BC-078A-B7CF-EB8F30ABF275}"/>
              </a:ext>
            </a:extLst>
          </p:cNvPr>
          <p:cNvCxnSpPr/>
          <p:nvPr/>
        </p:nvCxnSpPr>
        <p:spPr>
          <a:xfrm>
            <a:off x="5153502" y="5270740"/>
            <a:ext cx="169253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0066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Espace réservé pour une image  10" descr="Une image contenant texte, ordinateur portable, ordinateur, personne&#10;&#10;Le contenu généré par l’IA peut être incorrect.">
            <a:extLst>
              <a:ext uri="{FF2B5EF4-FFF2-40B4-BE49-F238E27FC236}">
                <a16:creationId xmlns:a16="http://schemas.microsoft.com/office/drawing/2014/main" id="{C36D6C44-7EC4-A301-F7C9-8772BAE2FEF6}"/>
              </a:ext>
            </a:extLst>
          </p:cNvPr>
          <p:cNvPicPr>
            <a:picLocks noGrp="1" noChangeAspect="1"/>
          </p:cNvPicPr>
          <p:nvPr>
            <p:ph type="pic" sz="quarter" idx="13"/>
          </p:nvPr>
        </p:nvPicPr>
        <p:blipFill>
          <a:blip r:embed="rId2">
            <a:alphaModFix amt="85000"/>
            <a:extLst>
              <a:ext uri="{28A0092B-C50C-407E-A947-70E740481C1C}">
                <a14:useLocalDpi xmlns:a14="http://schemas.microsoft.com/office/drawing/2010/main" val="0"/>
              </a:ext>
            </a:extLst>
          </a:blip>
          <a:srcRect l="2993" r="2993"/>
          <a:stretch>
            <a:fillRect/>
          </a:stretch>
        </p:blipFill>
        <p:spPr/>
      </p:pic>
      <p:sp>
        <p:nvSpPr>
          <p:cNvPr id="4" name="Espace réservé du texte 3">
            <a:extLst>
              <a:ext uri="{FF2B5EF4-FFF2-40B4-BE49-F238E27FC236}">
                <a16:creationId xmlns:a16="http://schemas.microsoft.com/office/drawing/2014/main" id="{5B4A93B9-4BE9-4962-4837-3DFCC6066B62}"/>
              </a:ext>
            </a:extLst>
          </p:cNvPr>
          <p:cNvSpPr>
            <a:spLocks noGrp="1"/>
          </p:cNvSpPr>
          <p:nvPr>
            <p:ph type="body" sz="quarter" idx="10"/>
          </p:nvPr>
        </p:nvSpPr>
        <p:spPr>
          <a:xfrm>
            <a:off x="557434" y="1285166"/>
            <a:ext cx="4250540" cy="4315048"/>
          </a:xfrm>
        </p:spPr>
        <p:txBody>
          <a:bodyPr vert="horz" lIns="0" tIns="0" rIns="0" bIns="0" rtlCol="0" anchor="ctr">
            <a:noAutofit/>
          </a:bodyPr>
          <a:lstStyle/>
          <a:p>
            <a:r>
              <a:rPr lang="fr-FR" sz="5400" b="0" dirty="0" err="1">
                <a:solidFill>
                  <a:schemeClr val="bg1"/>
                </a:solidFill>
              </a:rPr>
              <a:t>Overview</a:t>
            </a:r>
            <a:r>
              <a:rPr lang="fr-FR" sz="5400" dirty="0">
                <a:solidFill>
                  <a:schemeClr val="bg1"/>
                </a:solidFill>
              </a:rPr>
              <a:t> </a:t>
            </a:r>
          </a:p>
          <a:p>
            <a:r>
              <a:rPr lang="fr-FR" sz="5400" b="0" dirty="0">
                <a:solidFill>
                  <a:schemeClr val="bg1"/>
                </a:solidFill>
              </a:rPr>
              <a:t>des </a:t>
            </a:r>
            <a:r>
              <a:rPr lang="fr-FR" sz="5400" dirty="0">
                <a:solidFill>
                  <a:schemeClr val="bg1"/>
                </a:solidFill>
              </a:rPr>
              <a:t>offres Online</a:t>
            </a:r>
          </a:p>
        </p:txBody>
      </p:sp>
      <p:sp>
        <p:nvSpPr>
          <p:cNvPr id="2" name="Espace réservé du numéro de diapositive 4">
            <a:extLst>
              <a:ext uri="{FF2B5EF4-FFF2-40B4-BE49-F238E27FC236}">
                <a16:creationId xmlns:a16="http://schemas.microsoft.com/office/drawing/2014/main" id="{5AB4FB41-99FE-04B3-34D5-E0938866009D}"/>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pic>
        <p:nvPicPr>
          <p:cNvPr id="3" name="Image 2" descr="Une image contenant texte, Police, Graphique, graphisme&#10;&#10;Description générée automatiquement">
            <a:extLst>
              <a:ext uri="{FF2B5EF4-FFF2-40B4-BE49-F238E27FC236}">
                <a16:creationId xmlns:a16="http://schemas.microsoft.com/office/drawing/2014/main" id="{0A0B2145-EE2B-3AD4-A365-08BC94D14448}"/>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Tree>
    <p:extLst>
      <p:ext uri="{BB962C8B-B14F-4D97-AF65-F5344CB8AC3E}">
        <p14:creationId xmlns:p14="http://schemas.microsoft.com/office/powerpoint/2010/main" val="2204333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B67C1-49C9-DC92-BE21-E346CADA33F9}"/>
            </a:ext>
          </a:extLst>
        </p:cNvPr>
        <p:cNvGrpSpPr/>
        <p:nvPr/>
      </p:nvGrpSpPr>
      <p:grpSpPr>
        <a:xfrm>
          <a:off x="0" y="0"/>
          <a:ext cx="0" cy="0"/>
          <a:chOff x="0" y="0"/>
          <a:chExt cx="0" cy="0"/>
        </a:xfrm>
      </p:grpSpPr>
      <p:sp>
        <p:nvSpPr>
          <p:cNvPr id="2" name="Espace réservé du texte 5">
            <a:extLst>
              <a:ext uri="{FF2B5EF4-FFF2-40B4-BE49-F238E27FC236}">
                <a16:creationId xmlns:a16="http://schemas.microsoft.com/office/drawing/2014/main" id="{CDB6858A-B4A3-13CD-55F8-E491C2A3CA30}"/>
              </a:ext>
            </a:extLst>
          </p:cNvPr>
          <p:cNvSpPr txBox="1">
            <a:spLocks/>
          </p:cNvSpPr>
          <p:nvPr/>
        </p:nvSpPr>
        <p:spPr>
          <a:xfrm rot="20736384">
            <a:off x="-556821" y="525430"/>
            <a:ext cx="4385846" cy="1254646"/>
          </a:xfrm>
          <a:prstGeom prst="rect">
            <a:avLst/>
          </a:prstGeom>
        </p:spPr>
        <p:txBody>
          <a:bodyPr vert="horz" lIns="0" tIns="0" rIns="0" bIns="0" rtlCol="0">
            <a:normAutofit/>
          </a:bodyPr>
          <a:lst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004282"/>
              </a:buClr>
              <a:buSzTx/>
              <a:buFont typeface="CA Metro" panose="00000500000000000000" pitchFamily="2" charset="0"/>
              <a:buNone/>
              <a:tabLst/>
              <a:defRPr/>
            </a:pPr>
            <a:r>
              <a:rPr kumimoji="0" lang="fr-FR" sz="2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DISPLAY ONSITE*</a:t>
            </a:r>
          </a:p>
        </p:txBody>
      </p:sp>
      <p:pic>
        <p:nvPicPr>
          <p:cNvPr id="3" name="Image 2" descr="Une image contenant texte, Police, Graphique, graphisme&#10;&#10;Description générée automatiquement">
            <a:extLst>
              <a:ext uri="{FF2B5EF4-FFF2-40B4-BE49-F238E27FC236}">
                <a16:creationId xmlns:a16="http://schemas.microsoft.com/office/drawing/2014/main" id="{D846EEC4-08CD-7959-026A-92C50456C8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
        <p:nvSpPr>
          <p:cNvPr id="4" name="ZoneTexte 3">
            <a:extLst>
              <a:ext uri="{FF2B5EF4-FFF2-40B4-BE49-F238E27FC236}">
                <a16:creationId xmlns:a16="http://schemas.microsoft.com/office/drawing/2014/main" id="{0D13209A-D35D-7473-A2F0-41BEF44B4B2A}"/>
              </a:ext>
            </a:extLst>
          </p:cNvPr>
          <p:cNvSpPr txBox="1"/>
          <p:nvPr/>
        </p:nvSpPr>
        <p:spPr>
          <a:xfrm>
            <a:off x="3768645" y="865729"/>
            <a:ext cx="7662530"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t>Maximisez la visibilité de vos marques sur METRO.FR en activant le </a:t>
            </a:r>
            <a:r>
              <a:rPr kumimoji="0" lang="fr-FR" sz="2400" b="1" i="0" u="none" strike="noStrike" kern="1200" cap="all" spc="0" normalizeH="0" baseline="0" noProof="0" dirty="0">
                <a:ln>
                  <a:noFill/>
                </a:ln>
                <a:solidFill>
                  <a:srgbClr val="AF9671"/>
                </a:solidFill>
                <a:effectLst/>
                <a:uLnTx/>
                <a:uFillTx/>
                <a:latin typeface="Avenir Next LT Pro" panose="020B0504020202020204" pitchFamily="34" charset="0"/>
                <a:ea typeface="+mn-ea"/>
                <a:cs typeface="+mn-cs"/>
              </a:rPr>
              <a:t>display </a:t>
            </a:r>
            <a:r>
              <a:rPr kumimoji="0" lang="fr-FR" sz="2400" b="1" i="0" u="none" strike="noStrike" kern="1200" cap="all" spc="0" normalizeH="0" baseline="0" noProof="0" dirty="0" err="1">
                <a:ln>
                  <a:noFill/>
                </a:ln>
                <a:solidFill>
                  <a:srgbClr val="AF9671"/>
                </a:solidFill>
                <a:effectLst/>
                <a:uLnTx/>
                <a:uFillTx/>
                <a:latin typeface="Avenir Next LT Pro" panose="020B0504020202020204" pitchFamily="34" charset="0"/>
                <a:ea typeface="+mn-ea"/>
                <a:cs typeface="+mn-cs"/>
              </a:rPr>
              <a:t>Onsite</a:t>
            </a:r>
            <a:b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2400" b="1" i="0" u="none" strike="noStrike" kern="1200" cap="none" spc="0" normalizeH="0" baseline="0" noProof="0" dirty="0">
              <a:ln>
                <a:noFill/>
              </a:ln>
              <a:solidFill>
                <a:srgbClr val="004282"/>
              </a:solidFill>
              <a:effectLst/>
              <a:uLnTx/>
              <a:uFillTx/>
              <a:latin typeface="CA Metro"/>
              <a:ea typeface="+mn-ea"/>
              <a:cs typeface="+mn-cs"/>
            </a:endParaRPr>
          </a:p>
        </p:txBody>
      </p:sp>
      <p:sp>
        <p:nvSpPr>
          <p:cNvPr id="5" name="ZoneTexte 4">
            <a:extLst>
              <a:ext uri="{FF2B5EF4-FFF2-40B4-BE49-F238E27FC236}">
                <a16:creationId xmlns:a16="http://schemas.microsoft.com/office/drawing/2014/main" id="{4E558DCD-94CD-725A-7009-EF53E3F81E63}"/>
              </a:ext>
            </a:extLst>
          </p:cNvPr>
          <p:cNvSpPr txBox="1"/>
          <p:nvPr/>
        </p:nvSpPr>
        <p:spPr>
          <a:xfrm>
            <a:off x="353303" y="2285623"/>
            <a:ext cx="7910803" cy="2564805"/>
          </a:xfrm>
          <a:prstGeom prst="rect">
            <a:avLst/>
          </a:prstGeom>
          <a:noFill/>
        </p:spPr>
        <p:txBody>
          <a:bodyPr wrap="square">
            <a:spAutoFit/>
          </a:bodyPr>
          <a:lstStyle/>
          <a:p>
            <a:pPr marL="457200" marR="0" lvl="1" indent="0" algn="l" defTabSz="914400" rtl="0" eaLnBrk="1" fontAlgn="auto" latinLnBrk="0" hangingPunct="1">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Profitez de l’expertise des équipes et de la technologie Criteo pour activer vos campagnes de visibilité et de notoriété sur le site du 1</a:t>
            </a:r>
            <a:r>
              <a:rPr kumimoji="0" lang="fr-FR" b="1" i="0" u="none" strike="noStrike" kern="1200" cap="none" spc="0" normalizeH="0" baseline="30000" noProof="0" dirty="0">
                <a:ln>
                  <a:noFill/>
                </a:ln>
                <a:solidFill>
                  <a:srgbClr val="004282"/>
                </a:solidFill>
                <a:effectLst/>
                <a:uLnTx/>
                <a:uFillTx/>
                <a:latin typeface="Avenir Next LT Pro"/>
                <a:ea typeface="+mn-ea"/>
                <a:cs typeface="+mn-cs"/>
              </a:rPr>
              <a:t>er</a:t>
            </a:r>
            <a:r>
              <a:rPr kumimoji="0" lang="fr-FR" b="1" i="0" u="none" strike="noStrike" kern="1200" cap="none" spc="0" normalizeH="0" baseline="0" noProof="0" dirty="0">
                <a:ln>
                  <a:noFill/>
                </a:ln>
                <a:solidFill>
                  <a:srgbClr val="004282"/>
                </a:solidFill>
                <a:effectLst/>
                <a:uLnTx/>
                <a:uFillTx/>
                <a:latin typeface="Avenir Next LT Pro"/>
                <a:ea typeface="+mn-ea"/>
                <a:cs typeface="+mn-cs"/>
              </a:rPr>
              <a:t> fournisseur de la Restauration</a:t>
            </a:r>
          </a:p>
          <a:p>
            <a:pPr marL="457200" marR="0" lvl="1" indent="0" algn="l" defTabSz="914400" rtl="0" eaLnBrk="1" fontAlgn="auto" latinLnBrk="0" hangingPunct="1">
              <a:spcBef>
                <a:spcPts val="500"/>
              </a:spcBef>
              <a:spcAft>
                <a:spcPts val="0"/>
              </a:spcAft>
              <a:buClr>
                <a:srgbClr val="004282"/>
              </a:buClr>
              <a:buSzTx/>
              <a:buFont typeface="Avenir LT Std 45 Book" panose="020B0502020203020204" pitchFamily="34" charset="0"/>
              <a:buNone/>
              <a:tabLst/>
              <a:defRPr/>
            </a:pPr>
            <a:endPar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Emplacements : </a:t>
            </a:r>
            <a:r>
              <a:rPr kumimoji="0" lang="fr-FR" b="0" i="0" u="none" strike="noStrike" kern="1200" cap="none" spc="0" normalizeH="0" baseline="0" noProof="0" dirty="0" err="1">
                <a:ln>
                  <a:noFill/>
                </a:ln>
                <a:solidFill>
                  <a:srgbClr val="004282"/>
                </a:solidFill>
                <a:effectLst/>
                <a:uLnTx/>
                <a:uFillTx/>
                <a:latin typeface="Avenir Next LT Pro"/>
                <a:ea typeface="+mn-ea"/>
                <a:cs typeface="+mn-cs"/>
              </a:rPr>
              <a:t>Homepage</a:t>
            </a:r>
            <a:r>
              <a:rPr kumimoji="0" lang="fr-FR" b="0" i="0" u="none" strike="noStrike" kern="1200" cap="none" spc="0" normalizeH="0" baseline="0" noProof="0" dirty="0">
                <a:ln>
                  <a:noFill/>
                </a:ln>
                <a:solidFill>
                  <a:srgbClr val="004282"/>
                </a:solidFill>
                <a:effectLst/>
                <a:uLnTx/>
                <a:uFillTx/>
                <a:latin typeface="Avenir Next LT Pro"/>
                <a:ea typeface="+mn-ea"/>
                <a:cs typeface="+mn-cs"/>
              </a:rPr>
              <a:t>, Espaces Catalogues, Première page Catalogue, Pages Services &amp; Info </a:t>
            </a:r>
          </a:p>
          <a:p>
            <a:pPr marL="457200" marR="0" lvl="1" indent="0" algn="l" defTabSz="914400" rtl="0" eaLnBrk="1" fontAlgn="auto" latinLnBrk="0" hangingPunct="1">
              <a:spcBef>
                <a:spcPts val="500"/>
              </a:spcBef>
              <a:spcAft>
                <a:spcPts val="0"/>
              </a:spcAft>
              <a:buClr>
                <a:srgbClr val="004282"/>
              </a:buClr>
              <a:buSzTx/>
              <a:buFont typeface="Avenir LT Std 45 Book" panose="020B0502020203020204" pitchFamily="34" charset="0"/>
              <a:buNone/>
              <a:tabLst/>
              <a:defRPr/>
            </a:pPr>
            <a:endPar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Prix : </a:t>
            </a:r>
            <a:r>
              <a:rPr kumimoji="0" lang="fr-FR" b="0" i="0" u="none" strike="noStrike" kern="1200" cap="none" spc="0" normalizeH="0" baseline="0" noProof="0" dirty="0">
                <a:ln>
                  <a:noFill/>
                </a:ln>
                <a:solidFill>
                  <a:srgbClr val="004282"/>
                </a:solidFill>
                <a:effectLst/>
                <a:uLnTx/>
                <a:uFillTx/>
                <a:latin typeface="Avenir Next LT Pro"/>
                <a:ea typeface="+mn-ea"/>
                <a:cs typeface="+mn-cs"/>
              </a:rPr>
              <a:t>CPM</a:t>
            </a:r>
          </a:p>
        </p:txBody>
      </p:sp>
      <p:sp>
        <p:nvSpPr>
          <p:cNvPr id="7" name="Rectangle 6">
            <a:extLst>
              <a:ext uri="{FF2B5EF4-FFF2-40B4-BE49-F238E27FC236}">
                <a16:creationId xmlns:a16="http://schemas.microsoft.com/office/drawing/2014/main" id="{E6BAA47D-C768-7D59-165E-4E754C608D11}"/>
              </a:ext>
            </a:extLst>
          </p:cNvPr>
          <p:cNvSpPr/>
          <p:nvPr/>
        </p:nvSpPr>
        <p:spPr>
          <a:xfrm>
            <a:off x="10670350" y="-72602"/>
            <a:ext cx="1521650" cy="439000"/>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AWARENESS</a:t>
            </a:r>
          </a:p>
        </p:txBody>
      </p:sp>
      <p:sp>
        <p:nvSpPr>
          <p:cNvPr id="8" name="Rectangle 7">
            <a:extLst>
              <a:ext uri="{FF2B5EF4-FFF2-40B4-BE49-F238E27FC236}">
                <a16:creationId xmlns:a16="http://schemas.microsoft.com/office/drawing/2014/main" id="{1830458F-BCB6-FEBA-2CE6-4D6ABFD9ADDF}"/>
              </a:ext>
            </a:extLst>
          </p:cNvPr>
          <p:cNvSpPr/>
          <p:nvPr/>
        </p:nvSpPr>
        <p:spPr>
          <a:xfrm>
            <a:off x="10670350" y="391823"/>
            <a:ext cx="1521650" cy="439000"/>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CONSID.</a:t>
            </a:r>
          </a:p>
        </p:txBody>
      </p:sp>
      <p:grpSp>
        <p:nvGrpSpPr>
          <p:cNvPr id="17" name="Groupe 16">
            <a:extLst>
              <a:ext uri="{FF2B5EF4-FFF2-40B4-BE49-F238E27FC236}">
                <a16:creationId xmlns:a16="http://schemas.microsoft.com/office/drawing/2014/main" id="{2CDBCEBF-870D-BE20-AF9E-32984A7635FC}"/>
              </a:ext>
            </a:extLst>
          </p:cNvPr>
          <p:cNvGrpSpPr/>
          <p:nvPr/>
        </p:nvGrpSpPr>
        <p:grpSpPr>
          <a:xfrm>
            <a:off x="8666923" y="2144281"/>
            <a:ext cx="3203437" cy="3470774"/>
            <a:chOff x="8135248" y="1475629"/>
            <a:chExt cx="4032607" cy="4405809"/>
          </a:xfrm>
        </p:grpSpPr>
        <p:sp>
          <p:nvSpPr>
            <p:cNvPr id="9" name="ZoneTexte 8">
              <a:extLst>
                <a:ext uri="{FF2B5EF4-FFF2-40B4-BE49-F238E27FC236}">
                  <a16:creationId xmlns:a16="http://schemas.microsoft.com/office/drawing/2014/main" id="{AC5D4053-FF43-6AC1-4538-8AB1184D8555}"/>
                </a:ext>
              </a:extLst>
            </p:cNvPr>
            <p:cNvSpPr txBox="1"/>
            <p:nvPr/>
          </p:nvSpPr>
          <p:spPr>
            <a:xfrm>
              <a:off x="8263827" y="5451677"/>
              <a:ext cx="1012365" cy="42976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1"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entre Dec24 &amp; Nov25</a:t>
              </a:r>
              <a:endParaRPr kumimoji="0" lang="fr-FR" sz="800" b="0" i="1"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10" name="ZoneTexte 9">
              <a:extLst>
                <a:ext uri="{FF2B5EF4-FFF2-40B4-BE49-F238E27FC236}">
                  <a16:creationId xmlns:a16="http://schemas.microsoft.com/office/drawing/2014/main" id="{459FC60F-7F25-D5CE-CF85-A7AF0CFE6C64}"/>
                </a:ext>
              </a:extLst>
            </p:cNvPr>
            <p:cNvSpPr txBox="1"/>
            <p:nvPr/>
          </p:nvSpPr>
          <p:spPr>
            <a:xfrm>
              <a:off x="8135248" y="1475629"/>
              <a:ext cx="1719186" cy="121114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5,1M</a:t>
              </a:r>
              <a:b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br>
              <a: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de visites uniques</a:t>
              </a: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endParaRPr>
            </a:p>
          </p:txBody>
        </p:sp>
        <p:sp>
          <p:nvSpPr>
            <p:cNvPr id="11" name="ZoneTexte 10">
              <a:extLst>
                <a:ext uri="{FF2B5EF4-FFF2-40B4-BE49-F238E27FC236}">
                  <a16:creationId xmlns:a16="http://schemas.microsoft.com/office/drawing/2014/main" id="{BD98098F-2A19-AA3A-A2D0-839FA443D06E}"/>
                </a:ext>
              </a:extLst>
            </p:cNvPr>
            <p:cNvSpPr txBox="1"/>
            <p:nvPr/>
          </p:nvSpPr>
          <p:spPr>
            <a:xfrm>
              <a:off x="8135248" y="2756812"/>
              <a:ext cx="1937549" cy="121114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4,4M</a:t>
              </a:r>
              <a:r>
                <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de visiteurs uniques</a:t>
              </a:r>
            </a:p>
          </p:txBody>
        </p:sp>
        <p:sp>
          <p:nvSpPr>
            <p:cNvPr id="12" name="ZoneTexte 11">
              <a:extLst>
                <a:ext uri="{FF2B5EF4-FFF2-40B4-BE49-F238E27FC236}">
                  <a16:creationId xmlns:a16="http://schemas.microsoft.com/office/drawing/2014/main" id="{935B5D54-B9D7-EDE2-DE5B-83B4186123A3}"/>
                </a:ext>
              </a:extLst>
            </p:cNvPr>
            <p:cNvSpPr txBox="1"/>
            <p:nvPr/>
          </p:nvSpPr>
          <p:spPr>
            <a:xfrm>
              <a:off x="8135249" y="4042884"/>
              <a:ext cx="1576479" cy="144556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40% </a:t>
              </a:r>
              <a:b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br>
              <a: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Taux de connexion moyen</a:t>
              </a: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endParaRPr>
            </a:p>
          </p:txBody>
        </p:sp>
        <p:grpSp>
          <p:nvGrpSpPr>
            <p:cNvPr id="13" name="Groupe 12">
              <a:extLst>
                <a:ext uri="{FF2B5EF4-FFF2-40B4-BE49-F238E27FC236}">
                  <a16:creationId xmlns:a16="http://schemas.microsoft.com/office/drawing/2014/main" id="{1EBBC5E8-9F24-43B3-05A7-E0FB42E327D1}"/>
                </a:ext>
              </a:extLst>
            </p:cNvPr>
            <p:cNvGrpSpPr/>
            <p:nvPr/>
          </p:nvGrpSpPr>
          <p:grpSpPr>
            <a:xfrm>
              <a:off x="9654136" y="2142331"/>
              <a:ext cx="2513719" cy="1596104"/>
              <a:chOff x="436791" y="699005"/>
              <a:chExt cx="2862078" cy="1611129"/>
            </a:xfrm>
          </p:grpSpPr>
          <p:pic>
            <p:nvPicPr>
              <p:cNvPr id="14" name="Immagine 2">
                <a:extLst>
                  <a:ext uri="{FF2B5EF4-FFF2-40B4-BE49-F238E27FC236}">
                    <a16:creationId xmlns:a16="http://schemas.microsoft.com/office/drawing/2014/main" id="{61A88A16-924D-C7FB-5464-F4B9A836C93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2811" y="907292"/>
                <a:ext cx="2170042" cy="1194558"/>
              </a:xfrm>
              <a:prstGeom prst="rect">
                <a:avLst/>
              </a:prstGeom>
            </p:spPr>
          </p:pic>
          <p:pic>
            <p:nvPicPr>
              <p:cNvPr id="15" name="Image 14">
                <a:extLst>
                  <a:ext uri="{FF2B5EF4-FFF2-40B4-BE49-F238E27FC236}">
                    <a16:creationId xmlns:a16="http://schemas.microsoft.com/office/drawing/2014/main" id="{9705A87E-FE27-AA38-AFD0-6A1B8D556AE8}"/>
                  </a:ext>
                </a:extLst>
              </p:cNvPr>
              <p:cNvPicPr>
                <a:picLocks noChangeAspect="1"/>
              </p:cNvPicPr>
              <p:nvPr/>
            </p:nvPicPr>
            <p:blipFill>
              <a:blip r:embed="rId4"/>
              <a:srcRect l="5062" t="20377" r="6415" b="20377"/>
              <a:stretch/>
            </p:blipFill>
            <p:spPr>
              <a:xfrm>
                <a:off x="436791" y="699005"/>
                <a:ext cx="2862078" cy="1611129"/>
              </a:xfrm>
              <a:prstGeom prst="rect">
                <a:avLst/>
              </a:prstGeom>
            </p:spPr>
          </p:pic>
        </p:grpSp>
        <p:pic>
          <p:nvPicPr>
            <p:cNvPr id="18" name="Image 17">
              <a:extLst>
                <a:ext uri="{FF2B5EF4-FFF2-40B4-BE49-F238E27FC236}">
                  <a16:creationId xmlns:a16="http://schemas.microsoft.com/office/drawing/2014/main" id="{0F92666B-BBA9-F8D0-29AF-D60C88C21F37}"/>
                </a:ext>
              </a:extLst>
            </p:cNvPr>
            <p:cNvPicPr>
              <a:picLocks noChangeAspect="1"/>
            </p:cNvPicPr>
            <p:nvPr/>
          </p:nvPicPr>
          <p:blipFill>
            <a:blip r:embed="rId5"/>
            <a:stretch>
              <a:fillRect/>
            </a:stretch>
          </p:blipFill>
          <p:spPr>
            <a:xfrm>
              <a:off x="9853019" y="4139830"/>
              <a:ext cx="2036240" cy="1146147"/>
            </a:xfrm>
            <a:prstGeom prst="rect">
              <a:avLst/>
            </a:prstGeom>
          </p:spPr>
        </p:pic>
      </p:grpSp>
      <p:sp>
        <p:nvSpPr>
          <p:cNvPr id="23" name="ZoneTexte 22">
            <a:extLst>
              <a:ext uri="{FF2B5EF4-FFF2-40B4-BE49-F238E27FC236}">
                <a16:creationId xmlns:a16="http://schemas.microsoft.com/office/drawing/2014/main" id="{748DFB9B-54DF-96BF-47D1-F1845E147C86}"/>
              </a:ext>
            </a:extLst>
          </p:cNvPr>
          <p:cNvSpPr txBox="1"/>
          <p:nvPr/>
        </p:nvSpPr>
        <p:spPr>
          <a:xfrm>
            <a:off x="2923890" y="6492875"/>
            <a:ext cx="6816432" cy="2308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Sur le site M.WEB, différent de l’espace M.SHOP (Livraison), de l’espace Marketplace et également de l’espace Catalogues</a:t>
            </a:r>
          </a:p>
        </p:txBody>
      </p:sp>
      <p:sp>
        <p:nvSpPr>
          <p:cNvPr id="16" name="Espace réservé du numéro de diapositive 4">
            <a:extLst>
              <a:ext uri="{FF2B5EF4-FFF2-40B4-BE49-F238E27FC236}">
                <a16:creationId xmlns:a16="http://schemas.microsoft.com/office/drawing/2014/main" id="{35DF6E03-A974-080A-6358-A81015656E43}"/>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19" name="ZoneTexte 18">
            <a:extLst>
              <a:ext uri="{FF2B5EF4-FFF2-40B4-BE49-F238E27FC236}">
                <a16:creationId xmlns:a16="http://schemas.microsoft.com/office/drawing/2014/main" id="{286EA567-53E2-A22D-5FAF-D5FC08D44050}"/>
              </a:ext>
            </a:extLst>
          </p:cNvPr>
          <p:cNvSpPr txBox="1"/>
          <p:nvPr/>
        </p:nvSpPr>
        <p:spPr>
          <a:xfrm>
            <a:off x="1837465" y="5321435"/>
            <a:ext cx="5762445" cy="307777"/>
          </a:xfrm>
          <a:prstGeom prst="rect">
            <a:avLst/>
          </a:prstGeom>
          <a:solidFill>
            <a:schemeClr val="bg2">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Marques Endémiques &amp; Non-endémiques</a:t>
            </a:r>
          </a:p>
        </p:txBody>
      </p:sp>
    </p:spTree>
    <p:extLst>
      <p:ext uri="{BB962C8B-B14F-4D97-AF65-F5344CB8AC3E}">
        <p14:creationId xmlns:p14="http://schemas.microsoft.com/office/powerpoint/2010/main" val="2947884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7F94B-BAE3-FE73-FEAC-77081311848B}"/>
            </a:ext>
          </a:extLst>
        </p:cNvPr>
        <p:cNvGrpSpPr/>
        <p:nvPr/>
      </p:nvGrpSpPr>
      <p:grpSpPr>
        <a:xfrm>
          <a:off x="0" y="0"/>
          <a:ext cx="0" cy="0"/>
          <a:chOff x="0" y="0"/>
          <a:chExt cx="0" cy="0"/>
        </a:xfrm>
      </p:grpSpPr>
      <p:sp>
        <p:nvSpPr>
          <p:cNvPr id="16" name="Espace réservé du texte 5">
            <a:extLst>
              <a:ext uri="{FF2B5EF4-FFF2-40B4-BE49-F238E27FC236}">
                <a16:creationId xmlns:a16="http://schemas.microsoft.com/office/drawing/2014/main" id="{43ABCCBC-8BC9-66FF-082E-50AC7B58E3B8}"/>
              </a:ext>
            </a:extLst>
          </p:cNvPr>
          <p:cNvSpPr txBox="1">
            <a:spLocks/>
          </p:cNvSpPr>
          <p:nvPr/>
        </p:nvSpPr>
        <p:spPr>
          <a:xfrm rot="20803438">
            <a:off x="259782" y="355509"/>
            <a:ext cx="4385846" cy="643076"/>
          </a:xfrm>
          <a:prstGeom prst="rect">
            <a:avLst/>
          </a:prstGeom>
        </p:spPr>
        <p:txBody>
          <a:bodyPr vert="horz" lIns="0" tIns="0" rIns="0" bIns="0" rtlCol="0">
            <a:normAutofit/>
          </a:bodyPr>
          <a:lst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70000"/>
              </a:lnSpc>
              <a:spcBef>
                <a:spcPts val="1000"/>
              </a:spcBef>
              <a:spcAft>
                <a:spcPts val="0"/>
              </a:spcAft>
              <a:buClr>
                <a:srgbClr val="004282"/>
              </a:buClr>
              <a:buSzTx/>
              <a:buFont typeface="CA Metro" panose="00000500000000000000" pitchFamily="2" charset="0"/>
              <a:buNone/>
              <a:tabLst/>
              <a:defRPr/>
            </a:pPr>
            <a:r>
              <a:rPr kumimoji="0" lang="fr-FR" sz="2400" b="1" i="0" u="none" strike="noStrike" kern="1200" cap="none" spc="0" normalizeH="0" baseline="0" noProof="0" dirty="0">
                <a:ln>
                  <a:noFill/>
                </a:ln>
                <a:solidFill>
                  <a:srgbClr val="FFFFFF"/>
                </a:solidFill>
                <a:effectLst/>
                <a:uLnTx/>
                <a:uFillTx/>
                <a:latin typeface="Avenir Next LT Pro" pitchFamily="34"/>
                <a:ea typeface="+mn-ea"/>
                <a:cs typeface="+mn-cs"/>
              </a:rPr>
              <a:t>SOCIAL MEDIA </a:t>
            </a:r>
          </a:p>
        </p:txBody>
      </p:sp>
      <p:pic>
        <p:nvPicPr>
          <p:cNvPr id="17" name="Image 16" descr="Une image contenant texte, Police, Graphique, graphisme&#10;&#10;Description générée automatiquement">
            <a:extLst>
              <a:ext uri="{FF2B5EF4-FFF2-40B4-BE49-F238E27FC236}">
                <a16:creationId xmlns:a16="http://schemas.microsoft.com/office/drawing/2014/main" id="{D3446F62-52D9-B8D0-8A6E-72AC75CB71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
        <p:nvSpPr>
          <p:cNvPr id="19" name="ZoneTexte 18">
            <a:extLst>
              <a:ext uri="{FF2B5EF4-FFF2-40B4-BE49-F238E27FC236}">
                <a16:creationId xmlns:a16="http://schemas.microsoft.com/office/drawing/2014/main" id="{C1208B9A-C6D2-8B77-D635-87C67309F79D}"/>
              </a:ext>
            </a:extLst>
          </p:cNvPr>
          <p:cNvSpPr txBox="1"/>
          <p:nvPr/>
        </p:nvSpPr>
        <p:spPr>
          <a:xfrm>
            <a:off x="4465832" y="758360"/>
            <a:ext cx="7662530"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all" spc="0" normalizeH="0" baseline="0" noProof="0" dirty="0">
                <a:ln>
                  <a:noFill/>
                </a:ln>
                <a:solidFill>
                  <a:srgbClr val="004282"/>
                </a:solidFill>
                <a:effectLst/>
                <a:uLnTx/>
                <a:uFillTx/>
                <a:latin typeface="Avenir Next LT Pro"/>
                <a:ea typeface="+mn-ea"/>
                <a:cs typeface="+mn-cs"/>
              </a:rPr>
              <a:t>Amplifiez votre visibilité auprès de vos cibles grâce aux relais </a:t>
            </a:r>
            <a:r>
              <a:rPr kumimoji="0" lang="fr-FR" sz="2400" b="1" i="0" u="none" strike="noStrike" kern="1200" cap="all" spc="0" normalizeH="0" baseline="0" noProof="0" dirty="0">
                <a:ln>
                  <a:noFill/>
                </a:ln>
                <a:solidFill>
                  <a:srgbClr val="AF9671"/>
                </a:solidFill>
                <a:effectLst/>
                <a:uLnTx/>
                <a:uFillTx/>
                <a:latin typeface="Avenir Next LT Pro"/>
                <a:ea typeface="+mn-ea"/>
                <a:cs typeface="+mn-cs"/>
              </a:rPr>
              <a:t>Réseaux Sociaux</a:t>
            </a:r>
            <a:b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2400" b="1" i="0" u="none" strike="noStrike" kern="1200" cap="none" spc="0" normalizeH="0" baseline="0" noProof="0" dirty="0">
              <a:ln>
                <a:noFill/>
              </a:ln>
              <a:solidFill>
                <a:srgbClr val="004282"/>
              </a:solidFill>
              <a:effectLst/>
              <a:uLnTx/>
              <a:uFillTx/>
              <a:latin typeface="CA Metro"/>
              <a:ea typeface="+mn-ea"/>
              <a:cs typeface="+mn-cs"/>
            </a:endParaRPr>
          </a:p>
        </p:txBody>
      </p:sp>
      <p:sp>
        <p:nvSpPr>
          <p:cNvPr id="20" name="ZoneTexte 19">
            <a:extLst>
              <a:ext uri="{FF2B5EF4-FFF2-40B4-BE49-F238E27FC236}">
                <a16:creationId xmlns:a16="http://schemas.microsoft.com/office/drawing/2014/main" id="{352CDB36-39A4-525D-FF78-AC7174C925BE}"/>
              </a:ext>
            </a:extLst>
          </p:cNvPr>
          <p:cNvSpPr txBox="1"/>
          <p:nvPr/>
        </p:nvSpPr>
        <p:spPr>
          <a:xfrm>
            <a:off x="391223" y="2281693"/>
            <a:ext cx="7824157" cy="2093907"/>
          </a:xfrm>
          <a:prstGeom prst="rect">
            <a:avLst/>
          </a:prstGeom>
          <a:noFill/>
        </p:spPr>
        <p:txBody>
          <a:bodyPr wrap="square">
            <a:spAutoFit/>
          </a:bodyPr>
          <a:lstStyle/>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Les réseaux sociaux sont un levier puissant pour toucher vos acheteurs pros avec des formats engageants, ciblés et mesurables.</a:t>
            </a: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endPar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Emplacements :</a:t>
            </a:r>
            <a:r>
              <a:rPr kumimoji="0" lang="fr-FR" b="0" i="0" u="none" strike="noStrike" kern="1200" cap="none" spc="0" normalizeH="0" baseline="0" noProof="0" dirty="0">
                <a:ln>
                  <a:noFill/>
                </a:ln>
                <a:solidFill>
                  <a:srgbClr val="004282"/>
                </a:solidFill>
                <a:effectLst/>
                <a:uLnTx/>
                <a:uFillTx/>
                <a:latin typeface="Avenir Next LT Pro"/>
                <a:ea typeface="+mn-ea"/>
                <a:cs typeface="+mn-cs"/>
              </a:rPr>
              <a:t> </a:t>
            </a:r>
            <a:r>
              <a:rPr kumimoji="0" lang="fr-FR" b="0" i="0" u="none" strike="noStrike" kern="1200" cap="none" spc="0" normalizeH="0" baseline="0" noProof="0" dirty="0" err="1">
                <a:ln>
                  <a:noFill/>
                </a:ln>
                <a:solidFill>
                  <a:srgbClr val="004282"/>
                </a:solidFill>
                <a:effectLst/>
                <a:uLnTx/>
                <a:uFillTx/>
                <a:latin typeface="Avenir Next LT Pro"/>
                <a:ea typeface="+mn-ea"/>
                <a:cs typeface="+mn-cs"/>
              </a:rPr>
              <a:t>Darkpost</a:t>
            </a:r>
            <a:r>
              <a:rPr kumimoji="0" lang="fr-FR" b="0" i="0" u="none" strike="noStrike" kern="1200" cap="none" spc="0" normalizeH="0" baseline="0" noProof="0" dirty="0">
                <a:ln>
                  <a:noFill/>
                </a:ln>
                <a:solidFill>
                  <a:srgbClr val="004282"/>
                </a:solidFill>
                <a:effectLst/>
                <a:uLnTx/>
                <a:uFillTx/>
                <a:latin typeface="Avenir Next LT Pro"/>
                <a:ea typeface="+mn-ea"/>
                <a:cs typeface="+mn-cs"/>
              </a:rPr>
              <a:t> sur les RS METRO META</a:t>
            </a: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endPar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Prix : </a:t>
            </a:r>
            <a:r>
              <a:rPr kumimoji="0" lang="fr-FR" b="0" i="0" u="none" strike="noStrike" kern="1200" cap="none" spc="0" normalizeH="0" baseline="0" noProof="0" dirty="0">
                <a:ln>
                  <a:noFill/>
                </a:ln>
                <a:solidFill>
                  <a:srgbClr val="004282"/>
                </a:solidFill>
                <a:effectLst/>
                <a:uLnTx/>
                <a:uFillTx/>
                <a:latin typeface="Avenir Next LT Pro"/>
                <a:ea typeface="+mn-ea"/>
                <a:cs typeface="+mn-cs"/>
              </a:rPr>
              <a:t>Forfait Créa + CPM</a:t>
            </a:r>
          </a:p>
        </p:txBody>
      </p:sp>
      <p:grpSp>
        <p:nvGrpSpPr>
          <p:cNvPr id="4" name="Groupe 3">
            <a:extLst>
              <a:ext uri="{FF2B5EF4-FFF2-40B4-BE49-F238E27FC236}">
                <a16:creationId xmlns:a16="http://schemas.microsoft.com/office/drawing/2014/main" id="{6E674FC5-356B-47CF-E3BD-E5F2B9BC8C1D}"/>
              </a:ext>
            </a:extLst>
          </p:cNvPr>
          <p:cNvGrpSpPr/>
          <p:nvPr/>
        </p:nvGrpSpPr>
        <p:grpSpPr>
          <a:xfrm>
            <a:off x="8721403" y="2281693"/>
            <a:ext cx="3125539" cy="3228112"/>
            <a:chOff x="8037661" y="1967287"/>
            <a:chExt cx="3869569" cy="4136260"/>
          </a:xfrm>
        </p:grpSpPr>
        <p:pic>
          <p:nvPicPr>
            <p:cNvPr id="24" name="Picture 1" descr="A screenshot of a phone&#10;&#10;AI-generated content may be incorrect.">
              <a:extLst>
                <a:ext uri="{FF2B5EF4-FFF2-40B4-BE49-F238E27FC236}">
                  <a16:creationId xmlns:a16="http://schemas.microsoft.com/office/drawing/2014/main" id="{0D84E9EC-54EB-1901-85AE-B742F9A9513F}"/>
                </a:ext>
              </a:extLst>
            </p:cNvPr>
            <p:cNvPicPr>
              <a:picLocks noChangeAspect="1"/>
            </p:cNvPicPr>
            <p:nvPr/>
          </p:nvPicPr>
          <p:blipFill>
            <a:blip r:embed="rId3"/>
            <a:stretch>
              <a:fillRect/>
            </a:stretch>
          </p:blipFill>
          <p:spPr>
            <a:xfrm>
              <a:off x="8360735" y="1967287"/>
              <a:ext cx="1324314" cy="2133618"/>
            </a:xfrm>
            <a:prstGeom prst="rect">
              <a:avLst/>
            </a:prstGeom>
            <a:ln>
              <a:noFill/>
            </a:ln>
            <a:effectLst>
              <a:outerShdw blurRad="292100" dist="139700" dir="2700000" algn="tl" rotWithShape="0">
                <a:srgbClr val="333333">
                  <a:alpha val="65000"/>
                </a:srgbClr>
              </a:outerShdw>
            </a:effectLst>
          </p:spPr>
        </p:pic>
        <p:pic>
          <p:nvPicPr>
            <p:cNvPr id="25" name="Picture 26" descr="A group of hands holding drinks&#10;&#10;AI-generated content may be incorrect.">
              <a:extLst>
                <a:ext uri="{FF2B5EF4-FFF2-40B4-BE49-F238E27FC236}">
                  <a16:creationId xmlns:a16="http://schemas.microsoft.com/office/drawing/2014/main" id="{7271D737-C84B-5951-C5FE-7987A6E463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48802" y="1967287"/>
              <a:ext cx="1324314" cy="2133618"/>
            </a:xfrm>
            <a:prstGeom prst="rect">
              <a:avLst/>
            </a:prstGeom>
            <a:ln>
              <a:noFill/>
            </a:ln>
            <a:effectLst>
              <a:outerShdw blurRad="292100" dist="139700" dir="2700000" algn="tl" rotWithShape="0">
                <a:srgbClr val="333333">
                  <a:alpha val="65000"/>
                </a:srgbClr>
              </a:outerShdw>
            </a:effectLst>
          </p:spPr>
        </p:pic>
        <p:sp>
          <p:nvSpPr>
            <p:cNvPr id="26" name="ZoneTexte 25">
              <a:extLst>
                <a:ext uri="{FF2B5EF4-FFF2-40B4-BE49-F238E27FC236}">
                  <a16:creationId xmlns:a16="http://schemas.microsoft.com/office/drawing/2014/main" id="{8E75DC59-5422-A753-F1A7-B301481070A9}"/>
                </a:ext>
              </a:extLst>
            </p:cNvPr>
            <p:cNvSpPr txBox="1"/>
            <p:nvPr/>
          </p:nvSpPr>
          <p:spPr>
            <a:xfrm>
              <a:off x="8037661" y="4408068"/>
              <a:ext cx="1970461" cy="110421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a:rPr>
                <a:t>+240K </a:t>
              </a:r>
              <a:b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a:rPr>
              </a:br>
              <a: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a:rPr>
                <a:t>Abonnés sur les RS META METRO</a:t>
              </a:r>
              <a:endPar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a:endParaRPr>
            </a:p>
          </p:txBody>
        </p:sp>
        <p:sp>
          <p:nvSpPr>
            <p:cNvPr id="27" name="ZoneTexte 26">
              <a:extLst>
                <a:ext uri="{FF2B5EF4-FFF2-40B4-BE49-F238E27FC236}">
                  <a16:creationId xmlns:a16="http://schemas.microsoft.com/office/drawing/2014/main" id="{298C8500-AD98-AA77-D02F-1C7BAD755FAB}"/>
                </a:ext>
              </a:extLst>
            </p:cNvPr>
            <p:cNvSpPr txBox="1"/>
            <p:nvPr/>
          </p:nvSpPr>
          <p:spPr>
            <a:xfrm>
              <a:off x="9936771" y="4402718"/>
              <a:ext cx="1970459" cy="110421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+10M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Personnes touchées sur META</a:t>
              </a:r>
            </a:p>
          </p:txBody>
        </p:sp>
        <p:pic>
          <p:nvPicPr>
            <p:cNvPr id="28" name="object 51">
              <a:extLst>
                <a:ext uri="{FF2B5EF4-FFF2-40B4-BE49-F238E27FC236}">
                  <a16:creationId xmlns:a16="http://schemas.microsoft.com/office/drawing/2014/main" id="{A2FFCE99-E791-4FDA-8E3B-F7D7D4578CDA}"/>
                </a:ext>
              </a:extLst>
            </p:cNvPr>
            <p:cNvPicPr/>
            <p:nvPr/>
          </p:nvPicPr>
          <p:blipFill>
            <a:blip r:embed="rId5" cstate="print"/>
            <a:stretch>
              <a:fillRect/>
            </a:stretch>
          </p:blipFill>
          <p:spPr>
            <a:xfrm>
              <a:off x="9568222" y="5734998"/>
              <a:ext cx="368548" cy="368541"/>
            </a:xfrm>
            <a:prstGeom prst="rect">
              <a:avLst/>
            </a:prstGeom>
          </p:spPr>
        </p:pic>
        <p:pic>
          <p:nvPicPr>
            <p:cNvPr id="30" name="object 53">
              <a:extLst>
                <a:ext uri="{FF2B5EF4-FFF2-40B4-BE49-F238E27FC236}">
                  <a16:creationId xmlns:a16="http://schemas.microsoft.com/office/drawing/2014/main" id="{F8B80012-6D11-746D-CCB4-E937FF6BD0D9}"/>
                </a:ext>
              </a:extLst>
            </p:cNvPr>
            <p:cNvPicPr/>
            <p:nvPr/>
          </p:nvPicPr>
          <p:blipFill>
            <a:blip r:embed="rId6" cstate="print"/>
            <a:stretch>
              <a:fillRect/>
            </a:stretch>
          </p:blipFill>
          <p:spPr>
            <a:xfrm>
              <a:off x="10148802" y="5734998"/>
              <a:ext cx="368548" cy="368549"/>
            </a:xfrm>
            <a:prstGeom prst="rect">
              <a:avLst/>
            </a:prstGeom>
          </p:spPr>
        </p:pic>
      </p:grpSp>
      <p:sp>
        <p:nvSpPr>
          <p:cNvPr id="2" name="Espace réservé du numéro de diapositive 4">
            <a:extLst>
              <a:ext uri="{FF2B5EF4-FFF2-40B4-BE49-F238E27FC236}">
                <a16:creationId xmlns:a16="http://schemas.microsoft.com/office/drawing/2014/main" id="{B26396D7-899B-3BC9-EC32-37A52FFE86C0}"/>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3" name="Rectangle 2">
            <a:extLst>
              <a:ext uri="{FF2B5EF4-FFF2-40B4-BE49-F238E27FC236}">
                <a16:creationId xmlns:a16="http://schemas.microsoft.com/office/drawing/2014/main" id="{4C45EA85-65A3-CE95-33BA-8D2653AD1A84}"/>
              </a:ext>
            </a:extLst>
          </p:cNvPr>
          <p:cNvSpPr/>
          <p:nvPr/>
        </p:nvSpPr>
        <p:spPr>
          <a:xfrm>
            <a:off x="10795819" y="0"/>
            <a:ext cx="1396181" cy="402802"/>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AWARENESS</a:t>
            </a:r>
          </a:p>
        </p:txBody>
      </p:sp>
      <p:sp>
        <p:nvSpPr>
          <p:cNvPr id="6" name="ZoneTexte 5">
            <a:extLst>
              <a:ext uri="{FF2B5EF4-FFF2-40B4-BE49-F238E27FC236}">
                <a16:creationId xmlns:a16="http://schemas.microsoft.com/office/drawing/2014/main" id="{7E5FB1CB-2FCB-5F15-F301-49DFF464210E}"/>
              </a:ext>
            </a:extLst>
          </p:cNvPr>
          <p:cNvSpPr txBox="1"/>
          <p:nvPr/>
        </p:nvSpPr>
        <p:spPr>
          <a:xfrm>
            <a:off x="1837465" y="5321435"/>
            <a:ext cx="5762445" cy="307777"/>
          </a:xfrm>
          <a:prstGeom prst="rect">
            <a:avLst/>
          </a:prstGeom>
          <a:solidFill>
            <a:schemeClr val="bg2">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Marques Endémiques</a:t>
            </a:r>
          </a:p>
        </p:txBody>
      </p:sp>
    </p:spTree>
    <p:extLst>
      <p:ext uri="{BB962C8B-B14F-4D97-AF65-F5344CB8AC3E}">
        <p14:creationId xmlns:p14="http://schemas.microsoft.com/office/powerpoint/2010/main" val="898638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F3769-348D-B0F1-7A31-F566F0E6B2BE}"/>
            </a:ext>
          </a:extLst>
        </p:cNvPr>
        <p:cNvGrpSpPr/>
        <p:nvPr/>
      </p:nvGrpSpPr>
      <p:grpSpPr>
        <a:xfrm>
          <a:off x="0" y="0"/>
          <a:ext cx="0" cy="0"/>
          <a:chOff x="0" y="0"/>
          <a:chExt cx="0" cy="0"/>
        </a:xfrm>
      </p:grpSpPr>
      <p:sp>
        <p:nvSpPr>
          <p:cNvPr id="18" name="Espace réservé du texte 5">
            <a:extLst>
              <a:ext uri="{FF2B5EF4-FFF2-40B4-BE49-F238E27FC236}">
                <a16:creationId xmlns:a16="http://schemas.microsoft.com/office/drawing/2014/main" id="{31D7A70B-5DAF-DB32-59DF-6204AEB13FB2}"/>
              </a:ext>
            </a:extLst>
          </p:cNvPr>
          <p:cNvSpPr txBox="1">
            <a:spLocks/>
          </p:cNvSpPr>
          <p:nvPr/>
        </p:nvSpPr>
        <p:spPr>
          <a:xfrm rot="20803438">
            <a:off x="141615" y="168445"/>
            <a:ext cx="4385846" cy="1254646"/>
          </a:xfrm>
          <a:prstGeom prst="rect">
            <a:avLst/>
          </a:prstGeom>
        </p:spPr>
        <p:txBody>
          <a:bodyPr vert="horz" lIns="0" tIns="0" rIns="0" bIns="0" rtlCol="0">
            <a:normAutofit/>
          </a:bodyPr>
          <a:lst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70000"/>
              </a:lnSpc>
              <a:spcBef>
                <a:spcPts val="1000"/>
              </a:spcBef>
              <a:spcAft>
                <a:spcPts val="0"/>
              </a:spcAft>
              <a:buClr>
                <a:srgbClr val="004282"/>
              </a:buClr>
              <a:buSzTx/>
              <a:buFont typeface="CA Metro" panose="00000500000000000000" pitchFamily="2" charset="0"/>
              <a:buNone/>
              <a:tabLst/>
              <a:defRPr/>
            </a:pPr>
            <a:r>
              <a:rPr kumimoji="0" lang="fr-FR" sz="2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PARRAINAGE </a:t>
            </a:r>
            <a:br>
              <a:rPr kumimoji="0" lang="fr-FR" sz="2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br>
            <a:r>
              <a:rPr kumimoji="0" lang="fr-FR" sz="2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YOUTUBE &amp; PODCAST</a:t>
            </a:r>
          </a:p>
        </p:txBody>
      </p:sp>
      <p:pic>
        <p:nvPicPr>
          <p:cNvPr id="29" name="Image 28" descr="Une image contenant texte, Police, Graphique, graphisme&#10;&#10;Description générée automatiquement">
            <a:extLst>
              <a:ext uri="{FF2B5EF4-FFF2-40B4-BE49-F238E27FC236}">
                <a16:creationId xmlns:a16="http://schemas.microsoft.com/office/drawing/2014/main" id="{2BE838C8-9EAA-9789-4069-4C5D06CE70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
        <p:nvSpPr>
          <p:cNvPr id="31" name="ZoneTexte 30">
            <a:extLst>
              <a:ext uri="{FF2B5EF4-FFF2-40B4-BE49-F238E27FC236}">
                <a16:creationId xmlns:a16="http://schemas.microsoft.com/office/drawing/2014/main" id="{910398B9-19B5-FA89-F191-2FACDCDE42AD}"/>
              </a:ext>
            </a:extLst>
          </p:cNvPr>
          <p:cNvSpPr txBox="1"/>
          <p:nvPr/>
        </p:nvSpPr>
        <p:spPr>
          <a:xfrm>
            <a:off x="4499693" y="530797"/>
            <a:ext cx="7662530"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t>Profitez de </a:t>
            </a:r>
            <a:r>
              <a:rPr kumimoji="0" lang="fr-FR" sz="2400" b="1" i="0" u="none" strike="noStrike" kern="1200" cap="all" spc="0" normalizeH="0" baseline="0" noProof="0" dirty="0">
                <a:ln>
                  <a:noFill/>
                </a:ln>
                <a:solidFill>
                  <a:srgbClr val="AF9671"/>
                </a:solidFill>
                <a:effectLst/>
                <a:uLnTx/>
                <a:uFillTx/>
                <a:latin typeface="Avenir Next LT Pro" panose="020B0504020202020204" pitchFamily="34" charset="0"/>
                <a:ea typeface="+mn-ea"/>
                <a:cs typeface="+mn-cs"/>
              </a:rPr>
              <a:t>formats immersifs </a:t>
            </a:r>
            <a: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t>et affinitaires pour émerger différemment</a:t>
            </a:r>
            <a:b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32" name="ZoneTexte 31">
            <a:extLst>
              <a:ext uri="{FF2B5EF4-FFF2-40B4-BE49-F238E27FC236}">
                <a16:creationId xmlns:a16="http://schemas.microsoft.com/office/drawing/2014/main" id="{A934034B-CD9B-ED71-BA0F-1D320656A010}"/>
              </a:ext>
            </a:extLst>
          </p:cNvPr>
          <p:cNvSpPr txBox="1"/>
          <p:nvPr/>
        </p:nvSpPr>
        <p:spPr>
          <a:xfrm>
            <a:off x="484025" y="2280332"/>
            <a:ext cx="7911209" cy="2351926"/>
          </a:xfrm>
          <a:prstGeom prst="rect">
            <a:avLst/>
          </a:prstGeom>
          <a:noFill/>
        </p:spPr>
        <p:txBody>
          <a:bodyPr wrap="square">
            <a:spAutoFit/>
          </a:bodyPr>
          <a:lstStyle/>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Avec le parrainage de vidéos YTB ou de podcast </a:t>
            </a:r>
            <a:r>
              <a:rPr kumimoji="0" lang="fr-FR" b="1" i="0" u="none" strike="noStrike" kern="1200" cap="none" spc="0" normalizeH="0" baseline="0" noProof="0" dirty="0" err="1">
                <a:ln>
                  <a:noFill/>
                </a:ln>
                <a:solidFill>
                  <a:srgbClr val="004282"/>
                </a:solidFill>
                <a:effectLst/>
                <a:uLnTx/>
                <a:uFillTx/>
                <a:latin typeface="Avenir Next LT Pro" panose="020B0504020202020204" pitchFamily="34" charset="0"/>
                <a:ea typeface="+mn-ea"/>
                <a:cs typeface="+mn-cs"/>
              </a:rPr>
              <a:t>ToqueToque</a:t>
            </a: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captez l’attention et renforcez la proximité avec vos cibles.</a:t>
            </a: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rPr>
              <a:t>Parrainage d’une thématique durant toute une saison (5 à 10 épisodes par thématique)</a:t>
            </a:r>
            <a:endPar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endPar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Emplacements :</a:t>
            </a:r>
            <a:r>
              <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Placement des marques en début de chaque épisode sponsorisé</a:t>
            </a: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endPar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Prix : </a:t>
            </a:r>
            <a:r>
              <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Forfait</a:t>
            </a:r>
          </a:p>
        </p:txBody>
      </p:sp>
      <p:sp>
        <p:nvSpPr>
          <p:cNvPr id="40" name="Rectangle 39">
            <a:extLst>
              <a:ext uri="{FF2B5EF4-FFF2-40B4-BE49-F238E27FC236}">
                <a16:creationId xmlns:a16="http://schemas.microsoft.com/office/drawing/2014/main" id="{80C817D6-375F-9C9A-A2FE-731091849035}"/>
              </a:ext>
            </a:extLst>
          </p:cNvPr>
          <p:cNvSpPr/>
          <p:nvPr/>
        </p:nvSpPr>
        <p:spPr>
          <a:xfrm>
            <a:off x="10795819" y="0"/>
            <a:ext cx="1396181" cy="402802"/>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AWARENESS</a:t>
            </a:r>
          </a:p>
        </p:txBody>
      </p:sp>
      <p:grpSp>
        <p:nvGrpSpPr>
          <p:cNvPr id="3" name="Groupe 2">
            <a:extLst>
              <a:ext uri="{FF2B5EF4-FFF2-40B4-BE49-F238E27FC236}">
                <a16:creationId xmlns:a16="http://schemas.microsoft.com/office/drawing/2014/main" id="{202EB69C-F51E-C95F-125B-28A5338F97E4}"/>
              </a:ext>
            </a:extLst>
          </p:cNvPr>
          <p:cNvGrpSpPr/>
          <p:nvPr/>
        </p:nvGrpSpPr>
        <p:grpSpPr>
          <a:xfrm>
            <a:off x="8445260" y="1880703"/>
            <a:ext cx="3202442" cy="2926766"/>
            <a:chOff x="7810337" y="2222532"/>
            <a:chExt cx="3898182" cy="3649893"/>
          </a:xfrm>
        </p:grpSpPr>
        <p:sp>
          <p:nvSpPr>
            <p:cNvPr id="34" name="ZoneTexte 33">
              <a:extLst>
                <a:ext uri="{FF2B5EF4-FFF2-40B4-BE49-F238E27FC236}">
                  <a16:creationId xmlns:a16="http://schemas.microsoft.com/office/drawing/2014/main" id="{F1AFA3F0-7536-C688-CC23-7047FD5FD585}"/>
                </a:ext>
              </a:extLst>
            </p:cNvPr>
            <p:cNvSpPr txBox="1"/>
            <p:nvPr/>
          </p:nvSpPr>
          <p:spPr>
            <a:xfrm>
              <a:off x="7810337" y="3498321"/>
              <a:ext cx="1745765" cy="11130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+ 75K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Abonnés sur notre chaîne</a:t>
              </a:r>
            </a:p>
          </p:txBody>
        </p:sp>
        <p:pic>
          <p:nvPicPr>
            <p:cNvPr id="36" name="Picture 2" descr="Toque Toque - Émission - Apple Podcasts">
              <a:extLst>
                <a:ext uri="{FF2B5EF4-FFF2-40B4-BE49-F238E27FC236}">
                  <a16:creationId xmlns:a16="http://schemas.microsoft.com/office/drawing/2014/main" id="{48F0D1B0-5E90-5006-C302-169DE46194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14773" y="2222532"/>
              <a:ext cx="1041728" cy="1041728"/>
            </a:xfrm>
            <a:prstGeom prst="rect">
              <a:avLst/>
            </a:prstGeom>
            <a:noFill/>
            <a:extLst>
              <a:ext uri="{909E8E84-426E-40DD-AFC4-6F175D3DCCD1}">
                <a14:hiddenFill xmlns:a14="http://schemas.microsoft.com/office/drawing/2010/main">
                  <a:solidFill>
                    <a:srgbClr val="FFFFFF"/>
                  </a:solidFill>
                </a14:hiddenFill>
              </a:ext>
            </a:extLst>
          </p:spPr>
        </p:pic>
        <p:sp>
          <p:nvSpPr>
            <p:cNvPr id="37" name="ZoneTexte 36">
              <a:extLst>
                <a:ext uri="{FF2B5EF4-FFF2-40B4-BE49-F238E27FC236}">
                  <a16:creationId xmlns:a16="http://schemas.microsoft.com/office/drawing/2014/main" id="{DF1AC260-56FC-9640-51FA-4B4A48F03395}"/>
                </a:ext>
              </a:extLst>
            </p:cNvPr>
            <p:cNvSpPr txBox="1"/>
            <p:nvPr/>
          </p:nvSpPr>
          <p:spPr>
            <a:xfrm>
              <a:off x="7810337" y="4759347"/>
              <a:ext cx="1745765" cy="11130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57%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Visionnage moyen </a:t>
              </a:r>
            </a:p>
          </p:txBody>
        </p:sp>
        <p:sp>
          <p:nvSpPr>
            <p:cNvPr id="38" name="ZoneTexte 37">
              <a:extLst>
                <a:ext uri="{FF2B5EF4-FFF2-40B4-BE49-F238E27FC236}">
                  <a16:creationId xmlns:a16="http://schemas.microsoft.com/office/drawing/2014/main" id="{2B720356-38AD-CCDC-2B2C-A86E13578644}"/>
                </a:ext>
              </a:extLst>
            </p:cNvPr>
            <p:cNvSpPr txBox="1"/>
            <p:nvPr/>
          </p:nvSpPr>
          <p:spPr>
            <a:xfrm>
              <a:off x="9856538" y="3498321"/>
              <a:ext cx="1745765" cy="11130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+ 45K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Écoutes par épisode</a:t>
              </a:r>
            </a:p>
          </p:txBody>
        </p:sp>
        <p:sp>
          <p:nvSpPr>
            <p:cNvPr id="39" name="ZoneTexte 38">
              <a:extLst>
                <a:ext uri="{FF2B5EF4-FFF2-40B4-BE49-F238E27FC236}">
                  <a16:creationId xmlns:a16="http://schemas.microsoft.com/office/drawing/2014/main" id="{23200AE2-1747-2EA8-BBCD-6FBA3A937250}"/>
                </a:ext>
              </a:extLst>
            </p:cNvPr>
            <p:cNvSpPr txBox="1"/>
            <p:nvPr/>
          </p:nvSpPr>
          <p:spPr>
            <a:xfrm>
              <a:off x="9962754" y="4759347"/>
              <a:ext cx="1745765" cy="11130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8 à 9</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Épisodes par an </a:t>
              </a:r>
            </a:p>
          </p:txBody>
        </p:sp>
        <p:cxnSp>
          <p:nvCxnSpPr>
            <p:cNvPr id="41" name="Connecteur droit 40">
              <a:extLst>
                <a:ext uri="{FF2B5EF4-FFF2-40B4-BE49-F238E27FC236}">
                  <a16:creationId xmlns:a16="http://schemas.microsoft.com/office/drawing/2014/main" id="{12611B62-A0C4-1C47-25C6-F22147AD89D9}"/>
                </a:ext>
              </a:extLst>
            </p:cNvPr>
            <p:cNvCxnSpPr>
              <a:cxnSpLocks/>
            </p:cNvCxnSpPr>
            <p:nvPr/>
          </p:nvCxnSpPr>
          <p:spPr>
            <a:xfrm>
              <a:off x="9795642" y="3012653"/>
              <a:ext cx="0" cy="2825712"/>
            </a:xfrm>
            <a:prstGeom prst="line">
              <a:avLst/>
            </a:prstGeom>
          </p:spPr>
          <p:style>
            <a:lnRef idx="3">
              <a:schemeClr val="accent1"/>
            </a:lnRef>
            <a:fillRef idx="0">
              <a:schemeClr val="accent1"/>
            </a:fillRef>
            <a:effectRef idx="2">
              <a:schemeClr val="accent1"/>
            </a:effectRef>
            <a:fontRef idx="minor">
              <a:schemeClr val="tx1"/>
            </a:fontRef>
          </p:style>
        </p:cxnSp>
      </p:grpSp>
      <p:sp>
        <p:nvSpPr>
          <p:cNvPr id="2" name="Espace réservé du numéro de diapositive 4">
            <a:extLst>
              <a:ext uri="{FF2B5EF4-FFF2-40B4-BE49-F238E27FC236}">
                <a16:creationId xmlns:a16="http://schemas.microsoft.com/office/drawing/2014/main" id="{5FF84DA1-ED54-44CF-6D12-50D94D303697}"/>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pic>
        <p:nvPicPr>
          <p:cNvPr id="4" name="Image 3">
            <a:extLst>
              <a:ext uri="{FF2B5EF4-FFF2-40B4-BE49-F238E27FC236}">
                <a16:creationId xmlns:a16="http://schemas.microsoft.com/office/drawing/2014/main" id="{F958190F-D3DB-D7A2-2028-C5EE8E7F5173}"/>
              </a:ext>
            </a:extLst>
          </p:cNvPr>
          <p:cNvPicPr>
            <a:picLocks noChangeAspect="1"/>
          </p:cNvPicPr>
          <p:nvPr/>
        </p:nvPicPr>
        <p:blipFill>
          <a:blip r:embed="rId4"/>
          <a:srcRect l="16281" t="22869" r="13806" b="22508"/>
          <a:stretch>
            <a:fillRect/>
          </a:stretch>
        </p:blipFill>
        <p:spPr>
          <a:xfrm>
            <a:off x="8699702" y="1877413"/>
            <a:ext cx="1072062" cy="837606"/>
          </a:xfrm>
          <a:prstGeom prst="rect">
            <a:avLst/>
          </a:prstGeom>
        </p:spPr>
      </p:pic>
      <p:sp>
        <p:nvSpPr>
          <p:cNvPr id="5" name="ZoneTexte 4">
            <a:extLst>
              <a:ext uri="{FF2B5EF4-FFF2-40B4-BE49-F238E27FC236}">
                <a16:creationId xmlns:a16="http://schemas.microsoft.com/office/drawing/2014/main" id="{BD2571DC-C1D4-30B5-E9DD-537F71F17E2E}"/>
              </a:ext>
            </a:extLst>
          </p:cNvPr>
          <p:cNvSpPr txBox="1"/>
          <p:nvPr/>
        </p:nvSpPr>
        <p:spPr>
          <a:xfrm>
            <a:off x="1837465" y="5321435"/>
            <a:ext cx="5762445" cy="307777"/>
          </a:xfrm>
          <a:prstGeom prst="rect">
            <a:avLst/>
          </a:prstGeom>
          <a:solidFill>
            <a:schemeClr val="bg2">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Marques Endémiques &amp; Non-endémiques</a:t>
            </a:r>
          </a:p>
        </p:txBody>
      </p:sp>
    </p:spTree>
    <p:extLst>
      <p:ext uri="{BB962C8B-B14F-4D97-AF65-F5344CB8AC3E}">
        <p14:creationId xmlns:p14="http://schemas.microsoft.com/office/powerpoint/2010/main" val="2139097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7A680-E8B6-2FD1-662F-A43040D31A93}"/>
            </a:ext>
          </a:extLst>
        </p:cNvPr>
        <p:cNvGrpSpPr/>
        <p:nvPr/>
      </p:nvGrpSpPr>
      <p:grpSpPr>
        <a:xfrm>
          <a:off x="0" y="0"/>
          <a:ext cx="0" cy="0"/>
          <a:chOff x="0" y="0"/>
          <a:chExt cx="0" cy="0"/>
        </a:xfrm>
      </p:grpSpPr>
      <p:sp>
        <p:nvSpPr>
          <p:cNvPr id="2" name="Espace réservé du texte 5">
            <a:extLst>
              <a:ext uri="{FF2B5EF4-FFF2-40B4-BE49-F238E27FC236}">
                <a16:creationId xmlns:a16="http://schemas.microsoft.com/office/drawing/2014/main" id="{09440B39-4F3A-4818-C71B-1009CB713F4B}"/>
              </a:ext>
            </a:extLst>
          </p:cNvPr>
          <p:cNvSpPr txBox="1">
            <a:spLocks/>
          </p:cNvSpPr>
          <p:nvPr/>
        </p:nvSpPr>
        <p:spPr>
          <a:xfrm rot="20803438">
            <a:off x="-613285" y="383384"/>
            <a:ext cx="4385846" cy="1254646"/>
          </a:xfrm>
          <a:prstGeom prst="rect">
            <a:avLst/>
          </a:prstGeom>
        </p:spPr>
        <p:txBody>
          <a:bodyPr vert="horz" lIns="0" tIns="0" rIns="0" bIns="0" rtlCol="0">
            <a:normAutofit/>
          </a:bodyPr>
          <a:lst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7800" marR="0" lvl="0" indent="-177800" algn="ctr" defTabSz="914400" rtl="0" eaLnBrk="1" fontAlgn="auto" latinLnBrk="0" hangingPunct="1">
              <a:lnSpc>
                <a:spcPct val="90000"/>
              </a:lnSpc>
              <a:spcBef>
                <a:spcPts val="1000"/>
              </a:spcBef>
              <a:spcAft>
                <a:spcPts val="0"/>
              </a:spcAft>
              <a:buClr>
                <a:srgbClr val="004282"/>
              </a:buClr>
              <a:buSzTx/>
              <a:buFont typeface="CA Metro" panose="00000500000000000000" pitchFamily="2" charset="0"/>
              <a:buChar char="̸"/>
              <a:tabLst/>
              <a:defRPr/>
            </a:pPr>
            <a:r>
              <a:rPr kumimoji="0" lang="fr-FR" sz="2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BANDEAU EMAIL  THEMATIQUE</a:t>
            </a:r>
          </a:p>
        </p:txBody>
      </p:sp>
      <p:pic>
        <p:nvPicPr>
          <p:cNvPr id="3" name="Image 2" descr="Une image contenant texte, Police, Graphique, graphisme&#10;&#10;Description générée automatiquement">
            <a:extLst>
              <a:ext uri="{FF2B5EF4-FFF2-40B4-BE49-F238E27FC236}">
                <a16:creationId xmlns:a16="http://schemas.microsoft.com/office/drawing/2014/main" id="{6F34AD7C-36FC-9A34-67AA-30CACE3F5D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
        <p:nvSpPr>
          <p:cNvPr id="4" name="ZoneTexte 3">
            <a:extLst>
              <a:ext uri="{FF2B5EF4-FFF2-40B4-BE49-F238E27FC236}">
                <a16:creationId xmlns:a16="http://schemas.microsoft.com/office/drawing/2014/main" id="{6155CC05-D39B-F4D6-E057-856C3E3C1F14}"/>
              </a:ext>
            </a:extLst>
          </p:cNvPr>
          <p:cNvSpPr txBox="1"/>
          <p:nvPr/>
        </p:nvSpPr>
        <p:spPr>
          <a:xfrm>
            <a:off x="4151020" y="394951"/>
            <a:ext cx="7013522"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t>Faites connaître vos produits dans des communications dédiées, avec des </a:t>
            </a:r>
            <a:r>
              <a:rPr kumimoji="0" lang="fr-FR" sz="2400" b="1" i="0" u="none" strike="noStrike" kern="1200" cap="all" spc="0" normalizeH="0" baseline="0" noProof="0" dirty="0">
                <a:ln>
                  <a:noFill/>
                </a:ln>
                <a:solidFill>
                  <a:srgbClr val="AF9671"/>
                </a:solidFill>
                <a:effectLst/>
                <a:uLnTx/>
                <a:uFillTx/>
                <a:latin typeface="Avenir Next LT Pro" panose="020B0504020202020204" pitchFamily="34" charset="0"/>
                <a:ea typeface="+mn-ea"/>
                <a:cs typeface="+mn-cs"/>
              </a:rPr>
              <a:t>bandeaux NEWSLETTER  </a:t>
            </a:r>
            <a:b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2400" b="1" i="0" u="none" strike="noStrike" kern="1200" cap="none" spc="0" normalizeH="0" baseline="0" noProof="0" dirty="0">
              <a:ln>
                <a:noFill/>
              </a:ln>
              <a:solidFill>
                <a:srgbClr val="004282"/>
              </a:solidFill>
              <a:effectLst/>
              <a:uLnTx/>
              <a:uFillTx/>
              <a:latin typeface="CA Metro"/>
              <a:ea typeface="+mn-ea"/>
              <a:cs typeface="+mn-cs"/>
            </a:endParaRPr>
          </a:p>
        </p:txBody>
      </p:sp>
      <p:sp>
        <p:nvSpPr>
          <p:cNvPr id="5" name="ZoneTexte 4">
            <a:extLst>
              <a:ext uri="{FF2B5EF4-FFF2-40B4-BE49-F238E27FC236}">
                <a16:creationId xmlns:a16="http://schemas.microsoft.com/office/drawing/2014/main" id="{621BDC1A-DE74-06CD-6622-197CE6B0EA74}"/>
              </a:ext>
            </a:extLst>
          </p:cNvPr>
          <p:cNvSpPr txBox="1"/>
          <p:nvPr/>
        </p:nvSpPr>
        <p:spPr>
          <a:xfrm>
            <a:off x="346956" y="2710686"/>
            <a:ext cx="7908523" cy="2031325"/>
          </a:xfrm>
          <a:prstGeom prst="rect">
            <a:avLst/>
          </a:prstGeom>
          <a:noFill/>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Joignez-vous à des communications thématiques multimarques, pour faire connaitre vos produits et générer du trafic sur vos pages produits ou landing pages dédiées sur Metro.fr</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fr-FR" b="1" i="0" u="none" strike="noStrike" kern="1200" cap="none" spc="0" normalizeH="0" baseline="0" noProof="0" dirty="0">
              <a:ln>
                <a:noFill/>
              </a:ln>
              <a:solidFill>
                <a:srgbClr val="004282"/>
              </a:solidFill>
              <a:effectLst/>
              <a:uLnTx/>
              <a:uFillTx/>
              <a:latin typeface="CA Metro"/>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Emplacements :</a:t>
            </a:r>
            <a:r>
              <a:rPr kumimoji="0" lang="fr-FR" b="0" i="0" u="none" strike="noStrike" kern="1200" cap="none" spc="0" normalizeH="0" baseline="0" noProof="0" dirty="0">
                <a:ln>
                  <a:noFill/>
                </a:ln>
                <a:solidFill>
                  <a:srgbClr val="004282"/>
                </a:solidFill>
                <a:effectLst/>
                <a:uLnTx/>
                <a:uFillTx/>
                <a:latin typeface="Avenir Next LT Pro"/>
                <a:ea typeface="+mn-ea"/>
                <a:cs typeface="+mn-cs"/>
              </a:rPr>
              <a:t> Newsletters thématiques mensuelles</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fr-FR" b="0" i="0" u="none" strike="noStrike" kern="1200" cap="none" spc="0" normalizeH="0" baseline="0" noProof="0" dirty="0">
              <a:ln>
                <a:noFill/>
              </a:ln>
              <a:solidFill>
                <a:srgbClr val="004282"/>
              </a:solidFill>
              <a:effectLst/>
              <a:uLnTx/>
              <a:uFillTx/>
              <a:latin typeface="CA Metro"/>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Prix : </a:t>
            </a:r>
            <a:r>
              <a:rPr kumimoji="0" lang="fr-FR" b="0" i="0" u="none" strike="noStrike" kern="1200" cap="none" spc="0" normalizeH="0" baseline="0" noProof="0" dirty="0">
                <a:ln>
                  <a:noFill/>
                </a:ln>
                <a:solidFill>
                  <a:srgbClr val="004282"/>
                </a:solidFill>
                <a:effectLst/>
                <a:uLnTx/>
                <a:uFillTx/>
                <a:latin typeface="Avenir Next LT Pro"/>
                <a:ea typeface="+mn-ea"/>
                <a:cs typeface="+mn-cs"/>
              </a:rPr>
              <a:t>Forfait</a:t>
            </a:r>
          </a:p>
        </p:txBody>
      </p:sp>
      <p:sp>
        <p:nvSpPr>
          <p:cNvPr id="17" name="ZoneTexte 16">
            <a:extLst>
              <a:ext uri="{FF2B5EF4-FFF2-40B4-BE49-F238E27FC236}">
                <a16:creationId xmlns:a16="http://schemas.microsoft.com/office/drawing/2014/main" id="{771A6F19-8629-A560-AC5B-DF7A74515686}"/>
              </a:ext>
            </a:extLst>
          </p:cNvPr>
          <p:cNvSpPr txBox="1"/>
          <p:nvPr/>
        </p:nvSpPr>
        <p:spPr>
          <a:xfrm>
            <a:off x="8697490" y="4958189"/>
            <a:ext cx="2445070" cy="21544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sng"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NB</a:t>
            </a:r>
            <a:r>
              <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 emplacement du bandeau non contractuel</a:t>
            </a:r>
          </a:p>
        </p:txBody>
      </p:sp>
      <p:grpSp>
        <p:nvGrpSpPr>
          <p:cNvPr id="7" name="Groupe 6">
            <a:extLst>
              <a:ext uri="{FF2B5EF4-FFF2-40B4-BE49-F238E27FC236}">
                <a16:creationId xmlns:a16="http://schemas.microsoft.com/office/drawing/2014/main" id="{001639B3-8A2A-9A9B-A966-B327A74DA1AC}"/>
              </a:ext>
            </a:extLst>
          </p:cNvPr>
          <p:cNvGrpSpPr/>
          <p:nvPr/>
        </p:nvGrpSpPr>
        <p:grpSpPr>
          <a:xfrm>
            <a:off x="8697490" y="2581210"/>
            <a:ext cx="3147554" cy="2161278"/>
            <a:chOff x="7850021" y="1976971"/>
            <a:chExt cx="4174114" cy="2862671"/>
          </a:xfrm>
        </p:grpSpPr>
        <p:sp>
          <p:nvSpPr>
            <p:cNvPr id="10" name="ZoneTexte 9">
              <a:extLst>
                <a:ext uri="{FF2B5EF4-FFF2-40B4-BE49-F238E27FC236}">
                  <a16:creationId xmlns:a16="http://schemas.microsoft.com/office/drawing/2014/main" id="{282A9999-8A44-B168-B98E-9913520E40A0}"/>
                </a:ext>
              </a:extLst>
            </p:cNvPr>
            <p:cNvSpPr txBox="1"/>
            <p:nvPr/>
          </p:nvSpPr>
          <p:spPr>
            <a:xfrm>
              <a:off x="10304949" y="2839094"/>
              <a:ext cx="1719186" cy="115416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~25K </a:t>
              </a:r>
              <a:b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br>
              <a: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Moyenne de clients touchés par groupe cible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endParaRPr>
            </a:p>
          </p:txBody>
        </p:sp>
        <p:grpSp>
          <p:nvGrpSpPr>
            <p:cNvPr id="19" name="Groupe 18">
              <a:extLst>
                <a:ext uri="{FF2B5EF4-FFF2-40B4-BE49-F238E27FC236}">
                  <a16:creationId xmlns:a16="http://schemas.microsoft.com/office/drawing/2014/main" id="{21BF57E7-81B6-5D80-EAD6-CD7271902F2F}"/>
                </a:ext>
              </a:extLst>
            </p:cNvPr>
            <p:cNvGrpSpPr/>
            <p:nvPr/>
          </p:nvGrpSpPr>
          <p:grpSpPr>
            <a:xfrm>
              <a:off x="7850021" y="1976971"/>
              <a:ext cx="2332961" cy="2862671"/>
              <a:chOff x="4444915" y="206209"/>
              <a:chExt cx="5053955" cy="7165499"/>
            </a:xfrm>
          </p:grpSpPr>
          <p:grpSp>
            <p:nvGrpSpPr>
              <p:cNvPr id="20" name="Groupe 19">
                <a:extLst>
                  <a:ext uri="{FF2B5EF4-FFF2-40B4-BE49-F238E27FC236}">
                    <a16:creationId xmlns:a16="http://schemas.microsoft.com/office/drawing/2014/main" id="{C55B923F-7CB7-646C-F242-1057167806BC}"/>
                  </a:ext>
                </a:extLst>
              </p:cNvPr>
              <p:cNvGrpSpPr/>
              <p:nvPr/>
            </p:nvGrpSpPr>
            <p:grpSpPr>
              <a:xfrm>
                <a:off x="4444915" y="206209"/>
                <a:ext cx="3302170" cy="6445581"/>
                <a:chOff x="4444915" y="206209"/>
                <a:chExt cx="3302170" cy="6445581"/>
              </a:xfrm>
            </p:grpSpPr>
            <p:pic>
              <p:nvPicPr>
                <p:cNvPr id="25" name="Image 24">
                  <a:extLst>
                    <a:ext uri="{FF2B5EF4-FFF2-40B4-BE49-F238E27FC236}">
                      <a16:creationId xmlns:a16="http://schemas.microsoft.com/office/drawing/2014/main" id="{A0316513-37C1-AA4A-42AD-964632F4ECA3}"/>
                    </a:ext>
                  </a:extLst>
                </p:cNvPr>
                <p:cNvPicPr>
                  <a:picLocks noChangeAspect="1"/>
                </p:cNvPicPr>
                <p:nvPr/>
              </p:nvPicPr>
              <p:blipFill>
                <a:blip r:embed="rId3"/>
                <a:stretch>
                  <a:fillRect/>
                </a:stretch>
              </p:blipFill>
              <p:spPr>
                <a:xfrm>
                  <a:off x="4444915" y="206209"/>
                  <a:ext cx="3302170" cy="6445581"/>
                </a:xfrm>
                <a:prstGeom prst="rect">
                  <a:avLst/>
                </a:prstGeom>
              </p:spPr>
            </p:pic>
            <p:sp>
              <p:nvSpPr>
                <p:cNvPr id="26" name="Rectangle 25">
                  <a:extLst>
                    <a:ext uri="{FF2B5EF4-FFF2-40B4-BE49-F238E27FC236}">
                      <a16:creationId xmlns:a16="http://schemas.microsoft.com/office/drawing/2014/main" id="{6AED48AD-85D7-465F-E09F-4F6F7C343A98}"/>
                    </a:ext>
                  </a:extLst>
                </p:cNvPr>
                <p:cNvSpPr/>
                <p:nvPr/>
              </p:nvSpPr>
              <p:spPr>
                <a:xfrm>
                  <a:off x="4649493" y="6200775"/>
                  <a:ext cx="2884782" cy="451015"/>
                </a:xfrm>
                <a:prstGeom prst="rect">
                  <a:avLst/>
                </a:prstGeom>
                <a:solidFill>
                  <a:srgbClr val="FF4C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00" b="1" i="0" u="none" strike="noStrike" kern="1200" cap="none" spc="0" normalizeH="0" baseline="0" noProof="0" dirty="0">
                      <a:ln>
                        <a:noFill/>
                      </a:ln>
                      <a:solidFill>
                        <a:srgbClr val="FFFFFF"/>
                      </a:solidFill>
                      <a:effectLst/>
                      <a:uLnTx/>
                      <a:uFillTx/>
                      <a:latin typeface="CA Metro"/>
                      <a:ea typeface="+mn-ea"/>
                      <a:cs typeface="+mn-cs"/>
                    </a:rPr>
                    <a:t>BANDEAU</a:t>
                  </a:r>
                </a:p>
              </p:txBody>
            </p:sp>
          </p:grpSp>
          <p:grpSp>
            <p:nvGrpSpPr>
              <p:cNvPr id="21" name="Groupe 20">
                <a:extLst>
                  <a:ext uri="{FF2B5EF4-FFF2-40B4-BE49-F238E27FC236}">
                    <a16:creationId xmlns:a16="http://schemas.microsoft.com/office/drawing/2014/main" id="{3FF35C2D-5328-93A4-FC22-97305C65C1DC}"/>
                  </a:ext>
                </a:extLst>
              </p:cNvPr>
              <p:cNvGrpSpPr/>
              <p:nvPr/>
            </p:nvGrpSpPr>
            <p:grpSpPr>
              <a:xfrm>
                <a:off x="6873854" y="1691295"/>
                <a:ext cx="2625016" cy="5680413"/>
                <a:chOff x="8100047" y="969963"/>
                <a:chExt cx="2625016" cy="5680413"/>
              </a:xfrm>
            </p:grpSpPr>
            <p:pic>
              <p:nvPicPr>
                <p:cNvPr id="22" name="Image 21">
                  <a:extLst>
                    <a:ext uri="{FF2B5EF4-FFF2-40B4-BE49-F238E27FC236}">
                      <a16:creationId xmlns:a16="http://schemas.microsoft.com/office/drawing/2014/main" id="{CA7E9EBC-7F9C-BB32-521F-A52785928200}"/>
                    </a:ext>
                  </a:extLst>
                </p:cNvPr>
                <p:cNvPicPr>
                  <a:picLocks noChangeAspect="1"/>
                </p:cNvPicPr>
                <p:nvPr/>
              </p:nvPicPr>
              <p:blipFill>
                <a:blip r:embed="rId4"/>
                <a:stretch>
                  <a:fillRect/>
                </a:stretch>
              </p:blipFill>
              <p:spPr>
                <a:xfrm>
                  <a:off x="8114015" y="969963"/>
                  <a:ext cx="2611048" cy="5652326"/>
                </a:xfrm>
                <a:prstGeom prst="rect">
                  <a:avLst/>
                </a:prstGeom>
              </p:spPr>
            </p:pic>
            <p:sp>
              <p:nvSpPr>
                <p:cNvPr id="24" name="Rectangle 23">
                  <a:extLst>
                    <a:ext uri="{FF2B5EF4-FFF2-40B4-BE49-F238E27FC236}">
                      <a16:creationId xmlns:a16="http://schemas.microsoft.com/office/drawing/2014/main" id="{AA2568CD-D7BC-EFB8-DF81-D659A0419C87}"/>
                    </a:ext>
                  </a:extLst>
                </p:cNvPr>
                <p:cNvSpPr/>
                <p:nvPr/>
              </p:nvSpPr>
              <p:spPr>
                <a:xfrm>
                  <a:off x="8100047" y="6399171"/>
                  <a:ext cx="2425078" cy="251205"/>
                </a:xfrm>
                <a:prstGeom prst="rect">
                  <a:avLst/>
                </a:prstGeom>
                <a:solidFill>
                  <a:srgbClr val="FF4C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 b="1" i="0" u="none" strike="noStrike" kern="1200" cap="none" spc="0" normalizeH="0" baseline="0" noProof="0" dirty="0">
                      <a:ln>
                        <a:noFill/>
                      </a:ln>
                      <a:solidFill>
                        <a:srgbClr val="FFFFFF"/>
                      </a:solidFill>
                      <a:effectLst/>
                      <a:uLnTx/>
                      <a:uFillTx/>
                      <a:latin typeface="CA Metro"/>
                      <a:ea typeface="+mn-ea"/>
                      <a:cs typeface="+mn-cs"/>
                    </a:rPr>
                    <a:t>BANDEAU</a:t>
                  </a:r>
                </a:p>
              </p:txBody>
            </p:sp>
          </p:grpSp>
        </p:grpSp>
      </p:grpSp>
      <p:sp>
        <p:nvSpPr>
          <p:cNvPr id="9" name="Espace réservé du numéro de diapositive 4">
            <a:extLst>
              <a:ext uri="{FF2B5EF4-FFF2-40B4-BE49-F238E27FC236}">
                <a16:creationId xmlns:a16="http://schemas.microsoft.com/office/drawing/2014/main" id="{89D9636D-075C-2394-1A19-6F721D9ED833}"/>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11" name="Rectangle 10">
            <a:extLst>
              <a:ext uri="{FF2B5EF4-FFF2-40B4-BE49-F238E27FC236}">
                <a16:creationId xmlns:a16="http://schemas.microsoft.com/office/drawing/2014/main" id="{DC4D6A16-6AE5-F167-4AC3-2BC61E0D65F8}"/>
              </a:ext>
            </a:extLst>
          </p:cNvPr>
          <p:cNvSpPr/>
          <p:nvPr/>
        </p:nvSpPr>
        <p:spPr>
          <a:xfrm>
            <a:off x="10670350" y="-72602"/>
            <a:ext cx="1521650" cy="439000"/>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AWARENESS</a:t>
            </a:r>
          </a:p>
        </p:txBody>
      </p:sp>
      <p:sp>
        <p:nvSpPr>
          <p:cNvPr id="12" name="Rectangle 11">
            <a:extLst>
              <a:ext uri="{FF2B5EF4-FFF2-40B4-BE49-F238E27FC236}">
                <a16:creationId xmlns:a16="http://schemas.microsoft.com/office/drawing/2014/main" id="{ADF2C389-59EE-A575-7D2D-7ABEAC4106AA}"/>
              </a:ext>
            </a:extLst>
          </p:cNvPr>
          <p:cNvSpPr/>
          <p:nvPr/>
        </p:nvSpPr>
        <p:spPr>
          <a:xfrm>
            <a:off x="10670350" y="391823"/>
            <a:ext cx="1521650" cy="439000"/>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CONSID.</a:t>
            </a:r>
          </a:p>
        </p:txBody>
      </p:sp>
      <p:sp>
        <p:nvSpPr>
          <p:cNvPr id="8" name="ZoneTexte 7">
            <a:extLst>
              <a:ext uri="{FF2B5EF4-FFF2-40B4-BE49-F238E27FC236}">
                <a16:creationId xmlns:a16="http://schemas.microsoft.com/office/drawing/2014/main" id="{303D6FED-BCEE-63EB-4C55-4F2106015C09}"/>
              </a:ext>
            </a:extLst>
          </p:cNvPr>
          <p:cNvSpPr txBox="1"/>
          <p:nvPr/>
        </p:nvSpPr>
        <p:spPr>
          <a:xfrm>
            <a:off x="1895336" y="5327843"/>
            <a:ext cx="5762445" cy="307777"/>
          </a:xfrm>
          <a:prstGeom prst="rect">
            <a:avLst/>
          </a:prstGeom>
          <a:solidFill>
            <a:schemeClr val="bg2">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Marques Endémiques</a:t>
            </a:r>
          </a:p>
        </p:txBody>
      </p:sp>
    </p:spTree>
    <p:extLst>
      <p:ext uri="{BB962C8B-B14F-4D97-AF65-F5344CB8AC3E}">
        <p14:creationId xmlns:p14="http://schemas.microsoft.com/office/powerpoint/2010/main" val="19225658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B91A9-B8AD-E36B-E80F-3C4AF7088EA4}"/>
            </a:ext>
          </a:extLst>
        </p:cNvPr>
        <p:cNvGrpSpPr/>
        <p:nvPr/>
      </p:nvGrpSpPr>
      <p:grpSpPr>
        <a:xfrm>
          <a:off x="0" y="0"/>
          <a:ext cx="0" cy="0"/>
          <a:chOff x="0" y="0"/>
          <a:chExt cx="0" cy="0"/>
        </a:xfrm>
      </p:grpSpPr>
      <p:sp>
        <p:nvSpPr>
          <p:cNvPr id="2" name="Espace réservé du texte 5">
            <a:extLst>
              <a:ext uri="{FF2B5EF4-FFF2-40B4-BE49-F238E27FC236}">
                <a16:creationId xmlns:a16="http://schemas.microsoft.com/office/drawing/2014/main" id="{0900DDC5-4DEF-BE5C-444E-83D5F69911FE}"/>
              </a:ext>
            </a:extLst>
          </p:cNvPr>
          <p:cNvSpPr txBox="1">
            <a:spLocks/>
          </p:cNvSpPr>
          <p:nvPr/>
        </p:nvSpPr>
        <p:spPr>
          <a:xfrm rot="20803438">
            <a:off x="-209246" y="383383"/>
            <a:ext cx="4385846" cy="1254646"/>
          </a:xfrm>
          <a:prstGeom prst="rect">
            <a:avLst/>
          </a:prstGeom>
        </p:spPr>
        <p:txBody>
          <a:bodyPr vert="horz" lIns="0" tIns="0" rIns="0" bIns="0" rtlCol="0">
            <a:normAutofit/>
          </a:bodyPr>
          <a:lst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EMAIL &amp; SMS DEDIES</a:t>
            </a:r>
          </a:p>
        </p:txBody>
      </p:sp>
      <p:pic>
        <p:nvPicPr>
          <p:cNvPr id="3" name="Image 2" descr="Une image contenant texte, Police, Graphique, graphisme&#10;&#10;Description générée automatiquement">
            <a:extLst>
              <a:ext uri="{FF2B5EF4-FFF2-40B4-BE49-F238E27FC236}">
                <a16:creationId xmlns:a16="http://schemas.microsoft.com/office/drawing/2014/main" id="{6A1DF1BD-E26D-8F9A-0941-173A41DF4A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
        <p:nvSpPr>
          <p:cNvPr id="4" name="ZoneTexte 3">
            <a:extLst>
              <a:ext uri="{FF2B5EF4-FFF2-40B4-BE49-F238E27FC236}">
                <a16:creationId xmlns:a16="http://schemas.microsoft.com/office/drawing/2014/main" id="{5ED4CA77-B7E5-FD8D-F8B9-E65C8EE320D9}"/>
              </a:ext>
            </a:extLst>
          </p:cNvPr>
          <p:cNvSpPr txBox="1"/>
          <p:nvPr/>
        </p:nvSpPr>
        <p:spPr>
          <a:xfrm>
            <a:off x="4151020" y="541479"/>
            <a:ext cx="6432601"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all" spc="0" normalizeH="0" baseline="0" noProof="0" dirty="0">
                <a:ln>
                  <a:noFill/>
                </a:ln>
                <a:solidFill>
                  <a:srgbClr val="004282"/>
                </a:solidFill>
                <a:effectLst/>
                <a:uLnTx/>
                <a:uFillTx/>
                <a:latin typeface="Avenir Next LT Pro"/>
                <a:ea typeface="+mn-ea"/>
                <a:cs typeface="+mn-cs"/>
              </a:rPr>
              <a:t>TOUCHEZ PRECISEMENT VOS CIBLES AVEC des FORMATS </a:t>
            </a:r>
            <a:r>
              <a:rPr kumimoji="0" lang="fr-FR" sz="2400" b="1" i="0" u="none" strike="noStrike" kern="1200" cap="all" spc="0" normalizeH="0" baseline="0" noProof="0" dirty="0">
                <a:ln>
                  <a:noFill/>
                </a:ln>
                <a:solidFill>
                  <a:srgbClr val="AF9671"/>
                </a:solidFill>
                <a:effectLst/>
                <a:uLnTx/>
                <a:uFillTx/>
                <a:latin typeface="Avenir Next LT Pro"/>
                <a:ea typeface="+mn-ea"/>
                <a:cs typeface="+mn-cs"/>
              </a:rPr>
              <a:t>SMS &amp; EMAIL</a:t>
            </a:r>
            <a:b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2400" b="1" i="0" u="none" strike="noStrike" kern="1200" cap="none" spc="0" normalizeH="0" baseline="0" noProof="0" dirty="0">
              <a:ln>
                <a:noFill/>
              </a:ln>
              <a:solidFill>
                <a:srgbClr val="004282"/>
              </a:solidFill>
              <a:effectLst/>
              <a:uLnTx/>
              <a:uFillTx/>
              <a:latin typeface="CA Metro"/>
              <a:ea typeface="+mn-ea"/>
              <a:cs typeface="+mn-cs"/>
            </a:endParaRPr>
          </a:p>
        </p:txBody>
      </p:sp>
      <p:sp>
        <p:nvSpPr>
          <p:cNvPr id="5" name="ZoneTexte 4">
            <a:extLst>
              <a:ext uri="{FF2B5EF4-FFF2-40B4-BE49-F238E27FC236}">
                <a16:creationId xmlns:a16="http://schemas.microsoft.com/office/drawing/2014/main" id="{7B05F6E9-94A3-A83D-630C-C0E0D19BEF25}"/>
              </a:ext>
            </a:extLst>
          </p:cNvPr>
          <p:cNvSpPr txBox="1"/>
          <p:nvPr/>
        </p:nvSpPr>
        <p:spPr>
          <a:xfrm>
            <a:off x="345221" y="2484425"/>
            <a:ext cx="7252899" cy="2308324"/>
          </a:xfrm>
          <a:prstGeom prst="rect">
            <a:avLst/>
          </a:prstGeom>
          <a:noFill/>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Grâce à des audiences précises, atteignez-la ou les bonnes cibles avec votre message.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Comportement d’achat, géographie, profil d’acheteurs, etc. nous vous offrons une possibilité de ciblage large !</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fr-FR" b="1" i="0" u="none" strike="noStrike" kern="1200" cap="none" spc="0" normalizeH="0" baseline="0" noProof="0" dirty="0">
              <a:ln>
                <a:noFill/>
              </a:ln>
              <a:solidFill>
                <a:srgbClr val="004282"/>
              </a:solidFill>
              <a:effectLst/>
              <a:uLnTx/>
              <a:uFillTx/>
              <a:latin typeface="CA Metro"/>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Emplacements :</a:t>
            </a:r>
            <a:r>
              <a:rPr kumimoji="0" lang="fr-FR" b="0" i="0" u="none" strike="noStrike" kern="1200" cap="none" spc="0" normalizeH="0" baseline="0" noProof="0" dirty="0">
                <a:ln>
                  <a:noFill/>
                </a:ln>
                <a:solidFill>
                  <a:srgbClr val="004282"/>
                </a:solidFill>
                <a:effectLst/>
                <a:uLnTx/>
                <a:uFillTx/>
                <a:latin typeface="Avenir Next LT Pro"/>
                <a:ea typeface="+mn-ea"/>
                <a:cs typeface="+mn-cs"/>
              </a:rPr>
              <a:t> Communication mono-annonceur dédié</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fr-FR" b="0" i="0" u="none" strike="noStrike" kern="1200" cap="none" spc="0" normalizeH="0" baseline="0" noProof="0" dirty="0">
              <a:ln>
                <a:noFill/>
              </a:ln>
              <a:solidFill>
                <a:srgbClr val="004282"/>
              </a:solidFill>
              <a:effectLst/>
              <a:uLnTx/>
              <a:uFillTx/>
              <a:latin typeface="CA Metro"/>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b="1" i="0" u="none" strike="noStrike" kern="1200" cap="none" spc="0" normalizeH="0" baseline="0" noProof="0" dirty="0">
                <a:ln>
                  <a:noFill/>
                </a:ln>
                <a:solidFill>
                  <a:srgbClr val="004282"/>
                </a:solidFill>
                <a:effectLst/>
                <a:uLnTx/>
                <a:uFillTx/>
                <a:latin typeface="Avenir Next LT Pro"/>
                <a:ea typeface="+mn-ea"/>
                <a:cs typeface="+mn-cs"/>
              </a:rPr>
              <a:t>Prix : </a:t>
            </a:r>
            <a:r>
              <a:rPr kumimoji="0" lang="fr-FR" b="0" i="0" u="none" strike="noStrike" kern="1200" cap="none" spc="0" normalizeH="0" baseline="0" noProof="0" dirty="0">
                <a:ln>
                  <a:noFill/>
                </a:ln>
                <a:solidFill>
                  <a:srgbClr val="004282"/>
                </a:solidFill>
                <a:effectLst/>
                <a:uLnTx/>
                <a:uFillTx/>
                <a:latin typeface="Avenir Next LT Pro"/>
                <a:ea typeface="+mn-ea"/>
                <a:cs typeface="+mn-cs"/>
              </a:rPr>
              <a:t>Forfait</a:t>
            </a:r>
          </a:p>
        </p:txBody>
      </p:sp>
      <p:grpSp>
        <p:nvGrpSpPr>
          <p:cNvPr id="13" name="Groupe 12">
            <a:extLst>
              <a:ext uri="{FF2B5EF4-FFF2-40B4-BE49-F238E27FC236}">
                <a16:creationId xmlns:a16="http://schemas.microsoft.com/office/drawing/2014/main" id="{B53AE0DD-E5E9-24E5-C0AC-5CD8D4478525}"/>
              </a:ext>
            </a:extLst>
          </p:cNvPr>
          <p:cNvGrpSpPr/>
          <p:nvPr/>
        </p:nvGrpSpPr>
        <p:grpSpPr>
          <a:xfrm>
            <a:off x="8235230" y="2484425"/>
            <a:ext cx="3596501" cy="2308324"/>
            <a:chOff x="7342846" y="1607743"/>
            <a:chExt cx="4849154" cy="3283087"/>
          </a:xfrm>
        </p:grpSpPr>
        <p:pic>
          <p:nvPicPr>
            <p:cNvPr id="12" name="Picture 2" descr="Email - Icônes gratuites">
              <a:extLst>
                <a:ext uri="{FF2B5EF4-FFF2-40B4-BE49-F238E27FC236}">
                  <a16:creationId xmlns:a16="http://schemas.microsoft.com/office/drawing/2014/main" id="{011D6069-F9C7-6A1F-5CF0-80F4B4FDCA84}"/>
                </a:ext>
              </a:extLst>
            </p:cNvPr>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61592" y="1607743"/>
              <a:ext cx="939176" cy="93917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4" name="ZoneTexte 13">
              <a:extLst>
                <a:ext uri="{FF2B5EF4-FFF2-40B4-BE49-F238E27FC236}">
                  <a16:creationId xmlns:a16="http://schemas.microsoft.com/office/drawing/2014/main" id="{E7241E1B-55B4-C8CF-6A8B-D7C54DDDD916}"/>
                </a:ext>
              </a:extLst>
            </p:cNvPr>
            <p:cNvSpPr txBox="1"/>
            <p:nvPr/>
          </p:nvSpPr>
          <p:spPr>
            <a:xfrm>
              <a:off x="8700768" y="1675966"/>
              <a:ext cx="1642429" cy="113813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11,8M</a:t>
              </a:r>
              <a: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 </a:t>
              </a:r>
              <a:b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br>
              <a: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Emails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envoyés</a:t>
              </a:r>
            </a:p>
          </p:txBody>
        </p:sp>
        <p:pic>
          <p:nvPicPr>
            <p:cNvPr id="15" name="Image 14">
              <a:extLst>
                <a:ext uri="{FF2B5EF4-FFF2-40B4-BE49-F238E27FC236}">
                  <a16:creationId xmlns:a16="http://schemas.microsoft.com/office/drawing/2014/main" id="{DB8AF908-2734-ED6D-89D6-63EAE27298F0}"/>
                </a:ext>
              </a:extLst>
            </p:cNvPr>
            <p:cNvPicPr>
              <a:picLocks noChangeAspect="1"/>
            </p:cNvPicPr>
            <p:nvPr/>
          </p:nvPicPr>
          <p:blipFill>
            <a:blip r:embed="rId4"/>
            <a:stretch>
              <a:fillRect/>
            </a:stretch>
          </p:blipFill>
          <p:spPr>
            <a:xfrm>
              <a:off x="7342846" y="3227499"/>
              <a:ext cx="1388460" cy="1663331"/>
            </a:xfrm>
            <a:prstGeom prst="rect">
              <a:avLst/>
            </a:prstGeom>
          </p:spPr>
        </p:pic>
        <p:sp>
          <p:nvSpPr>
            <p:cNvPr id="16" name="ZoneTexte 15">
              <a:extLst>
                <a:ext uri="{FF2B5EF4-FFF2-40B4-BE49-F238E27FC236}">
                  <a16:creationId xmlns:a16="http://schemas.microsoft.com/office/drawing/2014/main" id="{C2AB719A-3777-8C78-0A2C-2B635290953D}"/>
                </a:ext>
              </a:extLst>
            </p:cNvPr>
            <p:cNvSpPr txBox="1"/>
            <p:nvPr/>
          </p:nvSpPr>
          <p:spPr>
            <a:xfrm>
              <a:off x="8797633" y="3581389"/>
              <a:ext cx="1642429" cy="113813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4,1M</a:t>
              </a:r>
              <a:r>
                <a:rPr kumimoji="0" lang="fr-FR" sz="2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 </a:t>
              </a:r>
              <a:b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br>
              <a: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SMS / RCS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envoyés</a:t>
              </a:r>
            </a:p>
          </p:txBody>
        </p:sp>
        <p:sp>
          <p:nvSpPr>
            <p:cNvPr id="18" name="Accolade fermante 17">
              <a:extLst>
                <a:ext uri="{FF2B5EF4-FFF2-40B4-BE49-F238E27FC236}">
                  <a16:creationId xmlns:a16="http://schemas.microsoft.com/office/drawing/2014/main" id="{ED934E67-69DD-850F-5D5A-A0A9E1BD6B61}"/>
                </a:ext>
              </a:extLst>
            </p:cNvPr>
            <p:cNvSpPr/>
            <p:nvPr/>
          </p:nvSpPr>
          <p:spPr>
            <a:xfrm>
              <a:off x="10254011" y="2124854"/>
              <a:ext cx="372103" cy="202560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srgbClr val="004282"/>
                </a:solidFill>
                <a:effectLst/>
                <a:uLnTx/>
                <a:uFillTx/>
                <a:latin typeface="CA Metro"/>
                <a:ea typeface="+mn-ea"/>
                <a:cs typeface="+mn-cs"/>
              </a:endParaRPr>
            </a:p>
          </p:txBody>
        </p:sp>
        <p:sp>
          <p:nvSpPr>
            <p:cNvPr id="27" name="ZoneTexte 26">
              <a:extLst>
                <a:ext uri="{FF2B5EF4-FFF2-40B4-BE49-F238E27FC236}">
                  <a16:creationId xmlns:a16="http://schemas.microsoft.com/office/drawing/2014/main" id="{A2D3EA29-67FD-CF13-22C0-DFB87932E6D0}"/>
                </a:ext>
              </a:extLst>
            </p:cNvPr>
            <p:cNvSpPr txBox="1"/>
            <p:nvPr/>
          </p:nvSpPr>
          <p:spPr>
            <a:xfrm>
              <a:off x="10549571" y="2626184"/>
              <a:ext cx="1642429" cy="137889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24%</a:t>
              </a:r>
              <a:b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br>
              <a: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Taux d’ouverture moyen</a:t>
              </a:r>
            </a:p>
          </p:txBody>
        </p:sp>
      </p:grpSp>
      <p:sp>
        <p:nvSpPr>
          <p:cNvPr id="7" name="Espace réservé du numéro de diapositive 4">
            <a:extLst>
              <a:ext uri="{FF2B5EF4-FFF2-40B4-BE49-F238E27FC236}">
                <a16:creationId xmlns:a16="http://schemas.microsoft.com/office/drawing/2014/main" id="{7413BE05-DAAF-5A60-62D9-F106A9E39F7D}"/>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8" name="Rectangle 7">
            <a:extLst>
              <a:ext uri="{FF2B5EF4-FFF2-40B4-BE49-F238E27FC236}">
                <a16:creationId xmlns:a16="http://schemas.microsoft.com/office/drawing/2014/main" id="{08B21341-2F92-E808-8333-D13FA9826D2B}"/>
              </a:ext>
            </a:extLst>
          </p:cNvPr>
          <p:cNvSpPr/>
          <p:nvPr/>
        </p:nvSpPr>
        <p:spPr>
          <a:xfrm>
            <a:off x="10670350" y="-72602"/>
            <a:ext cx="1521650" cy="439000"/>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AWARENESS</a:t>
            </a:r>
          </a:p>
        </p:txBody>
      </p:sp>
      <p:sp>
        <p:nvSpPr>
          <p:cNvPr id="10" name="Rectangle 9">
            <a:extLst>
              <a:ext uri="{FF2B5EF4-FFF2-40B4-BE49-F238E27FC236}">
                <a16:creationId xmlns:a16="http://schemas.microsoft.com/office/drawing/2014/main" id="{6986D7C1-302E-FBBF-77AC-2765E755CF47}"/>
              </a:ext>
            </a:extLst>
          </p:cNvPr>
          <p:cNvSpPr/>
          <p:nvPr/>
        </p:nvSpPr>
        <p:spPr>
          <a:xfrm>
            <a:off x="10670350" y="391823"/>
            <a:ext cx="1521650" cy="439000"/>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CONSID.</a:t>
            </a:r>
          </a:p>
        </p:txBody>
      </p:sp>
      <p:sp>
        <p:nvSpPr>
          <p:cNvPr id="6" name="ZoneTexte 5">
            <a:extLst>
              <a:ext uri="{FF2B5EF4-FFF2-40B4-BE49-F238E27FC236}">
                <a16:creationId xmlns:a16="http://schemas.microsoft.com/office/drawing/2014/main" id="{C2BB94BC-F369-B3C6-DC4F-75FE45B76D37}"/>
              </a:ext>
            </a:extLst>
          </p:cNvPr>
          <p:cNvSpPr txBox="1"/>
          <p:nvPr/>
        </p:nvSpPr>
        <p:spPr>
          <a:xfrm>
            <a:off x="1895336" y="5327843"/>
            <a:ext cx="5762445" cy="307777"/>
          </a:xfrm>
          <a:prstGeom prst="rect">
            <a:avLst/>
          </a:prstGeom>
          <a:solidFill>
            <a:schemeClr val="bg2">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Marques Endémiques</a:t>
            </a:r>
          </a:p>
        </p:txBody>
      </p:sp>
    </p:spTree>
    <p:extLst>
      <p:ext uri="{BB962C8B-B14F-4D97-AF65-F5344CB8AC3E}">
        <p14:creationId xmlns:p14="http://schemas.microsoft.com/office/powerpoint/2010/main" val="3123396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F5990-D339-F3B5-B0FB-3A29B08E23C0}"/>
            </a:ext>
          </a:extLst>
        </p:cNvPr>
        <p:cNvGrpSpPr/>
        <p:nvPr/>
      </p:nvGrpSpPr>
      <p:grpSpPr>
        <a:xfrm>
          <a:off x="0" y="0"/>
          <a:ext cx="0" cy="0"/>
          <a:chOff x="0" y="0"/>
          <a:chExt cx="0" cy="0"/>
        </a:xfrm>
      </p:grpSpPr>
      <p:pic>
        <p:nvPicPr>
          <p:cNvPr id="14" name="Espace réservé pour une image  13" descr="Une image contenant texte, intérieur, sol, Propreté&#10;&#10;Le contenu généré par l’IA peut être incorrect.">
            <a:extLst>
              <a:ext uri="{FF2B5EF4-FFF2-40B4-BE49-F238E27FC236}">
                <a16:creationId xmlns:a16="http://schemas.microsoft.com/office/drawing/2014/main" id="{6C591507-49C7-97C4-AF59-F35EA5C4B4A1}"/>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646" b="7646"/>
          <a:stretch>
            <a:fillRect/>
          </a:stretch>
        </p:blipFill>
        <p:spPr/>
      </p:pic>
      <p:sp>
        <p:nvSpPr>
          <p:cNvPr id="10" name="Rectangle 9">
            <a:extLst>
              <a:ext uri="{FF2B5EF4-FFF2-40B4-BE49-F238E27FC236}">
                <a16:creationId xmlns:a16="http://schemas.microsoft.com/office/drawing/2014/main" id="{421F2612-5030-0413-430E-89D4D297E63B}"/>
              </a:ext>
            </a:extLst>
          </p:cNvPr>
          <p:cNvSpPr/>
          <p:nvPr/>
        </p:nvSpPr>
        <p:spPr>
          <a:xfrm>
            <a:off x="0" y="-2"/>
            <a:ext cx="12192000" cy="6885383"/>
          </a:xfrm>
          <a:prstGeom prst="rect">
            <a:avLst/>
          </a:prstGeom>
          <a:solidFill>
            <a:srgbClr val="004282">
              <a:alpha val="48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 Metro"/>
              <a:ea typeface="+mn-ea"/>
              <a:cs typeface="+mn-cs"/>
            </a:endParaRPr>
          </a:p>
        </p:txBody>
      </p:sp>
      <p:pic>
        <p:nvPicPr>
          <p:cNvPr id="2" name="Image 1" descr="Une image contenant texte, Police, Graphique, graphisme&#10;&#10;Description générée automatiquement">
            <a:extLst>
              <a:ext uri="{FF2B5EF4-FFF2-40B4-BE49-F238E27FC236}">
                <a16:creationId xmlns:a16="http://schemas.microsoft.com/office/drawing/2014/main" id="{F80B7512-9371-F75F-7EE5-09F6E8E49B5D}"/>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7" name="Espace réservé du texte 3">
            <a:extLst>
              <a:ext uri="{FF2B5EF4-FFF2-40B4-BE49-F238E27FC236}">
                <a16:creationId xmlns:a16="http://schemas.microsoft.com/office/drawing/2014/main" id="{50552D50-D82C-B9EB-D38F-D8A0F7654218}"/>
              </a:ext>
            </a:extLst>
          </p:cNvPr>
          <p:cNvSpPr txBox="1">
            <a:spLocks/>
          </p:cNvSpPr>
          <p:nvPr/>
        </p:nvSpPr>
        <p:spPr>
          <a:xfrm>
            <a:off x="557434" y="1285166"/>
            <a:ext cx="4250540" cy="4315048"/>
          </a:xfrm>
          <a:prstGeom prst="rect">
            <a:avLst/>
          </a:prstGeom>
        </p:spPr>
        <p:txBody>
          <a:bodyPr vert="horz" lIns="0" tIns="0" rIns="0" bIns="0" rtlCol="0" anchor="ctr">
            <a:noAutofit/>
          </a:bodyPr>
          <a:lstStyle>
            <a:lvl1pPr marL="0" indent="0" algn="ctr" defTabSz="914400" rtl="0" eaLnBrk="1" latinLnBrk="0" hangingPunct="1">
              <a:lnSpc>
                <a:spcPct val="90000"/>
              </a:lnSpc>
              <a:spcBef>
                <a:spcPts val="1000"/>
              </a:spcBef>
              <a:buClr>
                <a:schemeClr val="tx1"/>
              </a:buClr>
              <a:buFont typeface="CA Metro" panose="00000500000000000000" pitchFamily="2" charset="0"/>
              <a:buNone/>
              <a:defRPr sz="9000" b="1" kern="1200" cap="all" baseline="0">
                <a:solidFill>
                  <a:srgbClr val="FFFFFF"/>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5400" b="0" dirty="0" err="1">
                <a:solidFill>
                  <a:schemeClr val="bg1"/>
                </a:solidFill>
              </a:rPr>
              <a:t>Overview</a:t>
            </a:r>
            <a:r>
              <a:rPr lang="fr-FR" sz="5400" dirty="0">
                <a:solidFill>
                  <a:schemeClr val="bg1"/>
                </a:solidFill>
              </a:rPr>
              <a:t> </a:t>
            </a:r>
          </a:p>
          <a:p>
            <a:r>
              <a:rPr lang="fr-FR" sz="5400" b="0" dirty="0">
                <a:solidFill>
                  <a:schemeClr val="bg1"/>
                </a:solidFill>
              </a:rPr>
              <a:t>des </a:t>
            </a:r>
            <a:r>
              <a:rPr lang="fr-FR" sz="5400" dirty="0">
                <a:solidFill>
                  <a:schemeClr val="bg1"/>
                </a:solidFill>
              </a:rPr>
              <a:t>offres OFFLINE</a:t>
            </a:r>
          </a:p>
        </p:txBody>
      </p:sp>
    </p:spTree>
    <p:extLst>
      <p:ext uri="{BB962C8B-B14F-4D97-AF65-F5344CB8AC3E}">
        <p14:creationId xmlns:p14="http://schemas.microsoft.com/office/powerpoint/2010/main" val="30492290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0058C6-2154-FA3E-8704-50F619401501}"/>
            </a:ext>
          </a:extLst>
        </p:cNvPr>
        <p:cNvGrpSpPr/>
        <p:nvPr/>
      </p:nvGrpSpPr>
      <p:grpSpPr>
        <a:xfrm>
          <a:off x="0" y="0"/>
          <a:ext cx="0" cy="0"/>
          <a:chOff x="0" y="0"/>
          <a:chExt cx="0" cy="0"/>
        </a:xfrm>
      </p:grpSpPr>
      <p:sp>
        <p:nvSpPr>
          <p:cNvPr id="3" name="Espace réservé du texte 5">
            <a:extLst>
              <a:ext uri="{FF2B5EF4-FFF2-40B4-BE49-F238E27FC236}">
                <a16:creationId xmlns:a16="http://schemas.microsoft.com/office/drawing/2014/main" id="{76AB4AF9-885E-1797-6E83-2C75F159CC2E}"/>
              </a:ext>
            </a:extLst>
          </p:cNvPr>
          <p:cNvSpPr txBox="1">
            <a:spLocks noGrp="1"/>
          </p:cNvSpPr>
          <p:nvPr>
            <p:ph type="body" idx="4294967295"/>
          </p:nvPr>
        </p:nvSpPr>
        <p:spPr>
          <a:xfrm rot="20803438">
            <a:off x="15233" y="480923"/>
            <a:ext cx="4385846" cy="643076"/>
          </a:xfrm>
        </p:spPr>
        <p:txBody>
          <a:bodyPr>
            <a:normAutofit/>
          </a:bodyPr>
          <a:lstStyle/>
          <a:p>
            <a:pPr marL="0" lvl="0" indent="0">
              <a:lnSpc>
                <a:spcPct val="70000"/>
              </a:lnSpc>
              <a:buNone/>
            </a:pPr>
            <a:r>
              <a:rPr lang="fr-FR" b="1" dirty="0">
                <a:solidFill>
                  <a:srgbClr val="004282"/>
                </a:solidFill>
                <a:latin typeface="Avenir Next LT Pro" pitchFamily="34"/>
              </a:rPr>
              <a:t>RADIO HALLES </a:t>
            </a:r>
          </a:p>
        </p:txBody>
      </p:sp>
      <p:pic>
        <p:nvPicPr>
          <p:cNvPr id="6" name="Image 5" descr="Une image contenant texte, Police, Graphique, graphisme&#10;&#10;Description générée automatiquement">
            <a:extLst>
              <a:ext uri="{FF2B5EF4-FFF2-40B4-BE49-F238E27FC236}">
                <a16:creationId xmlns:a16="http://schemas.microsoft.com/office/drawing/2014/main" id="{F804662A-874B-3B3D-7528-E4EB65ACB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
        <p:nvSpPr>
          <p:cNvPr id="8" name="ZoneTexte 7">
            <a:extLst>
              <a:ext uri="{FF2B5EF4-FFF2-40B4-BE49-F238E27FC236}">
                <a16:creationId xmlns:a16="http://schemas.microsoft.com/office/drawing/2014/main" id="{1B605822-BEB5-DDD9-1718-8843C1824550}"/>
              </a:ext>
            </a:extLst>
          </p:cNvPr>
          <p:cNvSpPr txBox="1"/>
          <p:nvPr/>
        </p:nvSpPr>
        <p:spPr>
          <a:xfrm>
            <a:off x="3106662" y="772349"/>
            <a:ext cx="7995526"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all" spc="0" normalizeH="0" baseline="0" noProof="0" dirty="0">
                <a:ln>
                  <a:noFill/>
                </a:ln>
                <a:solidFill>
                  <a:srgbClr val="004282"/>
                </a:solidFill>
                <a:effectLst/>
                <a:uLnTx/>
                <a:uFillTx/>
                <a:latin typeface="Avenir Next LT Pro"/>
                <a:ea typeface="+mn-ea"/>
                <a:cs typeface="+mn-cs"/>
              </a:rPr>
              <a:t>DIFFUSEZ VOS MESSAGES à toute heure AU SEIN </a:t>
            </a:r>
            <a:r>
              <a:rPr kumimoji="0" lang="fr-FR" sz="2400" b="1" i="0" u="none" strike="noStrike" kern="1200" cap="all" spc="0" normalizeH="0" baseline="0" noProof="0" dirty="0" err="1">
                <a:ln>
                  <a:noFill/>
                </a:ln>
                <a:solidFill>
                  <a:srgbClr val="004282"/>
                </a:solidFill>
                <a:effectLst/>
                <a:uLnTx/>
                <a:uFillTx/>
                <a:latin typeface="Avenir Next LT Pro"/>
                <a:ea typeface="+mn-ea"/>
                <a:cs typeface="+mn-cs"/>
              </a:rPr>
              <a:t>DEs</a:t>
            </a:r>
            <a:r>
              <a:rPr kumimoji="0" lang="fr-FR" sz="2400" b="1" i="0" u="none" strike="noStrike" kern="1200" cap="all" spc="0" normalizeH="0" baseline="0" noProof="0" dirty="0">
                <a:ln>
                  <a:noFill/>
                </a:ln>
                <a:solidFill>
                  <a:srgbClr val="004282"/>
                </a:solidFill>
                <a:effectLst/>
                <a:uLnTx/>
                <a:uFillTx/>
                <a:latin typeface="Avenir Next LT Pro"/>
                <a:ea typeface="+mn-ea"/>
                <a:cs typeface="+mn-cs"/>
              </a:rPr>
              <a:t> HALLES, grâce à des activations Radio</a:t>
            </a:r>
            <a:b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ZoneTexte 12">
            <a:extLst>
              <a:ext uri="{FF2B5EF4-FFF2-40B4-BE49-F238E27FC236}">
                <a16:creationId xmlns:a16="http://schemas.microsoft.com/office/drawing/2014/main" id="{2119A353-A282-71C5-4CE3-3A739901ED59}"/>
              </a:ext>
            </a:extLst>
          </p:cNvPr>
          <p:cNvSpPr txBox="1"/>
          <p:nvPr/>
        </p:nvSpPr>
        <p:spPr>
          <a:xfrm>
            <a:off x="332159" y="2720550"/>
            <a:ext cx="7491923" cy="2093907"/>
          </a:xfrm>
          <a:prstGeom prst="rect">
            <a:avLst/>
          </a:prstGeom>
          <a:noFill/>
        </p:spPr>
        <p:txBody>
          <a:bodyPr wrap="square">
            <a:spAutoFit/>
          </a:bodyPr>
          <a:lstStyle/>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Grâce à l’activation radio en Halles METRO, captez l’attention de vos cibles en point de vente et maximisez l’impact de vos messages au moment clé de la décision d’achat.</a:t>
            </a: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endPar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Emplacements :</a:t>
            </a:r>
            <a:r>
              <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Toutes les halles*</a:t>
            </a: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endPar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Prix : </a:t>
            </a:r>
            <a:r>
              <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package</a:t>
            </a:r>
          </a:p>
        </p:txBody>
      </p:sp>
      <p:pic>
        <p:nvPicPr>
          <p:cNvPr id="9" name="Graphique 8" descr="Podcasting avec un remplissage uni">
            <a:extLst>
              <a:ext uri="{FF2B5EF4-FFF2-40B4-BE49-F238E27FC236}">
                <a16:creationId xmlns:a16="http://schemas.microsoft.com/office/drawing/2014/main" id="{85DF3CBA-00B9-693F-EEAE-91C8D118077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31132" y="3429000"/>
            <a:ext cx="1040335" cy="1040335"/>
          </a:xfrm>
          <a:prstGeom prst="rect">
            <a:avLst/>
          </a:prstGeom>
        </p:spPr>
      </p:pic>
      <p:grpSp>
        <p:nvGrpSpPr>
          <p:cNvPr id="11" name="Groupe 10">
            <a:extLst>
              <a:ext uri="{FF2B5EF4-FFF2-40B4-BE49-F238E27FC236}">
                <a16:creationId xmlns:a16="http://schemas.microsoft.com/office/drawing/2014/main" id="{34706389-8975-A47C-D541-7CF6218C721F}"/>
              </a:ext>
            </a:extLst>
          </p:cNvPr>
          <p:cNvGrpSpPr/>
          <p:nvPr/>
        </p:nvGrpSpPr>
        <p:grpSpPr>
          <a:xfrm>
            <a:off x="9171467" y="2221145"/>
            <a:ext cx="2665313" cy="3093476"/>
            <a:chOff x="8436875" y="1526519"/>
            <a:chExt cx="3657600" cy="4894937"/>
          </a:xfrm>
        </p:grpSpPr>
        <p:pic>
          <p:nvPicPr>
            <p:cNvPr id="16" name="Image 15">
              <a:extLst>
                <a:ext uri="{FF2B5EF4-FFF2-40B4-BE49-F238E27FC236}">
                  <a16:creationId xmlns:a16="http://schemas.microsoft.com/office/drawing/2014/main" id="{444057AB-9665-C73A-116E-F2C4C9932D42}"/>
                </a:ext>
              </a:extLst>
            </p:cNvPr>
            <p:cNvPicPr>
              <a:picLocks noChangeAspect="1"/>
            </p:cNvPicPr>
            <p:nvPr/>
          </p:nvPicPr>
          <p:blipFill>
            <a:blip r:embed="rId6"/>
            <a:stretch>
              <a:fillRect/>
            </a:stretch>
          </p:blipFill>
          <p:spPr>
            <a:xfrm>
              <a:off x="8436875" y="1526519"/>
              <a:ext cx="3657600" cy="3804962"/>
            </a:xfrm>
            <a:prstGeom prst="rect">
              <a:avLst/>
            </a:prstGeom>
          </p:spPr>
        </p:pic>
        <p:sp>
          <p:nvSpPr>
            <p:cNvPr id="18" name="ZoneTexte 17">
              <a:extLst>
                <a:ext uri="{FF2B5EF4-FFF2-40B4-BE49-F238E27FC236}">
                  <a16:creationId xmlns:a16="http://schemas.microsoft.com/office/drawing/2014/main" id="{582C0723-FE3D-8265-B9F9-CF53E593DB39}"/>
                </a:ext>
              </a:extLst>
            </p:cNvPr>
            <p:cNvSpPr txBox="1"/>
            <p:nvPr/>
          </p:nvSpPr>
          <p:spPr>
            <a:xfrm>
              <a:off x="8667188" y="5155236"/>
              <a:ext cx="3261537" cy="1266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99</a:t>
              </a:r>
              <a: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 </a:t>
              </a:r>
              <a:b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br>
              <a:r>
                <a:rPr kumimoji="0" lang="fr-FR"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Nombre de halles couvertes, soit tout le parc</a:t>
              </a:r>
            </a:p>
          </p:txBody>
        </p:sp>
      </p:grpSp>
      <p:pic>
        <p:nvPicPr>
          <p:cNvPr id="24" name="Image 23">
            <a:extLst>
              <a:ext uri="{FF2B5EF4-FFF2-40B4-BE49-F238E27FC236}">
                <a16:creationId xmlns:a16="http://schemas.microsoft.com/office/drawing/2014/main" id="{609D4109-F4BD-BDC9-0A4D-BE2F109300B7}"/>
              </a:ext>
            </a:extLst>
          </p:cNvPr>
          <p:cNvPicPr>
            <a:picLocks noChangeAspect="1"/>
          </p:cNvPicPr>
          <p:nvPr/>
        </p:nvPicPr>
        <p:blipFill>
          <a:blip r:embed="rId7"/>
          <a:stretch>
            <a:fillRect/>
          </a:stretch>
        </p:blipFill>
        <p:spPr>
          <a:xfrm>
            <a:off x="4925466" y="6592708"/>
            <a:ext cx="2341067" cy="195089"/>
          </a:xfrm>
          <a:prstGeom prst="rect">
            <a:avLst/>
          </a:prstGeom>
        </p:spPr>
      </p:pic>
      <p:sp>
        <p:nvSpPr>
          <p:cNvPr id="2" name="Espace réservé du numéro de diapositive 4">
            <a:extLst>
              <a:ext uri="{FF2B5EF4-FFF2-40B4-BE49-F238E27FC236}">
                <a16:creationId xmlns:a16="http://schemas.microsoft.com/office/drawing/2014/main" id="{49A9C3AA-211A-D0D0-F316-1F6F8D9A6400}"/>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sz="8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p:txBody>
      </p:sp>
      <p:sp>
        <p:nvSpPr>
          <p:cNvPr id="4" name="Rectangle 3">
            <a:extLst>
              <a:ext uri="{FF2B5EF4-FFF2-40B4-BE49-F238E27FC236}">
                <a16:creationId xmlns:a16="http://schemas.microsoft.com/office/drawing/2014/main" id="{351735F0-BD5E-138A-F21B-12544BCFEC31}"/>
              </a:ext>
            </a:extLst>
          </p:cNvPr>
          <p:cNvSpPr/>
          <p:nvPr/>
        </p:nvSpPr>
        <p:spPr>
          <a:xfrm>
            <a:off x="10670350" y="-72602"/>
            <a:ext cx="1521650" cy="439000"/>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uLnTx/>
                <a:uFillTx/>
                <a:latin typeface="Avenir Next LT Pro" panose="020B0504020202020204" pitchFamily="34" charset="0"/>
                <a:ea typeface="+mn-ea"/>
                <a:cs typeface="+mn-cs"/>
              </a:rPr>
              <a:t>AWARENESS</a:t>
            </a:r>
          </a:p>
        </p:txBody>
      </p:sp>
      <p:sp>
        <p:nvSpPr>
          <p:cNvPr id="5" name="Rectangle 4">
            <a:extLst>
              <a:ext uri="{FF2B5EF4-FFF2-40B4-BE49-F238E27FC236}">
                <a16:creationId xmlns:a16="http://schemas.microsoft.com/office/drawing/2014/main" id="{2528E1BB-6371-D077-C843-2B8CEA21DFAF}"/>
              </a:ext>
            </a:extLst>
          </p:cNvPr>
          <p:cNvSpPr/>
          <p:nvPr/>
        </p:nvSpPr>
        <p:spPr>
          <a:xfrm>
            <a:off x="10670350" y="391823"/>
            <a:ext cx="1521650" cy="439000"/>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uLnTx/>
                <a:uFillTx/>
                <a:latin typeface="Avenir Next LT Pro" panose="020B0504020202020204" pitchFamily="34" charset="0"/>
                <a:ea typeface="+mn-ea"/>
                <a:cs typeface="+mn-cs"/>
              </a:rPr>
              <a:t>CONSID.</a:t>
            </a:r>
          </a:p>
        </p:txBody>
      </p:sp>
      <p:sp>
        <p:nvSpPr>
          <p:cNvPr id="14" name="ZoneTexte 13">
            <a:extLst>
              <a:ext uri="{FF2B5EF4-FFF2-40B4-BE49-F238E27FC236}">
                <a16:creationId xmlns:a16="http://schemas.microsoft.com/office/drawing/2014/main" id="{2B4E9D26-C115-D6D9-F0D2-BBCA06B80B36}"/>
              </a:ext>
            </a:extLst>
          </p:cNvPr>
          <p:cNvSpPr txBox="1"/>
          <p:nvPr/>
        </p:nvSpPr>
        <p:spPr>
          <a:xfrm>
            <a:off x="1895336" y="5327843"/>
            <a:ext cx="5762445" cy="307777"/>
          </a:xfrm>
          <a:prstGeom prst="rect">
            <a:avLst/>
          </a:prstGeom>
          <a:solidFill>
            <a:srgbClr val="FFE600">
              <a:lumMod val="20000"/>
              <a:lumOff val="80000"/>
            </a:srgbClr>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srgbClr val="004282"/>
                </a:solidFill>
                <a:effectLst/>
                <a:uLnTx/>
                <a:uFillTx/>
                <a:latin typeface="Avenir Next LT Pro" panose="020B0504020202020204" pitchFamily="34" charset="0"/>
              </a:rPr>
              <a:t>Marques Endémiques</a:t>
            </a:r>
          </a:p>
        </p:txBody>
      </p:sp>
    </p:spTree>
    <p:extLst>
      <p:ext uri="{BB962C8B-B14F-4D97-AF65-F5344CB8AC3E}">
        <p14:creationId xmlns:p14="http://schemas.microsoft.com/office/powerpoint/2010/main" val="1431865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31CB3-84CE-4313-BA5B-9EBD757506B3}"/>
            </a:ext>
          </a:extLst>
        </p:cNvPr>
        <p:cNvGrpSpPr/>
        <p:nvPr/>
      </p:nvGrpSpPr>
      <p:grpSpPr>
        <a:xfrm>
          <a:off x="0" y="0"/>
          <a:ext cx="0" cy="0"/>
          <a:chOff x="0" y="0"/>
          <a:chExt cx="0" cy="0"/>
        </a:xfrm>
      </p:grpSpPr>
      <p:sp>
        <p:nvSpPr>
          <p:cNvPr id="3" name="Espace réservé du texte 5">
            <a:extLst>
              <a:ext uri="{FF2B5EF4-FFF2-40B4-BE49-F238E27FC236}">
                <a16:creationId xmlns:a16="http://schemas.microsoft.com/office/drawing/2014/main" id="{87037CA6-A635-25C8-2096-9E6CE619ED8F}"/>
              </a:ext>
            </a:extLst>
          </p:cNvPr>
          <p:cNvSpPr txBox="1">
            <a:spLocks noGrp="1"/>
          </p:cNvSpPr>
          <p:nvPr>
            <p:ph type="body" idx="4294967295"/>
          </p:nvPr>
        </p:nvSpPr>
        <p:spPr>
          <a:xfrm rot="20803438">
            <a:off x="15233" y="247836"/>
            <a:ext cx="4385846" cy="643076"/>
          </a:xfrm>
        </p:spPr>
        <p:txBody>
          <a:bodyPr>
            <a:normAutofit fontScale="47500" lnSpcReduction="20000"/>
          </a:bodyPr>
          <a:lstStyle/>
          <a:p>
            <a:pPr marL="0" lvl="0" indent="0">
              <a:lnSpc>
                <a:spcPct val="70000"/>
              </a:lnSpc>
              <a:buNone/>
            </a:pPr>
            <a:r>
              <a:rPr lang="fr-FR" sz="7000" b="1" dirty="0">
                <a:solidFill>
                  <a:srgbClr val="004282"/>
                </a:solidFill>
                <a:latin typeface="Avenir Next LT Pro" pitchFamily="34"/>
              </a:rPr>
              <a:t>PLV</a:t>
            </a:r>
          </a:p>
          <a:p>
            <a:pPr marL="0" lvl="0" indent="0">
              <a:lnSpc>
                <a:spcPct val="70000"/>
              </a:lnSpc>
              <a:buNone/>
            </a:pPr>
            <a:r>
              <a:rPr lang="fr-FR" b="1" dirty="0">
                <a:solidFill>
                  <a:srgbClr val="004282"/>
                </a:solidFill>
                <a:latin typeface="Avenir Next LT Pro" pitchFamily="34"/>
              </a:rPr>
              <a:t>(</a:t>
            </a:r>
            <a:r>
              <a:rPr lang="fr-FR" b="1" dirty="0" err="1">
                <a:solidFill>
                  <a:srgbClr val="004282"/>
                </a:solidFill>
                <a:latin typeface="Avenir Next LT Pro" pitchFamily="34"/>
              </a:rPr>
              <a:t>Rollup</a:t>
            </a:r>
            <a:r>
              <a:rPr lang="fr-FR" b="1" dirty="0">
                <a:solidFill>
                  <a:srgbClr val="004282"/>
                </a:solidFill>
                <a:latin typeface="Avenir Next LT Pro" pitchFamily="34"/>
              </a:rPr>
              <a:t>, Kakemono, Manchons de portiques, etc.)</a:t>
            </a:r>
          </a:p>
        </p:txBody>
      </p:sp>
      <p:pic>
        <p:nvPicPr>
          <p:cNvPr id="6" name="Image 5" descr="Une image contenant texte, Police, Graphique, graphisme&#10;&#10;Description générée automatiquement">
            <a:extLst>
              <a:ext uri="{FF2B5EF4-FFF2-40B4-BE49-F238E27FC236}">
                <a16:creationId xmlns:a16="http://schemas.microsoft.com/office/drawing/2014/main" id="{978B01A0-9574-2A8E-4123-79F7EF12E0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
        <p:nvSpPr>
          <p:cNvPr id="8" name="ZoneTexte 7">
            <a:extLst>
              <a:ext uri="{FF2B5EF4-FFF2-40B4-BE49-F238E27FC236}">
                <a16:creationId xmlns:a16="http://schemas.microsoft.com/office/drawing/2014/main" id="{2EAB8031-7AC7-DECA-9D18-A96925A78F2C}"/>
              </a:ext>
            </a:extLst>
          </p:cNvPr>
          <p:cNvSpPr txBox="1"/>
          <p:nvPr/>
        </p:nvSpPr>
        <p:spPr>
          <a:xfrm>
            <a:off x="3405287" y="623485"/>
            <a:ext cx="7995526"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all" spc="0" normalizeH="0" baseline="0" noProof="0" dirty="0">
                <a:ln>
                  <a:noFill/>
                </a:ln>
                <a:solidFill>
                  <a:srgbClr val="004282"/>
                </a:solidFill>
                <a:effectLst/>
                <a:uLnTx/>
                <a:uFillTx/>
                <a:latin typeface="Avenir Next LT Pro"/>
                <a:ea typeface="+mn-ea"/>
                <a:cs typeface="+mn-cs"/>
              </a:rPr>
              <a:t>CAPTEZ L’ATTENTION et stimulez l’achat grâce à des dispositifs PLV en Halles</a:t>
            </a:r>
            <a:b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58A6E0E7-2239-2070-8858-BBDD7D64E795}"/>
              </a:ext>
            </a:extLst>
          </p:cNvPr>
          <p:cNvSpPr/>
          <p:nvPr/>
        </p:nvSpPr>
        <p:spPr>
          <a:xfrm>
            <a:off x="8154261" y="2589557"/>
            <a:ext cx="1865228" cy="1129249"/>
          </a:xfrm>
          <a:custGeom>
            <a:avLst/>
            <a:gdLst>
              <a:gd name="csX0" fmla="*/ 0 w 1865228"/>
              <a:gd name="csY0" fmla="*/ 0 h 1129249"/>
              <a:gd name="csX1" fmla="*/ 429002 w 1865228"/>
              <a:gd name="csY1" fmla="*/ 0 h 1129249"/>
              <a:gd name="csX2" fmla="*/ 839353 w 1865228"/>
              <a:gd name="csY2" fmla="*/ 0 h 1129249"/>
              <a:gd name="csX3" fmla="*/ 1305660 w 1865228"/>
              <a:gd name="csY3" fmla="*/ 0 h 1129249"/>
              <a:gd name="csX4" fmla="*/ 1865228 w 1865228"/>
              <a:gd name="csY4" fmla="*/ 0 h 1129249"/>
              <a:gd name="csX5" fmla="*/ 1865228 w 1865228"/>
              <a:gd name="csY5" fmla="*/ 587209 h 1129249"/>
              <a:gd name="csX6" fmla="*/ 1865228 w 1865228"/>
              <a:gd name="csY6" fmla="*/ 1129249 h 1129249"/>
              <a:gd name="csX7" fmla="*/ 1417573 w 1865228"/>
              <a:gd name="csY7" fmla="*/ 1129249 h 1129249"/>
              <a:gd name="csX8" fmla="*/ 969919 w 1865228"/>
              <a:gd name="csY8" fmla="*/ 1129249 h 1129249"/>
              <a:gd name="csX9" fmla="*/ 484959 w 1865228"/>
              <a:gd name="csY9" fmla="*/ 1129249 h 1129249"/>
              <a:gd name="csX10" fmla="*/ 0 w 1865228"/>
              <a:gd name="csY10" fmla="*/ 1129249 h 1129249"/>
              <a:gd name="csX11" fmla="*/ 0 w 1865228"/>
              <a:gd name="csY11" fmla="*/ 575917 h 1129249"/>
              <a:gd name="csX12" fmla="*/ 0 w 1865228"/>
              <a:gd name="csY12" fmla="*/ 0 h 11292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865228" h="1129249" fill="none" extrusionOk="0">
                <a:moveTo>
                  <a:pt x="0" y="0"/>
                </a:moveTo>
                <a:cubicBezTo>
                  <a:pt x="132555" y="-44740"/>
                  <a:pt x="311091" y="14601"/>
                  <a:pt x="429002" y="0"/>
                </a:cubicBezTo>
                <a:cubicBezTo>
                  <a:pt x="546913" y="-14601"/>
                  <a:pt x="700121" y="20666"/>
                  <a:pt x="839353" y="0"/>
                </a:cubicBezTo>
                <a:cubicBezTo>
                  <a:pt x="978585" y="-20666"/>
                  <a:pt x="1161718" y="26156"/>
                  <a:pt x="1305660" y="0"/>
                </a:cubicBezTo>
                <a:cubicBezTo>
                  <a:pt x="1449602" y="-26156"/>
                  <a:pt x="1643615" y="14205"/>
                  <a:pt x="1865228" y="0"/>
                </a:cubicBezTo>
                <a:cubicBezTo>
                  <a:pt x="1876464" y="161852"/>
                  <a:pt x="1825866" y="441619"/>
                  <a:pt x="1865228" y="587209"/>
                </a:cubicBezTo>
                <a:cubicBezTo>
                  <a:pt x="1904590" y="732799"/>
                  <a:pt x="1836682" y="1018294"/>
                  <a:pt x="1865228" y="1129249"/>
                </a:cubicBezTo>
                <a:cubicBezTo>
                  <a:pt x="1756496" y="1170946"/>
                  <a:pt x="1614167" y="1083982"/>
                  <a:pt x="1417573" y="1129249"/>
                </a:cubicBezTo>
                <a:cubicBezTo>
                  <a:pt x="1220980" y="1174516"/>
                  <a:pt x="1150837" y="1109506"/>
                  <a:pt x="969919" y="1129249"/>
                </a:cubicBezTo>
                <a:cubicBezTo>
                  <a:pt x="789001" y="1148992"/>
                  <a:pt x="606621" y="1091179"/>
                  <a:pt x="484959" y="1129249"/>
                </a:cubicBezTo>
                <a:cubicBezTo>
                  <a:pt x="363297" y="1167319"/>
                  <a:pt x="216451" y="1127340"/>
                  <a:pt x="0" y="1129249"/>
                </a:cubicBezTo>
                <a:cubicBezTo>
                  <a:pt x="-62438" y="875047"/>
                  <a:pt x="40317" y="723670"/>
                  <a:pt x="0" y="575917"/>
                </a:cubicBezTo>
                <a:cubicBezTo>
                  <a:pt x="-40317" y="428164"/>
                  <a:pt x="24152" y="284092"/>
                  <a:pt x="0" y="0"/>
                </a:cubicBezTo>
                <a:close/>
              </a:path>
              <a:path w="1865228" h="1129249" stroke="0" extrusionOk="0">
                <a:moveTo>
                  <a:pt x="0" y="0"/>
                </a:moveTo>
                <a:cubicBezTo>
                  <a:pt x="199060" y="-38338"/>
                  <a:pt x="308402" y="54503"/>
                  <a:pt x="484959" y="0"/>
                </a:cubicBezTo>
                <a:cubicBezTo>
                  <a:pt x="661516" y="-54503"/>
                  <a:pt x="817883" y="18392"/>
                  <a:pt x="969919" y="0"/>
                </a:cubicBezTo>
                <a:cubicBezTo>
                  <a:pt x="1121955" y="-18392"/>
                  <a:pt x="1211633" y="6680"/>
                  <a:pt x="1380269" y="0"/>
                </a:cubicBezTo>
                <a:cubicBezTo>
                  <a:pt x="1548905" y="-6680"/>
                  <a:pt x="1712704" y="46084"/>
                  <a:pt x="1865228" y="0"/>
                </a:cubicBezTo>
                <a:cubicBezTo>
                  <a:pt x="1931323" y="271370"/>
                  <a:pt x="1828379" y="276739"/>
                  <a:pt x="1865228" y="553332"/>
                </a:cubicBezTo>
                <a:cubicBezTo>
                  <a:pt x="1902077" y="829925"/>
                  <a:pt x="1864340" y="1001867"/>
                  <a:pt x="1865228" y="1129249"/>
                </a:cubicBezTo>
                <a:cubicBezTo>
                  <a:pt x="1708559" y="1142638"/>
                  <a:pt x="1578661" y="1096142"/>
                  <a:pt x="1398921" y="1129249"/>
                </a:cubicBezTo>
                <a:cubicBezTo>
                  <a:pt x="1219181" y="1162356"/>
                  <a:pt x="1080379" y="1077563"/>
                  <a:pt x="932614" y="1129249"/>
                </a:cubicBezTo>
                <a:cubicBezTo>
                  <a:pt x="784849" y="1180935"/>
                  <a:pt x="590982" y="1108551"/>
                  <a:pt x="484959" y="1129249"/>
                </a:cubicBezTo>
                <a:cubicBezTo>
                  <a:pt x="378936" y="1149947"/>
                  <a:pt x="203860" y="1109926"/>
                  <a:pt x="0" y="1129249"/>
                </a:cubicBezTo>
                <a:cubicBezTo>
                  <a:pt x="-55791" y="873524"/>
                  <a:pt x="68687" y="752904"/>
                  <a:pt x="0" y="542040"/>
                </a:cubicBezTo>
                <a:cubicBezTo>
                  <a:pt x="-68687" y="331176"/>
                  <a:pt x="5743" y="115077"/>
                  <a:pt x="0" y="0"/>
                </a:cubicBezTo>
                <a:close/>
              </a:path>
            </a:pathLst>
          </a:custGeom>
          <a:solidFill>
            <a:srgbClr val="FFE500"/>
          </a:solidFill>
          <a:ln>
            <a:solidFill>
              <a:srgbClr val="FFFF00"/>
            </a:solidFill>
            <a:extLst>
              <a:ext uri="{C807C97D-BFC1-408E-A445-0C87EB9F89A2}">
                <ask:lineSketchStyleProps xmlns:ask="http://schemas.microsoft.com/office/drawing/2018/sketchyshapes" sd="380655311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ZoneTexte 12">
            <a:extLst>
              <a:ext uri="{FF2B5EF4-FFF2-40B4-BE49-F238E27FC236}">
                <a16:creationId xmlns:a16="http://schemas.microsoft.com/office/drawing/2014/main" id="{86232BE9-E00F-F3B5-ED8D-D840F1A32A9C}"/>
              </a:ext>
            </a:extLst>
          </p:cNvPr>
          <p:cNvSpPr txBox="1"/>
          <p:nvPr/>
        </p:nvSpPr>
        <p:spPr>
          <a:xfrm>
            <a:off x="346125" y="2720423"/>
            <a:ext cx="7491923" cy="1844608"/>
          </a:xfrm>
          <a:prstGeom prst="rect">
            <a:avLst/>
          </a:prstGeom>
          <a:noFill/>
        </p:spPr>
        <p:txBody>
          <a:bodyPr wrap="square">
            <a:spAutoFit/>
          </a:bodyPr>
          <a:lstStyle/>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Valorisez votre marque directement sur le lieu d’achat, au moment clé de la décision.</a:t>
            </a: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endPar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Emplacements : </a:t>
            </a:r>
            <a:r>
              <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Toutes les halles</a:t>
            </a: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endPar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Prix : </a:t>
            </a:r>
            <a:r>
              <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a:t>
            </a:r>
            <a:r>
              <a:rPr kumimoji="0" lang="fr-FR" b="0" i="0" u="none" strike="noStrike" kern="1200" cap="none" spc="0" normalizeH="0" baseline="0" noProof="0" dirty="0" err="1">
                <a:ln>
                  <a:noFill/>
                </a:ln>
                <a:solidFill>
                  <a:srgbClr val="004282"/>
                </a:solidFill>
                <a:effectLst/>
                <a:uLnTx/>
                <a:uFillTx/>
                <a:latin typeface="Avenir Next LT Pro" panose="020B0504020202020204" pitchFamily="34" charset="0"/>
                <a:ea typeface="+mn-ea"/>
                <a:cs typeface="+mn-cs"/>
              </a:rPr>
              <a:t>ackage</a:t>
            </a:r>
            <a:endPar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grpSp>
        <p:nvGrpSpPr>
          <p:cNvPr id="5" name="Groupe 4">
            <a:extLst>
              <a:ext uri="{FF2B5EF4-FFF2-40B4-BE49-F238E27FC236}">
                <a16:creationId xmlns:a16="http://schemas.microsoft.com/office/drawing/2014/main" id="{B803559F-4250-3832-083B-B37CC1BEC588}"/>
              </a:ext>
            </a:extLst>
          </p:cNvPr>
          <p:cNvGrpSpPr/>
          <p:nvPr/>
        </p:nvGrpSpPr>
        <p:grpSpPr>
          <a:xfrm>
            <a:off x="8940239" y="1722478"/>
            <a:ext cx="2695957" cy="3906734"/>
            <a:chOff x="8915320" y="1068822"/>
            <a:chExt cx="3509800" cy="5313247"/>
          </a:xfrm>
        </p:grpSpPr>
        <p:sp>
          <p:nvSpPr>
            <p:cNvPr id="14" name="ZoneTexte 13">
              <a:extLst>
                <a:ext uri="{FF2B5EF4-FFF2-40B4-BE49-F238E27FC236}">
                  <a16:creationId xmlns:a16="http://schemas.microsoft.com/office/drawing/2014/main" id="{6C45B261-55BA-29AD-7062-44BA88DBC5A4}"/>
                </a:ext>
              </a:extLst>
            </p:cNvPr>
            <p:cNvSpPr txBox="1"/>
            <p:nvPr/>
          </p:nvSpPr>
          <p:spPr>
            <a:xfrm>
              <a:off x="8915320" y="3886153"/>
              <a:ext cx="3036161" cy="12129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1,4 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Nombre moyen de passage en caisse par mois</a:t>
              </a:r>
            </a:p>
          </p:txBody>
        </p:sp>
        <p:sp>
          <p:nvSpPr>
            <p:cNvPr id="17" name="ZoneTexte 16">
              <a:extLst>
                <a:ext uri="{FF2B5EF4-FFF2-40B4-BE49-F238E27FC236}">
                  <a16:creationId xmlns:a16="http://schemas.microsoft.com/office/drawing/2014/main" id="{49BC0562-8BB6-4172-83F5-272A2C7B8BD3}"/>
                </a:ext>
              </a:extLst>
            </p:cNvPr>
            <p:cNvSpPr txBox="1"/>
            <p:nvPr/>
          </p:nvSpPr>
          <p:spPr>
            <a:xfrm>
              <a:off x="8915320" y="5169074"/>
              <a:ext cx="3036161" cy="12129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11,6K </a:t>
              </a:r>
              <a:r>
                <a:rPr kumimoji="0" lang="fr-FR" sz="2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Nombre moyen de passage en caisse </a:t>
              </a:r>
              <a:r>
                <a:rPr kumimoji="0" lang="fr-FR" sz="1050" b="0" i="0" u="sng"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par halle </a:t>
              </a:r>
              <a:r>
                <a:rPr kumimoji="0" lang="fr-FR" sz="105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par mois</a:t>
              </a:r>
            </a:p>
          </p:txBody>
        </p:sp>
        <p:grpSp>
          <p:nvGrpSpPr>
            <p:cNvPr id="18" name="Groupe 17">
              <a:extLst>
                <a:ext uri="{FF2B5EF4-FFF2-40B4-BE49-F238E27FC236}">
                  <a16:creationId xmlns:a16="http://schemas.microsoft.com/office/drawing/2014/main" id="{63C64597-D84B-6455-E7A8-061563809DC9}"/>
                </a:ext>
              </a:extLst>
            </p:cNvPr>
            <p:cNvGrpSpPr/>
            <p:nvPr/>
          </p:nvGrpSpPr>
          <p:grpSpPr>
            <a:xfrm>
              <a:off x="9575675" y="1068822"/>
              <a:ext cx="2849445" cy="1811328"/>
              <a:chOff x="1733249" y="-40594"/>
              <a:chExt cx="3113400" cy="2000021"/>
            </a:xfrm>
          </p:grpSpPr>
          <p:sp>
            <p:nvSpPr>
              <p:cNvPr id="26" name="Rectangle 25">
                <a:extLst>
                  <a:ext uri="{FF2B5EF4-FFF2-40B4-BE49-F238E27FC236}">
                    <a16:creationId xmlns:a16="http://schemas.microsoft.com/office/drawing/2014/main" id="{58441E41-CB16-B00E-8F8D-1C0C3A03A727}"/>
                  </a:ext>
                </a:extLst>
              </p:cNvPr>
              <p:cNvSpPr/>
              <p:nvPr/>
            </p:nvSpPr>
            <p:spPr>
              <a:xfrm>
                <a:off x="1733249" y="-40594"/>
                <a:ext cx="3113400" cy="1943237"/>
              </a:xfrm>
              <a:custGeom>
                <a:avLst/>
                <a:gdLst>
                  <a:gd name="csX0" fmla="*/ 0 w 3113400"/>
                  <a:gd name="csY0" fmla="*/ 0 h 1943237"/>
                  <a:gd name="csX1" fmla="*/ 581168 w 3113400"/>
                  <a:gd name="csY1" fmla="*/ 0 h 1943237"/>
                  <a:gd name="csX2" fmla="*/ 1100068 w 3113400"/>
                  <a:gd name="csY2" fmla="*/ 0 h 1943237"/>
                  <a:gd name="csX3" fmla="*/ 1681236 w 3113400"/>
                  <a:gd name="csY3" fmla="*/ 0 h 1943237"/>
                  <a:gd name="csX4" fmla="*/ 2106734 w 3113400"/>
                  <a:gd name="csY4" fmla="*/ 0 h 1943237"/>
                  <a:gd name="csX5" fmla="*/ 2656768 w 3113400"/>
                  <a:gd name="csY5" fmla="*/ 0 h 1943237"/>
                  <a:gd name="csX6" fmla="*/ 3113400 w 3113400"/>
                  <a:gd name="csY6" fmla="*/ 0 h 1943237"/>
                  <a:gd name="csX7" fmla="*/ 3113400 w 3113400"/>
                  <a:gd name="csY7" fmla="*/ 446945 h 1943237"/>
                  <a:gd name="csX8" fmla="*/ 3113400 w 3113400"/>
                  <a:gd name="csY8" fmla="*/ 913321 h 1943237"/>
                  <a:gd name="csX9" fmla="*/ 3113400 w 3113400"/>
                  <a:gd name="csY9" fmla="*/ 1340834 h 1943237"/>
                  <a:gd name="csX10" fmla="*/ 3113400 w 3113400"/>
                  <a:gd name="csY10" fmla="*/ 1943237 h 1943237"/>
                  <a:gd name="csX11" fmla="*/ 2625634 w 3113400"/>
                  <a:gd name="csY11" fmla="*/ 1943237 h 1943237"/>
                  <a:gd name="csX12" fmla="*/ 2200136 w 3113400"/>
                  <a:gd name="csY12" fmla="*/ 1943237 h 1943237"/>
                  <a:gd name="csX13" fmla="*/ 1743504 w 3113400"/>
                  <a:gd name="csY13" fmla="*/ 1943237 h 1943237"/>
                  <a:gd name="csX14" fmla="*/ 1162336 w 3113400"/>
                  <a:gd name="csY14" fmla="*/ 1943237 h 1943237"/>
                  <a:gd name="csX15" fmla="*/ 736838 w 3113400"/>
                  <a:gd name="csY15" fmla="*/ 1943237 h 1943237"/>
                  <a:gd name="csX16" fmla="*/ 0 w 3113400"/>
                  <a:gd name="csY16" fmla="*/ 1943237 h 1943237"/>
                  <a:gd name="csX17" fmla="*/ 0 w 3113400"/>
                  <a:gd name="csY17" fmla="*/ 1496292 h 1943237"/>
                  <a:gd name="csX18" fmla="*/ 0 w 3113400"/>
                  <a:gd name="csY18" fmla="*/ 971619 h 1943237"/>
                  <a:gd name="csX19" fmla="*/ 0 w 3113400"/>
                  <a:gd name="csY19" fmla="*/ 505242 h 1943237"/>
                  <a:gd name="csX20" fmla="*/ 0 w 3113400"/>
                  <a:gd name="csY20" fmla="*/ 0 h 194323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113400" h="1943237" fill="none" extrusionOk="0">
                    <a:moveTo>
                      <a:pt x="0" y="0"/>
                    </a:moveTo>
                    <a:cubicBezTo>
                      <a:pt x="258701" y="-3938"/>
                      <a:pt x="430309" y="68385"/>
                      <a:pt x="581168" y="0"/>
                    </a:cubicBezTo>
                    <a:cubicBezTo>
                      <a:pt x="732027" y="-68385"/>
                      <a:pt x="952691" y="482"/>
                      <a:pt x="1100068" y="0"/>
                    </a:cubicBezTo>
                    <a:cubicBezTo>
                      <a:pt x="1247445" y="-482"/>
                      <a:pt x="1472277" y="8605"/>
                      <a:pt x="1681236" y="0"/>
                    </a:cubicBezTo>
                    <a:cubicBezTo>
                      <a:pt x="1890195" y="-8605"/>
                      <a:pt x="1991067" y="147"/>
                      <a:pt x="2106734" y="0"/>
                    </a:cubicBezTo>
                    <a:cubicBezTo>
                      <a:pt x="2222401" y="-147"/>
                      <a:pt x="2513840" y="33281"/>
                      <a:pt x="2656768" y="0"/>
                    </a:cubicBezTo>
                    <a:cubicBezTo>
                      <a:pt x="2799696" y="-33281"/>
                      <a:pt x="2944136" y="42877"/>
                      <a:pt x="3113400" y="0"/>
                    </a:cubicBezTo>
                    <a:cubicBezTo>
                      <a:pt x="3122330" y="219730"/>
                      <a:pt x="3072146" y="313538"/>
                      <a:pt x="3113400" y="446945"/>
                    </a:cubicBezTo>
                    <a:cubicBezTo>
                      <a:pt x="3154654" y="580352"/>
                      <a:pt x="3113333" y="752532"/>
                      <a:pt x="3113400" y="913321"/>
                    </a:cubicBezTo>
                    <a:cubicBezTo>
                      <a:pt x="3113467" y="1074110"/>
                      <a:pt x="3103313" y="1195833"/>
                      <a:pt x="3113400" y="1340834"/>
                    </a:cubicBezTo>
                    <a:cubicBezTo>
                      <a:pt x="3123487" y="1485835"/>
                      <a:pt x="3100165" y="1733278"/>
                      <a:pt x="3113400" y="1943237"/>
                    </a:cubicBezTo>
                    <a:cubicBezTo>
                      <a:pt x="2905331" y="1948790"/>
                      <a:pt x="2768396" y="1912153"/>
                      <a:pt x="2625634" y="1943237"/>
                    </a:cubicBezTo>
                    <a:cubicBezTo>
                      <a:pt x="2482872" y="1974321"/>
                      <a:pt x="2333977" y="1917369"/>
                      <a:pt x="2200136" y="1943237"/>
                    </a:cubicBezTo>
                    <a:cubicBezTo>
                      <a:pt x="2066295" y="1969105"/>
                      <a:pt x="1943472" y="1906558"/>
                      <a:pt x="1743504" y="1943237"/>
                    </a:cubicBezTo>
                    <a:cubicBezTo>
                      <a:pt x="1543536" y="1979916"/>
                      <a:pt x="1441384" y="1877074"/>
                      <a:pt x="1162336" y="1943237"/>
                    </a:cubicBezTo>
                    <a:cubicBezTo>
                      <a:pt x="883288" y="2009400"/>
                      <a:pt x="912680" y="1931686"/>
                      <a:pt x="736838" y="1943237"/>
                    </a:cubicBezTo>
                    <a:cubicBezTo>
                      <a:pt x="560996" y="1954788"/>
                      <a:pt x="261497" y="1887767"/>
                      <a:pt x="0" y="1943237"/>
                    </a:cubicBezTo>
                    <a:cubicBezTo>
                      <a:pt x="-1852" y="1728102"/>
                      <a:pt x="31622" y="1665768"/>
                      <a:pt x="0" y="1496292"/>
                    </a:cubicBezTo>
                    <a:cubicBezTo>
                      <a:pt x="-31622" y="1326816"/>
                      <a:pt x="2748" y="1109021"/>
                      <a:pt x="0" y="971619"/>
                    </a:cubicBezTo>
                    <a:cubicBezTo>
                      <a:pt x="-2748" y="834217"/>
                      <a:pt x="49601" y="623277"/>
                      <a:pt x="0" y="505242"/>
                    </a:cubicBezTo>
                    <a:cubicBezTo>
                      <a:pt x="-49601" y="387207"/>
                      <a:pt x="32009" y="113130"/>
                      <a:pt x="0" y="0"/>
                    </a:cubicBezTo>
                    <a:close/>
                  </a:path>
                  <a:path w="3113400" h="1943237" stroke="0" extrusionOk="0">
                    <a:moveTo>
                      <a:pt x="0" y="0"/>
                    </a:moveTo>
                    <a:cubicBezTo>
                      <a:pt x="217996" y="-39597"/>
                      <a:pt x="384299" y="26188"/>
                      <a:pt x="550034" y="0"/>
                    </a:cubicBezTo>
                    <a:cubicBezTo>
                      <a:pt x="715769" y="-26188"/>
                      <a:pt x="911115" y="16754"/>
                      <a:pt x="1100068" y="0"/>
                    </a:cubicBezTo>
                    <a:cubicBezTo>
                      <a:pt x="1289021" y="-16754"/>
                      <a:pt x="1343409" y="26184"/>
                      <a:pt x="1525566" y="0"/>
                    </a:cubicBezTo>
                    <a:cubicBezTo>
                      <a:pt x="1707723" y="-26184"/>
                      <a:pt x="1755833" y="30965"/>
                      <a:pt x="1951064" y="0"/>
                    </a:cubicBezTo>
                    <a:cubicBezTo>
                      <a:pt x="2146295" y="-30965"/>
                      <a:pt x="2282876" y="12106"/>
                      <a:pt x="2438830" y="0"/>
                    </a:cubicBezTo>
                    <a:cubicBezTo>
                      <a:pt x="2594784" y="-12106"/>
                      <a:pt x="2948264" y="62133"/>
                      <a:pt x="3113400" y="0"/>
                    </a:cubicBezTo>
                    <a:cubicBezTo>
                      <a:pt x="3163811" y="217492"/>
                      <a:pt x="3095716" y="375474"/>
                      <a:pt x="3113400" y="505242"/>
                    </a:cubicBezTo>
                    <a:cubicBezTo>
                      <a:pt x="3131084" y="635010"/>
                      <a:pt x="3099848" y="890464"/>
                      <a:pt x="3113400" y="991051"/>
                    </a:cubicBezTo>
                    <a:cubicBezTo>
                      <a:pt x="3126952" y="1091638"/>
                      <a:pt x="3098724" y="1292224"/>
                      <a:pt x="3113400" y="1437995"/>
                    </a:cubicBezTo>
                    <a:cubicBezTo>
                      <a:pt x="3128076" y="1583766"/>
                      <a:pt x="3074208" y="1817069"/>
                      <a:pt x="3113400" y="1943237"/>
                    </a:cubicBezTo>
                    <a:cubicBezTo>
                      <a:pt x="2861256" y="1955102"/>
                      <a:pt x="2812591" y="1939117"/>
                      <a:pt x="2563366" y="1943237"/>
                    </a:cubicBezTo>
                    <a:cubicBezTo>
                      <a:pt x="2314141" y="1947357"/>
                      <a:pt x="2207883" y="1939774"/>
                      <a:pt x="2044466" y="1943237"/>
                    </a:cubicBezTo>
                    <a:cubicBezTo>
                      <a:pt x="1881049" y="1946700"/>
                      <a:pt x="1728659" y="1904128"/>
                      <a:pt x="1618968" y="1943237"/>
                    </a:cubicBezTo>
                    <a:cubicBezTo>
                      <a:pt x="1509277" y="1982346"/>
                      <a:pt x="1300725" y="1920290"/>
                      <a:pt x="1131202" y="1943237"/>
                    </a:cubicBezTo>
                    <a:cubicBezTo>
                      <a:pt x="961679" y="1966184"/>
                      <a:pt x="850695" y="1921212"/>
                      <a:pt x="643436" y="1943237"/>
                    </a:cubicBezTo>
                    <a:cubicBezTo>
                      <a:pt x="436177" y="1965262"/>
                      <a:pt x="196352" y="1896968"/>
                      <a:pt x="0" y="1943237"/>
                    </a:cubicBezTo>
                    <a:cubicBezTo>
                      <a:pt x="-46956" y="1719672"/>
                      <a:pt x="51752" y="1546598"/>
                      <a:pt x="0" y="1418563"/>
                    </a:cubicBezTo>
                    <a:cubicBezTo>
                      <a:pt x="-51752" y="1290528"/>
                      <a:pt x="47382" y="1005711"/>
                      <a:pt x="0" y="893889"/>
                    </a:cubicBezTo>
                    <a:cubicBezTo>
                      <a:pt x="-47382" y="782067"/>
                      <a:pt x="41351" y="523258"/>
                      <a:pt x="0" y="427512"/>
                    </a:cubicBezTo>
                    <a:cubicBezTo>
                      <a:pt x="-41351" y="331766"/>
                      <a:pt x="8741" y="184206"/>
                      <a:pt x="0" y="0"/>
                    </a:cubicBezTo>
                    <a:close/>
                  </a:path>
                </a:pathLst>
              </a:custGeom>
              <a:solidFill>
                <a:srgbClr val="FFE500"/>
              </a:solidFill>
              <a:ln>
                <a:solidFill>
                  <a:srgbClr val="FFFF00"/>
                </a:solidFill>
                <a:extLst>
                  <a:ext uri="{C807C97D-BFC1-408E-A445-0C87EB9F89A2}">
                    <ask:lineSketchStyleProps xmlns:ask="http://schemas.microsoft.com/office/drawing/2018/sketchyshapes" sd="380655311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7" name="Image 26">
                <a:extLst>
                  <a:ext uri="{FF2B5EF4-FFF2-40B4-BE49-F238E27FC236}">
                    <a16:creationId xmlns:a16="http://schemas.microsoft.com/office/drawing/2014/main" id="{B44B4B2B-0C92-9BF5-134A-4E929995CF49}"/>
                  </a:ext>
                </a:extLst>
              </p:cNvPr>
              <p:cNvPicPr>
                <a:picLocks noChangeAspect="1"/>
              </p:cNvPicPr>
              <p:nvPr/>
            </p:nvPicPr>
            <p:blipFill>
              <a:blip r:embed="rId4"/>
              <a:stretch>
                <a:fillRect/>
              </a:stretch>
            </p:blipFill>
            <p:spPr>
              <a:xfrm>
                <a:off x="1832519" y="16190"/>
                <a:ext cx="2914858" cy="1943237"/>
              </a:xfrm>
              <a:prstGeom prst="rect">
                <a:avLst/>
              </a:prstGeom>
              <a:ln>
                <a:noFill/>
              </a:ln>
              <a:effectLst>
                <a:outerShdw blurRad="292100" dist="139700" dir="2700000" algn="tl" rotWithShape="0">
                  <a:srgbClr val="333333">
                    <a:alpha val="65000"/>
                  </a:srgbClr>
                </a:outerShdw>
              </a:effectLst>
            </p:spPr>
          </p:pic>
          <p:sp>
            <p:nvSpPr>
              <p:cNvPr id="28" name="Rectangle : coins arrondis 27">
                <a:extLst>
                  <a:ext uri="{FF2B5EF4-FFF2-40B4-BE49-F238E27FC236}">
                    <a16:creationId xmlns:a16="http://schemas.microsoft.com/office/drawing/2014/main" id="{738CE746-D5E4-21B1-A081-6380CA021814}"/>
                  </a:ext>
                </a:extLst>
              </p:cNvPr>
              <p:cNvSpPr/>
              <p:nvPr/>
            </p:nvSpPr>
            <p:spPr>
              <a:xfrm>
                <a:off x="3204699" y="832521"/>
                <a:ext cx="247771" cy="569829"/>
              </a:xfrm>
              <a:prstGeom prst="roundRect">
                <a:avLst/>
              </a:prstGeom>
              <a:noFill/>
              <a:ln w="28575">
                <a:solidFill>
                  <a:srgbClr val="FF4C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sp>
        <p:nvSpPr>
          <p:cNvPr id="2" name="Espace réservé du numéro de diapositive 4">
            <a:extLst>
              <a:ext uri="{FF2B5EF4-FFF2-40B4-BE49-F238E27FC236}">
                <a16:creationId xmlns:a16="http://schemas.microsoft.com/office/drawing/2014/main" id="{61B1937C-7FD7-09A0-13B6-D7D8E4C61670}"/>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8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p:txBody>
      </p:sp>
      <p:sp>
        <p:nvSpPr>
          <p:cNvPr id="4" name="Rectangle 3">
            <a:extLst>
              <a:ext uri="{FF2B5EF4-FFF2-40B4-BE49-F238E27FC236}">
                <a16:creationId xmlns:a16="http://schemas.microsoft.com/office/drawing/2014/main" id="{56244958-3EE8-C35B-D498-713E8FEA1472}"/>
              </a:ext>
            </a:extLst>
          </p:cNvPr>
          <p:cNvSpPr/>
          <p:nvPr/>
        </p:nvSpPr>
        <p:spPr>
          <a:xfrm>
            <a:off x="10795819" y="0"/>
            <a:ext cx="1396181" cy="402802"/>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uLnTx/>
                <a:uFillTx/>
                <a:latin typeface="Avenir Next LT Pro" panose="020B0504020202020204" pitchFamily="34" charset="0"/>
                <a:ea typeface="+mn-ea"/>
                <a:cs typeface="+mn-cs"/>
              </a:rPr>
              <a:t>AWARENESS</a:t>
            </a:r>
          </a:p>
        </p:txBody>
      </p:sp>
      <p:sp>
        <p:nvSpPr>
          <p:cNvPr id="11" name="ZoneTexte 10">
            <a:extLst>
              <a:ext uri="{FF2B5EF4-FFF2-40B4-BE49-F238E27FC236}">
                <a16:creationId xmlns:a16="http://schemas.microsoft.com/office/drawing/2014/main" id="{0D61814F-4EF1-41DF-1A5D-2699353D5918}"/>
              </a:ext>
            </a:extLst>
          </p:cNvPr>
          <p:cNvSpPr txBox="1"/>
          <p:nvPr/>
        </p:nvSpPr>
        <p:spPr>
          <a:xfrm>
            <a:off x="1837465" y="5321435"/>
            <a:ext cx="5762445" cy="307777"/>
          </a:xfrm>
          <a:prstGeom prst="rect">
            <a:avLst/>
          </a:prstGeom>
          <a:solidFill>
            <a:srgbClr val="FFE600">
              <a:lumMod val="20000"/>
              <a:lumOff val="80000"/>
            </a:srgbClr>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srgbClr val="004282"/>
                </a:solidFill>
                <a:effectLst/>
                <a:uLnTx/>
                <a:uFillTx/>
                <a:latin typeface="Avenir Next LT Pro" panose="020B0504020202020204" pitchFamily="34" charset="0"/>
              </a:rPr>
              <a:t>Marques Endémiques &amp; Non-endémiques</a:t>
            </a:r>
          </a:p>
        </p:txBody>
      </p:sp>
      <p:pic>
        <p:nvPicPr>
          <p:cNvPr id="21" name="Image 20" descr="Une image contenant texte, intérieur, sol, plein air&#10;&#10;Le contenu généré par l’IA peut être incorrect.">
            <a:extLst>
              <a:ext uri="{FF2B5EF4-FFF2-40B4-BE49-F238E27FC236}">
                <a16:creationId xmlns:a16="http://schemas.microsoft.com/office/drawing/2014/main" id="{7AA415D5-0FA6-2AA1-4CC3-A2FA35A4BE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24770" y="2462937"/>
            <a:ext cx="1695180" cy="1204453"/>
          </a:xfrm>
          <a:prstGeom prst="rect">
            <a:avLst/>
          </a:prstGeom>
          <a:ln>
            <a:noFill/>
          </a:ln>
          <a:effectLst>
            <a:outerShdw blurRad="292100" dist="139700" dir="2700000" algn="tl" rotWithShape="0">
              <a:srgbClr val="333333">
                <a:alpha val="65000"/>
              </a:srgbClr>
            </a:outerShdw>
          </a:effectLst>
        </p:spPr>
      </p:pic>
      <p:sp>
        <p:nvSpPr>
          <p:cNvPr id="30" name="Rectangle : coins arrondis 29">
            <a:extLst>
              <a:ext uri="{FF2B5EF4-FFF2-40B4-BE49-F238E27FC236}">
                <a16:creationId xmlns:a16="http://schemas.microsoft.com/office/drawing/2014/main" id="{E4B256F7-5AEC-EA2C-889B-DA069DDE4F5A}"/>
              </a:ext>
            </a:extLst>
          </p:cNvPr>
          <p:cNvSpPr/>
          <p:nvPr/>
        </p:nvSpPr>
        <p:spPr>
          <a:xfrm rot="16200000">
            <a:off x="8965756" y="2421696"/>
            <a:ext cx="245487" cy="1275441"/>
          </a:xfrm>
          <a:prstGeom prst="roundRect">
            <a:avLst/>
          </a:prstGeom>
          <a:noFill/>
          <a:ln w="28575">
            <a:solidFill>
              <a:srgbClr val="FF4C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8562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AC840-93C0-F492-E071-74A61602C250}"/>
            </a:ext>
          </a:extLst>
        </p:cNvPr>
        <p:cNvGrpSpPr/>
        <p:nvPr/>
      </p:nvGrpSpPr>
      <p:grpSpPr>
        <a:xfrm>
          <a:off x="0" y="0"/>
          <a:ext cx="0" cy="0"/>
          <a:chOff x="0" y="0"/>
          <a:chExt cx="0" cy="0"/>
        </a:xfrm>
      </p:grpSpPr>
      <p:sp>
        <p:nvSpPr>
          <p:cNvPr id="3" name="Espace réservé du texte 5">
            <a:extLst>
              <a:ext uri="{FF2B5EF4-FFF2-40B4-BE49-F238E27FC236}">
                <a16:creationId xmlns:a16="http://schemas.microsoft.com/office/drawing/2014/main" id="{FCEEA8AB-C28B-0087-5811-92A83E9935A8}"/>
              </a:ext>
            </a:extLst>
          </p:cNvPr>
          <p:cNvSpPr txBox="1">
            <a:spLocks noGrp="1"/>
          </p:cNvSpPr>
          <p:nvPr>
            <p:ph type="body" idx="4294967295"/>
          </p:nvPr>
        </p:nvSpPr>
        <p:spPr>
          <a:xfrm rot="20803438">
            <a:off x="15233" y="480923"/>
            <a:ext cx="4385846" cy="643076"/>
          </a:xfrm>
        </p:spPr>
        <p:txBody>
          <a:bodyPr>
            <a:normAutofit/>
          </a:bodyPr>
          <a:lstStyle/>
          <a:p>
            <a:pPr marL="0" lvl="0" indent="0">
              <a:lnSpc>
                <a:spcPct val="70000"/>
              </a:lnSpc>
              <a:buNone/>
            </a:pPr>
            <a:r>
              <a:rPr lang="fr-FR" b="1" dirty="0">
                <a:solidFill>
                  <a:srgbClr val="004282"/>
                </a:solidFill>
                <a:latin typeface="Avenir Next LT Pro" pitchFamily="34"/>
              </a:rPr>
              <a:t>MAGAZINE 15H30</a:t>
            </a:r>
          </a:p>
        </p:txBody>
      </p:sp>
      <p:pic>
        <p:nvPicPr>
          <p:cNvPr id="6" name="Image 5" descr="Une image contenant texte, Police, Graphique, graphisme&#10;&#10;Description générée automatiquement">
            <a:extLst>
              <a:ext uri="{FF2B5EF4-FFF2-40B4-BE49-F238E27FC236}">
                <a16:creationId xmlns:a16="http://schemas.microsoft.com/office/drawing/2014/main" id="{5E94BC90-58B7-F2E1-35A4-65AB0F4942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
        <p:nvSpPr>
          <p:cNvPr id="8" name="ZoneTexte 7">
            <a:extLst>
              <a:ext uri="{FF2B5EF4-FFF2-40B4-BE49-F238E27FC236}">
                <a16:creationId xmlns:a16="http://schemas.microsoft.com/office/drawing/2014/main" id="{48BEA96C-F2F2-FEA5-142B-CDB658B35D3B}"/>
              </a:ext>
            </a:extLst>
          </p:cNvPr>
          <p:cNvSpPr txBox="1"/>
          <p:nvPr/>
        </p:nvSpPr>
        <p:spPr>
          <a:xfrm>
            <a:off x="3106662" y="772349"/>
            <a:ext cx="7995526"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all" spc="0" normalizeH="0" baseline="0" noProof="0" dirty="0">
                <a:ln>
                  <a:noFill/>
                </a:ln>
                <a:solidFill>
                  <a:srgbClr val="004282"/>
                </a:solidFill>
                <a:effectLst/>
                <a:uLnTx/>
                <a:uFillTx/>
                <a:latin typeface="Avenir Next LT Pro"/>
                <a:ea typeface="+mn-ea"/>
                <a:cs typeface="+mn-cs"/>
              </a:rPr>
              <a:t>LE MAGAZINE 15h30, un point de contact éditorial stratégique pour vos marques</a:t>
            </a:r>
            <a:br>
              <a:rPr kumimoji="0" lang="fr-FR" sz="24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ZoneTexte 12">
            <a:extLst>
              <a:ext uri="{FF2B5EF4-FFF2-40B4-BE49-F238E27FC236}">
                <a16:creationId xmlns:a16="http://schemas.microsoft.com/office/drawing/2014/main" id="{7FD707AC-5978-B4B6-7FEE-0AFA27C45112}"/>
              </a:ext>
            </a:extLst>
          </p:cNvPr>
          <p:cNvSpPr txBox="1"/>
          <p:nvPr/>
        </p:nvSpPr>
        <p:spPr>
          <a:xfrm>
            <a:off x="352790" y="2326028"/>
            <a:ext cx="7491923" cy="2656625"/>
          </a:xfrm>
          <a:prstGeom prst="rect">
            <a:avLst/>
          </a:prstGeom>
          <a:noFill/>
        </p:spPr>
        <p:txBody>
          <a:bodyPr wrap="square">
            <a:spAutoFit/>
          </a:bodyPr>
          <a:lstStyle/>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Valorisez vos produits dans un média professionnel et inspirant, qui accompagne les restaurateurs au quotidien et renforce leur lien avec METRO.</a:t>
            </a: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endPar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Emplacements :</a:t>
            </a:r>
            <a:r>
              <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Halles &amp; Metro.fr</a:t>
            </a: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Mois de publication 2026 : </a:t>
            </a:r>
            <a:r>
              <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Février, Avril (spécial Pâtisserie), Juillet, Septembre, Décembre</a:t>
            </a: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endPar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457200" marR="0" lvl="1" indent="0" algn="l" defTabSz="914400" rtl="0" eaLnBrk="1" fontAlgn="auto" latinLnBrk="0" hangingPunct="1">
              <a:lnSpc>
                <a:spcPct val="90000"/>
              </a:lnSpc>
              <a:spcBef>
                <a:spcPts val="500"/>
              </a:spcBef>
              <a:spcAft>
                <a:spcPts val="0"/>
              </a:spcAft>
              <a:buClr>
                <a:srgbClr val="004282"/>
              </a:buClr>
              <a:buSzTx/>
              <a:buFont typeface="Avenir LT Std 45 Book" panose="020B0502020203020204" pitchFamily="34" charset="0"/>
              <a:buNone/>
              <a:tabLst/>
              <a:defRPr/>
            </a:pPr>
            <a:r>
              <a:rPr kumimoji="0" lang="fr-FR"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Prix : </a:t>
            </a:r>
            <a:r>
              <a:rPr kumimoji="0" lang="fr-FR"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Package</a:t>
            </a:r>
          </a:p>
        </p:txBody>
      </p:sp>
      <p:grpSp>
        <p:nvGrpSpPr>
          <p:cNvPr id="20" name="Groupe 19">
            <a:extLst>
              <a:ext uri="{FF2B5EF4-FFF2-40B4-BE49-F238E27FC236}">
                <a16:creationId xmlns:a16="http://schemas.microsoft.com/office/drawing/2014/main" id="{59489C78-2690-8C65-D2C9-71F652FD9BAE}"/>
              </a:ext>
            </a:extLst>
          </p:cNvPr>
          <p:cNvGrpSpPr/>
          <p:nvPr/>
        </p:nvGrpSpPr>
        <p:grpSpPr>
          <a:xfrm>
            <a:off x="9423655" y="1858669"/>
            <a:ext cx="2663547" cy="3436166"/>
            <a:chOff x="8312879" y="1057798"/>
            <a:chExt cx="3676519" cy="5058280"/>
          </a:xfrm>
        </p:grpSpPr>
        <p:pic>
          <p:nvPicPr>
            <p:cNvPr id="2" name="Image 1">
              <a:extLst>
                <a:ext uri="{FF2B5EF4-FFF2-40B4-BE49-F238E27FC236}">
                  <a16:creationId xmlns:a16="http://schemas.microsoft.com/office/drawing/2014/main" id="{52FFD252-F45C-A5B9-346C-64A131866075}"/>
                </a:ext>
              </a:extLst>
            </p:cNvPr>
            <p:cNvPicPr>
              <a:picLocks noChangeAspect="1"/>
            </p:cNvPicPr>
            <p:nvPr/>
          </p:nvPicPr>
          <p:blipFill>
            <a:blip r:embed="rId4"/>
            <a:stretch>
              <a:fillRect/>
            </a:stretch>
          </p:blipFill>
          <p:spPr>
            <a:xfrm rot="16200000">
              <a:off x="7989548" y="1381129"/>
              <a:ext cx="2761303" cy="2114642"/>
            </a:xfrm>
            <a:prstGeom prst="rect">
              <a:avLst/>
            </a:prstGeom>
          </p:spPr>
        </p:pic>
        <p:grpSp>
          <p:nvGrpSpPr>
            <p:cNvPr id="4" name="Groupe 3">
              <a:extLst>
                <a:ext uri="{FF2B5EF4-FFF2-40B4-BE49-F238E27FC236}">
                  <a16:creationId xmlns:a16="http://schemas.microsoft.com/office/drawing/2014/main" id="{E6D49152-0B88-FDF6-F88C-90D959A19858}"/>
                </a:ext>
              </a:extLst>
            </p:cNvPr>
            <p:cNvGrpSpPr/>
            <p:nvPr/>
          </p:nvGrpSpPr>
          <p:grpSpPr>
            <a:xfrm>
              <a:off x="8509866" y="1175749"/>
              <a:ext cx="3479532" cy="2693006"/>
              <a:chOff x="6628957" y="259150"/>
              <a:chExt cx="5922975" cy="4672855"/>
            </a:xfrm>
          </p:grpSpPr>
          <p:pic>
            <p:nvPicPr>
              <p:cNvPr id="5" name="Image 4" descr="Une image contenant texte, Visage humain, habits, personne&#10;&#10;Le contenu généré par l’IA peut être incorrect.">
                <a:extLst>
                  <a:ext uri="{FF2B5EF4-FFF2-40B4-BE49-F238E27FC236}">
                    <a16:creationId xmlns:a16="http://schemas.microsoft.com/office/drawing/2014/main" id="{0E09F51A-A28A-A1FA-FAE3-B197B51D58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8957" y="259150"/>
                <a:ext cx="3168004" cy="4382037"/>
              </a:xfrm>
              <a:prstGeom prst="rect">
                <a:avLst/>
              </a:prstGeom>
            </p:spPr>
          </p:pic>
          <p:sp>
            <p:nvSpPr>
              <p:cNvPr id="7" name="Rectangle 15">
                <a:extLst>
                  <a:ext uri="{FF2B5EF4-FFF2-40B4-BE49-F238E27FC236}">
                    <a16:creationId xmlns:a16="http://schemas.microsoft.com/office/drawing/2014/main" id="{A1538D9E-F875-A5D2-086E-BE3CE4523166}"/>
                  </a:ext>
                </a:extLst>
              </p:cNvPr>
              <p:cNvSpPr/>
              <p:nvPr/>
            </p:nvSpPr>
            <p:spPr>
              <a:xfrm>
                <a:off x="7913208" y="1127051"/>
                <a:ext cx="2546831" cy="1594884"/>
              </a:xfrm>
              <a:solidFill>
                <a:srgbClr val="FFE500"/>
              </a:solidFill>
              <a:ln>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4282"/>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EE5B48F4-9D4A-3A12-DAFD-F661E85A2BBF}"/>
                  </a:ext>
                </a:extLst>
              </p:cNvPr>
              <p:cNvSpPr/>
              <p:nvPr/>
            </p:nvSpPr>
            <p:spPr>
              <a:xfrm>
                <a:off x="8669465" y="2135000"/>
                <a:ext cx="3882467" cy="2797005"/>
              </a:xfrm>
              <a:custGeom>
                <a:avLst/>
                <a:gdLst>
                  <a:gd name="csX0" fmla="*/ 0 w 3882467"/>
                  <a:gd name="csY0" fmla="*/ 0 h 2797005"/>
                  <a:gd name="csX1" fmla="*/ 515813 w 3882467"/>
                  <a:gd name="csY1" fmla="*/ 0 h 2797005"/>
                  <a:gd name="csX2" fmla="*/ 1148101 w 3882467"/>
                  <a:gd name="csY2" fmla="*/ 0 h 2797005"/>
                  <a:gd name="csX3" fmla="*/ 1625090 w 3882467"/>
                  <a:gd name="csY3" fmla="*/ 0 h 2797005"/>
                  <a:gd name="csX4" fmla="*/ 2063254 w 3882467"/>
                  <a:gd name="csY4" fmla="*/ 0 h 2797005"/>
                  <a:gd name="csX5" fmla="*/ 2540243 w 3882467"/>
                  <a:gd name="csY5" fmla="*/ 0 h 2797005"/>
                  <a:gd name="csX6" fmla="*/ 3133706 w 3882467"/>
                  <a:gd name="csY6" fmla="*/ 0 h 2797005"/>
                  <a:gd name="csX7" fmla="*/ 3882467 w 3882467"/>
                  <a:gd name="csY7" fmla="*/ 0 h 2797005"/>
                  <a:gd name="csX8" fmla="*/ 3882467 w 3882467"/>
                  <a:gd name="csY8" fmla="*/ 587371 h 2797005"/>
                  <a:gd name="csX9" fmla="*/ 3882467 w 3882467"/>
                  <a:gd name="csY9" fmla="*/ 1062862 h 2797005"/>
                  <a:gd name="csX10" fmla="*/ 3882467 w 3882467"/>
                  <a:gd name="csY10" fmla="*/ 1622263 h 2797005"/>
                  <a:gd name="csX11" fmla="*/ 3882467 w 3882467"/>
                  <a:gd name="csY11" fmla="*/ 2125724 h 2797005"/>
                  <a:gd name="csX12" fmla="*/ 3882467 w 3882467"/>
                  <a:gd name="csY12" fmla="*/ 2797005 h 2797005"/>
                  <a:gd name="csX13" fmla="*/ 3366654 w 3882467"/>
                  <a:gd name="csY13" fmla="*/ 2797005 h 2797005"/>
                  <a:gd name="csX14" fmla="*/ 2850840 w 3882467"/>
                  <a:gd name="csY14" fmla="*/ 2797005 h 2797005"/>
                  <a:gd name="csX15" fmla="*/ 2257377 w 3882467"/>
                  <a:gd name="csY15" fmla="*/ 2797005 h 2797005"/>
                  <a:gd name="csX16" fmla="*/ 1702739 w 3882467"/>
                  <a:gd name="csY16" fmla="*/ 2797005 h 2797005"/>
                  <a:gd name="csX17" fmla="*/ 1264575 w 3882467"/>
                  <a:gd name="csY17" fmla="*/ 2797005 h 2797005"/>
                  <a:gd name="csX18" fmla="*/ 632287 w 3882467"/>
                  <a:gd name="csY18" fmla="*/ 2797005 h 2797005"/>
                  <a:gd name="csX19" fmla="*/ 0 w 3882467"/>
                  <a:gd name="csY19" fmla="*/ 2797005 h 2797005"/>
                  <a:gd name="csX20" fmla="*/ 0 w 3882467"/>
                  <a:gd name="csY20" fmla="*/ 2181664 h 2797005"/>
                  <a:gd name="csX21" fmla="*/ 0 w 3882467"/>
                  <a:gd name="csY21" fmla="*/ 1622263 h 2797005"/>
                  <a:gd name="csX22" fmla="*/ 0 w 3882467"/>
                  <a:gd name="csY22" fmla="*/ 1062862 h 2797005"/>
                  <a:gd name="csX23" fmla="*/ 0 w 3882467"/>
                  <a:gd name="csY23" fmla="*/ 503461 h 2797005"/>
                  <a:gd name="csX24" fmla="*/ 0 w 3882467"/>
                  <a:gd name="csY24" fmla="*/ 0 h 279700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3882467" h="2797005" fill="none" extrusionOk="0">
                    <a:moveTo>
                      <a:pt x="0" y="0"/>
                    </a:moveTo>
                    <a:cubicBezTo>
                      <a:pt x="242212" y="-61116"/>
                      <a:pt x="357790" y="30283"/>
                      <a:pt x="515813" y="0"/>
                    </a:cubicBezTo>
                    <a:cubicBezTo>
                      <a:pt x="673836" y="-30283"/>
                      <a:pt x="868490" y="28436"/>
                      <a:pt x="1148101" y="0"/>
                    </a:cubicBezTo>
                    <a:cubicBezTo>
                      <a:pt x="1427712" y="-28436"/>
                      <a:pt x="1500607" y="32680"/>
                      <a:pt x="1625090" y="0"/>
                    </a:cubicBezTo>
                    <a:cubicBezTo>
                      <a:pt x="1749573" y="-32680"/>
                      <a:pt x="1930212" y="42598"/>
                      <a:pt x="2063254" y="0"/>
                    </a:cubicBezTo>
                    <a:cubicBezTo>
                      <a:pt x="2196296" y="-42598"/>
                      <a:pt x="2361532" y="38055"/>
                      <a:pt x="2540243" y="0"/>
                    </a:cubicBezTo>
                    <a:cubicBezTo>
                      <a:pt x="2718954" y="-38055"/>
                      <a:pt x="2867138" y="62323"/>
                      <a:pt x="3133706" y="0"/>
                    </a:cubicBezTo>
                    <a:cubicBezTo>
                      <a:pt x="3400274" y="-62323"/>
                      <a:pt x="3693037" y="25518"/>
                      <a:pt x="3882467" y="0"/>
                    </a:cubicBezTo>
                    <a:cubicBezTo>
                      <a:pt x="3943614" y="264176"/>
                      <a:pt x="3848363" y="396035"/>
                      <a:pt x="3882467" y="587371"/>
                    </a:cubicBezTo>
                    <a:cubicBezTo>
                      <a:pt x="3916571" y="778707"/>
                      <a:pt x="3858172" y="884138"/>
                      <a:pt x="3882467" y="1062862"/>
                    </a:cubicBezTo>
                    <a:cubicBezTo>
                      <a:pt x="3906762" y="1241586"/>
                      <a:pt x="3817005" y="1432078"/>
                      <a:pt x="3882467" y="1622263"/>
                    </a:cubicBezTo>
                    <a:cubicBezTo>
                      <a:pt x="3947929" y="1812448"/>
                      <a:pt x="3881053" y="1933189"/>
                      <a:pt x="3882467" y="2125724"/>
                    </a:cubicBezTo>
                    <a:cubicBezTo>
                      <a:pt x="3883881" y="2318259"/>
                      <a:pt x="3819441" y="2636014"/>
                      <a:pt x="3882467" y="2797005"/>
                    </a:cubicBezTo>
                    <a:cubicBezTo>
                      <a:pt x="3720576" y="2835852"/>
                      <a:pt x="3621691" y="2795264"/>
                      <a:pt x="3366654" y="2797005"/>
                    </a:cubicBezTo>
                    <a:cubicBezTo>
                      <a:pt x="3111617" y="2798746"/>
                      <a:pt x="3091347" y="2771816"/>
                      <a:pt x="2850840" y="2797005"/>
                    </a:cubicBezTo>
                    <a:cubicBezTo>
                      <a:pt x="2610333" y="2822194"/>
                      <a:pt x="2494625" y="2794119"/>
                      <a:pt x="2257377" y="2797005"/>
                    </a:cubicBezTo>
                    <a:cubicBezTo>
                      <a:pt x="2020129" y="2799891"/>
                      <a:pt x="1894029" y="2797001"/>
                      <a:pt x="1702739" y="2797005"/>
                    </a:cubicBezTo>
                    <a:cubicBezTo>
                      <a:pt x="1511449" y="2797009"/>
                      <a:pt x="1476478" y="2794337"/>
                      <a:pt x="1264575" y="2797005"/>
                    </a:cubicBezTo>
                    <a:cubicBezTo>
                      <a:pt x="1052672" y="2799673"/>
                      <a:pt x="827949" y="2748594"/>
                      <a:pt x="632287" y="2797005"/>
                    </a:cubicBezTo>
                    <a:cubicBezTo>
                      <a:pt x="436625" y="2845416"/>
                      <a:pt x="128569" y="2743822"/>
                      <a:pt x="0" y="2797005"/>
                    </a:cubicBezTo>
                    <a:cubicBezTo>
                      <a:pt x="-32198" y="2615551"/>
                      <a:pt x="43385" y="2448413"/>
                      <a:pt x="0" y="2181664"/>
                    </a:cubicBezTo>
                    <a:cubicBezTo>
                      <a:pt x="-43385" y="1914915"/>
                      <a:pt x="21582" y="1858443"/>
                      <a:pt x="0" y="1622263"/>
                    </a:cubicBezTo>
                    <a:cubicBezTo>
                      <a:pt x="-21582" y="1386083"/>
                      <a:pt x="63982" y="1209153"/>
                      <a:pt x="0" y="1062862"/>
                    </a:cubicBezTo>
                    <a:cubicBezTo>
                      <a:pt x="-63982" y="916571"/>
                      <a:pt x="60174" y="632158"/>
                      <a:pt x="0" y="503461"/>
                    </a:cubicBezTo>
                    <a:cubicBezTo>
                      <a:pt x="-60174" y="374764"/>
                      <a:pt x="17571" y="238161"/>
                      <a:pt x="0" y="0"/>
                    </a:cubicBezTo>
                    <a:close/>
                  </a:path>
                  <a:path w="3882467" h="2797005" stroke="0" extrusionOk="0">
                    <a:moveTo>
                      <a:pt x="0" y="0"/>
                    </a:moveTo>
                    <a:cubicBezTo>
                      <a:pt x="159633" y="-3048"/>
                      <a:pt x="313084" y="10845"/>
                      <a:pt x="593463" y="0"/>
                    </a:cubicBezTo>
                    <a:cubicBezTo>
                      <a:pt x="873842" y="-10845"/>
                      <a:pt x="948352" y="3543"/>
                      <a:pt x="1186926" y="0"/>
                    </a:cubicBezTo>
                    <a:cubicBezTo>
                      <a:pt x="1425500" y="-3543"/>
                      <a:pt x="1505847" y="23027"/>
                      <a:pt x="1625090" y="0"/>
                    </a:cubicBezTo>
                    <a:cubicBezTo>
                      <a:pt x="1744333" y="-23027"/>
                      <a:pt x="1926997" y="29945"/>
                      <a:pt x="2063254" y="0"/>
                    </a:cubicBezTo>
                    <a:cubicBezTo>
                      <a:pt x="2199511" y="-29945"/>
                      <a:pt x="2334569" y="60555"/>
                      <a:pt x="2579067" y="0"/>
                    </a:cubicBezTo>
                    <a:cubicBezTo>
                      <a:pt x="2823565" y="-60555"/>
                      <a:pt x="2992584" y="43486"/>
                      <a:pt x="3172530" y="0"/>
                    </a:cubicBezTo>
                    <a:cubicBezTo>
                      <a:pt x="3352476" y="-43486"/>
                      <a:pt x="3591830" y="54240"/>
                      <a:pt x="3882467" y="0"/>
                    </a:cubicBezTo>
                    <a:cubicBezTo>
                      <a:pt x="3919205" y="163823"/>
                      <a:pt x="3838431" y="320481"/>
                      <a:pt x="3882467" y="503461"/>
                    </a:cubicBezTo>
                    <a:cubicBezTo>
                      <a:pt x="3926503" y="686441"/>
                      <a:pt x="3831532" y="859441"/>
                      <a:pt x="3882467" y="1006922"/>
                    </a:cubicBezTo>
                    <a:cubicBezTo>
                      <a:pt x="3933402" y="1154403"/>
                      <a:pt x="3826130" y="1498106"/>
                      <a:pt x="3882467" y="1622263"/>
                    </a:cubicBezTo>
                    <a:cubicBezTo>
                      <a:pt x="3938804" y="1746420"/>
                      <a:pt x="3841377" y="2044668"/>
                      <a:pt x="3882467" y="2209634"/>
                    </a:cubicBezTo>
                    <a:cubicBezTo>
                      <a:pt x="3923557" y="2374600"/>
                      <a:pt x="3837229" y="2579597"/>
                      <a:pt x="3882467" y="2797005"/>
                    </a:cubicBezTo>
                    <a:cubicBezTo>
                      <a:pt x="3718412" y="2807040"/>
                      <a:pt x="3384133" y="2726492"/>
                      <a:pt x="3250180" y="2797005"/>
                    </a:cubicBezTo>
                    <a:cubicBezTo>
                      <a:pt x="3116227" y="2867518"/>
                      <a:pt x="2950799" y="2772656"/>
                      <a:pt x="2734366" y="2797005"/>
                    </a:cubicBezTo>
                    <a:cubicBezTo>
                      <a:pt x="2517933" y="2821354"/>
                      <a:pt x="2412668" y="2771767"/>
                      <a:pt x="2218553" y="2797005"/>
                    </a:cubicBezTo>
                    <a:cubicBezTo>
                      <a:pt x="2024438" y="2822243"/>
                      <a:pt x="1895304" y="2764953"/>
                      <a:pt x="1741564" y="2797005"/>
                    </a:cubicBezTo>
                    <a:cubicBezTo>
                      <a:pt x="1587824" y="2829057"/>
                      <a:pt x="1325227" y="2737578"/>
                      <a:pt x="1109276" y="2797005"/>
                    </a:cubicBezTo>
                    <a:cubicBezTo>
                      <a:pt x="893325" y="2856432"/>
                      <a:pt x="760308" y="2789554"/>
                      <a:pt x="515813" y="2797005"/>
                    </a:cubicBezTo>
                    <a:cubicBezTo>
                      <a:pt x="271318" y="2804456"/>
                      <a:pt x="250282" y="2735885"/>
                      <a:pt x="0" y="2797005"/>
                    </a:cubicBezTo>
                    <a:cubicBezTo>
                      <a:pt x="-42415" y="2640333"/>
                      <a:pt x="30557" y="2518186"/>
                      <a:pt x="0" y="2321514"/>
                    </a:cubicBezTo>
                    <a:cubicBezTo>
                      <a:pt x="-30557" y="2124842"/>
                      <a:pt x="32124" y="1884631"/>
                      <a:pt x="0" y="1706173"/>
                    </a:cubicBezTo>
                    <a:cubicBezTo>
                      <a:pt x="-32124" y="1527715"/>
                      <a:pt x="55814" y="1325886"/>
                      <a:pt x="0" y="1174742"/>
                    </a:cubicBezTo>
                    <a:cubicBezTo>
                      <a:pt x="-55814" y="1023598"/>
                      <a:pt x="51792" y="821359"/>
                      <a:pt x="0" y="587371"/>
                    </a:cubicBezTo>
                    <a:cubicBezTo>
                      <a:pt x="-51792" y="353383"/>
                      <a:pt x="42939" y="225096"/>
                      <a:pt x="0" y="0"/>
                    </a:cubicBezTo>
                    <a:close/>
                  </a:path>
                </a:pathLst>
              </a:custGeom>
              <a:solidFill>
                <a:srgbClr val="FFE500"/>
              </a:solidFill>
              <a:ln>
                <a:solidFill>
                  <a:srgbClr val="FFFF00"/>
                </a:solidFill>
                <a:extLst>
                  <a:ext uri="{C807C97D-BFC1-408E-A445-0C87EB9F89A2}">
                    <ask:lineSketchStyleProps xmlns:ask="http://schemas.microsoft.com/office/drawing/2018/sketchyshapes" sd="380655311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4282"/>
                  </a:solidFill>
                  <a:effectLst/>
                  <a:uLnTx/>
                  <a:uFillTx/>
                  <a:latin typeface="Calibri" panose="020F0502020204030204"/>
                  <a:ea typeface="+mn-ea"/>
                  <a:cs typeface="+mn-cs"/>
                </a:endParaRPr>
              </a:p>
            </p:txBody>
          </p:sp>
          <p:pic>
            <p:nvPicPr>
              <p:cNvPr id="11" name="Picture 4">
                <a:extLst>
                  <a:ext uri="{FF2B5EF4-FFF2-40B4-BE49-F238E27FC236}">
                    <a16:creationId xmlns:a16="http://schemas.microsoft.com/office/drawing/2014/main" id="{F4F1BE71-17DE-CBFF-793F-4F6069FB66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44701" y="2275982"/>
                <a:ext cx="3531994" cy="2482810"/>
              </a:xfrm>
              <a:prstGeom prst="rect">
                <a:avLst/>
              </a:prstGeom>
              <a:noFill/>
              <a:extLst>
                <a:ext uri="{909E8E84-426E-40DD-AFC4-6F175D3DCCD1}">
                  <a14:hiddenFill xmlns:a14="http://schemas.microsoft.com/office/drawing/2010/main">
                    <a:solidFill>
                      <a:srgbClr val="FFFFFF"/>
                    </a:solidFill>
                  </a14:hiddenFill>
                </a:ext>
              </a:extLst>
            </p:spPr>
          </p:pic>
          <p:sp>
            <p:nvSpPr>
              <p:cNvPr id="12" name="Ellipse 11">
                <a:extLst>
                  <a:ext uri="{FF2B5EF4-FFF2-40B4-BE49-F238E27FC236}">
                    <a16:creationId xmlns:a16="http://schemas.microsoft.com/office/drawing/2014/main" id="{08DAAB9C-ACDD-E7C7-AC6B-788596F5EA5B}"/>
                  </a:ext>
                </a:extLst>
              </p:cNvPr>
              <p:cNvSpPr/>
              <p:nvPr/>
            </p:nvSpPr>
            <p:spPr>
              <a:xfrm>
                <a:off x="10504454" y="2134997"/>
                <a:ext cx="2047477" cy="2707714"/>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4282"/>
                  </a:solidFill>
                  <a:effectLst/>
                  <a:uLnTx/>
                  <a:uFillTx/>
                  <a:latin typeface="Calibri" panose="020F0502020204030204"/>
                  <a:ea typeface="+mn-ea"/>
                  <a:cs typeface="+mn-cs"/>
                </a:endParaRPr>
              </a:p>
            </p:txBody>
          </p:sp>
        </p:grpSp>
        <p:sp>
          <p:nvSpPr>
            <p:cNvPr id="14" name="ZoneTexte 13">
              <a:extLst>
                <a:ext uri="{FF2B5EF4-FFF2-40B4-BE49-F238E27FC236}">
                  <a16:creationId xmlns:a16="http://schemas.microsoft.com/office/drawing/2014/main" id="{5A02C8A5-7567-43A0-8F5B-6C66BD053D2E}"/>
                </a:ext>
              </a:extLst>
            </p:cNvPr>
            <p:cNvSpPr txBox="1"/>
            <p:nvPr/>
          </p:nvSpPr>
          <p:spPr>
            <a:xfrm>
              <a:off x="8557445" y="3986703"/>
              <a:ext cx="3036161" cy="9174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50K</a:t>
              </a:r>
              <a:r>
                <a:rPr kumimoji="0" lang="fr-FR" sz="105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 </a:t>
              </a:r>
              <a:br>
                <a:rPr kumimoji="0" lang="fr-FR" sz="105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br>
              <a:r>
                <a:rPr kumimoji="0" lang="fr-FR" sz="105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Impressions sur Metro.fr</a:t>
              </a:r>
            </a:p>
          </p:txBody>
        </p:sp>
        <p:sp>
          <p:nvSpPr>
            <p:cNvPr id="17" name="ZoneTexte 16">
              <a:extLst>
                <a:ext uri="{FF2B5EF4-FFF2-40B4-BE49-F238E27FC236}">
                  <a16:creationId xmlns:a16="http://schemas.microsoft.com/office/drawing/2014/main" id="{C2AD252C-C145-4FFE-28E5-A6FBDFE4F322}"/>
                </a:ext>
              </a:extLst>
            </p:cNvPr>
            <p:cNvSpPr txBox="1"/>
            <p:nvPr/>
          </p:nvSpPr>
          <p:spPr>
            <a:xfrm>
              <a:off x="8610933" y="4960752"/>
              <a:ext cx="3036161" cy="1155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17K </a:t>
              </a:r>
              <a: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CA Metro" panose="020B0604020202020204" charset="0"/>
                </a:rPr>
                <a:t>17K Clients premium, réguliers, nouveaux routés</a:t>
              </a:r>
            </a:p>
          </p:txBody>
        </p:sp>
      </p:grpSp>
      <p:sp>
        <p:nvSpPr>
          <p:cNvPr id="25" name="ZoneTexte 24">
            <a:extLst>
              <a:ext uri="{FF2B5EF4-FFF2-40B4-BE49-F238E27FC236}">
                <a16:creationId xmlns:a16="http://schemas.microsoft.com/office/drawing/2014/main" id="{99998781-A4B8-5864-59C6-A7E7EC92C2ED}"/>
              </a:ext>
            </a:extLst>
          </p:cNvPr>
          <p:cNvSpPr txBox="1"/>
          <p:nvPr/>
        </p:nvSpPr>
        <p:spPr>
          <a:xfrm>
            <a:off x="2993951" y="6510932"/>
            <a:ext cx="6177516" cy="21544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Différent de l’espace M.SHOP (Livraison), de l’espace Marketplace et également de l’espace Catalogues</a:t>
            </a:r>
          </a:p>
        </p:txBody>
      </p:sp>
      <p:sp>
        <p:nvSpPr>
          <p:cNvPr id="9" name="Espace réservé du numéro de diapositive 4">
            <a:extLst>
              <a:ext uri="{FF2B5EF4-FFF2-40B4-BE49-F238E27FC236}">
                <a16:creationId xmlns:a16="http://schemas.microsoft.com/office/drawing/2014/main" id="{60072DB9-65D6-FE11-5590-C000E1F4DA49}"/>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8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p:txBody>
      </p:sp>
      <p:sp>
        <p:nvSpPr>
          <p:cNvPr id="16" name="Rectangle 15">
            <a:extLst>
              <a:ext uri="{FF2B5EF4-FFF2-40B4-BE49-F238E27FC236}">
                <a16:creationId xmlns:a16="http://schemas.microsoft.com/office/drawing/2014/main" id="{279186C1-7583-FEB1-9E05-4E99D1EBE352}"/>
              </a:ext>
            </a:extLst>
          </p:cNvPr>
          <p:cNvSpPr/>
          <p:nvPr/>
        </p:nvSpPr>
        <p:spPr>
          <a:xfrm>
            <a:off x="10795819" y="0"/>
            <a:ext cx="1396181" cy="402802"/>
          </a:xfrm>
          <a:prstGeom prst="rect">
            <a:avLst/>
          </a:prstGeom>
          <a:solidFill>
            <a:srgbClr val="004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uLnTx/>
                <a:uFillTx/>
                <a:latin typeface="Avenir Next LT Pro" panose="020B0504020202020204" pitchFamily="34" charset="0"/>
                <a:ea typeface="+mn-ea"/>
                <a:cs typeface="+mn-cs"/>
              </a:rPr>
              <a:t>AWARENESS</a:t>
            </a:r>
          </a:p>
        </p:txBody>
      </p:sp>
      <p:sp>
        <p:nvSpPr>
          <p:cNvPr id="18" name="ZoneTexte 17">
            <a:extLst>
              <a:ext uri="{FF2B5EF4-FFF2-40B4-BE49-F238E27FC236}">
                <a16:creationId xmlns:a16="http://schemas.microsoft.com/office/drawing/2014/main" id="{201EEAB1-9557-2D20-DEB5-47666BBAD482}"/>
              </a:ext>
            </a:extLst>
          </p:cNvPr>
          <p:cNvSpPr txBox="1"/>
          <p:nvPr/>
        </p:nvSpPr>
        <p:spPr>
          <a:xfrm>
            <a:off x="1837465" y="5321435"/>
            <a:ext cx="5762445" cy="307777"/>
          </a:xfrm>
          <a:prstGeom prst="rect">
            <a:avLst/>
          </a:prstGeom>
          <a:solidFill>
            <a:srgbClr val="FFE600">
              <a:lumMod val="20000"/>
              <a:lumOff val="80000"/>
            </a:srgbClr>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srgbClr val="004282"/>
                </a:solidFill>
                <a:effectLst/>
                <a:uLnTx/>
                <a:uFillTx/>
                <a:latin typeface="Avenir Next LT Pro" panose="020B0504020202020204" pitchFamily="34" charset="0"/>
              </a:rPr>
              <a:t>Marques Endémiques &amp; Non-endémiques</a:t>
            </a:r>
          </a:p>
        </p:txBody>
      </p:sp>
    </p:spTree>
    <p:extLst>
      <p:ext uri="{BB962C8B-B14F-4D97-AF65-F5344CB8AC3E}">
        <p14:creationId xmlns:p14="http://schemas.microsoft.com/office/powerpoint/2010/main" val="3683832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descr="Une image contenant texte, Police, Graphique, graphisme&#10;&#10;Description générée automatiquement">
            <a:extLst>
              <a:ext uri="{FF2B5EF4-FFF2-40B4-BE49-F238E27FC236}">
                <a16:creationId xmlns:a16="http://schemas.microsoft.com/office/drawing/2014/main" id="{ACF26FAB-D555-CB01-1508-3961D2FD5A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245" name="Titre 2">
            <a:extLst>
              <a:ext uri="{FF2B5EF4-FFF2-40B4-BE49-F238E27FC236}">
                <a16:creationId xmlns:a16="http://schemas.microsoft.com/office/drawing/2014/main" id="{670FB44A-02EB-A0F8-4CB7-D3B50E4B19C3}"/>
              </a:ext>
            </a:extLst>
          </p:cNvPr>
          <p:cNvSpPr>
            <a:spLocks noGrp="1"/>
          </p:cNvSpPr>
          <p:nvPr>
            <p:ph type="title"/>
          </p:nvPr>
        </p:nvSpPr>
        <p:spPr>
          <a:xfrm>
            <a:off x="398863" y="350881"/>
            <a:ext cx="10515600" cy="537556"/>
          </a:xfrm>
        </p:spPr>
        <p:txBody>
          <a:bodyPr>
            <a:noAutofit/>
          </a:bodyPr>
          <a:lstStyle/>
          <a:p>
            <a:pPr marL="12700" algn="r">
              <a:lnSpc>
                <a:spcPct val="100000"/>
              </a:lnSpc>
              <a:spcBef>
                <a:spcPts val="140"/>
              </a:spcBef>
            </a:pPr>
            <a:r>
              <a:rPr lang="fr-FR" sz="3600" spc="-50" dirty="0">
                <a:cs typeface="Arial"/>
              </a:rPr>
              <a:t>Le</a:t>
            </a:r>
            <a:r>
              <a:rPr lang="fr-FR" sz="3600" spc="-85" dirty="0">
                <a:cs typeface="Arial"/>
              </a:rPr>
              <a:t> </a:t>
            </a:r>
            <a:r>
              <a:rPr lang="fr-FR" sz="3600" dirty="0">
                <a:cs typeface="Arial"/>
              </a:rPr>
              <a:t>Retail</a:t>
            </a:r>
            <a:r>
              <a:rPr lang="fr-FR" sz="3600" spc="-85" dirty="0">
                <a:cs typeface="Arial"/>
              </a:rPr>
              <a:t> </a:t>
            </a:r>
            <a:r>
              <a:rPr lang="fr-FR" sz="3600" spc="185" dirty="0">
                <a:cs typeface="Arial"/>
              </a:rPr>
              <a:t>Media,</a:t>
            </a:r>
            <a:r>
              <a:rPr lang="fr-FR" sz="3600" spc="-204" dirty="0">
                <a:cs typeface="Arial"/>
              </a:rPr>
              <a:t> </a:t>
            </a:r>
            <a:br>
              <a:rPr lang="fr-FR" sz="3600" spc="-204" dirty="0">
                <a:cs typeface="Arial"/>
              </a:rPr>
            </a:br>
            <a:r>
              <a:rPr lang="fr-FR" sz="3600" dirty="0">
                <a:cs typeface="Arial"/>
              </a:rPr>
              <a:t>qu’est</a:t>
            </a:r>
            <a:r>
              <a:rPr lang="fr-FR" sz="3600" spc="-85" dirty="0">
                <a:cs typeface="Arial"/>
              </a:rPr>
              <a:t>-</a:t>
            </a:r>
            <a:r>
              <a:rPr lang="fr-FR" sz="3600" dirty="0">
                <a:cs typeface="Arial"/>
              </a:rPr>
              <a:t>ce que c’est</a:t>
            </a:r>
          </a:p>
        </p:txBody>
      </p:sp>
      <p:grpSp>
        <p:nvGrpSpPr>
          <p:cNvPr id="4" name="object 19">
            <a:extLst>
              <a:ext uri="{FF2B5EF4-FFF2-40B4-BE49-F238E27FC236}">
                <a16:creationId xmlns:a16="http://schemas.microsoft.com/office/drawing/2014/main" id="{4D413042-8F2C-0CA4-07ED-902096FBCF7A}"/>
              </a:ext>
            </a:extLst>
          </p:cNvPr>
          <p:cNvGrpSpPr/>
          <p:nvPr/>
        </p:nvGrpSpPr>
        <p:grpSpPr>
          <a:xfrm>
            <a:off x="7228107" y="3273842"/>
            <a:ext cx="2146300" cy="2097405"/>
            <a:chOff x="7011975" y="3829795"/>
            <a:chExt cx="2146300" cy="2097405"/>
          </a:xfrm>
        </p:grpSpPr>
        <p:sp>
          <p:nvSpPr>
            <p:cNvPr id="6" name="object 20">
              <a:extLst>
                <a:ext uri="{FF2B5EF4-FFF2-40B4-BE49-F238E27FC236}">
                  <a16:creationId xmlns:a16="http://schemas.microsoft.com/office/drawing/2014/main" id="{71462457-B188-E41F-96D0-80822B73E0DF}"/>
                </a:ext>
              </a:extLst>
            </p:cNvPr>
            <p:cNvSpPr/>
            <p:nvPr/>
          </p:nvSpPr>
          <p:spPr>
            <a:xfrm>
              <a:off x="7011975" y="3829798"/>
              <a:ext cx="2097405" cy="2097405"/>
            </a:xfrm>
            <a:custGeom>
              <a:avLst/>
              <a:gdLst/>
              <a:ahLst/>
              <a:cxnLst/>
              <a:rect l="l" t="t" r="r" b="b"/>
              <a:pathLst>
                <a:path w="2097404" h="2097404">
                  <a:moveTo>
                    <a:pt x="928446" y="1041031"/>
                  </a:moveTo>
                  <a:lnTo>
                    <a:pt x="880478" y="1041031"/>
                  </a:lnTo>
                  <a:lnTo>
                    <a:pt x="880478" y="1093101"/>
                  </a:lnTo>
                  <a:lnTo>
                    <a:pt x="879868" y="1100721"/>
                  </a:lnTo>
                  <a:lnTo>
                    <a:pt x="822172" y="1289951"/>
                  </a:lnTo>
                  <a:lnTo>
                    <a:pt x="819861" y="1297571"/>
                  </a:lnTo>
                  <a:lnTo>
                    <a:pt x="812952" y="1302651"/>
                  </a:lnTo>
                  <a:lnTo>
                    <a:pt x="801954" y="1302651"/>
                  </a:lnTo>
                  <a:lnTo>
                    <a:pt x="800277" y="1301381"/>
                  </a:lnTo>
                  <a:lnTo>
                    <a:pt x="794118" y="1298841"/>
                  </a:lnTo>
                  <a:lnTo>
                    <a:pt x="789863" y="1293761"/>
                  </a:lnTo>
                  <a:lnTo>
                    <a:pt x="787882" y="1287411"/>
                  </a:lnTo>
                  <a:lnTo>
                    <a:pt x="788555" y="1279791"/>
                  </a:lnTo>
                  <a:lnTo>
                    <a:pt x="846150" y="1090561"/>
                  </a:lnTo>
                  <a:lnTo>
                    <a:pt x="849464" y="1084211"/>
                  </a:lnTo>
                  <a:lnTo>
                    <a:pt x="854710" y="1080401"/>
                  </a:lnTo>
                  <a:lnTo>
                    <a:pt x="861161" y="1077861"/>
                  </a:lnTo>
                  <a:lnTo>
                    <a:pt x="868133" y="1079131"/>
                  </a:lnTo>
                  <a:lnTo>
                    <a:pt x="874242" y="1081671"/>
                  </a:lnTo>
                  <a:lnTo>
                    <a:pt x="878471" y="1086751"/>
                  </a:lnTo>
                  <a:lnTo>
                    <a:pt x="880478" y="1093101"/>
                  </a:lnTo>
                  <a:lnTo>
                    <a:pt x="880478" y="1041031"/>
                  </a:lnTo>
                  <a:lnTo>
                    <a:pt x="707821" y="1041031"/>
                  </a:lnTo>
                  <a:lnTo>
                    <a:pt x="707821" y="1075321"/>
                  </a:lnTo>
                  <a:lnTo>
                    <a:pt x="707821" y="1298841"/>
                  </a:lnTo>
                  <a:lnTo>
                    <a:pt x="699871" y="1306461"/>
                  </a:lnTo>
                  <a:lnTo>
                    <a:pt x="680491" y="1306461"/>
                  </a:lnTo>
                  <a:lnTo>
                    <a:pt x="676567" y="1302651"/>
                  </a:lnTo>
                  <a:lnTo>
                    <a:pt x="672642" y="1298841"/>
                  </a:lnTo>
                  <a:lnTo>
                    <a:pt x="672642" y="1077861"/>
                  </a:lnTo>
                  <a:lnTo>
                    <a:pt x="672642" y="1075321"/>
                  </a:lnTo>
                  <a:lnTo>
                    <a:pt x="680491" y="1066431"/>
                  </a:lnTo>
                  <a:lnTo>
                    <a:pt x="699871" y="1066431"/>
                  </a:lnTo>
                  <a:lnTo>
                    <a:pt x="707821" y="1075321"/>
                  </a:lnTo>
                  <a:lnTo>
                    <a:pt x="707821" y="1041031"/>
                  </a:lnTo>
                  <a:lnTo>
                    <a:pt x="593940" y="1041031"/>
                  </a:lnTo>
                  <a:lnTo>
                    <a:pt x="593940" y="1287411"/>
                  </a:lnTo>
                  <a:lnTo>
                    <a:pt x="591959" y="1293761"/>
                  </a:lnTo>
                  <a:lnTo>
                    <a:pt x="587705" y="1298841"/>
                  </a:lnTo>
                  <a:lnTo>
                    <a:pt x="581545" y="1301381"/>
                  </a:lnTo>
                  <a:lnTo>
                    <a:pt x="579869" y="1302651"/>
                  </a:lnTo>
                  <a:lnTo>
                    <a:pt x="568871" y="1302651"/>
                  </a:lnTo>
                  <a:lnTo>
                    <a:pt x="561962" y="1297571"/>
                  </a:lnTo>
                  <a:lnTo>
                    <a:pt x="559663" y="1289951"/>
                  </a:lnTo>
                  <a:lnTo>
                    <a:pt x="502069" y="1100721"/>
                  </a:lnTo>
                  <a:lnTo>
                    <a:pt x="520661" y="1077861"/>
                  </a:lnTo>
                  <a:lnTo>
                    <a:pt x="527126" y="1080401"/>
                  </a:lnTo>
                  <a:lnTo>
                    <a:pt x="532371" y="1084211"/>
                  </a:lnTo>
                  <a:lnTo>
                    <a:pt x="535686" y="1090561"/>
                  </a:lnTo>
                  <a:lnTo>
                    <a:pt x="593280" y="1279791"/>
                  </a:lnTo>
                  <a:lnTo>
                    <a:pt x="593940" y="1287411"/>
                  </a:lnTo>
                  <a:lnTo>
                    <a:pt x="593940" y="1041031"/>
                  </a:lnTo>
                  <a:lnTo>
                    <a:pt x="451916" y="1041031"/>
                  </a:lnTo>
                  <a:lnTo>
                    <a:pt x="486371" y="1274711"/>
                  </a:lnTo>
                  <a:lnTo>
                    <a:pt x="495223" y="1300111"/>
                  </a:lnTo>
                  <a:lnTo>
                    <a:pt x="512254" y="1321701"/>
                  </a:lnTo>
                  <a:lnTo>
                    <a:pt x="535368" y="1334401"/>
                  </a:lnTo>
                  <a:lnTo>
                    <a:pt x="562495" y="1339481"/>
                  </a:lnTo>
                  <a:lnTo>
                    <a:pt x="817880" y="1339481"/>
                  </a:lnTo>
                  <a:lnTo>
                    <a:pt x="844994" y="1334401"/>
                  </a:lnTo>
                  <a:lnTo>
                    <a:pt x="868121" y="1321701"/>
                  </a:lnTo>
                  <a:lnTo>
                    <a:pt x="880160" y="1306461"/>
                  </a:lnTo>
                  <a:lnTo>
                    <a:pt x="883170" y="1302651"/>
                  </a:lnTo>
                  <a:lnTo>
                    <a:pt x="885177" y="1300111"/>
                  </a:lnTo>
                  <a:lnTo>
                    <a:pt x="894105" y="1274711"/>
                  </a:lnTo>
                  <a:lnTo>
                    <a:pt x="923036" y="1077861"/>
                  </a:lnTo>
                  <a:lnTo>
                    <a:pt x="924712" y="1066431"/>
                  </a:lnTo>
                  <a:lnTo>
                    <a:pt x="928446" y="1041031"/>
                  </a:lnTo>
                  <a:close/>
                </a:path>
                <a:path w="2097404" h="2097404">
                  <a:moveTo>
                    <a:pt x="974420" y="986421"/>
                  </a:moveTo>
                  <a:lnTo>
                    <a:pt x="972908" y="978801"/>
                  </a:lnTo>
                  <a:lnTo>
                    <a:pt x="968806" y="972451"/>
                  </a:lnTo>
                  <a:lnTo>
                    <a:pt x="962748" y="968641"/>
                  </a:lnTo>
                  <a:lnTo>
                    <a:pt x="955357" y="967371"/>
                  </a:lnTo>
                  <a:lnTo>
                    <a:pt x="702691" y="967371"/>
                  </a:lnTo>
                  <a:lnTo>
                    <a:pt x="703351" y="973721"/>
                  </a:lnTo>
                  <a:lnTo>
                    <a:pt x="702068" y="981341"/>
                  </a:lnTo>
                  <a:lnTo>
                    <a:pt x="698893" y="986421"/>
                  </a:lnTo>
                  <a:lnTo>
                    <a:pt x="693902" y="992771"/>
                  </a:lnTo>
                  <a:lnTo>
                    <a:pt x="689394" y="995311"/>
                  </a:lnTo>
                  <a:lnTo>
                    <a:pt x="684060" y="997851"/>
                  </a:lnTo>
                  <a:lnTo>
                    <a:pt x="671487" y="997851"/>
                  </a:lnTo>
                  <a:lnTo>
                    <a:pt x="664159" y="994041"/>
                  </a:lnTo>
                  <a:lnTo>
                    <a:pt x="659345" y="987691"/>
                  </a:lnTo>
                  <a:lnTo>
                    <a:pt x="643534" y="967371"/>
                  </a:lnTo>
                  <a:lnTo>
                    <a:pt x="425005" y="967371"/>
                  </a:lnTo>
                  <a:lnTo>
                    <a:pt x="417614" y="968641"/>
                  </a:lnTo>
                  <a:lnTo>
                    <a:pt x="411556" y="972451"/>
                  </a:lnTo>
                  <a:lnTo>
                    <a:pt x="407454" y="978801"/>
                  </a:lnTo>
                  <a:lnTo>
                    <a:pt x="405955" y="986421"/>
                  </a:lnTo>
                  <a:lnTo>
                    <a:pt x="407454" y="994041"/>
                  </a:lnTo>
                  <a:lnTo>
                    <a:pt x="411556" y="1000391"/>
                  </a:lnTo>
                  <a:lnTo>
                    <a:pt x="417614" y="1004201"/>
                  </a:lnTo>
                  <a:lnTo>
                    <a:pt x="425005" y="1005471"/>
                  </a:lnTo>
                  <a:lnTo>
                    <a:pt x="955357" y="1005471"/>
                  </a:lnTo>
                  <a:lnTo>
                    <a:pt x="962748" y="1004201"/>
                  </a:lnTo>
                  <a:lnTo>
                    <a:pt x="968806" y="1000391"/>
                  </a:lnTo>
                  <a:lnTo>
                    <a:pt x="970445" y="997851"/>
                  </a:lnTo>
                  <a:lnTo>
                    <a:pt x="972908" y="994041"/>
                  </a:lnTo>
                  <a:lnTo>
                    <a:pt x="974420" y="986421"/>
                  </a:lnTo>
                  <a:close/>
                </a:path>
                <a:path w="2097404" h="2097404">
                  <a:moveTo>
                    <a:pt x="1673352" y="597801"/>
                  </a:moveTo>
                  <a:lnTo>
                    <a:pt x="1667687" y="569861"/>
                  </a:lnTo>
                  <a:lnTo>
                    <a:pt x="1666405" y="563511"/>
                  </a:lnTo>
                  <a:lnTo>
                    <a:pt x="1647469" y="534301"/>
                  </a:lnTo>
                  <a:lnTo>
                    <a:pt x="1619415" y="516521"/>
                  </a:lnTo>
                  <a:lnTo>
                    <a:pt x="1585074" y="508901"/>
                  </a:lnTo>
                  <a:lnTo>
                    <a:pt x="587730" y="508901"/>
                  </a:lnTo>
                  <a:lnTo>
                    <a:pt x="587730" y="592721"/>
                  </a:lnTo>
                  <a:lnTo>
                    <a:pt x="585939" y="601611"/>
                  </a:lnTo>
                  <a:lnTo>
                    <a:pt x="581063" y="607961"/>
                  </a:lnTo>
                  <a:lnTo>
                    <a:pt x="573811" y="613041"/>
                  </a:lnTo>
                  <a:lnTo>
                    <a:pt x="564896" y="615581"/>
                  </a:lnTo>
                  <a:lnTo>
                    <a:pt x="555980" y="613041"/>
                  </a:lnTo>
                  <a:lnTo>
                    <a:pt x="548728" y="607961"/>
                  </a:lnTo>
                  <a:lnTo>
                    <a:pt x="543852" y="601611"/>
                  </a:lnTo>
                  <a:lnTo>
                    <a:pt x="542074" y="592721"/>
                  </a:lnTo>
                  <a:lnTo>
                    <a:pt x="543852" y="583831"/>
                  </a:lnTo>
                  <a:lnTo>
                    <a:pt x="548728" y="576211"/>
                  </a:lnTo>
                  <a:lnTo>
                    <a:pt x="555980" y="571131"/>
                  </a:lnTo>
                  <a:lnTo>
                    <a:pt x="564896" y="569861"/>
                  </a:lnTo>
                  <a:lnTo>
                    <a:pt x="573811" y="571131"/>
                  </a:lnTo>
                  <a:lnTo>
                    <a:pt x="581063" y="576211"/>
                  </a:lnTo>
                  <a:lnTo>
                    <a:pt x="585939" y="583831"/>
                  </a:lnTo>
                  <a:lnTo>
                    <a:pt x="587730" y="592721"/>
                  </a:lnTo>
                  <a:lnTo>
                    <a:pt x="587730" y="508901"/>
                  </a:lnTo>
                  <a:lnTo>
                    <a:pt x="482384" y="508901"/>
                  </a:lnTo>
                  <a:lnTo>
                    <a:pt x="482384" y="592721"/>
                  </a:lnTo>
                  <a:lnTo>
                    <a:pt x="480580" y="601611"/>
                  </a:lnTo>
                  <a:lnTo>
                    <a:pt x="475678" y="607961"/>
                  </a:lnTo>
                  <a:lnTo>
                    <a:pt x="468388" y="613041"/>
                  </a:lnTo>
                  <a:lnTo>
                    <a:pt x="459460" y="615581"/>
                  </a:lnTo>
                  <a:lnTo>
                    <a:pt x="450583" y="613041"/>
                  </a:lnTo>
                  <a:lnTo>
                    <a:pt x="443331" y="607961"/>
                  </a:lnTo>
                  <a:lnTo>
                    <a:pt x="438429" y="601611"/>
                  </a:lnTo>
                  <a:lnTo>
                    <a:pt x="436626" y="592721"/>
                  </a:lnTo>
                  <a:lnTo>
                    <a:pt x="438429" y="583831"/>
                  </a:lnTo>
                  <a:lnTo>
                    <a:pt x="443331" y="576211"/>
                  </a:lnTo>
                  <a:lnTo>
                    <a:pt x="450583" y="571131"/>
                  </a:lnTo>
                  <a:lnTo>
                    <a:pt x="459460" y="569861"/>
                  </a:lnTo>
                  <a:lnTo>
                    <a:pt x="468388" y="571131"/>
                  </a:lnTo>
                  <a:lnTo>
                    <a:pt x="475678" y="576211"/>
                  </a:lnTo>
                  <a:lnTo>
                    <a:pt x="480580" y="583831"/>
                  </a:lnTo>
                  <a:lnTo>
                    <a:pt x="482384" y="592721"/>
                  </a:lnTo>
                  <a:lnTo>
                    <a:pt x="482384" y="508901"/>
                  </a:lnTo>
                  <a:lnTo>
                    <a:pt x="376110" y="508901"/>
                  </a:lnTo>
                  <a:lnTo>
                    <a:pt x="376110" y="592721"/>
                  </a:lnTo>
                  <a:lnTo>
                    <a:pt x="374307" y="601611"/>
                  </a:lnTo>
                  <a:lnTo>
                    <a:pt x="369404" y="607961"/>
                  </a:lnTo>
                  <a:lnTo>
                    <a:pt x="362153" y="613041"/>
                  </a:lnTo>
                  <a:lnTo>
                    <a:pt x="353275" y="615581"/>
                  </a:lnTo>
                  <a:lnTo>
                    <a:pt x="344373" y="613041"/>
                  </a:lnTo>
                  <a:lnTo>
                    <a:pt x="337121" y="607961"/>
                  </a:lnTo>
                  <a:lnTo>
                    <a:pt x="332244" y="601611"/>
                  </a:lnTo>
                  <a:lnTo>
                    <a:pt x="330454" y="592721"/>
                  </a:lnTo>
                  <a:lnTo>
                    <a:pt x="332244" y="583831"/>
                  </a:lnTo>
                  <a:lnTo>
                    <a:pt x="337121" y="576211"/>
                  </a:lnTo>
                  <a:lnTo>
                    <a:pt x="344373" y="571131"/>
                  </a:lnTo>
                  <a:lnTo>
                    <a:pt x="353275" y="569861"/>
                  </a:lnTo>
                  <a:lnTo>
                    <a:pt x="362153" y="571131"/>
                  </a:lnTo>
                  <a:lnTo>
                    <a:pt x="369404" y="576211"/>
                  </a:lnTo>
                  <a:lnTo>
                    <a:pt x="374307" y="583831"/>
                  </a:lnTo>
                  <a:lnTo>
                    <a:pt x="376110" y="592721"/>
                  </a:lnTo>
                  <a:lnTo>
                    <a:pt x="376110" y="508901"/>
                  </a:lnTo>
                  <a:lnTo>
                    <a:pt x="366687" y="508901"/>
                  </a:lnTo>
                  <a:lnTo>
                    <a:pt x="332346" y="516521"/>
                  </a:lnTo>
                  <a:lnTo>
                    <a:pt x="304292" y="534301"/>
                  </a:lnTo>
                  <a:lnTo>
                    <a:pt x="285356" y="563511"/>
                  </a:lnTo>
                  <a:lnTo>
                    <a:pt x="278409" y="597801"/>
                  </a:lnTo>
                  <a:lnTo>
                    <a:pt x="278409" y="665111"/>
                  </a:lnTo>
                  <a:lnTo>
                    <a:pt x="1571879" y="665111"/>
                  </a:lnTo>
                  <a:lnTo>
                    <a:pt x="1579841" y="666381"/>
                  </a:lnTo>
                  <a:lnTo>
                    <a:pt x="1586331" y="670191"/>
                  </a:lnTo>
                  <a:lnTo>
                    <a:pt x="1590700" y="676541"/>
                  </a:lnTo>
                  <a:lnTo>
                    <a:pt x="1592300" y="685431"/>
                  </a:lnTo>
                  <a:lnTo>
                    <a:pt x="1592300" y="879741"/>
                  </a:lnTo>
                  <a:lnTo>
                    <a:pt x="1592300" y="1019441"/>
                  </a:lnTo>
                  <a:lnTo>
                    <a:pt x="1590700" y="1027061"/>
                  </a:lnTo>
                  <a:lnTo>
                    <a:pt x="1586331" y="1033411"/>
                  </a:lnTo>
                  <a:lnTo>
                    <a:pt x="1579841" y="1037221"/>
                  </a:lnTo>
                  <a:lnTo>
                    <a:pt x="1571879" y="1039761"/>
                  </a:lnTo>
                  <a:lnTo>
                    <a:pt x="1465287" y="1039761"/>
                  </a:lnTo>
                  <a:lnTo>
                    <a:pt x="1465287" y="1303921"/>
                  </a:lnTo>
                  <a:lnTo>
                    <a:pt x="1462049" y="1307731"/>
                  </a:lnTo>
                  <a:lnTo>
                    <a:pt x="1444866" y="1330591"/>
                  </a:lnTo>
                  <a:lnTo>
                    <a:pt x="1443189" y="1333131"/>
                  </a:lnTo>
                  <a:lnTo>
                    <a:pt x="1440573" y="1334401"/>
                  </a:lnTo>
                  <a:lnTo>
                    <a:pt x="1434299" y="1334401"/>
                  </a:lnTo>
                  <a:lnTo>
                    <a:pt x="1431785" y="1333131"/>
                  </a:lnTo>
                  <a:lnTo>
                    <a:pt x="1430007" y="1331861"/>
                  </a:lnTo>
                  <a:lnTo>
                    <a:pt x="1425752" y="1328051"/>
                  </a:lnTo>
                  <a:lnTo>
                    <a:pt x="1360690" y="1269631"/>
                  </a:lnTo>
                  <a:lnTo>
                    <a:pt x="1340167" y="1325511"/>
                  </a:lnTo>
                  <a:lnTo>
                    <a:pt x="1336497" y="1328051"/>
                  </a:lnTo>
                  <a:lnTo>
                    <a:pt x="1327912" y="1328051"/>
                  </a:lnTo>
                  <a:lnTo>
                    <a:pt x="1324241" y="1325511"/>
                  </a:lnTo>
                  <a:lnTo>
                    <a:pt x="1251585" y="1147711"/>
                  </a:lnTo>
                  <a:lnTo>
                    <a:pt x="1250111" y="1143901"/>
                  </a:lnTo>
                  <a:lnTo>
                    <a:pt x="1250848" y="1138821"/>
                  </a:lnTo>
                  <a:lnTo>
                    <a:pt x="1256398" y="1133741"/>
                  </a:lnTo>
                  <a:lnTo>
                    <a:pt x="1260589" y="1132471"/>
                  </a:lnTo>
                  <a:lnTo>
                    <a:pt x="1264348" y="1133741"/>
                  </a:lnTo>
                  <a:lnTo>
                    <a:pt x="1443723" y="1195971"/>
                  </a:lnTo>
                  <a:lnTo>
                    <a:pt x="1447800" y="1197241"/>
                  </a:lnTo>
                  <a:lnTo>
                    <a:pt x="1450530" y="1201051"/>
                  </a:lnTo>
                  <a:lnTo>
                    <a:pt x="1450632" y="1204861"/>
                  </a:lnTo>
                  <a:lnTo>
                    <a:pt x="1450733" y="1209941"/>
                  </a:lnTo>
                  <a:lnTo>
                    <a:pt x="1448219" y="1213751"/>
                  </a:lnTo>
                  <a:lnTo>
                    <a:pt x="1444244" y="1215021"/>
                  </a:lnTo>
                  <a:lnTo>
                    <a:pt x="1395768" y="1235341"/>
                  </a:lnTo>
                  <a:lnTo>
                    <a:pt x="1460792" y="1293761"/>
                  </a:lnTo>
                  <a:lnTo>
                    <a:pt x="1464665" y="1297571"/>
                  </a:lnTo>
                  <a:lnTo>
                    <a:pt x="1464792" y="1298841"/>
                  </a:lnTo>
                  <a:lnTo>
                    <a:pt x="1464906" y="1300111"/>
                  </a:lnTo>
                  <a:lnTo>
                    <a:pt x="1465033" y="1301381"/>
                  </a:lnTo>
                  <a:lnTo>
                    <a:pt x="1465160" y="1302651"/>
                  </a:lnTo>
                  <a:lnTo>
                    <a:pt x="1465287" y="1303921"/>
                  </a:lnTo>
                  <a:lnTo>
                    <a:pt x="1465287" y="1039761"/>
                  </a:lnTo>
                  <a:lnTo>
                    <a:pt x="1143000" y="1039761"/>
                  </a:lnTo>
                  <a:lnTo>
                    <a:pt x="1135100" y="1037221"/>
                  </a:lnTo>
                  <a:lnTo>
                    <a:pt x="1128636" y="1033411"/>
                  </a:lnTo>
                  <a:lnTo>
                    <a:pt x="1124280" y="1027061"/>
                  </a:lnTo>
                  <a:lnTo>
                    <a:pt x="1122680" y="1019441"/>
                  </a:lnTo>
                  <a:lnTo>
                    <a:pt x="1124280" y="1010551"/>
                  </a:lnTo>
                  <a:lnTo>
                    <a:pt x="1128636" y="1004201"/>
                  </a:lnTo>
                  <a:lnTo>
                    <a:pt x="1135100" y="1000391"/>
                  </a:lnTo>
                  <a:lnTo>
                    <a:pt x="1143000" y="999121"/>
                  </a:lnTo>
                  <a:lnTo>
                    <a:pt x="1571879" y="999121"/>
                  </a:lnTo>
                  <a:lnTo>
                    <a:pt x="1579841" y="1000391"/>
                  </a:lnTo>
                  <a:lnTo>
                    <a:pt x="1586331" y="1004201"/>
                  </a:lnTo>
                  <a:lnTo>
                    <a:pt x="1590700" y="1010551"/>
                  </a:lnTo>
                  <a:lnTo>
                    <a:pt x="1592300" y="1019441"/>
                  </a:lnTo>
                  <a:lnTo>
                    <a:pt x="1592300" y="879741"/>
                  </a:lnTo>
                  <a:lnTo>
                    <a:pt x="1590700" y="888631"/>
                  </a:lnTo>
                  <a:lnTo>
                    <a:pt x="1586331" y="894981"/>
                  </a:lnTo>
                  <a:lnTo>
                    <a:pt x="1579841" y="898791"/>
                  </a:lnTo>
                  <a:lnTo>
                    <a:pt x="1571879" y="900061"/>
                  </a:lnTo>
                  <a:lnTo>
                    <a:pt x="1143000" y="900061"/>
                  </a:lnTo>
                  <a:lnTo>
                    <a:pt x="1135100" y="898791"/>
                  </a:lnTo>
                  <a:lnTo>
                    <a:pt x="1128636" y="894981"/>
                  </a:lnTo>
                  <a:lnTo>
                    <a:pt x="1124280" y="888631"/>
                  </a:lnTo>
                  <a:lnTo>
                    <a:pt x="1122680" y="879741"/>
                  </a:lnTo>
                  <a:lnTo>
                    <a:pt x="1124280" y="872121"/>
                  </a:lnTo>
                  <a:lnTo>
                    <a:pt x="1128636" y="865771"/>
                  </a:lnTo>
                  <a:lnTo>
                    <a:pt x="1135100" y="861961"/>
                  </a:lnTo>
                  <a:lnTo>
                    <a:pt x="1143000" y="859421"/>
                  </a:lnTo>
                  <a:lnTo>
                    <a:pt x="1571879" y="859421"/>
                  </a:lnTo>
                  <a:lnTo>
                    <a:pt x="1579841" y="861961"/>
                  </a:lnTo>
                  <a:lnTo>
                    <a:pt x="1586331" y="865771"/>
                  </a:lnTo>
                  <a:lnTo>
                    <a:pt x="1590700" y="872121"/>
                  </a:lnTo>
                  <a:lnTo>
                    <a:pt x="1592300" y="879741"/>
                  </a:lnTo>
                  <a:lnTo>
                    <a:pt x="1592300" y="685431"/>
                  </a:lnTo>
                  <a:lnTo>
                    <a:pt x="1590700" y="693051"/>
                  </a:lnTo>
                  <a:lnTo>
                    <a:pt x="1586331" y="699401"/>
                  </a:lnTo>
                  <a:lnTo>
                    <a:pt x="1579841" y="703211"/>
                  </a:lnTo>
                  <a:lnTo>
                    <a:pt x="1571879" y="705751"/>
                  </a:lnTo>
                  <a:lnTo>
                    <a:pt x="1009599" y="705751"/>
                  </a:lnTo>
                  <a:lnTo>
                    <a:pt x="1009599" y="986421"/>
                  </a:lnTo>
                  <a:lnTo>
                    <a:pt x="1006119" y="1005471"/>
                  </a:lnTo>
                  <a:lnTo>
                    <a:pt x="996530" y="1021981"/>
                  </a:lnTo>
                  <a:lnTo>
                    <a:pt x="982116" y="1033411"/>
                  </a:lnTo>
                  <a:lnTo>
                    <a:pt x="964158" y="1039761"/>
                  </a:lnTo>
                  <a:lnTo>
                    <a:pt x="928865" y="1279791"/>
                  </a:lnTo>
                  <a:lnTo>
                    <a:pt x="915898" y="1317891"/>
                  </a:lnTo>
                  <a:lnTo>
                    <a:pt x="891082" y="1347101"/>
                  </a:lnTo>
                  <a:lnTo>
                    <a:pt x="857402" y="1367421"/>
                  </a:lnTo>
                  <a:lnTo>
                    <a:pt x="817880" y="1375041"/>
                  </a:lnTo>
                  <a:lnTo>
                    <a:pt x="562495" y="1375041"/>
                  </a:lnTo>
                  <a:lnTo>
                    <a:pt x="522960" y="1367421"/>
                  </a:lnTo>
                  <a:lnTo>
                    <a:pt x="489280" y="1347101"/>
                  </a:lnTo>
                  <a:lnTo>
                    <a:pt x="464464" y="1317891"/>
                  </a:lnTo>
                  <a:lnTo>
                    <a:pt x="451497" y="1279791"/>
                  </a:lnTo>
                  <a:lnTo>
                    <a:pt x="416318" y="1039761"/>
                  </a:lnTo>
                  <a:lnTo>
                    <a:pt x="398348" y="1033411"/>
                  </a:lnTo>
                  <a:lnTo>
                    <a:pt x="383933" y="1021981"/>
                  </a:lnTo>
                  <a:lnTo>
                    <a:pt x="374345" y="1005471"/>
                  </a:lnTo>
                  <a:lnTo>
                    <a:pt x="370878" y="986421"/>
                  </a:lnTo>
                  <a:lnTo>
                    <a:pt x="375132" y="964831"/>
                  </a:lnTo>
                  <a:lnTo>
                    <a:pt x="386753" y="948321"/>
                  </a:lnTo>
                  <a:lnTo>
                    <a:pt x="403961" y="936891"/>
                  </a:lnTo>
                  <a:lnTo>
                    <a:pt x="425005" y="931811"/>
                  </a:lnTo>
                  <a:lnTo>
                    <a:pt x="616305" y="931811"/>
                  </a:lnTo>
                  <a:lnTo>
                    <a:pt x="517994" y="804811"/>
                  </a:lnTo>
                  <a:lnTo>
                    <a:pt x="513626" y="795921"/>
                  </a:lnTo>
                  <a:lnTo>
                    <a:pt x="513003" y="787031"/>
                  </a:lnTo>
                  <a:lnTo>
                    <a:pt x="515975" y="778141"/>
                  </a:lnTo>
                  <a:lnTo>
                    <a:pt x="522389" y="770521"/>
                  </a:lnTo>
                  <a:lnTo>
                    <a:pt x="531152" y="765441"/>
                  </a:lnTo>
                  <a:lnTo>
                    <a:pt x="540562" y="765441"/>
                  </a:lnTo>
                  <a:lnTo>
                    <a:pt x="549529" y="767981"/>
                  </a:lnTo>
                  <a:lnTo>
                    <a:pt x="556945" y="774331"/>
                  </a:lnTo>
                  <a:lnTo>
                    <a:pt x="678510" y="931811"/>
                  </a:lnTo>
                  <a:lnTo>
                    <a:pt x="955357" y="931811"/>
                  </a:lnTo>
                  <a:lnTo>
                    <a:pt x="976464" y="936891"/>
                  </a:lnTo>
                  <a:lnTo>
                    <a:pt x="993711" y="948321"/>
                  </a:lnTo>
                  <a:lnTo>
                    <a:pt x="1005332" y="964831"/>
                  </a:lnTo>
                  <a:lnTo>
                    <a:pt x="1009599" y="986421"/>
                  </a:lnTo>
                  <a:lnTo>
                    <a:pt x="1009599" y="705751"/>
                  </a:lnTo>
                  <a:lnTo>
                    <a:pt x="278409" y="705751"/>
                  </a:lnTo>
                  <a:lnTo>
                    <a:pt x="278409" y="1355991"/>
                  </a:lnTo>
                  <a:lnTo>
                    <a:pt x="285356" y="1390281"/>
                  </a:lnTo>
                  <a:lnTo>
                    <a:pt x="304292" y="1418221"/>
                  </a:lnTo>
                  <a:lnTo>
                    <a:pt x="332346" y="1437271"/>
                  </a:lnTo>
                  <a:lnTo>
                    <a:pt x="366687" y="1443621"/>
                  </a:lnTo>
                  <a:lnTo>
                    <a:pt x="1585074" y="1443621"/>
                  </a:lnTo>
                  <a:lnTo>
                    <a:pt x="1619415" y="1437271"/>
                  </a:lnTo>
                  <a:lnTo>
                    <a:pt x="1647469" y="1418221"/>
                  </a:lnTo>
                  <a:lnTo>
                    <a:pt x="1666405" y="1390281"/>
                  </a:lnTo>
                  <a:lnTo>
                    <a:pt x="1669491" y="1375041"/>
                  </a:lnTo>
                  <a:lnTo>
                    <a:pt x="1673352" y="1355991"/>
                  </a:lnTo>
                  <a:lnTo>
                    <a:pt x="1673352" y="615581"/>
                  </a:lnTo>
                  <a:lnTo>
                    <a:pt x="1673352" y="597801"/>
                  </a:lnTo>
                  <a:close/>
                </a:path>
                <a:path w="2097404" h="2097404">
                  <a:moveTo>
                    <a:pt x="1951875" y="975995"/>
                  </a:moveTo>
                  <a:lnTo>
                    <a:pt x="1950681" y="927277"/>
                  </a:lnTo>
                  <a:lnTo>
                    <a:pt x="1947125" y="879182"/>
                  </a:lnTo>
                  <a:lnTo>
                    <a:pt x="1941283" y="831761"/>
                  </a:lnTo>
                  <a:lnTo>
                    <a:pt x="1933206" y="785075"/>
                  </a:lnTo>
                  <a:lnTo>
                    <a:pt x="1922945" y="739165"/>
                  </a:lnTo>
                  <a:lnTo>
                    <a:pt x="1910549" y="694105"/>
                  </a:lnTo>
                  <a:lnTo>
                    <a:pt x="1896084" y="649947"/>
                  </a:lnTo>
                  <a:lnTo>
                    <a:pt x="1879600" y="606729"/>
                  </a:lnTo>
                  <a:lnTo>
                    <a:pt x="1861159" y="564527"/>
                  </a:lnTo>
                  <a:lnTo>
                    <a:pt x="1840814" y="523392"/>
                  </a:lnTo>
                  <a:lnTo>
                    <a:pt x="1818627" y="483387"/>
                  </a:lnTo>
                  <a:lnTo>
                    <a:pt x="1794637" y="444550"/>
                  </a:lnTo>
                  <a:lnTo>
                    <a:pt x="1768919" y="406946"/>
                  </a:lnTo>
                  <a:lnTo>
                    <a:pt x="1741512" y="370636"/>
                  </a:lnTo>
                  <a:lnTo>
                    <a:pt x="1714080" y="337591"/>
                  </a:lnTo>
                  <a:lnTo>
                    <a:pt x="1714080" y="596633"/>
                  </a:lnTo>
                  <a:lnTo>
                    <a:pt x="1714080" y="1355356"/>
                  </a:lnTo>
                  <a:lnTo>
                    <a:pt x="1703933" y="1405509"/>
                  </a:lnTo>
                  <a:lnTo>
                    <a:pt x="1676273" y="1446517"/>
                  </a:lnTo>
                  <a:lnTo>
                    <a:pt x="1635277" y="1474190"/>
                  </a:lnTo>
                  <a:lnTo>
                    <a:pt x="1585074" y="1484350"/>
                  </a:lnTo>
                  <a:lnTo>
                    <a:pt x="366687" y="1484350"/>
                  </a:lnTo>
                  <a:lnTo>
                    <a:pt x="316534" y="1474190"/>
                  </a:lnTo>
                  <a:lnTo>
                    <a:pt x="275526" y="1446517"/>
                  </a:lnTo>
                  <a:lnTo>
                    <a:pt x="247840" y="1405509"/>
                  </a:lnTo>
                  <a:lnTo>
                    <a:pt x="237680" y="1355356"/>
                  </a:lnTo>
                  <a:lnTo>
                    <a:pt x="237680" y="596633"/>
                  </a:lnTo>
                  <a:lnTo>
                    <a:pt x="247840" y="546481"/>
                  </a:lnTo>
                  <a:lnTo>
                    <a:pt x="275526" y="505472"/>
                  </a:lnTo>
                  <a:lnTo>
                    <a:pt x="316534" y="477786"/>
                  </a:lnTo>
                  <a:lnTo>
                    <a:pt x="366687" y="467626"/>
                  </a:lnTo>
                  <a:lnTo>
                    <a:pt x="1585074" y="467626"/>
                  </a:lnTo>
                  <a:lnTo>
                    <a:pt x="1635277" y="477786"/>
                  </a:lnTo>
                  <a:lnTo>
                    <a:pt x="1676273" y="505472"/>
                  </a:lnTo>
                  <a:lnTo>
                    <a:pt x="1703933" y="546481"/>
                  </a:lnTo>
                  <a:lnTo>
                    <a:pt x="1714080" y="596633"/>
                  </a:lnTo>
                  <a:lnTo>
                    <a:pt x="1714080" y="337591"/>
                  </a:lnTo>
                  <a:lnTo>
                    <a:pt x="1681886" y="302094"/>
                  </a:lnTo>
                  <a:lnTo>
                    <a:pt x="1649780" y="269989"/>
                  </a:lnTo>
                  <a:lnTo>
                    <a:pt x="1616214" y="239395"/>
                  </a:lnTo>
                  <a:lnTo>
                    <a:pt x="1581238" y="210362"/>
                  </a:lnTo>
                  <a:lnTo>
                    <a:pt x="1544929" y="182956"/>
                  </a:lnTo>
                  <a:lnTo>
                    <a:pt x="1507324" y="157238"/>
                  </a:lnTo>
                  <a:lnTo>
                    <a:pt x="1468488" y="133248"/>
                  </a:lnTo>
                  <a:lnTo>
                    <a:pt x="1428470" y="111061"/>
                  </a:lnTo>
                  <a:lnTo>
                    <a:pt x="1387335" y="90716"/>
                  </a:lnTo>
                  <a:lnTo>
                    <a:pt x="1345145" y="72275"/>
                  </a:lnTo>
                  <a:lnTo>
                    <a:pt x="1301927" y="55791"/>
                  </a:lnTo>
                  <a:lnTo>
                    <a:pt x="1257769" y="41325"/>
                  </a:lnTo>
                  <a:lnTo>
                    <a:pt x="1212697" y="28930"/>
                  </a:lnTo>
                  <a:lnTo>
                    <a:pt x="1166799" y="18669"/>
                  </a:lnTo>
                  <a:lnTo>
                    <a:pt x="1120114" y="10579"/>
                  </a:lnTo>
                  <a:lnTo>
                    <a:pt x="1072692" y="4737"/>
                  </a:lnTo>
                  <a:lnTo>
                    <a:pt x="1024597" y="1193"/>
                  </a:lnTo>
                  <a:lnTo>
                    <a:pt x="975880" y="0"/>
                  </a:lnTo>
                  <a:lnTo>
                    <a:pt x="927176" y="1193"/>
                  </a:lnTo>
                  <a:lnTo>
                    <a:pt x="879094" y="4737"/>
                  </a:lnTo>
                  <a:lnTo>
                    <a:pt x="831672" y="10579"/>
                  </a:lnTo>
                  <a:lnTo>
                    <a:pt x="784999" y="18669"/>
                  </a:lnTo>
                  <a:lnTo>
                    <a:pt x="739101" y="28930"/>
                  </a:lnTo>
                  <a:lnTo>
                    <a:pt x="694042" y="41325"/>
                  </a:lnTo>
                  <a:lnTo>
                    <a:pt x="649884" y="55791"/>
                  </a:lnTo>
                  <a:lnTo>
                    <a:pt x="606679" y="72275"/>
                  </a:lnTo>
                  <a:lnTo>
                    <a:pt x="564489" y="90716"/>
                  </a:lnTo>
                  <a:lnTo>
                    <a:pt x="523354" y="111061"/>
                  </a:lnTo>
                  <a:lnTo>
                    <a:pt x="483349" y="133248"/>
                  </a:lnTo>
                  <a:lnTo>
                    <a:pt x="444512" y="157238"/>
                  </a:lnTo>
                  <a:lnTo>
                    <a:pt x="406920" y="182956"/>
                  </a:lnTo>
                  <a:lnTo>
                    <a:pt x="370598" y="210362"/>
                  </a:lnTo>
                  <a:lnTo>
                    <a:pt x="335635" y="239395"/>
                  </a:lnTo>
                  <a:lnTo>
                    <a:pt x="302069" y="269989"/>
                  </a:lnTo>
                  <a:lnTo>
                    <a:pt x="269963" y="302094"/>
                  </a:lnTo>
                  <a:lnTo>
                    <a:pt x="239369" y="335661"/>
                  </a:lnTo>
                  <a:lnTo>
                    <a:pt x="210350" y="370636"/>
                  </a:lnTo>
                  <a:lnTo>
                    <a:pt x="182943" y="406946"/>
                  </a:lnTo>
                  <a:lnTo>
                    <a:pt x="157226" y="444550"/>
                  </a:lnTo>
                  <a:lnTo>
                    <a:pt x="133235" y="483387"/>
                  </a:lnTo>
                  <a:lnTo>
                    <a:pt x="111048" y="523392"/>
                  </a:lnTo>
                  <a:lnTo>
                    <a:pt x="90703" y="564527"/>
                  </a:lnTo>
                  <a:lnTo>
                    <a:pt x="72263" y="606729"/>
                  </a:lnTo>
                  <a:lnTo>
                    <a:pt x="55778" y="649947"/>
                  </a:lnTo>
                  <a:lnTo>
                    <a:pt x="41313" y="694105"/>
                  </a:lnTo>
                  <a:lnTo>
                    <a:pt x="28917" y="739165"/>
                  </a:lnTo>
                  <a:lnTo>
                    <a:pt x="18656" y="785075"/>
                  </a:lnTo>
                  <a:lnTo>
                    <a:pt x="10579" y="831761"/>
                  </a:lnTo>
                  <a:lnTo>
                    <a:pt x="4737" y="879182"/>
                  </a:lnTo>
                  <a:lnTo>
                    <a:pt x="1193" y="927277"/>
                  </a:lnTo>
                  <a:lnTo>
                    <a:pt x="0" y="975995"/>
                  </a:lnTo>
                  <a:lnTo>
                    <a:pt x="1193" y="1024699"/>
                  </a:lnTo>
                  <a:lnTo>
                    <a:pt x="4737" y="1072781"/>
                  </a:lnTo>
                  <a:lnTo>
                    <a:pt x="10579" y="1120190"/>
                  </a:lnTo>
                  <a:lnTo>
                    <a:pt x="18656" y="1166876"/>
                  </a:lnTo>
                  <a:lnTo>
                    <a:pt x="28917" y="1212773"/>
                  </a:lnTo>
                  <a:lnTo>
                    <a:pt x="41313" y="1257833"/>
                  </a:lnTo>
                  <a:lnTo>
                    <a:pt x="55778" y="1301991"/>
                  </a:lnTo>
                  <a:lnTo>
                    <a:pt x="72263" y="1345196"/>
                  </a:lnTo>
                  <a:lnTo>
                    <a:pt x="90703" y="1387386"/>
                  </a:lnTo>
                  <a:lnTo>
                    <a:pt x="111048" y="1428521"/>
                  </a:lnTo>
                  <a:lnTo>
                    <a:pt x="133235" y="1468526"/>
                  </a:lnTo>
                  <a:lnTo>
                    <a:pt x="157226" y="1507363"/>
                  </a:lnTo>
                  <a:lnTo>
                    <a:pt x="182943" y="1544955"/>
                  </a:lnTo>
                  <a:lnTo>
                    <a:pt x="210350" y="1581264"/>
                  </a:lnTo>
                  <a:lnTo>
                    <a:pt x="239369" y="1616240"/>
                  </a:lnTo>
                  <a:lnTo>
                    <a:pt x="269963" y="1649793"/>
                  </a:lnTo>
                  <a:lnTo>
                    <a:pt x="302069" y="1681911"/>
                  </a:lnTo>
                  <a:lnTo>
                    <a:pt x="335635" y="1712506"/>
                  </a:lnTo>
                  <a:lnTo>
                    <a:pt x="370598" y="1741525"/>
                  </a:lnTo>
                  <a:lnTo>
                    <a:pt x="406920" y="1768932"/>
                  </a:lnTo>
                  <a:lnTo>
                    <a:pt x="444512" y="1794649"/>
                  </a:lnTo>
                  <a:lnTo>
                    <a:pt x="483349" y="1818640"/>
                  </a:lnTo>
                  <a:lnTo>
                    <a:pt x="523354" y="1840826"/>
                  </a:lnTo>
                  <a:lnTo>
                    <a:pt x="564489" y="1861172"/>
                  </a:lnTo>
                  <a:lnTo>
                    <a:pt x="606679" y="1879612"/>
                  </a:lnTo>
                  <a:lnTo>
                    <a:pt x="649884" y="1896097"/>
                  </a:lnTo>
                  <a:lnTo>
                    <a:pt x="694042" y="1910562"/>
                  </a:lnTo>
                  <a:lnTo>
                    <a:pt x="739101" y="1922957"/>
                  </a:lnTo>
                  <a:lnTo>
                    <a:pt x="784999" y="1933219"/>
                  </a:lnTo>
                  <a:lnTo>
                    <a:pt x="831672" y="1941296"/>
                  </a:lnTo>
                  <a:lnTo>
                    <a:pt x="879094" y="1947138"/>
                  </a:lnTo>
                  <a:lnTo>
                    <a:pt x="927176" y="1950681"/>
                  </a:lnTo>
                  <a:lnTo>
                    <a:pt x="975880" y="1951875"/>
                  </a:lnTo>
                  <a:lnTo>
                    <a:pt x="1024597" y="1950681"/>
                  </a:lnTo>
                  <a:lnTo>
                    <a:pt x="1072692" y="1947138"/>
                  </a:lnTo>
                  <a:lnTo>
                    <a:pt x="1120114" y="1941296"/>
                  </a:lnTo>
                  <a:lnTo>
                    <a:pt x="1166799" y="1933219"/>
                  </a:lnTo>
                  <a:lnTo>
                    <a:pt x="1212697" y="1922957"/>
                  </a:lnTo>
                  <a:lnTo>
                    <a:pt x="1257769" y="1910562"/>
                  </a:lnTo>
                  <a:lnTo>
                    <a:pt x="1301927" y="1896097"/>
                  </a:lnTo>
                  <a:lnTo>
                    <a:pt x="1345145" y="1879612"/>
                  </a:lnTo>
                  <a:lnTo>
                    <a:pt x="1387335" y="1861172"/>
                  </a:lnTo>
                  <a:lnTo>
                    <a:pt x="1428470" y="1840826"/>
                  </a:lnTo>
                  <a:lnTo>
                    <a:pt x="1468488" y="1818640"/>
                  </a:lnTo>
                  <a:lnTo>
                    <a:pt x="1507324" y="1794649"/>
                  </a:lnTo>
                  <a:lnTo>
                    <a:pt x="1544929" y="1768932"/>
                  </a:lnTo>
                  <a:lnTo>
                    <a:pt x="1581238" y="1741525"/>
                  </a:lnTo>
                  <a:lnTo>
                    <a:pt x="1616214" y="1712506"/>
                  </a:lnTo>
                  <a:lnTo>
                    <a:pt x="1649780" y="1681911"/>
                  </a:lnTo>
                  <a:lnTo>
                    <a:pt x="1681886" y="1649793"/>
                  </a:lnTo>
                  <a:lnTo>
                    <a:pt x="1712480" y="1616240"/>
                  </a:lnTo>
                  <a:lnTo>
                    <a:pt x="1741512" y="1581264"/>
                  </a:lnTo>
                  <a:lnTo>
                    <a:pt x="1768919" y="1544955"/>
                  </a:lnTo>
                  <a:lnTo>
                    <a:pt x="1794637" y="1507363"/>
                  </a:lnTo>
                  <a:lnTo>
                    <a:pt x="1808848" y="1484350"/>
                  </a:lnTo>
                  <a:lnTo>
                    <a:pt x="1818627" y="1468526"/>
                  </a:lnTo>
                  <a:lnTo>
                    <a:pt x="1840814" y="1428521"/>
                  </a:lnTo>
                  <a:lnTo>
                    <a:pt x="1861159" y="1387386"/>
                  </a:lnTo>
                  <a:lnTo>
                    <a:pt x="1879600" y="1345196"/>
                  </a:lnTo>
                  <a:lnTo>
                    <a:pt x="1896084" y="1301991"/>
                  </a:lnTo>
                  <a:lnTo>
                    <a:pt x="1910549" y="1257833"/>
                  </a:lnTo>
                  <a:lnTo>
                    <a:pt x="1922945" y="1212773"/>
                  </a:lnTo>
                  <a:lnTo>
                    <a:pt x="1933206" y="1166876"/>
                  </a:lnTo>
                  <a:lnTo>
                    <a:pt x="1941283" y="1120190"/>
                  </a:lnTo>
                  <a:lnTo>
                    <a:pt x="1947125" y="1072781"/>
                  </a:lnTo>
                  <a:lnTo>
                    <a:pt x="1950681" y="1024699"/>
                  </a:lnTo>
                  <a:lnTo>
                    <a:pt x="1951875" y="975995"/>
                  </a:lnTo>
                  <a:close/>
                </a:path>
                <a:path w="2097404" h="2097404">
                  <a:moveTo>
                    <a:pt x="2097163" y="975969"/>
                  </a:moveTo>
                  <a:lnTo>
                    <a:pt x="2096096" y="926185"/>
                  </a:lnTo>
                  <a:lnTo>
                    <a:pt x="2092883" y="876808"/>
                  </a:lnTo>
                  <a:lnTo>
                    <a:pt x="2087562" y="827849"/>
                  </a:lnTo>
                  <a:lnTo>
                    <a:pt x="2080107" y="779348"/>
                  </a:lnTo>
                  <a:lnTo>
                    <a:pt x="2070531" y="731329"/>
                  </a:lnTo>
                  <a:lnTo>
                    <a:pt x="2058847" y="683831"/>
                  </a:lnTo>
                  <a:lnTo>
                    <a:pt x="2045055" y="636854"/>
                  </a:lnTo>
                  <a:lnTo>
                    <a:pt x="2029180" y="590448"/>
                  </a:lnTo>
                  <a:lnTo>
                    <a:pt x="2011197" y="544626"/>
                  </a:lnTo>
                  <a:lnTo>
                    <a:pt x="1991131" y="499414"/>
                  </a:lnTo>
                  <a:lnTo>
                    <a:pt x="1953234" y="517245"/>
                  </a:lnTo>
                  <a:lnTo>
                    <a:pt x="1974570" y="565619"/>
                  </a:lnTo>
                  <a:lnTo>
                    <a:pt x="1993417" y="614730"/>
                  </a:lnTo>
                  <a:lnTo>
                    <a:pt x="2009787" y="664527"/>
                  </a:lnTo>
                  <a:lnTo>
                    <a:pt x="2023656" y="714997"/>
                  </a:lnTo>
                  <a:lnTo>
                    <a:pt x="2035022" y="766089"/>
                  </a:lnTo>
                  <a:lnTo>
                    <a:pt x="2043874" y="817765"/>
                  </a:lnTo>
                  <a:lnTo>
                    <a:pt x="2050199" y="869988"/>
                  </a:lnTo>
                  <a:lnTo>
                    <a:pt x="2054009" y="922743"/>
                  </a:lnTo>
                  <a:lnTo>
                    <a:pt x="2055279" y="975969"/>
                  </a:lnTo>
                  <a:lnTo>
                    <a:pt x="2054225" y="1023975"/>
                  </a:lnTo>
                  <a:lnTo>
                    <a:pt x="2051088" y="1071448"/>
                  </a:lnTo>
                  <a:lnTo>
                    <a:pt x="2045931" y="1118349"/>
                  </a:lnTo>
                  <a:lnTo>
                    <a:pt x="2038769" y="1164640"/>
                  </a:lnTo>
                  <a:lnTo>
                    <a:pt x="2029675" y="1210259"/>
                  </a:lnTo>
                  <a:lnTo>
                    <a:pt x="2018677" y="1255166"/>
                  </a:lnTo>
                  <a:lnTo>
                    <a:pt x="2005812" y="1299324"/>
                  </a:lnTo>
                  <a:lnTo>
                    <a:pt x="1991144" y="1342682"/>
                  </a:lnTo>
                  <a:lnTo>
                    <a:pt x="1974697" y="1385214"/>
                  </a:lnTo>
                  <a:lnTo>
                    <a:pt x="1956536" y="1426845"/>
                  </a:lnTo>
                  <a:lnTo>
                    <a:pt x="1936699" y="1467561"/>
                  </a:lnTo>
                  <a:lnTo>
                    <a:pt x="1915223" y="1507299"/>
                  </a:lnTo>
                  <a:lnTo>
                    <a:pt x="1892147" y="1546021"/>
                  </a:lnTo>
                  <a:lnTo>
                    <a:pt x="1867535" y="1583677"/>
                  </a:lnTo>
                  <a:lnTo>
                    <a:pt x="1841411" y="1620240"/>
                  </a:lnTo>
                  <a:lnTo>
                    <a:pt x="1813826" y="1655648"/>
                  </a:lnTo>
                  <a:lnTo>
                    <a:pt x="1784832" y="1689849"/>
                  </a:lnTo>
                  <a:lnTo>
                    <a:pt x="1754466" y="1722831"/>
                  </a:lnTo>
                  <a:lnTo>
                    <a:pt x="1722780" y="1754517"/>
                  </a:lnTo>
                  <a:lnTo>
                    <a:pt x="1689798" y="1784883"/>
                  </a:lnTo>
                  <a:lnTo>
                    <a:pt x="1655584" y="1813877"/>
                  </a:lnTo>
                  <a:lnTo>
                    <a:pt x="1620189" y="1841461"/>
                  </a:lnTo>
                  <a:lnTo>
                    <a:pt x="1583626" y="1867585"/>
                  </a:lnTo>
                  <a:lnTo>
                    <a:pt x="1545971" y="1892198"/>
                  </a:lnTo>
                  <a:lnTo>
                    <a:pt x="1507248" y="1915274"/>
                  </a:lnTo>
                  <a:lnTo>
                    <a:pt x="1467510" y="1936750"/>
                  </a:lnTo>
                  <a:lnTo>
                    <a:pt x="1426794" y="1956587"/>
                  </a:lnTo>
                  <a:lnTo>
                    <a:pt x="1385163" y="1974761"/>
                  </a:lnTo>
                  <a:lnTo>
                    <a:pt x="1342631" y="1991194"/>
                  </a:lnTo>
                  <a:lnTo>
                    <a:pt x="1299273" y="2005863"/>
                  </a:lnTo>
                  <a:lnTo>
                    <a:pt x="1255115" y="2018728"/>
                  </a:lnTo>
                  <a:lnTo>
                    <a:pt x="1210195" y="2029726"/>
                  </a:lnTo>
                  <a:lnTo>
                    <a:pt x="1164577" y="2038819"/>
                  </a:lnTo>
                  <a:lnTo>
                    <a:pt x="1118298" y="2045982"/>
                  </a:lnTo>
                  <a:lnTo>
                    <a:pt x="1071397" y="2051138"/>
                  </a:lnTo>
                  <a:lnTo>
                    <a:pt x="1023924" y="2054275"/>
                  </a:lnTo>
                  <a:lnTo>
                    <a:pt x="975918" y="2055329"/>
                  </a:lnTo>
                  <a:lnTo>
                    <a:pt x="927493" y="2054225"/>
                  </a:lnTo>
                  <a:lnTo>
                    <a:pt x="879335" y="2050935"/>
                  </a:lnTo>
                  <a:lnTo>
                    <a:pt x="831545" y="2045500"/>
                  </a:lnTo>
                  <a:lnTo>
                    <a:pt x="784161" y="2037943"/>
                  </a:lnTo>
                  <a:lnTo>
                    <a:pt x="737273" y="2028317"/>
                  </a:lnTo>
                  <a:lnTo>
                    <a:pt x="690943" y="2016633"/>
                  </a:lnTo>
                  <a:lnTo>
                    <a:pt x="645236" y="2002942"/>
                  </a:lnTo>
                  <a:lnTo>
                    <a:pt x="600214" y="1987270"/>
                  </a:lnTo>
                  <a:lnTo>
                    <a:pt x="555955" y="1969655"/>
                  </a:lnTo>
                  <a:lnTo>
                    <a:pt x="512533" y="1950123"/>
                  </a:lnTo>
                  <a:lnTo>
                    <a:pt x="470001" y="1928723"/>
                  </a:lnTo>
                  <a:lnTo>
                    <a:pt x="428434" y="1905482"/>
                  </a:lnTo>
                  <a:lnTo>
                    <a:pt x="387896" y="1880438"/>
                  </a:lnTo>
                  <a:lnTo>
                    <a:pt x="348462" y="1853615"/>
                  </a:lnTo>
                  <a:lnTo>
                    <a:pt x="310197" y="1825066"/>
                  </a:lnTo>
                  <a:lnTo>
                    <a:pt x="273177" y="1794802"/>
                  </a:lnTo>
                  <a:lnTo>
                    <a:pt x="237464" y="1762874"/>
                  </a:lnTo>
                  <a:lnTo>
                    <a:pt x="203123" y="1729308"/>
                  </a:lnTo>
                  <a:lnTo>
                    <a:pt x="170218" y="1694141"/>
                  </a:lnTo>
                  <a:lnTo>
                    <a:pt x="138836" y="1657413"/>
                  </a:lnTo>
                  <a:lnTo>
                    <a:pt x="109016" y="1619148"/>
                  </a:lnTo>
                  <a:lnTo>
                    <a:pt x="75412" y="1644129"/>
                  </a:lnTo>
                  <a:lnTo>
                    <a:pt x="106375" y="1683880"/>
                  </a:lnTo>
                  <a:lnTo>
                    <a:pt x="138976" y="1722031"/>
                  </a:lnTo>
                  <a:lnTo>
                    <a:pt x="173151" y="1758556"/>
                  </a:lnTo>
                  <a:lnTo>
                    <a:pt x="208826" y="1793417"/>
                  </a:lnTo>
                  <a:lnTo>
                    <a:pt x="245935" y="1826590"/>
                  </a:lnTo>
                  <a:lnTo>
                    <a:pt x="284391" y="1858022"/>
                  </a:lnTo>
                  <a:lnTo>
                    <a:pt x="324129" y="1887689"/>
                  </a:lnTo>
                  <a:lnTo>
                    <a:pt x="365099" y="1915541"/>
                  </a:lnTo>
                  <a:lnTo>
                    <a:pt x="407200" y="1941563"/>
                  </a:lnTo>
                  <a:lnTo>
                    <a:pt x="450380" y="1965706"/>
                  </a:lnTo>
                  <a:lnTo>
                    <a:pt x="494550" y="1987931"/>
                  </a:lnTo>
                  <a:lnTo>
                    <a:pt x="539673" y="2008212"/>
                  </a:lnTo>
                  <a:lnTo>
                    <a:pt x="585647" y="2026513"/>
                  </a:lnTo>
                  <a:lnTo>
                    <a:pt x="632409" y="2042795"/>
                  </a:lnTo>
                  <a:lnTo>
                    <a:pt x="679894" y="2057019"/>
                  </a:lnTo>
                  <a:lnTo>
                    <a:pt x="728014" y="2069147"/>
                  </a:lnTo>
                  <a:lnTo>
                    <a:pt x="776732" y="2079155"/>
                  </a:lnTo>
                  <a:lnTo>
                    <a:pt x="825944" y="2087003"/>
                  </a:lnTo>
                  <a:lnTo>
                    <a:pt x="875588" y="2092655"/>
                  </a:lnTo>
                  <a:lnTo>
                    <a:pt x="925614" y="2096071"/>
                  </a:lnTo>
                  <a:lnTo>
                    <a:pt x="975918" y="2097214"/>
                  </a:lnTo>
                  <a:lnTo>
                    <a:pt x="1024483" y="2096173"/>
                  </a:lnTo>
                  <a:lnTo>
                    <a:pt x="1072527" y="2093087"/>
                  </a:lnTo>
                  <a:lnTo>
                    <a:pt x="1120000" y="2087994"/>
                  </a:lnTo>
                  <a:lnTo>
                    <a:pt x="1166876" y="2080945"/>
                  </a:lnTo>
                  <a:lnTo>
                    <a:pt x="1213091" y="2071966"/>
                  </a:lnTo>
                  <a:lnTo>
                    <a:pt x="1258633" y="2061121"/>
                  </a:lnTo>
                  <a:lnTo>
                    <a:pt x="1303426" y="2048433"/>
                  </a:lnTo>
                  <a:lnTo>
                    <a:pt x="1347444" y="2033955"/>
                  </a:lnTo>
                  <a:lnTo>
                    <a:pt x="1390650" y="2017725"/>
                  </a:lnTo>
                  <a:lnTo>
                    <a:pt x="1433004" y="1999780"/>
                  </a:lnTo>
                  <a:lnTo>
                    <a:pt x="1474444" y="1980171"/>
                  </a:lnTo>
                  <a:lnTo>
                    <a:pt x="1514932" y="1958949"/>
                  </a:lnTo>
                  <a:lnTo>
                    <a:pt x="1554441" y="1936140"/>
                  </a:lnTo>
                  <a:lnTo>
                    <a:pt x="1592922" y="1911781"/>
                  </a:lnTo>
                  <a:lnTo>
                    <a:pt x="1630337" y="1885937"/>
                  </a:lnTo>
                  <a:lnTo>
                    <a:pt x="1666621" y="1858632"/>
                  </a:lnTo>
                  <a:lnTo>
                    <a:pt x="1701761" y="1829930"/>
                  </a:lnTo>
                  <a:lnTo>
                    <a:pt x="1735696" y="1799844"/>
                  </a:lnTo>
                  <a:lnTo>
                    <a:pt x="1768386" y="1768436"/>
                  </a:lnTo>
                  <a:lnTo>
                    <a:pt x="1799793" y="1735747"/>
                  </a:lnTo>
                  <a:lnTo>
                    <a:pt x="1829879" y="1701812"/>
                  </a:lnTo>
                  <a:lnTo>
                    <a:pt x="1858581" y="1666671"/>
                  </a:lnTo>
                  <a:lnTo>
                    <a:pt x="1885886" y="1630387"/>
                  </a:lnTo>
                  <a:lnTo>
                    <a:pt x="1911731" y="1592973"/>
                  </a:lnTo>
                  <a:lnTo>
                    <a:pt x="1936076" y="1554505"/>
                  </a:lnTo>
                  <a:lnTo>
                    <a:pt x="1958898" y="1514995"/>
                  </a:lnTo>
                  <a:lnTo>
                    <a:pt x="1980120" y="1474495"/>
                  </a:lnTo>
                  <a:lnTo>
                    <a:pt x="1999729" y="1433055"/>
                  </a:lnTo>
                  <a:lnTo>
                    <a:pt x="2017674" y="1390713"/>
                  </a:lnTo>
                  <a:lnTo>
                    <a:pt x="2033905" y="1347508"/>
                  </a:lnTo>
                  <a:lnTo>
                    <a:pt x="2048383" y="1303477"/>
                  </a:lnTo>
                  <a:lnTo>
                    <a:pt x="2061070" y="1258684"/>
                  </a:lnTo>
                  <a:lnTo>
                    <a:pt x="2071916" y="1213142"/>
                  </a:lnTo>
                  <a:lnTo>
                    <a:pt x="2080895" y="1166926"/>
                  </a:lnTo>
                  <a:lnTo>
                    <a:pt x="2087943" y="1120051"/>
                  </a:lnTo>
                  <a:lnTo>
                    <a:pt x="2093036" y="1072578"/>
                  </a:lnTo>
                  <a:lnTo>
                    <a:pt x="2096122" y="1024534"/>
                  </a:lnTo>
                  <a:lnTo>
                    <a:pt x="2097163" y="975969"/>
                  </a:lnTo>
                  <a:close/>
                </a:path>
              </a:pathLst>
            </a:custGeom>
            <a:solidFill>
              <a:srgbClr val="002F69"/>
            </a:solidFill>
          </p:spPr>
          <p:txBody>
            <a:bodyPr wrap="square" lIns="0" tIns="0" rIns="0" bIns="0" rtlCol="0"/>
            <a:lstStyle/>
            <a:p>
              <a:endParaRPr/>
            </a:p>
          </p:txBody>
        </p:sp>
        <p:pic>
          <p:nvPicPr>
            <p:cNvPr id="8" name="object 21">
              <a:extLst>
                <a:ext uri="{FF2B5EF4-FFF2-40B4-BE49-F238E27FC236}">
                  <a16:creationId xmlns:a16="http://schemas.microsoft.com/office/drawing/2014/main" id="{A997C9A9-39F4-62C7-4828-1E0CE31BE07C}"/>
                </a:ext>
              </a:extLst>
            </p:cNvPr>
            <p:cNvPicPr/>
            <p:nvPr/>
          </p:nvPicPr>
          <p:blipFill>
            <a:blip r:embed="rId3" cstate="print"/>
            <a:stretch>
              <a:fillRect/>
            </a:stretch>
          </p:blipFill>
          <p:spPr>
            <a:xfrm>
              <a:off x="8939240" y="4315977"/>
              <a:ext cx="219022" cy="232139"/>
            </a:xfrm>
            <a:prstGeom prst="rect">
              <a:avLst/>
            </a:prstGeom>
          </p:spPr>
        </p:pic>
        <p:pic>
          <p:nvPicPr>
            <p:cNvPr id="9" name="object 22">
              <a:extLst>
                <a:ext uri="{FF2B5EF4-FFF2-40B4-BE49-F238E27FC236}">
                  <a16:creationId xmlns:a16="http://schemas.microsoft.com/office/drawing/2014/main" id="{218F0B8C-6093-A80F-E977-3DA573D41F00}"/>
                </a:ext>
              </a:extLst>
            </p:cNvPr>
            <p:cNvPicPr/>
            <p:nvPr/>
          </p:nvPicPr>
          <p:blipFill>
            <a:blip r:embed="rId4" cstate="print"/>
            <a:stretch>
              <a:fillRect/>
            </a:stretch>
          </p:blipFill>
          <p:spPr>
            <a:xfrm>
              <a:off x="7070535" y="5441859"/>
              <a:ext cx="155817" cy="155827"/>
            </a:xfrm>
            <a:prstGeom prst="rect">
              <a:avLst/>
            </a:prstGeom>
          </p:spPr>
        </p:pic>
      </p:grpSp>
      <p:grpSp>
        <p:nvGrpSpPr>
          <p:cNvPr id="10" name="object 23">
            <a:extLst>
              <a:ext uri="{FF2B5EF4-FFF2-40B4-BE49-F238E27FC236}">
                <a16:creationId xmlns:a16="http://schemas.microsoft.com/office/drawing/2014/main" id="{8160EA70-60A8-B1A4-91F4-98D148933D85}"/>
              </a:ext>
            </a:extLst>
          </p:cNvPr>
          <p:cNvGrpSpPr/>
          <p:nvPr/>
        </p:nvGrpSpPr>
        <p:grpSpPr>
          <a:xfrm>
            <a:off x="2366152" y="3159330"/>
            <a:ext cx="2108835" cy="2148840"/>
            <a:chOff x="2150020" y="3715283"/>
            <a:chExt cx="2108835" cy="2148840"/>
          </a:xfrm>
        </p:grpSpPr>
        <p:pic>
          <p:nvPicPr>
            <p:cNvPr id="11" name="object 24">
              <a:extLst>
                <a:ext uri="{FF2B5EF4-FFF2-40B4-BE49-F238E27FC236}">
                  <a16:creationId xmlns:a16="http://schemas.microsoft.com/office/drawing/2014/main" id="{C3EE56AA-7D62-B865-4705-808E49AC69AE}"/>
                </a:ext>
              </a:extLst>
            </p:cNvPr>
            <p:cNvPicPr/>
            <p:nvPr/>
          </p:nvPicPr>
          <p:blipFill>
            <a:blip r:embed="rId5" cstate="print"/>
            <a:stretch>
              <a:fillRect/>
            </a:stretch>
          </p:blipFill>
          <p:spPr>
            <a:xfrm>
              <a:off x="2554898" y="5703757"/>
              <a:ext cx="155817" cy="155827"/>
            </a:xfrm>
            <a:prstGeom prst="rect">
              <a:avLst/>
            </a:prstGeom>
          </p:spPr>
        </p:pic>
        <p:sp>
          <p:nvSpPr>
            <p:cNvPr id="12" name="object 25">
              <a:extLst>
                <a:ext uri="{FF2B5EF4-FFF2-40B4-BE49-F238E27FC236}">
                  <a16:creationId xmlns:a16="http://schemas.microsoft.com/office/drawing/2014/main" id="{2D3419DC-AB01-1C53-1BE3-9D02F965E734}"/>
                </a:ext>
              </a:extLst>
            </p:cNvPr>
            <p:cNvSpPr/>
            <p:nvPr/>
          </p:nvSpPr>
          <p:spPr>
            <a:xfrm>
              <a:off x="2150008" y="3764418"/>
              <a:ext cx="2108835" cy="2099310"/>
            </a:xfrm>
            <a:custGeom>
              <a:avLst/>
              <a:gdLst/>
              <a:ahLst/>
              <a:cxnLst/>
              <a:rect l="l" t="t" r="r" b="b"/>
              <a:pathLst>
                <a:path w="2108835" h="2099310">
                  <a:moveTo>
                    <a:pt x="939507" y="1738249"/>
                  </a:moveTo>
                  <a:lnTo>
                    <a:pt x="926312" y="1509661"/>
                  </a:lnTo>
                  <a:lnTo>
                    <a:pt x="688314" y="1509661"/>
                  </a:lnTo>
                  <a:lnTo>
                    <a:pt x="680402" y="1508061"/>
                  </a:lnTo>
                  <a:lnTo>
                    <a:pt x="673950" y="1503692"/>
                  </a:lnTo>
                  <a:lnTo>
                    <a:pt x="669594" y="1497203"/>
                  </a:lnTo>
                  <a:lnTo>
                    <a:pt x="667994" y="1489252"/>
                  </a:lnTo>
                  <a:lnTo>
                    <a:pt x="669594" y="1481340"/>
                  </a:lnTo>
                  <a:lnTo>
                    <a:pt x="673950" y="1474889"/>
                  </a:lnTo>
                  <a:lnTo>
                    <a:pt x="680402" y="1470533"/>
                  </a:lnTo>
                  <a:lnTo>
                    <a:pt x="688314" y="1468932"/>
                  </a:lnTo>
                  <a:lnTo>
                    <a:pt x="924013" y="1468932"/>
                  </a:lnTo>
                  <a:lnTo>
                    <a:pt x="916673" y="1343177"/>
                  </a:lnTo>
                  <a:lnTo>
                    <a:pt x="678154" y="1343177"/>
                  </a:lnTo>
                  <a:lnTo>
                    <a:pt x="670255" y="1341577"/>
                  </a:lnTo>
                  <a:lnTo>
                    <a:pt x="663790" y="1337208"/>
                  </a:lnTo>
                  <a:lnTo>
                    <a:pt x="659434" y="1330718"/>
                  </a:lnTo>
                  <a:lnTo>
                    <a:pt x="657834" y="1322755"/>
                  </a:lnTo>
                  <a:lnTo>
                    <a:pt x="659434" y="1314843"/>
                  </a:lnTo>
                  <a:lnTo>
                    <a:pt x="663790" y="1308354"/>
                  </a:lnTo>
                  <a:lnTo>
                    <a:pt x="670255" y="1303959"/>
                  </a:lnTo>
                  <a:lnTo>
                    <a:pt x="678154" y="1302346"/>
                  </a:lnTo>
                  <a:lnTo>
                    <a:pt x="914374" y="1302346"/>
                  </a:lnTo>
                  <a:lnTo>
                    <a:pt x="907046" y="1175537"/>
                  </a:lnTo>
                  <a:lnTo>
                    <a:pt x="671766" y="1175537"/>
                  </a:lnTo>
                  <a:lnTo>
                    <a:pt x="663841" y="1173937"/>
                  </a:lnTo>
                  <a:lnTo>
                    <a:pt x="657352" y="1169568"/>
                  </a:lnTo>
                  <a:lnTo>
                    <a:pt x="652957" y="1163078"/>
                  </a:lnTo>
                  <a:lnTo>
                    <a:pt x="651344" y="1155115"/>
                  </a:lnTo>
                  <a:lnTo>
                    <a:pt x="652957" y="1147203"/>
                  </a:lnTo>
                  <a:lnTo>
                    <a:pt x="657352" y="1140714"/>
                  </a:lnTo>
                  <a:lnTo>
                    <a:pt x="663841" y="1136319"/>
                  </a:lnTo>
                  <a:lnTo>
                    <a:pt x="671766" y="1134706"/>
                  </a:lnTo>
                  <a:lnTo>
                    <a:pt x="904633" y="1134706"/>
                  </a:lnTo>
                  <a:lnTo>
                    <a:pt x="896569" y="994600"/>
                  </a:lnTo>
                  <a:lnTo>
                    <a:pt x="643699" y="994600"/>
                  </a:lnTo>
                  <a:lnTo>
                    <a:pt x="605066" y="1738249"/>
                  </a:lnTo>
                  <a:lnTo>
                    <a:pt x="939507" y="1738249"/>
                  </a:lnTo>
                  <a:close/>
                </a:path>
                <a:path w="2108835" h="2099310">
                  <a:moveTo>
                    <a:pt x="1597799" y="106019"/>
                  </a:moveTo>
                  <a:lnTo>
                    <a:pt x="1552600" y="85966"/>
                  </a:lnTo>
                  <a:lnTo>
                    <a:pt x="1506778" y="67983"/>
                  </a:lnTo>
                  <a:lnTo>
                    <a:pt x="1460360" y="52095"/>
                  </a:lnTo>
                  <a:lnTo>
                    <a:pt x="1413395" y="38315"/>
                  </a:lnTo>
                  <a:lnTo>
                    <a:pt x="1365885" y="26631"/>
                  </a:lnTo>
                  <a:lnTo>
                    <a:pt x="1317866" y="17056"/>
                  </a:lnTo>
                  <a:lnTo>
                    <a:pt x="1269365" y="9601"/>
                  </a:lnTo>
                  <a:lnTo>
                    <a:pt x="1220419" y="4267"/>
                  </a:lnTo>
                  <a:lnTo>
                    <a:pt x="1171028" y="1066"/>
                  </a:lnTo>
                  <a:lnTo>
                    <a:pt x="1121244" y="0"/>
                  </a:lnTo>
                  <a:lnTo>
                    <a:pt x="1072680" y="1028"/>
                  </a:lnTo>
                  <a:lnTo>
                    <a:pt x="1024648" y="4114"/>
                  </a:lnTo>
                  <a:lnTo>
                    <a:pt x="977163" y="9207"/>
                  </a:lnTo>
                  <a:lnTo>
                    <a:pt x="930300" y="16268"/>
                  </a:lnTo>
                  <a:lnTo>
                    <a:pt x="884072" y="25234"/>
                  </a:lnTo>
                  <a:lnTo>
                    <a:pt x="838542" y="36093"/>
                  </a:lnTo>
                  <a:lnTo>
                    <a:pt x="793737" y="48780"/>
                  </a:lnTo>
                  <a:lnTo>
                    <a:pt x="749719" y="63258"/>
                  </a:lnTo>
                  <a:lnTo>
                    <a:pt x="706513" y="79489"/>
                  </a:lnTo>
                  <a:lnTo>
                    <a:pt x="664171" y="97434"/>
                  </a:lnTo>
                  <a:lnTo>
                    <a:pt x="622719" y="117030"/>
                  </a:lnTo>
                  <a:lnTo>
                    <a:pt x="582231" y="138264"/>
                  </a:lnTo>
                  <a:lnTo>
                    <a:pt x="542721" y="161074"/>
                  </a:lnTo>
                  <a:lnTo>
                    <a:pt x="504240" y="185420"/>
                  </a:lnTo>
                  <a:lnTo>
                    <a:pt x="466839" y="211277"/>
                  </a:lnTo>
                  <a:lnTo>
                    <a:pt x="430542" y="238569"/>
                  </a:lnTo>
                  <a:lnTo>
                    <a:pt x="395414" y="267284"/>
                  </a:lnTo>
                  <a:lnTo>
                    <a:pt x="361480" y="297370"/>
                  </a:lnTo>
                  <a:lnTo>
                    <a:pt x="328777" y="328777"/>
                  </a:lnTo>
                  <a:lnTo>
                    <a:pt x="297370" y="361467"/>
                  </a:lnTo>
                  <a:lnTo>
                    <a:pt x="267296" y="395401"/>
                  </a:lnTo>
                  <a:lnTo>
                    <a:pt x="238582" y="430530"/>
                  </a:lnTo>
                  <a:lnTo>
                    <a:pt x="211277" y="466826"/>
                  </a:lnTo>
                  <a:lnTo>
                    <a:pt x="185432" y="504228"/>
                  </a:lnTo>
                  <a:lnTo>
                    <a:pt x="161086" y="542709"/>
                  </a:lnTo>
                  <a:lnTo>
                    <a:pt x="138277" y="582218"/>
                  </a:lnTo>
                  <a:lnTo>
                    <a:pt x="117043" y="622719"/>
                  </a:lnTo>
                  <a:lnTo>
                    <a:pt x="97434" y="664159"/>
                  </a:lnTo>
                  <a:lnTo>
                    <a:pt x="79502" y="706501"/>
                  </a:lnTo>
                  <a:lnTo>
                    <a:pt x="63271" y="749706"/>
                  </a:lnTo>
                  <a:lnTo>
                    <a:pt x="48780" y="793737"/>
                  </a:lnTo>
                  <a:lnTo>
                    <a:pt x="36093" y="838530"/>
                  </a:lnTo>
                  <a:lnTo>
                    <a:pt x="25247" y="884059"/>
                  </a:lnTo>
                  <a:lnTo>
                    <a:pt x="16268" y="930287"/>
                  </a:lnTo>
                  <a:lnTo>
                    <a:pt x="9220" y="977163"/>
                  </a:lnTo>
                  <a:lnTo>
                    <a:pt x="4127" y="1024636"/>
                  </a:lnTo>
                  <a:lnTo>
                    <a:pt x="1041" y="1072680"/>
                  </a:lnTo>
                  <a:lnTo>
                    <a:pt x="0" y="1121244"/>
                  </a:lnTo>
                  <a:lnTo>
                    <a:pt x="1155" y="1171549"/>
                  </a:lnTo>
                  <a:lnTo>
                    <a:pt x="4572" y="1221562"/>
                  </a:lnTo>
                  <a:lnTo>
                    <a:pt x="10210" y="1271219"/>
                  </a:lnTo>
                  <a:lnTo>
                    <a:pt x="18059" y="1320431"/>
                  </a:lnTo>
                  <a:lnTo>
                    <a:pt x="28067" y="1369136"/>
                  </a:lnTo>
                  <a:lnTo>
                    <a:pt x="40208" y="1417269"/>
                  </a:lnTo>
                  <a:lnTo>
                    <a:pt x="54432" y="1464754"/>
                  </a:lnTo>
                  <a:lnTo>
                    <a:pt x="70700" y="1511515"/>
                  </a:lnTo>
                  <a:lnTo>
                    <a:pt x="89001" y="1557489"/>
                  </a:lnTo>
                  <a:lnTo>
                    <a:pt x="109283" y="1602600"/>
                  </a:lnTo>
                  <a:lnTo>
                    <a:pt x="131508" y="1646783"/>
                  </a:lnTo>
                  <a:lnTo>
                    <a:pt x="155651" y="1689963"/>
                  </a:lnTo>
                  <a:lnTo>
                    <a:pt x="181673" y="1732064"/>
                  </a:lnTo>
                  <a:lnTo>
                    <a:pt x="209537" y="1773021"/>
                  </a:lnTo>
                  <a:lnTo>
                    <a:pt x="239191" y="1812772"/>
                  </a:lnTo>
                  <a:lnTo>
                    <a:pt x="270624" y="1851228"/>
                  </a:lnTo>
                  <a:lnTo>
                    <a:pt x="303796" y="1888324"/>
                  </a:lnTo>
                  <a:lnTo>
                    <a:pt x="338658" y="1923999"/>
                  </a:lnTo>
                  <a:lnTo>
                    <a:pt x="375196" y="1958174"/>
                  </a:lnTo>
                  <a:lnTo>
                    <a:pt x="413346" y="1990788"/>
                  </a:lnTo>
                  <a:lnTo>
                    <a:pt x="453085" y="2021751"/>
                  </a:lnTo>
                  <a:lnTo>
                    <a:pt x="478078" y="1988134"/>
                  </a:lnTo>
                  <a:lnTo>
                    <a:pt x="439813" y="1958327"/>
                  </a:lnTo>
                  <a:lnTo>
                    <a:pt x="403085" y="1926932"/>
                  </a:lnTo>
                  <a:lnTo>
                    <a:pt x="367919" y="1894039"/>
                  </a:lnTo>
                  <a:lnTo>
                    <a:pt x="334352" y="1859699"/>
                  </a:lnTo>
                  <a:lnTo>
                    <a:pt x="302425" y="1823974"/>
                  </a:lnTo>
                  <a:lnTo>
                    <a:pt x="272161" y="1786953"/>
                  </a:lnTo>
                  <a:lnTo>
                    <a:pt x="243598" y="1748688"/>
                  </a:lnTo>
                  <a:lnTo>
                    <a:pt x="216776" y="1709254"/>
                  </a:lnTo>
                  <a:lnTo>
                    <a:pt x="191731" y="1668729"/>
                  </a:lnTo>
                  <a:lnTo>
                    <a:pt x="168490" y="1627162"/>
                  </a:lnTo>
                  <a:lnTo>
                    <a:pt x="147091" y="1584629"/>
                  </a:lnTo>
                  <a:lnTo>
                    <a:pt x="127571" y="1541195"/>
                  </a:lnTo>
                  <a:lnTo>
                    <a:pt x="109956" y="1496949"/>
                  </a:lnTo>
                  <a:lnTo>
                    <a:pt x="94284" y="1451927"/>
                  </a:lnTo>
                  <a:lnTo>
                    <a:pt x="80581" y="1406220"/>
                  </a:lnTo>
                  <a:lnTo>
                    <a:pt x="68910" y="1359877"/>
                  </a:lnTo>
                  <a:lnTo>
                    <a:pt x="59270" y="1312989"/>
                  </a:lnTo>
                  <a:lnTo>
                    <a:pt x="51714" y="1265618"/>
                  </a:lnTo>
                  <a:lnTo>
                    <a:pt x="46278" y="1217815"/>
                  </a:lnTo>
                  <a:lnTo>
                    <a:pt x="42989" y="1169670"/>
                  </a:lnTo>
                  <a:lnTo>
                    <a:pt x="41884" y="1121244"/>
                  </a:lnTo>
                  <a:lnTo>
                    <a:pt x="42938" y="1073238"/>
                  </a:lnTo>
                  <a:lnTo>
                    <a:pt x="46075" y="1025753"/>
                  </a:lnTo>
                  <a:lnTo>
                    <a:pt x="51244" y="978852"/>
                  </a:lnTo>
                  <a:lnTo>
                    <a:pt x="58394" y="932573"/>
                  </a:lnTo>
                  <a:lnTo>
                    <a:pt x="67500" y="886955"/>
                  </a:lnTo>
                  <a:lnTo>
                    <a:pt x="78498" y="842048"/>
                  </a:lnTo>
                  <a:lnTo>
                    <a:pt x="91351" y="797890"/>
                  </a:lnTo>
                  <a:lnTo>
                    <a:pt x="106019" y="754519"/>
                  </a:lnTo>
                  <a:lnTo>
                    <a:pt x="122466" y="712000"/>
                  </a:lnTo>
                  <a:lnTo>
                    <a:pt x="140627" y="670356"/>
                  </a:lnTo>
                  <a:lnTo>
                    <a:pt x="160464" y="629653"/>
                  </a:lnTo>
                  <a:lnTo>
                    <a:pt x="181952" y="589915"/>
                  </a:lnTo>
                  <a:lnTo>
                    <a:pt x="205016" y="551192"/>
                  </a:lnTo>
                  <a:lnTo>
                    <a:pt x="229641" y="513524"/>
                  </a:lnTo>
                  <a:lnTo>
                    <a:pt x="255752" y="476973"/>
                  </a:lnTo>
                  <a:lnTo>
                    <a:pt x="283337" y="441566"/>
                  </a:lnTo>
                  <a:lnTo>
                    <a:pt x="312331" y="407352"/>
                  </a:lnTo>
                  <a:lnTo>
                    <a:pt x="342696" y="374383"/>
                  </a:lnTo>
                  <a:lnTo>
                    <a:pt x="374396" y="342684"/>
                  </a:lnTo>
                  <a:lnTo>
                    <a:pt x="407365" y="312331"/>
                  </a:lnTo>
                  <a:lnTo>
                    <a:pt x="441579" y="283324"/>
                  </a:lnTo>
                  <a:lnTo>
                    <a:pt x="476986" y="255752"/>
                  </a:lnTo>
                  <a:lnTo>
                    <a:pt x="513537" y="229628"/>
                  </a:lnTo>
                  <a:lnTo>
                    <a:pt x="551192" y="205016"/>
                  </a:lnTo>
                  <a:lnTo>
                    <a:pt x="589915" y="181940"/>
                  </a:lnTo>
                  <a:lnTo>
                    <a:pt x="629653" y="160464"/>
                  </a:lnTo>
                  <a:lnTo>
                    <a:pt x="670369" y="140614"/>
                  </a:lnTo>
                  <a:lnTo>
                    <a:pt x="712012" y="122453"/>
                  </a:lnTo>
                  <a:lnTo>
                    <a:pt x="754532" y="106019"/>
                  </a:lnTo>
                  <a:lnTo>
                    <a:pt x="797890" y="91338"/>
                  </a:lnTo>
                  <a:lnTo>
                    <a:pt x="842060" y="78486"/>
                  </a:lnTo>
                  <a:lnTo>
                    <a:pt x="886968" y="67487"/>
                  </a:lnTo>
                  <a:lnTo>
                    <a:pt x="932586" y="58381"/>
                  </a:lnTo>
                  <a:lnTo>
                    <a:pt x="978865" y="51231"/>
                  </a:lnTo>
                  <a:lnTo>
                    <a:pt x="1025766" y="46062"/>
                  </a:lnTo>
                  <a:lnTo>
                    <a:pt x="1073238" y="42938"/>
                  </a:lnTo>
                  <a:lnTo>
                    <a:pt x="1121244" y="41884"/>
                  </a:lnTo>
                  <a:lnTo>
                    <a:pt x="1174483" y="43154"/>
                  </a:lnTo>
                  <a:lnTo>
                    <a:pt x="1227226" y="46951"/>
                  </a:lnTo>
                  <a:lnTo>
                    <a:pt x="1279461" y="53289"/>
                  </a:lnTo>
                  <a:lnTo>
                    <a:pt x="1331137" y="62141"/>
                  </a:lnTo>
                  <a:lnTo>
                    <a:pt x="1382217" y="73507"/>
                  </a:lnTo>
                  <a:lnTo>
                    <a:pt x="1432687" y="87376"/>
                  </a:lnTo>
                  <a:lnTo>
                    <a:pt x="1482496" y="103733"/>
                  </a:lnTo>
                  <a:lnTo>
                    <a:pt x="1531594" y="122593"/>
                  </a:lnTo>
                  <a:lnTo>
                    <a:pt x="1579981" y="143916"/>
                  </a:lnTo>
                  <a:lnTo>
                    <a:pt x="1597799" y="106019"/>
                  </a:lnTo>
                  <a:close/>
                </a:path>
                <a:path w="2108835" h="2099310">
                  <a:moveTo>
                    <a:pt x="2108784" y="1134084"/>
                  </a:moveTo>
                  <a:lnTo>
                    <a:pt x="2108187" y="1108684"/>
                  </a:lnTo>
                  <a:lnTo>
                    <a:pt x="2107590" y="1083284"/>
                  </a:lnTo>
                  <a:lnTo>
                    <a:pt x="2104047" y="1032484"/>
                  </a:lnTo>
                  <a:lnTo>
                    <a:pt x="2098205" y="981684"/>
                  </a:lnTo>
                  <a:lnTo>
                    <a:pt x="2092820" y="956284"/>
                  </a:lnTo>
                  <a:lnTo>
                    <a:pt x="2090127" y="943584"/>
                  </a:lnTo>
                  <a:lnTo>
                    <a:pt x="2079853" y="892784"/>
                  </a:lnTo>
                  <a:lnTo>
                    <a:pt x="2070569" y="854684"/>
                  </a:lnTo>
                  <a:lnTo>
                    <a:pt x="2053005" y="803884"/>
                  </a:lnTo>
                  <a:lnTo>
                    <a:pt x="2036521" y="765784"/>
                  </a:lnTo>
                  <a:lnTo>
                    <a:pt x="2018080" y="714984"/>
                  </a:lnTo>
                  <a:lnTo>
                    <a:pt x="1997735" y="676884"/>
                  </a:lnTo>
                  <a:lnTo>
                    <a:pt x="1975548" y="638784"/>
                  </a:lnTo>
                  <a:lnTo>
                    <a:pt x="1951558" y="600684"/>
                  </a:lnTo>
                  <a:lnTo>
                    <a:pt x="1925840" y="562584"/>
                  </a:lnTo>
                  <a:lnTo>
                    <a:pt x="1898434" y="524484"/>
                  </a:lnTo>
                  <a:lnTo>
                    <a:pt x="1869414" y="486384"/>
                  </a:lnTo>
                  <a:lnTo>
                    <a:pt x="1854111" y="473684"/>
                  </a:lnTo>
                  <a:lnTo>
                    <a:pt x="1838807" y="460984"/>
                  </a:lnTo>
                  <a:lnTo>
                    <a:pt x="1806702" y="422884"/>
                  </a:lnTo>
                  <a:lnTo>
                    <a:pt x="1773135" y="397484"/>
                  </a:lnTo>
                  <a:lnTo>
                    <a:pt x="1738172" y="359384"/>
                  </a:lnTo>
                  <a:lnTo>
                    <a:pt x="1702511" y="334441"/>
                  </a:lnTo>
                  <a:lnTo>
                    <a:pt x="1702511" y="1134084"/>
                  </a:lnTo>
                  <a:lnTo>
                    <a:pt x="1702511" y="1769084"/>
                  </a:lnTo>
                  <a:lnTo>
                    <a:pt x="1700898" y="1769084"/>
                  </a:lnTo>
                  <a:lnTo>
                    <a:pt x="1696504" y="1781784"/>
                  </a:lnTo>
                  <a:lnTo>
                    <a:pt x="568833" y="1781784"/>
                  </a:lnTo>
                  <a:lnTo>
                    <a:pt x="564959" y="1769084"/>
                  </a:lnTo>
                  <a:lnTo>
                    <a:pt x="563283" y="1769084"/>
                  </a:lnTo>
                  <a:lnTo>
                    <a:pt x="603910" y="981684"/>
                  </a:lnTo>
                  <a:lnTo>
                    <a:pt x="605840" y="968984"/>
                  </a:lnTo>
                  <a:lnTo>
                    <a:pt x="610273" y="968984"/>
                  </a:lnTo>
                  <a:lnTo>
                    <a:pt x="616635" y="956284"/>
                  </a:lnTo>
                  <a:lnTo>
                    <a:pt x="923531" y="956284"/>
                  </a:lnTo>
                  <a:lnTo>
                    <a:pt x="929894" y="968984"/>
                  </a:lnTo>
                  <a:lnTo>
                    <a:pt x="934339" y="968984"/>
                  </a:lnTo>
                  <a:lnTo>
                    <a:pt x="936256" y="981684"/>
                  </a:lnTo>
                  <a:lnTo>
                    <a:pt x="980338" y="1743684"/>
                  </a:lnTo>
                  <a:lnTo>
                    <a:pt x="1661680" y="1743684"/>
                  </a:lnTo>
                  <a:lnTo>
                    <a:pt x="1661680" y="1565884"/>
                  </a:lnTo>
                  <a:lnTo>
                    <a:pt x="1661680" y="1515084"/>
                  </a:lnTo>
                  <a:lnTo>
                    <a:pt x="1661680" y="1349984"/>
                  </a:lnTo>
                  <a:lnTo>
                    <a:pt x="1661680" y="1172184"/>
                  </a:lnTo>
                  <a:lnTo>
                    <a:pt x="1580426" y="1231785"/>
                  </a:lnTo>
                  <a:lnTo>
                    <a:pt x="1580426" y="1540484"/>
                  </a:lnTo>
                  <a:lnTo>
                    <a:pt x="1578825" y="1553184"/>
                  </a:lnTo>
                  <a:lnTo>
                    <a:pt x="1574457" y="1553184"/>
                  </a:lnTo>
                  <a:lnTo>
                    <a:pt x="1567967" y="1565884"/>
                  </a:lnTo>
                  <a:lnTo>
                    <a:pt x="1448130" y="1565884"/>
                  </a:lnTo>
                  <a:lnTo>
                    <a:pt x="1441678" y="1553184"/>
                  </a:lnTo>
                  <a:lnTo>
                    <a:pt x="1437322" y="1553184"/>
                  </a:lnTo>
                  <a:lnTo>
                    <a:pt x="1435722" y="1540484"/>
                  </a:lnTo>
                  <a:lnTo>
                    <a:pt x="1437322" y="1527784"/>
                  </a:lnTo>
                  <a:lnTo>
                    <a:pt x="1448130" y="1527784"/>
                  </a:lnTo>
                  <a:lnTo>
                    <a:pt x="1456029" y="1515084"/>
                  </a:lnTo>
                  <a:lnTo>
                    <a:pt x="1560004" y="1515084"/>
                  </a:lnTo>
                  <a:lnTo>
                    <a:pt x="1567967" y="1527784"/>
                  </a:lnTo>
                  <a:lnTo>
                    <a:pt x="1578825" y="1527784"/>
                  </a:lnTo>
                  <a:lnTo>
                    <a:pt x="1580426" y="1540484"/>
                  </a:lnTo>
                  <a:lnTo>
                    <a:pt x="1580426" y="1231785"/>
                  </a:lnTo>
                  <a:lnTo>
                    <a:pt x="1436560" y="1337284"/>
                  </a:lnTo>
                  <a:lnTo>
                    <a:pt x="1430274" y="1349984"/>
                  </a:lnTo>
                  <a:lnTo>
                    <a:pt x="1415199" y="1349984"/>
                  </a:lnTo>
                  <a:lnTo>
                    <a:pt x="1408391" y="1337284"/>
                  </a:lnTo>
                  <a:lnTo>
                    <a:pt x="1403997" y="1337284"/>
                  </a:lnTo>
                  <a:lnTo>
                    <a:pt x="1403997" y="1172184"/>
                  </a:lnTo>
                  <a:lnTo>
                    <a:pt x="1390586" y="1182001"/>
                  </a:lnTo>
                  <a:lnTo>
                    <a:pt x="1390586" y="1540484"/>
                  </a:lnTo>
                  <a:lnTo>
                    <a:pt x="1388986" y="1553184"/>
                  </a:lnTo>
                  <a:lnTo>
                    <a:pt x="1384617" y="1553184"/>
                  </a:lnTo>
                  <a:lnTo>
                    <a:pt x="1378127" y="1565884"/>
                  </a:lnTo>
                  <a:lnTo>
                    <a:pt x="1258277" y="1565884"/>
                  </a:lnTo>
                  <a:lnTo>
                    <a:pt x="1251788" y="1553184"/>
                  </a:lnTo>
                  <a:lnTo>
                    <a:pt x="1247394" y="1553184"/>
                  </a:lnTo>
                  <a:lnTo>
                    <a:pt x="1245781" y="1540484"/>
                  </a:lnTo>
                  <a:lnTo>
                    <a:pt x="1247394" y="1527784"/>
                  </a:lnTo>
                  <a:lnTo>
                    <a:pt x="1258277" y="1527784"/>
                  </a:lnTo>
                  <a:lnTo>
                    <a:pt x="1266190" y="1515084"/>
                  </a:lnTo>
                  <a:lnTo>
                    <a:pt x="1370177" y="1515084"/>
                  </a:lnTo>
                  <a:lnTo>
                    <a:pt x="1378127" y="1527784"/>
                  </a:lnTo>
                  <a:lnTo>
                    <a:pt x="1388986" y="1527784"/>
                  </a:lnTo>
                  <a:lnTo>
                    <a:pt x="1390586" y="1540484"/>
                  </a:lnTo>
                  <a:lnTo>
                    <a:pt x="1390586" y="1182001"/>
                  </a:lnTo>
                  <a:lnTo>
                    <a:pt x="1193952" y="1325943"/>
                  </a:lnTo>
                  <a:lnTo>
                    <a:pt x="1193952" y="1540484"/>
                  </a:lnTo>
                  <a:lnTo>
                    <a:pt x="1192352" y="1553184"/>
                  </a:lnTo>
                  <a:lnTo>
                    <a:pt x="1187983" y="1553184"/>
                  </a:lnTo>
                  <a:lnTo>
                    <a:pt x="1181493" y="1565884"/>
                  </a:lnTo>
                  <a:lnTo>
                    <a:pt x="1061631" y="1565884"/>
                  </a:lnTo>
                  <a:lnTo>
                    <a:pt x="1055141" y="1553184"/>
                  </a:lnTo>
                  <a:lnTo>
                    <a:pt x="1050747" y="1553184"/>
                  </a:lnTo>
                  <a:lnTo>
                    <a:pt x="1049134" y="1540484"/>
                  </a:lnTo>
                  <a:lnTo>
                    <a:pt x="1050747" y="1527784"/>
                  </a:lnTo>
                  <a:lnTo>
                    <a:pt x="1061631" y="1527784"/>
                  </a:lnTo>
                  <a:lnTo>
                    <a:pt x="1069555" y="1515084"/>
                  </a:lnTo>
                  <a:lnTo>
                    <a:pt x="1173530" y="1515084"/>
                  </a:lnTo>
                  <a:lnTo>
                    <a:pt x="1181493" y="1527784"/>
                  </a:lnTo>
                  <a:lnTo>
                    <a:pt x="1192352" y="1527784"/>
                  </a:lnTo>
                  <a:lnTo>
                    <a:pt x="1193952" y="1540484"/>
                  </a:lnTo>
                  <a:lnTo>
                    <a:pt x="1193952" y="1325943"/>
                  </a:lnTo>
                  <a:lnTo>
                    <a:pt x="1178445" y="1337284"/>
                  </a:lnTo>
                  <a:lnTo>
                    <a:pt x="980554" y="1337284"/>
                  </a:lnTo>
                  <a:lnTo>
                    <a:pt x="976185" y="1324584"/>
                  </a:lnTo>
                  <a:lnTo>
                    <a:pt x="974585" y="1311884"/>
                  </a:lnTo>
                  <a:lnTo>
                    <a:pt x="976185" y="1311884"/>
                  </a:lnTo>
                  <a:lnTo>
                    <a:pt x="980554" y="1299184"/>
                  </a:lnTo>
                  <a:lnTo>
                    <a:pt x="1160335" y="1299184"/>
                  </a:lnTo>
                  <a:lnTo>
                    <a:pt x="1412684" y="1121384"/>
                  </a:lnTo>
                  <a:lnTo>
                    <a:pt x="1440535" y="1121384"/>
                  </a:lnTo>
                  <a:lnTo>
                    <a:pt x="1444828" y="1134084"/>
                  </a:lnTo>
                  <a:lnTo>
                    <a:pt x="1444828" y="1286484"/>
                  </a:lnTo>
                  <a:lnTo>
                    <a:pt x="1669948" y="1121384"/>
                  </a:lnTo>
                  <a:lnTo>
                    <a:pt x="1676133" y="1121384"/>
                  </a:lnTo>
                  <a:lnTo>
                    <a:pt x="1684401" y="1108684"/>
                  </a:lnTo>
                  <a:lnTo>
                    <a:pt x="1691309" y="1121384"/>
                  </a:lnTo>
                  <a:lnTo>
                    <a:pt x="1698117" y="1121384"/>
                  </a:lnTo>
                  <a:lnTo>
                    <a:pt x="1702511" y="1134084"/>
                  </a:lnTo>
                  <a:lnTo>
                    <a:pt x="1702511" y="334441"/>
                  </a:lnTo>
                  <a:lnTo>
                    <a:pt x="1701863" y="333984"/>
                  </a:lnTo>
                  <a:lnTo>
                    <a:pt x="1664271" y="308584"/>
                  </a:lnTo>
                  <a:lnTo>
                    <a:pt x="1625434" y="283184"/>
                  </a:lnTo>
                  <a:lnTo>
                    <a:pt x="1585429" y="270484"/>
                  </a:lnTo>
                  <a:lnTo>
                    <a:pt x="1544294" y="245084"/>
                  </a:lnTo>
                  <a:lnTo>
                    <a:pt x="1502105" y="219684"/>
                  </a:lnTo>
                  <a:lnTo>
                    <a:pt x="1476108" y="212217"/>
                  </a:lnTo>
                  <a:lnTo>
                    <a:pt x="1476108" y="486384"/>
                  </a:lnTo>
                  <a:lnTo>
                    <a:pt x="1476057" y="499084"/>
                  </a:lnTo>
                  <a:lnTo>
                    <a:pt x="1447495" y="537184"/>
                  </a:lnTo>
                  <a:lnTo>
                    <a:pt x="1414843" y="562584"/>
                  </a:lnTo>
                  <a:lnTo>
                    <a:pt x="1375943" y="587984"/>
                  </a:lnTo>
                  <a:lnTo>
                    <a:pt x="1331798" y="600684"/>
                  </a:lnTo>
                  <a:lnTo>
                    <a:pt x="1283373" y="613384"/>
                  </a:lnTo>
                  <a:lnTo>
                    <a:pt x="1231696" y="626084"/>
                  </a:lnTo>
                  <a:lnTo>
                    <a:pt x="1218196" y="629272"/>
                  </a:lnTo>
                  <a:lnTo>
                    <a:pt x="1218196" y="841984"/>
                  </a:lnTo>
                  <a:lnTo>
                    <a:pt x="1215415" y="841984"/>
                  </a:lnTo>
                  <a:lnTo>
                    <a:pt x="1209852" y="854684"/>
                  </a:lnTo>
                  <a:lnTo>
                    <a:pt x="1187246" y="854684"/>
                  </a:lnTo>
                  <a:lnTo>
                    <a:pt x="1155992" y="841984"/>
                  </a:lnTo>
                  <a:lnTo>
                    <a:pt x="1112748" y="829284"/>
                  </a:lnTo>
                  <a:lnTo>
                    <a:pt x="1062837" y="816584"/>
                  </a:lnTo>
                  <a:lnTo>
                    <a:pt x="1011555" y="816584"/>
                  </a:lnTo>
                  <a:lnTo>
                    <a:pt x="964209" y="829284"/>
                  </a:lnTo>
                  <a:lnTo>
                    <a:pt x="942898" y="841984"/>
                  </a:lnTo>
                  <a:lnTo>
                    <a:pt x="926147" y="854684"/>
                  </a:lnTo>
                  <a:lnTo>
                    <a:pt x="913892" y="880084"/>
                  </a:lnTo>
                  <a:lnTo>
                    <a:pt x="905992" y="892784"/>
                  </a:lnTo>
                  <a:lnTo>
                    <a:pt x="903274" y="905484"/>
                  </a:lnTo>
                  <a:lnTo>
                    <a:pt x="892835" y="905484"/>
                  </a:lnTo>
                  <a:lnTo>
                    <a:pt x="886104" y="918184"/>
                  </a:lnTo>
                  <a:lnTo>
                    <a:pt x="881494" y="918184"/>
                  </a:lnTo>
                  <a:lnTo>
                    <a:pt x="874115" y="905484"/>
                  </a:lnTo>
                  <a:lnTo>
                    <a:pt x="868794" y="905484"/>
                  </a:lnTo>
                  <a:lnTo>
                    <a:pt x="866038" y="892784"/>
                  </a:lnTo>
                  <a:lnTo>
                    <a:pt x="866317" y="892784"/>
                  </a:lnTo>
                  <a:lnTo>
                    <a:pt x="877531" y="854684"/>
                  </a:lnTo>
                  <a:lnTo>
                    <a:pt x="895172" y="829284"/>
                  </a:lnTo>
                  <a:lnTo>
                    <a:pt x="918959" y="803884"/>
                  </a:lnTo>
                  <a:lnTo>
                    <a:pt x="948613" y="791184"/>
                  </a:lnTo>
                  <a:lnTo>
                    <a:pt x="994702" y="778484"/>
                  </a:lnTo>
                  <a:lnTo>
                    <a:pt x="1093622" y="778484"/>
                  </a:lnTo>
                  <a:lnTo>
                    <a:pt x="1139761" y="791184"/>
                  </a:lnTo>
                  <a:lnTo>
                    <a:pt x="1179245" y="803884"/>
                  </a:lnTo>
                  <a:lnTo>
                    <a:pt x="1208709" y="816584"/>
                  </a:lnTo>
                  <a:lnTo>
                    <a:pt x="1214640" y="829284"/>
                  </a:lnTo>
                  <a:lnTo>
                    <a:pt x="1217866" y="829284"/>
                  </a:lnTo>
                  <a:lnTo>
                    <a:pt x="1218196" y="841984"/>
                  </a:lnTo>
                  <a:lnTo>
                    <a:pt x="1218196" y="629272"/>
                  </a:lnTo>
                  <a:lnTo>
                    <a:pt x="1177747" y="638784"/>
                  </a:lnTo>
                  <a:lnTo>
                    <a:pt x="847217" y="638784"/>
                  </a:lnTo>
                  <a:lnTo>
                    <a:pt x="804075" y="651484"/>
                  </a:lnTo>
                  <a:lnTo>
                    <a:pt x="769035" y="676884"/>
                  </a:lnTo>
                  <a:lnTo>
                    <a:pt x="723379" y="740384"/>
                  </a:lnTo>
                  <a:lnTo>
                    <a:pt x="708063" y="778484"/>
                  </a:lnTo>
                  <a:lnTo>
                    <a:pt x="697687" y="829284"/>
                  </a:lnTo>
                  <a:lnTo>
                    <a:pt x="692175" y="892784"/>
                  </a:lnTo>
                  <a:lnTo>
                    <a:pt x="690295" y="905484"/>
                  </a:lnTo>
                  <a:lnTo>
                    <a:pt x="679475" y="905484"/>
                  </a:lnTo>
                  <a:lnTo>
                    <a:pt x="671766" y="918184"/>
                  </a:lnTo>
                  <a:lnTo>
                    <a:pt x="670826" y="918184"/>
                  </a:lnTo>
                  <a:lnTo>
                    <a:pt x="662940" y="905484"/>
                  </a:lnTo>
                  <a:lnTo>
                    <a:pt x="652614" y="905484"/>
                  </a:lnTo>
                  <a:lnTo>
                    <a:pt x="651446" y="892784"/>
                  </a:lnTo>
                  <a:lnTo>
                    <a:pt x="656348" y="829284"/>
                  </a:lnTo>
                  <a:lnTo>
                    <a:pt x="665302" y="778484"/>
                  </a:lnTo>
                  <a:lnTo>
                    <a:pt x="678357" y="740384"/>
                  </a:lnTo>
                  <a:lnTo>
                    <a:pt x="695579" y="702284"/>
                  </a:lnTo>
                  <a:lnTo>
                    <a:pt x="716991" y="664184"/>
                  </a:lnTo>
                  <a:lnTo>
                    <a:pt x="775639" y="626084"/>
                  </a:lnTo>
                  <a:lnTo>
                    <a:pt x="814057" y="600684"/>
                  </a:lnTo>
                  <a:lnTo>
                    <a:pt x="858088" y="600684"/>
                  </a:lnTo>
                  <a:lnTo>
                    <a:pt x="907935" y="587984"/>
                  </a:lnTo>
                  <a:lnTo>
                    <a:pt x="963790" y="600684"/>
                  </a:lnTo>
                  <a:lnTo>
                    <a:pt x="1133716" y="600684"/>
                  </a:lnTo>
                  <a:lnTo>
                    <a:pt x="1190117" y="587984"/>
                  </a:lnTo>
                  <a:lnTo>
                    <a:pt x="1244333" y="587984"/>
                  </a:lnTo>
                  <a:lnTo>
                    <a:pt x="1295133" y="575284"/>
                  </a:lnTo>
                  <a:lnTo>
                    <a:pt x="1341259" y="549884"/>
                  </a:lnTo>
                  <a:lnTo>
                    <a:pt x="1381480" y="537184"/>
                  </a:lnTo>
                  <a:lnTo>
                    <a:pt x="1414576" y="511784"/>
                  </a:lnTo>
                  <a:lnTo>
                    <a:pt x="1439278" y="486384"/>
                  </a:lnTo>
                  <a:lnTo>
                    <a:pt x="1445094" y="473684"/>
                  </a:lnTo>
                  <a:lnTo>
                    <a:pt x="1467548" y="473684"/>
                  </a:lnTo>
                  <a:lnTo>
                    <a:pt x="1473212" y="486384"/>
                  </a:lnTo>
                  <a:lnTo>
                    <a:pt x="1476108" y="486384"/>
                  </a:lnTo>
                  <a:lnTo>
                    <a:pt x="1476108" y="212217"/>
                  </a:lnTo>
                  <a:lnTo>
                    <a:pt x="1369682" y="181584"/>
                  </a:lnTo>
                  <a:lnTo>
                    <a:pt x="1323784" y="168884"/>
                  </a:lnTo>
                  <a:lnTo>
                    <a:pt x="1277099" y="168884"/>
                  </a:lnTo>
                  <a:lnTo>
                    <a:pt x="1229690" y="156184"/>
                  </a:lnTo>
                  <a:lnTo>
                    <a:pt x="1036091" y="156184"/>
                  </a:lnTo>
                  <a:lnTo>
                    <a:pt x="988669" y="168884"/>
                  </a:lnTo>
                  <a:lnTo>
                    <a:pt x="941984" y="168884"/>
                  </a:lnTo>
                  <a:lnTo>
                    <a:pt x="896073" y="181584"/>
                  </a:lnTo>
                  <a:lnTo>
                    <a:pt x="763638" y="219684"/>
                  </a:lnTo>
                  <a:lnTo>
                    <a:pt x="721436" y="245084"/>
                  </a:lnTo>
                  <a:lnTo>
                    <a:pt x="680300" y="270484"/>
                  </a:lnTo>
                  <a:lnTo>
                    <a:pt x="640295" y="283184"/>
                  </a:lnTo>
                  <a:lnTo>
                    <a:pt x="601459" y="308584"/>
                  </a:lnTo>
                  <a:lnTo>
                    <a:pt x="563854" y="333984"/>
                  </a:lnTo>
                  <a:lnTo>
                    <a:pt x="527545" y="359384"/>
                  </a:lnTo>
                  <a:lnTo>
                    <a:pt x="492569" y="397484"/>
                  </a:lnTo>
                  <a:lnTo>
                    <a:pt x="459003" y="422884"/>
                  </a:lnTo>
                  <a:lnTo>
                    <a:pt x="426897" y="460984"/>
                  </a:lnTo>
                  <a:lnTo>
                    <a:pt x="396303" y="486384"/>
                  </a:lnTo>
                  <a:lnTo>
                    <a:pt x="367271" y="524484"/>
                  </a:lnTo>
                  <a:lnTo>
                    <a:pt x="339864" y="562584"/>
                  </a:lnTo>
                  <a:lnTo>
                    <a:pt x="314147" y="600684"/>
                  </a:lnTo>
                  <a:lnTo>
                    <a:pt x="290156" y="638784"/>
                  </a:lnTo>
                  <a:lnTo>
                    <a:pt x="267970" y="676884"/>
                  </a:lnTo>
                  <a:lnTo>
                    <a:pt x="247611" y="714984"/>
                  </a:lnTo>
                  <a:lnTo>
                    <a:pt x="229171" y="765784"/>
                  </a:lnTo>
                  <a:lnTo>
                    <a:pt x="212699" y="803884"/>
                  </a:lnTo>
                  <a:lnTo>
                    <a:pt x="198234" y="841984"/>
                  </a:lnTo>
                  <a:lnTo>
                    <a:pt x="185839" y="892784"/>
                  </a:lnTo>
                  <a:lnTo>
                    <a:pt x="175577" y="943584"/>
                  </a:lnTo>
                  <a:lnTo>
                    <a:pt x="167487" y="981684"/>
                  </a:lnTo>
                  <a:lnTo>
                    <a:pt x="161645" y="1032484"/>
                  </a:lnTo>
                  <a:lnTo>
                    <a:pt x="158102" y="1083284"/>
                  </a:lnTo>
                  <a:lnTo>
                    <a:pt x="156908" y="1134084"/>
                  </a:lnTo>
                  <a:lnTo>
                    <a:pt x="158102" y="1172184"/>
                  </a:lnTo>
                  <a:lnTo>
                    <a:pt x="161645" y="1222984"/>
                  </a:lnTo>
                  <a:lnTo>
                    <a:pt x="167487" y="1273784"/>
                  </a:lnTo>
                  <a:lnTo>
                    <a:pt x="175577" y="1324584"/>
                  </a:lnTo>
                  <a:lnTo>
                    <a:pt x="185839" y="1362684"/>
                  </a:lnTo>
                  <a:lnTo>
                    <a:pt x="198234" y="1413484"/>
                  </a:lnTo>
                  <a:lnTo>
                    <a:pt x="212699" y="1451584"/>
                  </a:lnTo>
                  <a:lnTo>
                    <a:pt x="229171" y="1502384"/>
                  </a:lnTo>
                  <a:lnTo>
                    <a:pt x="247611" y="1540484"/>
                  </a:lnTo>
                  <a:lnTo>
                    <a:pt x="267970" y="1578584"/>
                  </a:lnTo>
                  <a:lnTo>
                    <a:pt x="290156" y="1616684"/>
                  </a:lnTo>
                  <a:lnTo>
                    <a:pt x="314147" y="1654784"/>
                  </a:lnTo>
                  <a:lnTo>
                    <a:pt x="339864" y="1692884"/>
                  </a:lnTo>
                  <a:lnTo>
                    <a:pt x="367271" y="1730984"/>
                  </a:lnTo>
                  <a:lnTo>
                    <a:pt x="396303" y="1769084"/>
                  </a:lnTo>
                  <a:lnTo>
                    <a:pt x="426897" y="1807184"/>
                  </a:lnTo>
                  <a:lnTo>
                    <a:pt x="459003" y="1832584"/>
                  </a:lnTo>
                  <a:lnTo>
                    <a:pt x="492569" y="1870684"/>
                  </a:lnTo>
                  <a:lnTo>
                    <a:pt x="527545" y="1896084"/>
                  </a:lnTo>
                  <a:lnTo>
                    <a:pt x="563854" y="1921484"/>
                  </a:lnTo>
                  <a:lnTo>
                    <a:pt x="601459" y="1946884"/>
                  </a:lnTo>
                  <a:lnTo>
                    <a:pt x="640295" y="1972284"/>
                  </a:lnTo>
                  <a:lnTo>
                    <a:pt x="680300" y="1997684"/>
                  </a:lnTo>
                  <a:lnTo>
                    <a:pt x="721436" y="2010384"/>
                  </a:lnTo>
                  <a:lnTo>
                    <a:pt x="763638" y="2035784"/>
                  </a:lnTo>
                  <a:lnTo>
                    <a:pt x="851014" y="2061184"/>
                  </a:lnTo>
                  <a:lnTo>
                    <a:pt x="988669" y="2099284"/>
                  </a:lnTo>
                  <a:lnTo>
                    <a:pt x="1277099" y="2099284"/>
                  </a:lnTo>
                  <a:lnTo>
                    <a:pt x="1414741" y="2061184"/>
                  </a:lnTo>
                  <a:lnTo>
                    <a:pt x="1502105" y="2035784"/>
                  </a:lnTo>
                  <a:lnTo>
                    <a:pt x="1544294" y="2010384"/>
                  </a:lnTo>
                  <a:lnTo>
                    <a:pt x="1585429" y="1997684"/>
                  </a:lnTo>
                  <a:lnTo>
                    <a:pt x="1625434" y="1972284"/>
                  </a:lnTo>
                  <a:lnTo>
                    <a:pt x="1664271" y="1946884"/>
                  </a:lnTo>
                  <a:lnTo>
                    <a:pt x="1701863" y="1921484"/>
                  </a:lnTo>
                  <a:lnTo>
                    <a:pt x="1738172" y="1896084"/>
                  </a:lnTo>
                  <a:lnTo>
                    <a:pt x="1773135" y="1870684"/>
                  </a:lnTo>
                  <a:lnTo>
                    <a:pt x="1806702" y="1832584"/>
                  </a:lnTo>
                  <a:lnTo>
                    <a:pt x="1838807" y="1807184"/>
                  </a:lnTo>
                  <a:lnTo>
                    <a:pt x="1869414" y="1769084"/>
                  </a:lnTo>
                  <a:lnTo>
                    <a:pt x="1898434" y="1730984"/>
                  </a:lnTo>
                  <a:lnTo>
                    <a:pt x="1925840" y="1692884"/>
                  </a:lnTo>
                  <a:lnTo>
                    <a:pt x="1951558" y="1654784"/>
                  </a:lnTo>
                  <a:lnTo>
                    <a:pt x="1975548" y="1616684"/>
                  </a:lnTo>
                  <a:lnTo>
                    <a:pt x="1997735" y="1578584"/>
                  </a:lnTo>
                  <a:lnTo>
                    <a:pt x="2018080" y="1540484"/>
                  </a:lnTo>
                  <a:lnTo>
                    <a:pt x="2036521" y="1502384"/>
                  </a:lnTo>
                  <a:lnTo>
                    <a:pt x="2053005" y="1451584"/>
                  </a:lnTo>
                  <a:lnTo>
                    <a:pt x="2067471" y="1413484"/>
                  </a:lnTo>
                  <a:lnTo>
                    <a:pt x="2079853" y="1362684"/>
                  </a:lnTo>
                  <a:lnTo>
                    <a:pt x="2090127" y="1324584"/>
                  </a:lnTo>
                  <a:lnTo>
                    <a:pt x="2098205" y="1273784"/>
                  </a:lnTo>
                  <a:lnTo>
                    <a:pt x="2104047" y="1222984"/>
                  </a:lnTo>
                  <a:lnTo>
                    <a:pt x="2107590" y="1172184"/>
                  </a:lnTo>
                  <a:lnTo>
                    <a:pt x="2108784" y="1134084"/>
                  </a:lnTo>
                  <a:close/>
                </a:path>
              </a:pathLst>
            </a:custGeom>
            <a:solidFill>
              <a:srgbClr val="002F69"/>
            </a:solidFill>
          </p:spPr>
          <p:txBody>
            <a:bodyPr wrap="square" lIns="0" tIns="0" rIns="0" bIns="0" rtlCol="0"/>
            <a:lstStyle/>
            <a:p>
              <a:endParaRPr/>
            </a:p>
          </p:txBody>
        </p:sp>
        <p:pic>
          <p:nvPicPr>
            <p:cNvPr id="13" name="object 26">
              <a:extLst>
                <a:ext uri="{FF2B5EF4-FFF2-40B4-BE49-F238E27FC236}">
                  <a16:creationId xmlns:a16="http://schemas.microsoft.com/office/drawing/2014/main" id="{38BB193D-2490-6BF9-17F4-3040561A729E}"/>
                </a:ext>
              </a:extLst>
            </p:cNvPr>
            <p:cNvPicPr/>
            <p:nvPr/>
          </p:nvPicPr>
          <p:blipFill>
            <a:blip r:embed="rId6" cstate="print"/>
            <a:stretch>
              <a:fillRect/>
            </a:stretch>
          </p:blipFill>
          <p:spPr>
            <a:xfrm>
              <a:off x="3528911" y="3715283"/>
              <a:ext cx="232139" cy="219029"/>
            </a:xfrm>
            <a:prstGeom prst="rect">
              <a:avLst/>
            </a:prstGeom>
          </p:spPr>
        </p:pic>
      </p:grpSp>
      <p:sp>
        <p:nvSpPr>
          <p:cNvPr id="20" name="object 27">
            <a:extLst>
              <a:ext uri="{FF2B5EF4-FFF2-40B4-BE49-F238E27FC236}">
                <a16:creationId xmlns:a16="http://schemas.microsoft.com/office/drawing/2014/main" id="{E90F9B34-7FE5-155F-8052-94C07A97D606}"/>
              </a:ext>
            </a:extLst>
          </p:cNvPr>
          <p:cNvSpPr/>
          <p:nvPr/>
        </p:nvSpPr>
        <p:spPr>
          <a:xfrm>
            <a:off x="5292550" y="3542971"/>
            <a:ext cx="1156335" cy="1381125"/>
          </a:xfrm>
          <a:custGeom>
            <a:avLst/>
            <a:gdLst/>
            <a:ahLst/>
            <a:cxnLst/>
            <a:rect l="l" t="t" r="r" b="b"/>
            <a:pathLst>
              <a:path w="1156335" h="1381125">
                <a:moveTo>
                  <a:pt x="1064031" y="328129"/>
                </a:moveTo>
                <a:lnTo>
                  <a:pt x="1058329" y="300875"/>
                </a:lnTo>
                <a:lnTo>
                  <a:pt x="1043851" y="276377"/>
                </a:lnTo>
                <a:lnTo>
                  <a:pt x="1022096" y="256895"/>
                </a:lnTo>
                <a:lnTo>
                  <a:pt x="1022096" y="329984"/>
                </a:lnTo>
                <a:lnTo>
                  <a:pt x="1020216" y="344881"/>
                </a:lnTo>
                <a:lnTo>
                  <a:pt x="1014196" y="357187"/>
                </a:lnTo>
                <a:lnTo>
                  <a:pt x="1004354" y="366585"/>
                </a:lnTo>
                <a:lnTo>
                  <a:pt x="990714" y="373011"/>
                </a:lnTo>
                <a:lnTo>
                  <a:pt x="990447" y="373011"/>
                </a:lnTo>
                <a:lnTo>
                  <a:pt x="974013" y="376085"/>
                </a:lnTo>
                <a:lnTo>
                  <a:pt x="970064" y="376402"/>
                </a:lnTo>
                <a:lnTo>
                  <a:pt x="966203" y="376402"/>
                </a:lnTo>
                <a:lnTo>
                  <a:pt x="953160" y="375399"/>
                </a:lnTo>
                <a:lnTo>
                  <a:pt x="953160" y="496697"/>
                </a:lnTo>
                <a:lnTo>
                  <a:pt x="946899" y="514362"/>
                </a:lnTo>
                <a:lnTo>
                  <a:pt x="932688" y="527316"/>
                </a:lnTo>
                <a:lnTo>
                  <a:pt x="911834" y="533438"/>
                </a:lnTo>
                <a:lnTo>
                  <a:pt x="907707" y="533438"/>
                </a:lnTo>
                <a:lnTo>
                  <a:pt x="870648" y="520623"/>
                </a:lnTo>
                <a:lnTo>
                  <a:pt x="842403" y="491515"/>
                </a:lnTo>
                <a:lnTo>
                  <a:pt x="806653" y="450875"/>
                </a:lnTo>
                <a:lnTo>
                  <a:pt x="789571" y="429933"/>
                </a:lnTo>
                <a:lnTo>
                  <a:pt x="759561" y="394373"/>
                </a:lnTo>
                <a:lnTo>
                  <a:pt x="726998" y="361861"/>
                </a:lnTo>
                <a:lnTo>
                  <a:pt x="691121" y="333222"/>
                </a:lnTo>
                <a:lnTo>
                  <a:pt x="651129" y="309308"/>
                </a:lnTo>
                <a:lnTo>
                  <a:pt x="579894" y="275653"/>
                </a:lnTo>
                <a:lnTo>
                  <a:pt x="590029" y="273291"/>
                </a:lnTo>
                <a:lnTo>
                  <a:pt x="589826" y="273291"/>
                </a:lnTo>
                <a:lnTo>
                  <a:pt x="600964" y="271437"/>
                </a:lnTo>
                <a:lnTo>
                  <a:pt x="611149" y="270421"/>
                </a:lnTo>
                <a:lnTo>
                  <a:pt x="621131" y="270078"/>
                </a:lnTo>
                <a:lnTo>
                  <a:pt x="642188" y="271614"/>
                </a:lnTo>
                <a:lnTo>
                  <a:pt x="662444" y="276072"/>
                </a:lnTo>
                <a:lnTo>
                  <a:pt x="682028" y="283210"/>
                </a:lnTo>
                <a:lnTo>
                  <a:pt x="701268" y="292862"/>
                </a:lnTo>
                <a:lnTo>
                  <a:pt x="882180" y="396417"/>
                </a:lnTo>
                <a:lnTo>
                  <a:pt x="889749" y="400138"/>
                </a:lnTo>
                <a:lnTo>
                  <a:pt x="921308" y="428002"/>
                </a:lnTo>
                <a:lnTo>
                  <a:pt x="949540" y="476643"/>
                </a:lnTo>
                <a:lnTo>
                  <a:pt x="953160" y="496697"/>
                </a:lnTo>
                <a:lnTo>
                  <a:pt x="953160" y="375399"/>
                </a:lnTo>
                <a:lnTo>
                  <a:pt x="909485" y="360121"/>
                </a:lnTo>
                <a:lnTo>
                  <a:pt x="726605" y="258787"/>
                </a:lnTo>
                <a:lnTo>
                  <a:pt x="702386" y="245148"/>
                </a:lnTo>
                <a:lnTo>
                  <a:pt x="678586" y="233222"/>
                </a:lnTo>
                <a:lnTo>
                  <a:pt x="654113" y="224320"/>
                </a:lnTo>
                <a:lnTo>
                  <a:pt x="628815" y="218744"/>
                </a:lnTo>
                <a:lnTo>
                  <a:pt x="603986" y="216928"/>
                </a:lnTo>
                <a:lnTo>
                  <a:pt x="596252" y="216928"/>
                </a:lnTo>
                <a:lnTo>
                  <a:pt x="548132" y="223380"/>
                </a:lnTo>
                <a:lnTo>
                  <a:pt x="503389" y="238277"/>
                </a:lnTo>
                <a:lnTo>
                  <a:pt x="461454" y="260108"/>
                </a:lnTo>
                <a:lnTo>
                  <a:pt x="421767" y="287362"/>
                </a:lnTo>
                <a:lnTo>
                  <a:pt x="400329" y="325259"/>
                </a:lnTo>
                <a:lnTo>
                  <a:pt x="403745" y="340995"/>
                </a:lnTo>
                <a:lnTo>
                  <a:pt x="414375" y="353148"/>
                </a:lnTo>
                <a:lnTo>
                  <a:pt x="431114" y="359651"/>
                </a:lnTo>
                <a:lnTo>
                  <a:pt x="438124" y="360476"/>
                </a:lnTo>
                <a:lnTo>
                  <a:pt x="445185" y="361022"/>
                </a:lnTo>
                <a:lnTo>
                  <a:pt x="452221" y="361657"/>
                </a:lnTo>
                <a:lnTo>
                  <a:pt x="518147" y="374688"/>
                </a:lnTo>
                <a:lnTo>
                  <a:pt x="576770" y="388124"/>
                </a:lnTo>
                <a:lnTo>
                  <a:pt x="611251" y="408889"/>
                </a:lnTo>
                <a:lnTo>
                  <a:pt x="632739" y="447154"/>
                </a:lnTo>
                <a:lnTo>
                  <a:pt x="633882" y="468426"/>
                </a:lnTo>
                <a:lnTo>
                  <a:pt x="628269" y="487857"/>
                </a:lnTo>
                <a:lnTo>
                  <a:pt x="620560" y="499237"/>
                </a:lnTo>
                <a:lnTo>
                  <a:pt x="610704" y="507111"/>
                </a:lnTo>
                <a:lnTo>
                  <a:pt x="598271" y="511683"/>
                </a:lnTo>
                <a:lnTo>
                  <a:pt x="582853" y="513156"/>
                </a:lnTo>
                <a:lnTo>
                  <a:pt x="576465" y="513156"/>
                </a:lnTo>
                <a:lnTo>
                  <a:pt x="569328" y="512546"/>
                </a:lnTo>
                <a:lnTo>
                  <a:pt x="413359" y="489165"/>
                </a:lnTo>
                <a:lnTo>
                  <a:pt x="363931" y="482396"/>
                </a:lnTo>
                <a:lnTo>
                  <a:pt x="314426" y="476440"/>
                </a:lnTo>
                <a:lnTo>
                  <a:pt x="267995" y="469988"/>
                </a:lnTo>
                <a:lnTo>
                  <a:pt x="222478" y="460641"/>
                </a:lnTo>
                <a:lnTo>
                  <a:pt x="177825" y="448043"/>
                </a:lnTo>
                <a:lnTo>
                  <a:pt x="134023" y="431825"/>
                </a:lnTo>
                <a:lnTo>
                  <a:pt x="94157" y="415340"/>
                </a:lnTo>
                <a:lnTo>
                  <a:pt x="74104" y="407403"/>
                </a:lnTo>
                <a:lnTo>
                  <a:pt x="53924" y="399846"/>
                </a:lnTo>
                <a:lnTo>
                  <a:pt x="43561" y="396113"/>
                </a:lnTo>
                <a:lnTo>
                  <a:pt x="40220" y="392201"/>
                </a:lnTo>
                <a:lnTo>
                  <a:pt x="42379" y="381088"/>
                </a:lnTo>
                <a:lnTo>
                  <a:pt x="49834" y="341515"/>
                </a:lnTo>
                <a:lnTo>
                  <a:pt x="56718" y="303885"/>
                </a:lnTo>
                <a:lnTo>
                  <a:pt x="70612" y="226758"/>
                </a:lnTo>
                <a:lnTo>
                  <a:pt x="80048" y="175221"/>
                </a:lnTo>
                <a:lnTo>
                  <a:pt x="89496" y="123774"/>
                </a:lnTo>
                <a:lnTo>
                  <a:pt x="105194" y="123774"/>
                </a:lnTo>
                <a:lnTo>
                  <a:pt x="114681" y="124612"/>
                </a:lnTo>
                <a:lnTo>
                  <a:pt x="124142" y="125209"/>
                </a:lnTo>
                <a:lnTo>
                  <a:pt x="136690" y="125679"/>
                </a:lnTo>
                <a:lnTo>
                  <a:pt x="143002" y="125679"/>
                </a:lnTo>
                <a:lnTo>
                  <a:pt x="169164" y="124790"/>
                </a:lnTo>
                <a:lnTo>
                  <a:pt x="179298" y="123774"/>
                </a:lnTo>
                <a:lnTo>
                  <a:pt x="195186" y="122186"/>
                </a:lnTo>
                <a:lnTo>
                  <a:pt x="221056" y="117932"/>
                </a:lnTo>
                <a:lnTo>
                  <a:pt x="246811" y="112141"/>
                </a:lnTo>
                <a:lnTo>
                  <a:pt x="357276" y="83794"/>
                </a:lnTo>
                <a:lnTo>
                  <a:pt x="489953" y="50025"/>
                </a:lnTo>
                <a:lnTo>
                  <a:pt x="505790" y="46520"/>
                </a:lnTo>
                <a:lnTo>
                  <a:pt x="520839" y="44069"/>
                </a:lnTo>
                <a:lnTo>
                  <a:pt x="520446" y="44069"/>
                </a:lnTo>
                <a:lnTo>
                  <a:pt x="536956" y="42405"/>
                </a:lnTo>
                <a:lnTo>
                  <a:pt x="552284" y="41884"/>
                </a:lnTo>
                <a:lnTo>
                  <a:pt x="582523" y="44069"/>
                </a:lnTo>
                <a:lnTo>
                  <a:pt x="612127" y="50800"/>
                </a:lnTo>
                <a:lnTo>
                  <a:pt x="641146" y="62369"/>
                </a:lnTo>
                <a:lnTo>
                  <a:pt x="669594" y="79032"/>
                </a:lnTo>
                <a:lnTo>
                  <a:pt x="708431" y="105029"/>
                </a:lnTo>
                <a:lnTo>
                  <a:pt x="747737" y="130340"/>
                </a:lnTo>
                <a:lnTo>
                  <a:pt x="866457" y="205143"/>
                </a:lnTo>
                <a:lnTo>
                  <a:pt x="932370" y="247713"/>
                </a:lnTo>
                <a:lnTo>
                  <a:pt x="997889" y="290868"/>
                </a:lnTo>
                <a:lnTo>
                  <a:pt x="1022096" y="329984"/>
                </a:lnTo>
                <a:lnTo>
                  <a:pt x="1022096" y="256895"/>
                </a:lnTo>
                <a:lnTo>
                  <a:pt x="1021143" y="256032"/>
                </a:lnTo>
                <a:lnTo>
                  <a:pt x="960780" y="216230"/>
                </a:lnTo>
                <a:lnTo>
                  <a:pt x="872197" y="159131"/>
                </a:lnTo>
                <a:lnTo>
                  <a:pt x="757186" y="86690"/>
                </a:lnTo>
                <a:lnTo>
                  <a:pt x="724979" y="65786"/>
                </a:lnTo>
                <a:lnTo>
                  <a:pt x="693280" y="44500"/>
                </a:lnTo>
                <a:lnTo>
                  <a:pt x="660184" y="25095"/>
                </a:lnTo>
                <a:lnTo>
                  <a:pt x="589572" y="2806"/>
                </a:lnTo>
                <a:lnTo>
                  <a:pt x="552284" y="0"/>
                </a:lnTo>
                <a:lnTo>
                  <a:pt x="534695" y="596"/>
                </a:lnTo>
                <a:lnTo>
                  <a:pt x="516712" y="2362"/>
                </a:lnTo>
                <a:lnTo>
                  <a:pt x="498386" y="5295"/>
                </a:lnTo>
                <a:lnTo>
                  <a:pt x="479793" y="9398"/>
                </a:lnTo>
                <a:lnTo>
                  <a:pt x="236474" y="71551"/>
                </a:lnTo>
                <a:lnTo>
                  <a:pt x="212661" y="76898"/>
                </a:lnTo>
                <a:lnTo>
                  <a:pt x="189090" y="80721"/>
                </a:lnTo>
                <a:lnTo>
                  <a:pt x="165836" y="83032"/>
                </a:lnTo>
                <a:lnTo>
                  <a:pt x="143002" y="83794"/>
                </a:lnTo>
                <a:lnTo>
                  <a:pt x="137401" y="83794"/>
                </a:lnTo>
                <a:lnTo>
                  <a:pt x="126149" y="83375"/>
                </a:lnTo>
                <a:lnTo>
                  <a:pt x="117741" y="82842"/>
                </a:lnTo>
                <a:lnTo>
                  <a:pt x="109410" y="82118"/>
                </a:lnTo>
                <a:lnTo>
                  <a:pt x="106781" y="81838"/>
                </a:lnTo>
                <a:lnTo>
                  <a:pt x="54597" y="81838"/>
                </a:lnTo>
                <a:lnTo>
                  <a:pt x="32651" y="201422"/>
                </a:lnTo>
                <a:lnTo>
                  <a:pt x="27330" y="230657"/>
                </a:lnTo>
                <a:lnTo>
                  <a:pt x="16497" y="290868"/>
                </a:lnTo>
                <a:lnTo>
                  <a:pt x="11430" y="318782"/>
                </a:lnTo>
                <a:lnTo>
                  <a:pt x="6413" y="345960"/>
                </a:lnTo>
                <a:lnTo>
                  <a:pt x="1270" y="373011"/>
                </a:lnTo>
                <a:lnTo>
                  <a:pt x="0" y="387375"/>
                </a:lnTo>
                <a:lnTo>
                  <a:pt x="3225" y="405803"/>
                </a:lnTo>
                <a:lnTo>
                  <a:pt x="15074" y="424395"/>
                </a:lnTo>
                <a:lnTo>
                  <a:pt x="39700" y="439254"/>
                </a:lnTo>
                <a:lnTo>
                  <a:pt x="58902" y="446430"/>
                </a:lnTo>
                <a:lnTo>
                  <a:pt x="78143" y="454050"/>
                </a:lnTo>
                <a:lnTo>
                  <a:pt x="117868" y="470471"/>
                </a:lnTo>
                <a:lnTo>
                  <a:pt x="162280" y="487032"/>
                </a:lnTo>
                <a:lnTo>
                  <a:pt x="208851" y="500430"/>
                </a:lnTo>
                <a:lnTo>
                  <a:pt x="257937" y="510755"/>
                </a:lnTo>
                <a:lnTo>
                  <a:pt x="309867" y="518083"/>
                </a:lnTo>
                <a:lnTo>
                  <a:pt x="355434" y="523532"/>
                </a:lnTo>
                <a:lnTo>
                  <a:pt x="381990" y="527138"/>
                </a:lnTo>
                <a:lnTo>
                  <a:pt x="355434" y="569874"/>
                </a:lnTo>
                <a:lnTo>
                  <a:pt x="338391" y="611212"/>
                </a:lnTo>
                <a:lnTo>
                  <a:pt x="329209" y="653453"/>
                </a:lnTo>
                <a:lnTo>
                  <a:pt x="328193" y="696493"/>
                </a:lnTo>
                <a:lnTo>
                  <a:pt x="335597" y="740244"/>
                </a:lnTo>
                <a:lnTo>
                  <a:pt x="351701" y="784618"/>
                </a:lnTo>
                <a:lnTo>
                  <a:pt x="374637" y="825563"/>
                </a:lnTo>
                <a:lnTo>
                  <a:pt x="402615" y="859904"/>
                </a:lnTo>
                <a:lnTo>
                  <a:pt x="435495" y="887577"/>
                </a:lnTo>
                <a:lnTo>
                  <a:pt x="473087" y="908494"/>
                </a:lnTo>
                <a:lnTo>
                  <a:pt x="515239" y="922616"/>
                </a:lnTo>
                <a:lnTo>
                  <a:pt x="561797" y="929843"/>
                </a:lnTo>
                <a:lnTo>
                  <a:pt x="605612" y="928636"/>
                </a:lnTo>
                <a:lnTo>
                  <a:pt x="647954" y="918781"/>
                </a:lnTo>
                <a:lnTo>
                  <a:pt x="687819" y="901153"/>
                </a:lnTo>
                <a:lnTo>
                  <a:pt x="724154" y="876655"/>
                </a:lnTo>
                <a:lnTo>
                  <a:pt x="755929" y="846124"/>
                </a:lnTo>
                <a:lnTo>
                  <a:pt x="782104" y="810463"/>
                </a:lnTo>
                <a:lnTo>
                  <a:pt x="801636" y="770547"/>
                </a:lnTo>
                <a:lnTo>
                  <a:pt x="813511" y="727240"/>
                </a:lnTo>
                <a:lnTo>
                  <a:pt x="817359" y="681189"/>
                </a:lnTo>
                <a:lnTo>
                  <a:pt x="813219" y="636371"/>
                </a:lnTo>
                <a:lnTo>
                  <a:pt x="801547" y="593712"/>
                </a:lnTo>
                <a:lnTo>
                  <a:pt x="788200" y="565581"/>
                </a:lnTo>
                <a:lnTo>
                  <a:pt x="788200" y="697852"/>
                </a:lnTo>
                <a:lnTo>
                  <a:pt x="778751" y="746213"/>
                </a:lnTo>
                <a:lnTo>
                  <a:pt x="757224" y="793940"/>
                </a:lnTo>
                <a:lnTo>
                  <a:pt x="727024" y="834009"/>
                </a:lnTo>
                <a:lnTo>
                  <a:pt x="689533" y="865505"/>
                </a:lnTo>
                <a:lnTo>
                  <a:pt x="646125" y="887514"/>
                </a:lnTo>
                <a:lnTo>
                  <a:pt x="598170" y="899134"/>
                </a:lnTo>
                <a:lnTo>
                  <a:pt x="547052" y="899439"/>
                </a:lnTo>
                <a:lnTo>
                  <a:pt x="503555" y="889241"/>
                </a:lnTo>
                <a:lnTo>
                  <a:pt x="462889" y="869226"/>
                </a:lnTo>
                <a:lnTo>
                  <a:pt x="426681" y="840943"/>
                </a:lnTo>
                <a:lnTo>
                  <a:pt x="396557" y="805929"/>
                </a:lnTo>
                <a:lnTo>
                  <a:pt x="374154" y="765759"/>
                </a:lnTo>
                <a:lnTo>
                  <a:pt x="361099" y="721956"/>
                </a:lnTo>
                <a:lnTo>
                  <a:pt x="357822" y="667308"/>
                </a:lnTo>
                <a:lnTo>
                  <a:pt x="367258" y="616559"/>
                </a:lnTo>
                <a:lnTo>
                  <a:pt x="388721" y="569506"/>
                </a:lnTo>
                <a:lnTo>
                  <a:pt x="416902" y="532091"/>
                </a:lnTo>
                <a:lnTo>
                  <a:pt x="555294" y="552818"/>
                </a:lnTo>
                <a:lnTo>
                  <a:pt x="562711" y="553796"/>
                </a:lnTo>
                <a:lnTo>
                  <a:pt x="569747" y="554494"/>
                </a:lnTo>
                <a:lnTo>
                  <a:pt x="576453" y="554901"/>
                </a:lnTo>
                <a:lnTo>
                  <a:pt x="582853" y="555040"/>
                </a:lnTo>
                <a:lnTo>
                  <a:pt x="609714" y="552018"/>
                </a:lnTo>
                <a:lnTo>
                  <a:pt x="651116" y="527951"/>
                </a:lnTo>
                <a:lnTo>
                  <a:pt x="671512" y="487019"/>
                </a:lnTo>
                <a:lnTo>
                  <a:pt x="678599" y="491782"/>
                </a:lnTo>
                <a:lnTo>
                  <a:pt x="718845" y="520915"/>
                </a:lnTo>
                <a:lnTo>
                  <a:pt x="750697" y="558292"/>
                </a:lnTo>
                <a:lnTo>
                  <a:pt x="773404" y="601700"/>
                </a:lnTo>
                <a:lnTo>
                  <a:pt x="786155" y="648944"/>
                </a:lnTo>
                <a:lnTo>
                  <a:pt x="788200" y="697852"/>
                </a:lnTo>
                <a:lnTo>
                  <a:pt x="788200" y="565581"/>
                </a:lnTo>
                <a:lnTo>
                  <a:pt x="757326" y="518579"/>
                </a:lnTo>
                <a:lnTo>
                  <a:pt x="725639" y="487934"/>
                </a:lnTo>
                <a:lnTo>
                  <a:pt x="688149" y="463143"/>
                </a:lnTo>
                <a:lnTo>
                  <a:pt x="674624" y="456895"/>
                </a:lnTo>
                <a:lnTo>
                  <a:pt x="673849" y="439254"/>
                </a:lnTo>
                <a:lnTo>
                  <a:pt x="661695" y="406234"/>
                </a:lnTo>
                <a:lnTo>
                  <a:pt x="661593" y="405955"/>
                </a:lnTo>
                <a:lnTo>
                  <a:pt x="639343" y="377825"/>
                </a:lnTo>
                <a:lnTo>
                  <a:pt x="600189" y="351942"/>
                </a:lnTo>
                <a:lnTo>
                  <a:pt x="562406" y="341515"/>
                </a:lnTo>
                <a:lnTo>
                  <a:pt x="460743" y="320306"/>
                </a:lnTo>
                <a:lnTo>
                  <a:pt x="448957" y="319303"/>
                </a:lnTo>
                <a:lnTo>
                  <a:pt x="487514" y="293395"/>
                </a:lnTo>
                <a:lnTo>
                  <a:pt x="621296" y="341287"/>
                </a:lnTo>
                <a:lnTo>
                  <a:pt x="664362" y="365594"/>
                </a:lnTo>
                <a:lnTo>
                  <a:pt x="695198" y="389559"/>
                </a:lnTo>
                <a:lnTo>
                  <a:pt x="725678" y="419392"/>
                </a:lnTo>
                <a:lnTo>
                  <a:pt x="756666" y="455853"/>
                </a:lnTo>
                <a:lnTo>
                  <a:pt x="773963" y="477075"/>
                </a:lnTo>
                <a:lnTo>
                  <a:pt x="791819" y="497827"/>
                </a:lnTo>
                <a:lnTo>
                  <a:pt x="829868" y="539838"/>
                </a:lnTo>
                <a:lnTo>
                  <a:pt x="865720" y="566280"/>
                </a:lnTo>
                <a:lnTo>
                  <a:pt x="907707" y="575322"/>
                </a:lnTo>
                <a:lnTo>
                  <a:pt x="911631" y="575322"/>
                </a:lnTo>
                <a:lnTo>
                  <a:pt x="955319" y="562559"/>
                </a:lnTo>
                <a:lnTo>
                  <a:pt x="984008" y="534022"/>
                </a:lnTo>
                <a:lnTo>
                  <a:pt x="984262" y="533438"/>
                </a:lnTo>
                <a:lnTo>
                  <a:pt x="991844" y="516305"/>
                </a:lnTo>
                <a:lnTo>
                  <a:pt x="995045" y="497827"/>
                </a:lnTo>
                <a:lnTo>
                  <a:pt x="995032" y="496697"/>
                </a:lnTo>
                <a:lnTo>
                  <a:pt x="993736" y="478370"/>
                </a:lnTo>
                <a:lnTo>
                  <a:pt x="987729" y="459473"/>
                </a:lnTo>
                <a:lnTo>
                  <a:pt x="977138" y="438365"/>
                </a:lnTo>
                <a:lnTo>
                  <a:pt x="965631" y="419023"/>
                </a:lnTo>
                <a:lnTo>
                  <a:pt x="965073" y="418198"/>
                </a:lnTo>
                <a:lnTo>
                  <a:pt x="966203" y="418274"/>
                </a:lnTo>
                <a:lnTo>
                  <a:pt x="969911" y="418274"/>
                </a:lnTo>
                <a:lnTo>
                  <a:pt x="973683" y="418122"/>
                </a:lnTo>
                <a:lnTo>
                  <a:pt x="1030859" y="399249"/>
                </a:lnTo>
                <a:lnTo>
                  <a:pt x="1051026" y="376402"/>
                </a:lnTo>
                <a:lnTo>
                  <a:pt x="1060399" y="356717"/>
                </a:lnTo>
                <a:lnTo>
                  <a:pt x="1064031" y="328129"/>
                </a:lnTo>
                <a:close/>
              </a:path>
              <a:path w="1156335" h="1381125">
                <a:moveTo>
                  <a:pt x="1155712" y="944600"/>
                </a:moveTo>
                <a:lnTo>
                  <a:pt x="1112901" y="929665"/>
                </a:lnTo>
                <a:lnTo>
                  <a:pt x="1109700" y="928497"/>
                </a:lnTo>
                <a:lnTo>
                  <a:pt x="1109700" y="973010"/>
                </a:lnTo>
                <a:lnTo>
                  <a:pt x="1073404" y="1246962"/>
                </a:lnTo>
                <a:lnTo>
                  <a:pt x="1069530" y="1246962"/>
                </a:lnTo>
                <a:lnTo>
                  <a:pt x="1066228" y="1247165"/>
                </a:lnTo>
                <a:lnTo>
                  <a:pt x="1060297" y="1247165"/>
                </a:lnTo>
                <a:lnTo>
                  <a:pt x="1058722" y="1246962"/>
                </a:lnTo>
                <a:lnTo>
                  <a:pt x="1046962" y="1245590"/>
                </a:lnTo>
                <a:lnTo>
                  <a:pt x="1035862" y="1244688"/>
                </a:lnTo>
                <a:lnTo>
                  <a:pt x="1024788" y="1244155"/>
                </a:lnTo>
                <a:lnTo>
                  <a:pt x="1013726" y="1243977"/>
                </a:lnTo>
                <a:lnTo>
                  <a:pt x="987247" y="1244981"/>
                </a:lnTo>
                <a:lnTo>
                  <a:pt x="934821" y="1252766"/>
                </a:lnTo>
                <a:lnTo>
                  <a:pt x="863104" y="1272641"/>
                </a:lnTo>
                <a:lnTo>
                  <a:pt x="680402" y="1327543"/>
                </a:lnTo>
                <a:lnTo>
                  <a:pt x="662152" y="1332509"/>
                </a:lnTo>
                <a:lnTo>
                  <a:pt x="644131" y="1336090"/>
                </a:lnTo>
                <a:lnTo>
                  <a:pt x="626325" y="1338262"/>
                </a:lnTo>
                <a:lnTo>
                  <a:pt x="608698" y="1338999"/>
                </a:lnTo>
                <a:lnTo>
                  <a:pt x="579704" y="1336929"/>
                </a:lnTo>
                <a:lnTo>
                  <a:pt x="523087" y="1320063"/>
                </a:lnTo>
                <a:lnTo>
                  <a:pt x="73177" y="1041641"/>
                </a:lnTo>
                <a:lnTo>
                  <a:pt x="50139" y="1000620"/>
                </a:lnTo>
                <a:lnTo>
                  <a:pt x="50215" y="999515"/>
                </a:lnTo>
                <a:lnTo>
                  <a:pt x="69342" y="964095"/>
                </a:lnTo>
                <a:lnTo>
                  <a:pt x="95821" y="956106"/>
                </a:lnTo>
                <a:lnTo>
                  <a:pt x="98666" y="956106"/>
                </a:lnTo>
                <a:lnTo>
                  <a:pt x="143840" y="968362"/>
                </a:lnTo>
                <a:lnTo>
                  <a:pt x="395693" y="1085215"/>
                </a:lnTo>
                <a:lnTo>
                  <a:pt x="397941" y="1099794"/>
                </a:lnTo>
                <a:lnTo>
                  <a:pt x="400735" y="1127836"/>
                </a:lnTo>
                <a:lnTo>
                  <a:pt x="431558" y="1170241"/>
                </a:lnTo>
                <a:lnTo>
                  <a:pt x="472262" y="1182738"/>
                </a:lnTo>
                <a:lnTo>
                  <a:pt x="487337" y="1183640"/>
                </a:lnTo>
                <a:lnTo>
                  <a:pt x="493026" y="1183640"/>
                </a:lnTo>
                <a:lnTo>
                  <a:pt x="534504" y="1176413"/>
                </a:lnTo>
                <a:lnTo>
                  <a:pt x="653008" y="1149807"/>
                </a:lnTo>
                <a:lnTo>
                  <a:pt x="784148" y="1119098"/>
                </a:lnTo>
                <a:lnTo>
                  <a:pt x="799769" y="1101140"/>
                </a:lnTo>
                <a:lnTo>
                  <a:pt x="798093" y="1091374"/>
                </a:lnTo>
                <a:lnTo>
                  <a:pt x="790778" y="1087526"/>
                </a:lnTo>
                <a:lnTo>
                  <a:pt x="779373" y="1087526"/>
                </a:lnTo>
                <a:lnTo>
                  <a:pt x="775144" y="1087932"/>
                </a:lnTo>
                <a:lnTo>
                  <a:pt x="772121" y="1088986"/>
                </a:lnTo>
                <a:lnTo>
                  <a:pt x="604278" y="1129169"/>
                </a:lnTo>
                <a:lnTo>
                  <a:pt x="549186" y="1141603"/>
                </a:lnTo>
                <a:lnTo>
                  <a:pt x="532993" y="1144854"/>
                </a:lnTo>
                <a:lnTo>
                  <a:pt x="516559" y="1147457"/>
                </a:lnTo>
                <a:lnTo>
                  <a:pt x="499452" y="1149235"/>
                </a:lnTo>
                <a:lnTo>
                  <a:pt x="498462" y="1149235"/>
                </a:lnTo>
                <a:lnTo>
                  <a:pt x="483527" y="1149807"/>
                </a:lnTo>
                <a:lnTo>
                  <a:pt x="478599" y="1149807"/>
                </a:lnTo>
                <a:lnTo>
                  <a:pt x="473671" y="1149629"/>
                </a:lnTo>
                <a:lnTo>
                  <a:pt x="468807" y="1149235"/>
                </a:lnTo>
                <a:lnTo>
                  <a:pt x="447916" y="1142466"/>
                </a:lnTo>
                <a:lnTo>
                  <a:pt x="434301" y="1127836"/>
                </a:lnTo>
                <a:lnTo>
                  <a:pt x="429247" y="1108176"/>
                </a:lnTo>
                <a:lnTo>
                  <a:pt x="434035" y="1086307"/>
                </a:lnTo>
                <a:lnTo>
                  <a:pt x="463359" y="1053249"/>
                </a:lnTo>
                <a:lnTo>
                  <a:pt x="476453" y="1046149"/>
                </a:lnTo>
                <a:lnTo>
                  <a:pt x="479755" y="1044714"/>
                </a:lnTo>
                <a:lnTo>
                  <a:pt x="488772" y="1041641"/>
                </a:lnTo>
                <a:lnTo>
                  <a:pt x="799084" y="940447"/>
                </a:lnTo>
                <a:lnTo>
                  <a:pt x="827811" y="931849"/>
                </a:lnTo>
                <a:lnTo>
                  <a:pt x="856259" y="925182"/>
                </a:lnTo>
                <a:lnTo>
                  <a:pt x="855967" y="925182"/>
                </a:lnTo>
                <a:lnTo>
                  <a:pt x="885952" y="920610"/>
                </a:lnTo>
                <a:lnTo>
                  <a:pt x="915263" y="919010"/>
                </a:lnTo>
                <a:lnTo>
                  <a:pt x="928700" y="919365"/>
                </a:lnTo>
                <a:lnTo>
                  <a:pt x="943610" y="920610"/>
                </a:lnTo>
                <a:lnTo>
                  <a:pt x="943000" y="920610"/>
                </a:lnTo>
                <a:lnTo>
                  <a:pt x="955611" y="922413"/>
                </a:lnTo>
                <a:lnTo>
                  <a:pt x="969073" y="925182"/>
                </a:lnTo>
                <a:lnTo>
                  <a:pt x="1004608" y="935189"/>
                </a:lnTo>
                <a:lnTo>
                  <a:pt x="1039672" y="947242"/>
                </a:lnTo>
                <a:lnTo>
                  <a:pt x="1109700" y="973010"/>
                </a:lnTo>
                <a:lnTo>
                  <a:pt x="1109700" y="928497"/>
                </a:lnTo>
                <a:lnTo>
                  <a:pt x="1083983" y="919010"/>
                </a:lnTo>
                <a:lnTo>
                  <a:pt x="1056411" y="908761"/>
                </a:lnTo>
                <a:lnTo>
                  <a:pt x="1031087" y="899807"/>
                </a:lnTo>
                <a:lnTo>
                  <a:pt x="978827" y="884453"/>
                </a:lnTo>
                <a:lnTo>
                  <a:pt x="931557" y="877582"/>
                </a:lnTo>
                <a:lnTo>
                  <a:pt x="915263" y="877125"/>
                </a:lnTo>
                <a:lnTo>
                  <a:pt x="885532" y="878547"/>
                </a:lnTo>
                <a:lnTo>
                  <a:pt x="854468" y="882865"/>
                </a:lnTo>
                <a:lnTo>
                  <a:pt x="821499" y="890193"/>
                </a:lnTo>
                <a:lnTo>
                  <a:pt x="786079" y="900645"/>
                </a:lnTo>
                <a:lnTo>
                  <a:pt x="504939" y="992390"/>
                </a:lnTo>
                <a:lnTo>
                  <a:pt x="467512" y="970127"/>
                </a:lnTo>
                <a:lnTo>
                  <a:pt x="459219" y="964869"/>
                </a:lnTo>
                <a:lnTo>
                  <a:pt x="446811" y="959142"/>
                </a:lnTo>
                <a:lnTo>
                  <a:pt x="446811" y="1006551"/>
                </a:lnTo>
                <a:lnTo>
                  <a:pt x="407835" y="1041539"/>
                </a:lnTo>
                <a:lnTo>
                  <a:pt x="402767" y="1039456"/>
                </a:lnTo>
                <a:lnTo>
                  <a:pt x="397370" y="1037488"/>
                </a:lnTo>
                <a:lnTo>
                  <a:pt x="162255" y="927138"/>
                </a:lnTo>
                <a:lnTo>
                  <a:pt x="158038" y="921143"/>
                </a:lnTo>
                <a:lnTo>
                  <a:pt x="153098" y="916660"/>
                </a:lnTo>
                <a:lnTo>
                  <a:pt x="158673" y="910894"/>
                </a:lnTo>
                <a:lnTo>
                  <a:pt x="163245" y="902792"/>
                </a:lnTo>
                <a:lnTo>
                  <a:pt x="177647" y="896391"/>
                </a:lnTo>
                <a:lnTo>
                  <a:pt x="185331" y="894905"/>
                </a:lnTo>
                <a:lnTo>
                  <a:pt x="193014" y="894905"/>
                </a:lnTo>
                <a:lnTo>
                  <a:pt x="440245" y="1002233"/>
                </a:lnTo>
                <a:lnTo>
                  <a:pt x="443509" y="1004582"/>
                </a:lnTo>
                <a:lnTo>
                  <a:pt x="446811" y="1006551"/>
                </a:lnTo>
                <a:lnTo>
                  <a:pt x="446811" y="959142"/>
                </a:lnTo>
                <a:lnTo>
                  <a:pt x="307936" y="894905"/>
                </a:lnTo>
                <a:lnTo>
                  <a:pt x="242265" y="864565"/>
                </a:lnTo>
                <a:lnTo>
                  <a:pt x="205155" y="853744"/>
                </a:lnTo>
                <a:lnTo>
                  <a:pt x="193014" y="853020"/>
                </a:lnTo>
                <a:lnTo>
                  <a:pt x="182702" y="853554"/>
                </a:lnTo>
                <a:lnTo>
                  <a:pt x="143662" y="866736"/>
                </a:lnTo>
                <a:lnTo>
                  <a:pt x="123901" y="886599"/>
                </a:lnTo>
                <a:lnTo>
                  <a:pt x="97282" y="914222"/>
                </a:lnTo>
                <a:lnTo>
                  <a:pt x="95821" y="914222"/>
                </a:lnTo>
                <a:lnTo>
                  <a:pt x="69265" y="918210"/>
                </a:lnTo>
                <a:lnTo>
                  <a:pt x="45694" y="929474"/>
                </a:lnTo>
                <a:lnTo>
                  <a:pt x="26682" y="946950"/>
                </a:lnTo>
                <a:lnTo>
                  <a:pt x="13817" y="969556"/>
                </a:lnTo>
                <a:lnTo>
                  <a:pt x="8331" y="999515"/>
                </a:lnTo>
                <a:lnTo>
                  <a:pt x="8382" y="1000620"/>
                </a:lnTo>
                <a:lnTo>
                  <a:pt x="27774" y="1056360"/>
                </a:lnTo>
                <a:lnTo>
                  <a:pt x="473087" y="1340446"/>
                </a:lnTo>
                <a:lnTo>
                  <a:pt x="539115" y="1370723"/>
                </a:lnTo>
                <a:lnTo>
                  <a:pt x="608698" y="1380883"/>
                </a:lnTo>
                <a:lnTo>
                  <a:pt x="629234" y="1380045"/>
                </a:lnTo>
                <a:lnTo>
                  <a:pt x="650138" y="1377530"/>
                </a:lnTo>
                <a:lnTo>
                  <a:pt x="671322" y="1373378"/>
                </a:lnTo>
                <a:lnTo>
                  <a:pt x="692734" y="1367574"/>
                </a:lnTo>
                <a:lnTo>
                  <a:pt x="786650" y="1338999"/>
                </a:lnTo>
                <a:lnTo>
                  <a:pt x="920496" y="1299603"/>
                </a:lnTo>
                <a:lnTo>
                  <a:pt x="944181" y="1293609"/>
                </a:lnTo>
                <a:lnTo>
                  <a:pt x="967663" y="1289304"/>
                </a:lnTo>
                <a:lnTo>
                  <a:pt x="990879" y="1286725"/>
                </a:lnTo>
                <a:lnTo>
                  <a:pt x="1013739" y="1285849"/>
                </a:lnTo>
                <a:lnTo>
                  <a:pt x="1029576" y="1286116"/>
                </a:lnTo>
                <a:lnTo>
                  <a:pt x="1025537" y="1286116"/>
                </a:lnTo>
                <a:lnTo>
                  <a:pt x="1033259" y="1286497"/>
                </a:lnTo>
                <a:lnTo>
                  <a:pt x="1042974" y="1287297"/>
                </a:lnTo>
                <a:lnTo>
                  <a:pt x="1052626" y="1288402"/>
                </a:lnTo>
                <a:lnTo>
                  <a:pt x="1055966" y="1288834"/>
                </a:lnTo>
                <a:lnTo>
                  <a:pt x="1110107" y="1288834"/>
                </a:lnTo>
                <a:lnTo>
                  <a:pt x="1110310" y="1287297"/>
                </a:lnTo>
                <a:lnTo>
                  <a:pt x="1110411" y="1286497"/>
                </a:lnTo>
                <a:lnTo>
                  <a:pt x="1110500" y="1285849"/>
                </a:lnTo>
                <a:lnTo>
                  <a:pt x="1115517" y="1247940"/>
                </a:lnTo>
                <a:lnTo>
                  <a:pt x="1115618" y="1247165"/>
                </a:lnTo>
                <a:lnTo>
                  <a:pt x="1155712" y="944600"/>
                </a:lnTo>
                <a:close/>
              </a:path>
            </a:pathLst>
          </a:custGeom>
          <a:solidFill>
            <a:srgbClr val="002F69"/>
          </a:solidFill>
        </p:spPr>
        <p:txBody>
          <a:bodyPr wrap="square" lIns="0" tIns="0" rIns="0" bIns="0" rtlCol="0"/>
          <a:lstStyle/>
          <a:p>
            <a:endParaRPr/>
          </a:p>
        </p:txBody>
      </p:sp>
      <p:sp>
        <p:nvSpPr>
          <p:cNvPr id="30" name="ZoneTexte 29">
            <a:extLst>
              <a:ext uri="{FF2B5EF4-FFF2-40B4-BE49-F238E27FC236}">
                <a16:creationId xmlns:a16="http://schemas.microsoft.com/office/drawing/2014/main" id="{C157CBB3-77D1-DEF4-93D3-8161B2C38070}"/>
              </a:ext>
            </a:extLst>
          </p:cNvPr>
          <p:cNvSpPr txBox="1"/>
          <p:nvPr/>
        </p:nvSpPr>
        <p:spPr>
          <a:xfrm>
            <a:off x="10914463" y="103607"/>
            <a:ext cx="856325" cy="1569660"/>
          </a:xfrm>
          <a:prstGeom prst="rect">
            <a:avLst/>
          </a:prstGeom>
          <a:noFill/>
        </p:spPr>
        <p:txBody>
          <a:bodyPr wrap="none" rtlCol="0">
            <a:spAutoFit/>
          </a:bodyPr>
          <a:lstStyle/>
          <a:p>
            <a:r>
              <a:rPr lang="fr-FR" sz="9600" b="1" dirty="0">
                <a:latin typeface="Avenir Next LT Pro" panose="020B0504020202020204" pitchFamily="34" charset="0"/>
              </a:rPr>
              <a:t>?</a:t>
            </a:r>
          </a:p>
        </p:txBody>
      </p:sp>
      <p:sp>
        <p:nvSpPr>
          <p:cNvPr id="47" name="ZoneTexte 46">
            <a:extLst>
              <a:ext uri="{FF2B5EF4-FFF2-40B4-BE49-F238E27FC236}">
                <a16:creationId xmlns:a16="http://schemas.microsoft.com/office/drawing/2014/main" id="{1183C91D-2571-FB3F-6391-5CD9B6D28616}"/>
              </a:ext>
            </a:extLst>
          </p:cNvPr>
          <p:cNvSpPr txBox="1"/>
          <p:nvPr/>
        </p:nvSpPr>
        <p:spPr>
          <a:xfrm>
            <a:off x="772293" y="1983827"/>
            <a:ext cx="10069287" cy="639727"/>
          </a:xfrm>
          <a:prstGeom prst="rect">
            <a:avLst/>
          </a:prstGeom>
          <a:noFill/>
        </p:spPr>
        <p:txBody>
          <a:bodyPr wrap="square">
            <a:spAutoFit/>
          </a:bodyPr>
          <a:lstStyle/>
          <a:p>
            <a:pPr marR="5080" indent="12700" algn="ctr">
              <a:lnSpc>
                <a:spcPts val="2140"/>
              </a:lnSpc>
              <a:spcBef>
                <a:spcPts val="450"/>
              </a:spcBef>
            </a:pPr>
            <a:r>
              <a:rPr lang="fr-FR" sz="2400" b="1" spc="-70" dirty="0">
                <a:latin typeface="Avenir Next LT Pro" panose="020B0504020202020204" pitchFamily="34" charset="0"/>
                <a:cs typeface="Trebuchet MS"/>
              </a:rPr>
              <a:t>Le Retail Media chez METRO comprend des activations marketing financées par un industriel, en relation avec le distributeur</a:t>
            </a:r>
            <a:r>
              <a:rPr lang="fr-FR" sz="2400" b="1" spc="-10" dirty="0">
                <a:latin typeface="Avenir Next LT Pro" panose="020B0504020202020204" pitchFamily="34" charset="0"/>
                <a:cs typeface="Trebuchet MS"/>
              </a:rPr>
              <a:t>.</a:t>
            </a:r>
            <a:endParaRPr lang="fr-FR" sz="2400" dirty="0">
              <a:latin typeface="Avenir Next LT Pro" panose="020B0504020202020204" pitchFamily="34" charset="0"/>
              <a:cs typeface="Trebuchet MS"/>
            </a:endParaRPr>
          </a:p>
        </p:txBody>
      </p:sp>
    </p:spTree>
    <p:extLst>
      <p:ext uri="{BB962C8B-B14F-4D97-AF65-F5344CB8AC3E}">
        <p14:creationId xmlns:p14="http://schemas.microsoft.com/office/powerpoint/2010/main" val="12711240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2509068-0E1B-85FA-1857-AEA231679854}"/>
              </a:ext>
            </a:extLst>
          </p:cNvPr>
          <p:cNvSpPr>
            <a:spLocks noGrp="1"/>
          </p:cNvSpPr>
          <p:nvPr>
            <p:ph type="title"/>
          </p:nvPr>
        </p:nvSpPr>
        <p:spPr/>
        <p:txBody>
          <a:bodyPr/>
          <a:lstStyle/>
          <a:p>
            <a:r>
              <a:rPr lang="fr-FR" sz="2400" dirty="0"/>
              <a:t>Des </a:t>
            </a:r>
            <a:r>
              <a:rPr lang="fr-FR" sz="2400" dirty="0">
                <a:solidFill>
                  <a:srgbClr val="004282"/>
                </a:solidFill>
              </a:rPr>
              <a:t>bilans détaillés </a:t>
            </a:r>
            <a:r>
              <a:rPr lang="fr-FR" sz="2400" dirty="0"/>
              <a:t>pour mesurer l’impact de vos activations</a:t>
            </a:r>
          </a:p>
        </p:txBody>
      </p:sp>
      <p:sp>
        <p:nvSpPr>
          <p:cNvPr id="4" name="ZoneTexte 3">
            <a:extLst>
              <a:ext uri="{FF2B5EF4-FFF2-40B4-BE49-F238E27FC236}">
                <a16:creationId xmlns:a16="http://schemas.microsoft.com/office/drawing/2014/main" id="{3CFEC021-33FF-A57E-2E99-9F532618CCD6}"/>
              </a:ext>
            </a:extLst>
          </p:cNvPr>
          <p:cNvSpPr txBox="1"/>
          <p:nvPr/>
        </p:nvSpPr>
        <p:spPr>
          <a:xfrm>
            <a:off x="8578896" y="2384616"/>
            <a:ext cx="3062378" cy="3243645"/>
          </a:xfrm>
          <a:prstGeom prst="rect">
            <a:avLst/>
          </a:prstGeom>
          <a:solidFill>
            <a:schemeClr val="tx1">
              <a:lumMod val="20000"/>
              <a:lumOff val="80000"/>
              <a:alpha val="24000"/>
            </a:schemeClr>
          </a:solidFill>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KPIs de visibilité</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Impressions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Clics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CTR</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Nbre d’exposés</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KPIs Business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CA incrémental</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Evolution du CA </a:t>
            </a:r>
            <a:r>
              <a:rPr kumimoji="0" lang="fr-FR" sz="1100" b="0" i="1"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(pré, pendant, après)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Distribution des acheteurs entre Fidélisés et Recrutés</a:t>
            </a:r>
          </a:p>
        </p:txBody>
      </p:sp>
      <p:grpSp>
        <p:nvGrpSpPr>
          <p:cNvPr id="12" name="Groupe 11">
            <a:extLst>
              <a:ext uri="{FF2B5EF4-FFF2-40B4-BE49-F238E27FC236}">
                <a16:creationId xmlns:a16="http://schemas.microsoft.com/office/drawing/2014/main" id="{B669138B-E255-346A-37B1-F1E4AAB33F4A}"/>
              </a:ext>
            </a:extLst>
          </p:cNvPr>
          <p:cNvGrpSpPr/>
          <p:nvPr/>
        </p:nvGrpSpPr>
        <p:grpSpPr>
          <a:xfrm>
            <a:off x="432254" y="1141703"/>
            <a:ext cx="7847701" cy="4757162"/>
            <a:chOff x="185433" y="1768415"/>
            <a:chExt cx="7847701" cy="4757162"/>
          </a:xfrm>
        </p:grpSpPr>
        <p:grpSp>
          <p:nvGrpSpPr>
            <p:cNvPr id="9" name="Groupe 8">
              <a:extLst>
                <a:ext uri="{FF2B5EF4-FFF2-40B4-BE49-F238E27FC236}">
                  <a16:creationId xmlns:a16="http://schemas.microsoft.com/office/drawing/2014/main" id="{250BCFD5-46A5-3CFD-3040-729813DD7D37}"/>
                </a:ext>
              </a:extLst>
            </p:cNvPr>
            <p:cNvGrpSpPr/>
            <p:nvPr/>
          </p:nvGrpSpPr>
          <p:grpSpPr>
            <a:xfrm>
              <a:off x="313426" y="1768415"/>
              <a:ext cx="7719708" cy="4011283"/>
              <a:chOff x="965279" y="2064172"/>
              <a:chExt cx="7866884" cy="3612876"/>
            </a:xfrm>
          </p:grpSpPr>
          <p:pic>
            <p:nvPicPr>
              <p:cNvPr id="8" name="Image 7">
                <a:extLst>
                  <a:ext uri="{FF2B5EF4-FFF2-40B4-BE49-F238E27FC236}">
                    <a16:creationId xmlns:a16="http://schemas.microsoft.com/office/drawing/2014/main" id="{5654D26D-6D58-BD0D-62EE-0059EB820357}"/>
                  </a:ext>
                </a:extLst>
              </p:cNvPr>
              <p:cNvPicPr>
                <a:picLocks noChangeAspect="1"/>
              </p:cNvPicPr>
              <p:nvPr/>
            </p:nvPicPr>
            <p:blipFill>
              <a:blip r:embed="rId2"/>
              <a:stretch>
                <a:fillRect/>
              </a:stretch>
            </p:blipFill>
            <p:spPr>
              <a:xfrm>
                <a:off x="965279" y="2064172"/>
                <a:ext cx="3362588" cy="1891456"/>
              </a:xfrm>
              <a:prstGeom prst="rect">
                <a:avLst/>
              </a:prstGeom>
            </p:spPr>
          </p:pic>
          <p:pic>
            <p:nvPicPr>
              <p:cNvPr id="6" name="Image 5">
                <a:extLst>
                  <a:ext uri="{FF2B5EF4-FFF2-40B4-BE49-F238E27FC236}">
                    <a16:creationId xmlns:a16="http://schemas.microsoft.com/office/drawing/2014/main" id="{C04EC391-3BC7-DB4E-3DF4-0B737CA098C0}"/>
                  </a:ext>
                </a:extLst>
              </p:cNvPr>
              <p:cNvPicPr>
                <a:picLocks noChangeAspect="1"/>
              </p:cNvPicPr>
              <p:nvPr/>
            </p:nvPicPr>
            <p:blipFill>
              <a:blip r:embed="rId3"/>
              <a:stretch>
                <a:fillRect/>
              </a:stretch>
            </p:blipFill>
            <p:spPr>
              <a:xfrm>
                <a:off x="1542786" y="3848100"/>
                <a:ext cx="3251463" cy="1828948"/>
              </a:xfrm>
              <a:prstGeom prst="rect">
                <a:avLst/>
              </a:prstGeom>
              <a:ln>
                <a:noFill/>
              </a:ln>
              <a:effectLst>
                <a:outerShdw blurRad="292100" dist="139700" dir="2700000" algn="tl" rotWithShape="0">
                  <a:srgbClr val="333333">
                    <a:alpha val="65000"/>
                  </a:srgbClr>
                </a:outerShdw>
              </a:effectLst>
            </p:spPr>
          </p:pic>
          <p:pic>
            <p:nvPicPr>
              <p:cNvPr id="7" name="Image 6">
                <a:extLst>
                  <a:ext uri="{FF2B5EF4-FFF2-40B4-BE49-F238E27FC236}">
                    <a16:creationId xmlns:a16="http://schemas.microsoft.com/office/drawing/2014/main" id="{D4B7C099-B9C8-40BA-5BEE-C9336AAA9D08}"/>
                  </a:ext>
                </a:extLst>
              </p:cNvPr>
              <p:cNvPicPr>
                <a:picLocks noChangeAspect="1"/>
              </p:cNvPicPr>
              <p:nvPr/>
            </p:nvPicPr>
            <p:blipFill>
              <a:blip r:embed="rId4"/>
              <a:stretch>
                <a:fillRect/>
              </a:stretch>
            </p:blipFill>
            <p:spPr>
              <a:xfrm>
                <a:off x="4565041" y="2126244"/>
                <a:ext cx="3362589" cy="1891456"/>
              </a:xfrm>
              <a:prstGeom prst="rect">
                <a:avLst/>
              </a:prstGeom>
              <a:ln>
                <a:noFill/>
              </a:ln>
              <a:effectLst>
                <a:outerShdw blurRad="292100" dist="139700" dir="2700000" algn="tl" rotWithShape="0">
                  <a:srgbClr val="333333">
                    <a:alpha val="65000"/>
                  </a:srgbClr>
                </a:outerShdw>
              </a:effectLst>
            </p:spPr>
          </p:pic>
          <p:pic>
            <p:nvPicPr>
              <p:cNvPr id="5" name="Image 4">
                <a:extLst>
                  <a:ext uri="{FF2B5EF4-FFF2-40B4-BE49-F238E27FC236}">
                    <a16:creationId xmlns:a16="http://schemas.microsoft.com/office/drawing/2014/main" id="{9DEBC267-8B67-211B-C5C9-D2F52F614EBB}"/>
                  </a:ext>
                </a:extLst>
              </p:cNvPr>
              <p:cNvPicPr>
                <a:picLocks noChangeAspect="1"/>
              </p:cNvPicPr>
              <p:nvPr/>
            </p:nvPicPr>
            <p:blipFill>
              <a:blip r:embed="rId5"/>
              <a:stretch>
                <a:fillRect/>
              </a:stretch>
            </p:blipFill>
            <p:spPr>
              <a:xfrm>
                <a:off x="5031424" y="3538150"/>
                <a:ext cx="3800739" cy="2137916"/>
              </a:xfrm>
              <a:prstGeom prst="rect">
                <a:avLst/>
              </a:prstGeom>
              <a:ln>
                <a:noFill/>
              </a:ln>
              <a:effectLst>
                <a:outerShdw blurRad="292100" dist="139700" dir="2700000" algn="tl" rotWithShape="0">
                  <a:srgbClr val="333333">
                    <a:alpha val="65000"/>
                  </a:srgbClr>
                </a:outerShdw>
              </a:effectLst>
            </p:spPr>
          </p:pic>
        </p:grpSp>
        <p:pic>
          <p:nvPicPr>
            <p:cNvPr id="11" name="Image 10">
              <a:extLst>
                <a:ext uri="{FF2B5EF4-FFF2-40B4-BE49-F238E27FC236}">
                  <a16:creationId xmlns:a16="http://schemas.microsoft.com/office/drawing/2014/main" id="{C85FA2C3-686D-72F0-DDF8-1E97BC77D3B1}"/>
                </a:ext>
              </a:extLst>
            </p:cNvPr>
            <p:cNvPicPr>
              <a:picLocks noChangeAspect="1"/>
            </p:cNvPicPr>
            <p:nvPr/>
          </p:nvPicPr>
          <p:blipFill>
            <a:blip r:embed="rId6"/>
            <a:stretch>
              <a:fillRect/>
            </a:stretch>
          </p:blipFill>
          <p:spPr>
            <a:xfrm>
              <a:off x="185433" y="4849068"/>
              <a:ext cx="2980461" cy="1676509"/>
            </a:xfrm>
            <a:prstGeom prst="rect">
              <a:avLst/>
            </a:prstGeom>
          </p:spPr>
        </p:pic>
      </p:grpSp>
      <p:sp>
        <p:nvSpPr>
          <p:cNvPr id="13" name="Espace réservé du numéro de diapositive 4">
            <a:extLst>
              <a:ext uri="{FF2B5EF4-FFF2-40B4-BE49-F238E27FC236}">
                <a16:creationId xmlns:a16="http://schemas.microsoft.com/office/drawing/2014/main" id="{0EE589BE-1A96-7972-FDE8-563A8951AC60}"/>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pic>
        <p:nvPicPr>
          <p:cNvPr id="3" name="Image 2" descr="Une image contenant texte, Police, Graphique, graphisme&#10;&#10;Description générée automatiquement">
            <a:extLst>
              <a:ext uri="{FF2B5EF4-FFF2-40B4-BE49-F238E27FC236}">
                <a16:creationId xmlns:a16="http://schemas.microsoft.com/office/drawing/2014/main" id="{658DA6E8-D0EE-4B88-2ACE-9221311337B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Tree>
    <p:extLst>
      <p:ext uri="{BB962C8B-B14F-4D97-AF65-F5344CB8AC3E}">
        <p14:creationId xmlns:p14="http://schemas.microsoft.com/office/powerpoint/2010/main" val="1300683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20E148D-2952-C63E-9FAE-1533EB9EDF72}"/>
              </a:ext>
            </a:extLst>
          </p:cNvPr>
          <p:cNvSpPr>
            <a:spLocks noGrp="1"/>
          </p:cNvSpPr>
          <p:nvPr>
            <p:ph type="title"/>
          </p:nvPr>
        </p:nvSpPr>
        <p:spPr>
          <a:xfrm>
            <a:off x="431800" y="549275"/>
            <a:ext cx="11322677" cy="945155"/>
          </a:xfrm>
          <a:noFill/>
        </p:spPr>
        <p:txBody>
          <a:bodyPr/>
          <a:lstStyle/>
          <a:p>
            <a:r>
              <a:rPr lang="fr-FR" sz="2800" dirty="0"/>
              <a:t>Les bénéfices du </a:t>
            </a:r>
            <a:r>
              <a:rPr lang="fr-FR" sz="2800" dirty="0" err="1"/>
              <a:t>retail</a:t>
            </a:r>
            <a:r>
              <a:rPr lang="fr-FR" sz="2800" dirty="0"/>
              <a:t> media </a:t>
            </a:r>
            <a:r>
              <a:rPr lang="fr-FR" sz="2800" dirty="0" err="1"/>
              <a:t>metro</a:t>
            </a:r>
            <a:endParaRPr lang="fr-FR" sz="2800" dirty="0"/>
          </a:p>
        </p:txBody>
      </p:sp>
      <p:sp>
        <p:nvSpPr>
          <p:cNvPr id="4" name="Rectangle : coins arrondis 3">
            <a:extLst>
              <a:ext uri="{FF2B5EF4-FFF2-40B4-BE49-F238E27FC236}">
                <a16:creationId xmlns:a16="http://schemas.microsoft.com/office/drawing/2014/main" id="{84A48B02-F42A-8995-0410-C1F5BED1B5F1}"/>
              </a:ext>
            </a:extLst>
          </p:cNvPr>
          <p:cNvSpPr/>
          <p:nvPr/>
        </p:nvSpPr>
        <p:spPr>
          <a:xfrm>
            <a:off x="885176" y="2483845"/>
            <a:ext cx="4797663" cy="945155"/>
          </a:xfrm>
          <a:prstGeom prst="roundRect">
            <a:avLst>
              <a:gd name="adj" fmla="val 50000"/>
            </a:avLst>
          </a:prstGeom>
          <a:ln>
            <a:noFill/>
          </a:ln>
          <a:effectLst>
            <a:glow rad="139700">
              <a:schemeClr val="accent5">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Visibilité et des ventes sur des formats natifs et performants</a:t>
            </a:r>
          </a:p>
        </p:txBody>
      </p:sp>
      <p:sp>
        <p:nvSpPr>
          <p:cNvPr id="5" name="Rectangle : coins arrondis 4">
            <a:extLst>
              <a:ext uri="{FF2B5EF4-FFF2-40B4-BE49-F238E27FC236}">
                <a16:creationId xmlns:a16="http://schemas.microsoft.com/office/drawing/2014/main" id="{FDCD1018-83AE-87FA-D8B9-3E614DD2640B}"/>
              </a:ext>
            </a:extLst>
          </p:cNvPr>
          <p:cNvSpPr/>
          <p:nvPr/>
        </p:nvSpPr>
        <p:spPr>
          <a:xfrm>
            <a:off x="1096983" y="3856711"/>
            <a:ext cx="4585856" cy="945155"/>
          </a:xfrm>
          <a:prstGeom prst="roundRect">
            <a:avLst>
              <a:gd name="adj" fmla="val 50000"/>
            </a:avLst>
          </a:prstGeom>
          <a:solidFill>
            <a:schemeClr val="accent2">
              <a:lumMod val="60000"/>
              <a:lumOff val="40000"/>
            </a:schemeClr>
          </a:solidFill>
          <a:ln>
            <a:noFill/>
          </a:ln>
          <a:effectLst>
            <a:glow rad="139700">
              <a:schemeClr val="accent5">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Mesure d’impact : transparence et pilotage ROI</a:t>
            </a:r>
          </a:p>
        </p:txBody>
      </p:sp>
      <p:sp>
        <p:nvSpPr>
          <p:cNvPr id="7" name="Rectangle : coins arrondis 6">
            <a:extLst>
              <a:ext uri="{FF2B5EF4-FFF2-40B4-BE49-F238E27FC236}">
                <a16:creationId xmlns:a16="http://schemas.microsoft.com/office/drawing/2014/main" id="{9A32B8A2-3DAE-DC75-F15F-8AE8BC0D54E7}"/>
              </a:ext>
            </a:extLst>
          </p:cNvPr>
          <p:cNvSpPr/>
          <p:nvPr/>
        </p:nvSpPr>
        <p:spPr>
          <a:xfrm>
            <a:off x="6678695" y="2483844"/>
            <a:ext cx="4628129" cy="945155"/>
          </a:xfrm>
          <a:prstGeom prst="roundRect">
            <a:avLst>
              <a:gd name="adj" fmla="val 50000"/>
            </a:avLst>
          </a:prstGeom>
          <a:solidFill>
            <a:schemeClr val="accent2">
              <a:lumMod val="75000"/>
            </a:schemeClr>
          </a:solidFill>
          <a:ln>
            <a:noFill/>
          </a:ln>
          <a:effectLst>
            <a:glow rad="139700">
              <a:schemeClr val="accent5">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Ciblage de vos acheteurs potentiels pros, chaînés et indépendants</a:t>
            </a:r>
          </a:p>
        </p:txBody>
      </p:sp>
      <p:sp>
        <p:nvSpPr>
          <p:cNvPr id="14" name="Rectangle : coins arrondis 13">
            <a:extLst>
              <a:ext uri="{FF2B5EF4-FFF2-40B4-BE49-F238E27FC236}">
                <a16:creationId xmlns:a16="http://schemas.microsoft.com/office/drawing/2014/main" id="{D3FCA3F3-B682-B6C7-234F-176A90CDD2FE}"/>
              </a:ext>
            </a:extLst>
          </p:cNvPr>
          <p:cNvSpPr/>
          <p:nvPr/>
        </p:nvSpPr>
        <p:spPr>
          <a:xfrm>
            <a:off x="6679642" y="3856711"/>
            <a:ext cx="4585856" cy="945155"/>
          </a:xfrm>
          <a:prstGeom prst="roundRect">
            <a:avLst>
              <a:gd name="adj" fmla="val 50000"/>
            </a:avLst>
          </a:prstGeom>
          <a:solidFill>
            <a:srgbClr val="DABD46"/>
          </a:solidFill>
          <a:ln>
            <a:noFill/>
          </a:ln>
          <a:effectLst>
            <a:glow rad="139700">
              <a:schemeClr val="accent5">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Dispositifs sur-mesure, </a:t>
            </a:r>
            <a:r>
              <a:rPr lang="fr-FR" b="1" dirty="0" err="1">
                <a:latin typeface="Avenir Next LT Pro" panose="020B0504020202020204" pitchFamily="34" charset="0"/>
              </a:rPr>
              <a:t>co-construits</a:t>
            </a:r>
            <a:r>
              <a:rPr lang="fr-FR" b="1" dirty="0">
                <a:latin typeface="Avenir Next LT Pro" panose="020B0504020202020204" pitchFamily="34" charset="0"/>
              </a:rPr>
              <a:t> avec nos équipes</a:t>
            </a:r>
          </a:p>
        </p:txBody>
      </p:sp>
      <p:pic>
        <p:nvPicPr>
          <p:cNvPr id="9" name="Image 8" descr="Une image contenant texte, Police, Graphique, graphisme&#10;&#10;Description générée automatiquement">
            <a:extLst>
              <a:ext uri="{FF2B5EF4-FFF2-40B4-BE49-F238E27FC236}">
                <a16:creationId xmlns:a16="http://schemas.microsoft.com/office/drawing/2014/main" id="{6316983B-BEF9-715A-4F7A-B06CFA0F1E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8" name="Espace réservé du numéro de diapositive 4">
            <a:extLst>
              <a:ext uri="{FF2B5EF4-FFF2-40B4-BE49-F238E27FC236}">
                <a16:creationId xmlns:a16="http://schemas.microsoft.com/office/drawing/2014/main" id="{0FBB4DA7-984C-7980-8526-98934F0DFF7C}"/>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1441773464"/>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A99CA-9431-511E-D88F-EB051D2346E0}"/>
            </a:ext>
          </a:extLst>
        </p:cNvPr>
        <p:cNvGrpSpPr/>
        <p:nvPr/>
      </p:nvGrpSpPr>
      <p:grpSpPr>
        <a:xfrm>
          <a:off x="0" y="0"/>
          <a:ext cx="0" cy="0"/>
          <a:chOff x="0" y="0"/>
          <a:chExt cx="0" cy="0"/>
        </a:xfrm>
      </p:grpSpPr>
      <p:pic>
        <p:nvPicPr>
          <p:cNvPr id="15" name="Espace réservé pour une image  14" descr="Une image contenant intérieur, texte, sol, plafond&#10;&#10;Le contenu généré par l’IA peut être incorrect.">
            <a:extLst>
              <a:ext uri="{FF2B5EF4-FFF2-40B4-BE49-F238E27FC236}">
                <a16:creationId xmlns:a16="http://schemas.microsoft.com/office/drawing/2014/main" id="{7809D4B2-83A0-8A4C-1B35-4D8866F9466B}"/>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692" b="7692"/>
          <a:stretch>
            <a:fillRect/>
          </a:stretch>
        </p:blipFill>
        <p:spPr/>
      </p:pic>
      <p:sp>
        <p:nvSpPr>
          <p:cNvPr id="11" name="Rectangle 10">
            <a:extLst>
              <a:ext uri="{FF2B5EF4-FFF2-40B4-BE49-F238E27FC236}">
                <a16:creationId xmlns:a16="http://schemas.microsoft.com/office/drawing/2014/main" id="{5DA20691-76A1-53CB-FD89-5BC011D76EC5}"/>
              </a:ext>
            </a:extLst>
          </p:cNvPr>
          <p:cNvSpPr/>
          <p:nvPr/>
        </p:nvSpPr>
        <p:spPr>
          <a:xfrm>
            <a:off x="0" y="-1"/>
            <a:ext cx="12192000" cy="6885383"/>
          </a:xfrm>
          <a:prstGeom prst="rect">
            <a:avLst/>
          </a:prstGeom>
          <a:solidFill>
            <a:srgbClr val="004282">
              <a:alpha val="48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D117ADE-B4B3-EE16-C864-505777F425AB}"/>
              </a:ext>
            </a:extLst>
          </p:cNvPr>
          <p:cNvSpPr>
            <a:spLocks noGrp="1"/>
          </p:cNvSpPr>
          <p:nvPr>
            <p:ph type="body" sz="quarter" idx="39"/>
          </p:nvPr>
        </p:nvSpPr>
        <p:spPr>
          <a:solidFill>
            <a:schemeClr val="tx1"/>
          </a:solidFill>
          <a:ln>
            <a:solidFill>
              <a:schemeClr val="accent1"/>
            </a:solidFill>
          </a:ln>
        </p:spPr>
        <p:txBody>
          <a:bodyPr/>
          <a:lstStyle/>
          <a:p>
            <a:endParaRPr lang="fr-FR" dirty="0"/>
          </a:p>
        </p:txBody>
      </p:sp>
      <p:sp>
        <p:nvSpPr>
          <p:cNvPr id="4" name="Espace réservé du texte 3">
            <a:extLst>
              <a:ext uri="{FF2B5EF4-FFF2-40B4-BE49-F238E27FC236}">
                <a16:creationId xmlns:a16="http://schemas.microsoft.com/office/drawing/2014/main" id="{2D4632D2-0382-2186-74A4-5963B2497DBF}"/>
              </a:ext>
            </a:extLst>
          </p:cNvPr>
          <p:cNvSpPr>
            <a:spLocks noGrp="1"/>
          </p:cNvSpPr>
          <p:nvPr>
            <p:ph type="body" sz="quarter" idx="10"/>
          </p:nvPr>
        </p:nvSpPr>
        <p:spPr/>
        <p:txBody>
          <a:bodyPr anchor="ctr"/>
          <a:lstStyle/>
          <a:p>
            <a:r>
              <a:rPr lang="fr-FR" sz="4000" dirty="0"/>
              <a:t>Grille tarifaire</a:t>
            </a:r>
          </a:p>
        </p:txBody>
      </p:sp>
      <p:pic>
        <p:nvPicPr>
          <p:cNvPr id="2" name="Image 1" descr="Une image contenant texte, Police, Graphique, graphisme&#10;&#10;Description générée automatiquement">
            <a:extLst>
              <a:ext uri="{FF2B5EF4-FFF2-40B4-BE49-F238E27FC236}">
                <a16:creationId xmlns:a16="http://schemas.microsoft.com/office/drawing/2014/main" id="{E1C6D47B-A01B-C1A7-9C46-C09C51ECD5FC}"/>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Tree>
    <p:extLst>
      <p:ext uri="{BB962C8B-B14F-4D97-AF65-F5344CB8AC3E}">
        <p14:creationId xmlns:p14="http://schemas.microsoft.com/office/powerpoint/2010/main" val="41951852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AB3918-0CA6-AEF3-0BD4-B313C4768C42}"/>
              </a:ext>
            </a:extLst>
          </p:cNvPr>
          <p:cNvSpPr>
            <a:spLocks noGrp="1"/>
          </p:cNvSpPr>
          <p:nvPr>
            <p:ph type="title"/>
          </p:nvPr>
        </p:nvSpPr>
        <p:spPr>
          <a:xfrm>
            <a:off x="432253" y="440572"/>
            <a:ext cx="9798675" cy="945155"/>
          </a:xfrm>
        </p:spPr>
        <p:txBody>
          <a:bodyPr/>
          <a:lstStyle/>
          <a:p>
            <a:r>
              <a:rPr lang="fr-FR" sz="2400" dirty="0"/>
              <a:t>Tarification 2026 – Formats à la carte</a:t>
            </a:r>
          </a:p>
        </p:txBody>
      </p:sp>
      <p:graphicFrame>
        <p:nvGraphicFramePr>
          <p:cNvPr id="5" name="Tableau 4">
            <a:extLst>
              <a:ext uri="{FF2B5EF4-FFF2-40B4-BE49-F238E27FC236}">
                <a16:creationId xmlns:a16="http://schemas.microsoft.com/office/drawing/2014/main" id="{A34E6228-7C63-3B4F-C089-2D1DA3C9DCC1}"/>
              </a:ext>
            </a:extLst>
          </p:cNvPr>
          <p:cNvGraphicFramePr>
            <a:graphicFrameLocks noGrp="1"/>
          </p:cNvGraphicFramePr>
          <p:nvPr/>
        </p:nvGraphicFramePr>
        <p:xfrm>
          <a:off x="1888352" y="1383718"/>
          <a:ext cx="8415295" cy="4654388"/>
        </p:xfrm>
        <a:graphic>
          <a:graphicData uri="http://schemas.openxmlformats.org/drawingml/2006/table">
            <a:tbl>
              <a:tblPr firstRow="1" bandRow="1">
                <a:tableStyleId>{5C22544A-7EE6-4342-B048-85BDC9FD1C3A}</a:tableStyleId>
              </a:tblPr>
              <a:tblGrid>
                <a:gridCol w="1683059">
                  <a:extLst>
                    <a:ext uri="{9D8B030D-6E8A-4147-A177-3AD203B41FA5}">
                      <a16:colId xmlns:a16="http://schemas.microsoft.com/office/drawing/2014/main" val="3152191076"/>
                    </a:ext>
                  </a:extLst>
                </a:gridCol>
                <a:gridCol w="1683059">
                  <a:extLst>
                    <a:ext uri="{9D8B030D-6E8A-4147-A177-3AD203B41FA5}">
                      <a16:colId xmlns:a16="http://schemas.microsoft.com/office/drawing/2014/main" val="3819384697"/>
                    </a:ext>
                  </a:extLst>
                </a:gridCol>
                <a:gridCol w="1683059">
                  <a:extLst>
                    <a:ext uri="{9D8B030D-6E8A-4147-A177-3AD203B41FA5}">
                      <a16:colId xmlns:a16="http://schemas.microsoft.com/office/drawing/2014/main" val="1846556596"/>
                    </a:ext>
                  </a:extLst>
                </a:gridCol>
                <a:gridCol w="1683059">
                  <a:extLst>
                    <a:ext uri="{9D8B030D-6E8A-4147-A177-3AD203B41FA5}">
                      <a16:colId xmlns:a16="http://schemas.microsoft.com/office/drawing/2014/main" val="2800870680"/>
                    </a:ext>
                  </a:extLst>
                </a:gridCol>
                <a:gridCol w="1683059">
                  <a:extLst>
                    <a:ext uri="{9D8B030D-6E8A-4147-A177-3AD203B41FA5}">
                      <a16:colId xmlns:a16="http://schemas.microsoft.com/office/drawing/2014/main" val="3766761999"/>
                    </a:ext>
                  </a:extLst>
                </a:gridCol>
              </a:tblGrid>
              <a:tr h="539024">
                <a:tc>
                  <a:txBody>
                    <a:bodyPr/>
                    <a:lstStyle/>
                    <a:p>
                      <a:pPr algn="ctr"/>
                      <a:r>
                        <a:rPr lang="fr-FR" sz="1200" dirty="0">
                          <a:latin typeface="Avenir Next LT Pro" panose="020B0504020202020204" pitchFamily="34" charset="0"/>
                        </a:rPr>
                        <a:t>FORMAT</a:t>
                      </a:r>
                    </a:p>
                  </a:txBody>
                  <a:tcPr anchor="ctr">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a:txBody>
                    <a:bodyPr/>
                    <a:lstStyle/>
                    <a:p>
                      <a:pPr algn="ctr"/>
                      <a:r>
                        <a:rPr lang="fr-FR" sz="1200" dirty="0">
                          <a:latin typeface="Avenir Next LT Pro" panose="020B0504020202020204" pitchFamily="34" charset="0"/>
                        </a:rPr>
                        <a:t>Emplacements</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a:txBody>
                    <a:bodyPr/>
                    <a:lstStyle/>
                    <a:p>
                      <a:pPr algn="ctr"/>
                      <a:r>
                        <a:rPr lang="fr-FR" sz="1200" dirty="0">
                          <a:latin typeface="Avenir Next LT Pro" panose="020B0504020202020204" pitchFamily="34" charset="0"/>
                        </a:rPr>
                        <a:t>DEVICE</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a:txBody>
                    <a:bodyPr/>
                    <a:lstStyle/>
                    <a:p>
                      <a:pPr algn="ctr"/>
                      <a:r>
                        <a:rPr lang="fr-FR" sz="1200" dirty="0">
                          <a:latin typeface="Avenir Next LT Pro" panose="020B0504020202020204" pitchFamily="34" charset="0"/>
                        </a:rPr>
                        <a:t>MODÈLE D’ACHAT</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a:txBody>
                    <a:bodyPr/>
                    <a:lstStyle/>
                    <a:p>
                      <a:pPr algn="ctr"/>
                      <a:r>
                        <a:rPr lang="fr-FR" sz="1200" dirty="0">
                          <a:latin typeface="Avenir Next LT Pro" panose="020B0504020202020204" pitchFamily="34" charset="0"/>
                        </a:rPr>
                        <a:t>TARIF</a:t>
                      </a:r>
                    </a:p>
                  </a:txBody>
                  <a:tcPr anchor="ctr">
                    <a:lnL w="12700" cap="flat" cmpd="sng" algn="ctr">
                      <a:solidFill>
                        <a:schemeClr val="tx1">
                          <a:lumMod val="20000"/>
                          <a:lumOff val="80000"/>
                        </a:schemeClr>
                      </a:solidFill>
                      <a:prstDash val="solid"/>
                      <a:round/>
                      <a:headEnd type="none" w="med" len="med"/>
                      <a:tailEnd type="none" w="med" len="med"/>
                    </a:lnL>
                    <a:lnB w="12700" cap="flat" cmpd="sng" algn="ctr">
                      <a:solidFill>
                        <a:schemeClr val="tx1">
                          <a:lumMod val="20000"/>
                          <a:lumOff val="8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386378068"/>
                  </a:ext>
                </a:extLst>
              </a:tr>
              <a:tr h="1028841">
                <a:tc>
                  <a:txBody>
                    <a:bodyPr/>
                    <a:lstStyle/>
                    <a:p>
                      <a:pPr algn="ctr"/>
                      <a:r>
                        <a:rPr lang="fr-FR" sz="1000" b="1" dirty="0">
                          <a:latin typeface="Avenir Next LT Pro" panose="020B0504020202020204" pitchFamily="34" charset="0"/>
                        </a:rPr>
                        <a:t>Parrainage Podcast</a:t>
                      </a:r>
                    </a:p>
                  </a:txBody>
                  <a:tcPr anchor="ctr">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latin typeface="Avenir Next LT Pro" panose="020B0504020202020204" pitchFamily="34" charset="0"/>
                        </a:rPr>
                        <a:t>Insert Audio</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latin typeface="Avenir Next LT Pro" panose="020B0504020202020204" pitchFamily="34" charset="0"/>
                        </a:rPr>
                        <a:t>Desktop + Mobile</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latin typeface="Avenir Next LT Pro" panose="020B0504020202020204" pitchFamily="34" charset="0"/>
                        </a:rPr>
                        <a:t>Forfait</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latin typeface="Avenir Next LT Pro" panose="020B0504020202020204" pitchFamily="34" charset="0"/>
                        </a:rPr>
                        <a:t>80K €</a:t>
                      </a:r>
                    </a:p>
                  </a:txBody>
                  <a:tcPr anchor="ctr">
                    <a:lnL w="12700" cap="flat" cmpd="sng" algn="ctr">
                      <a:solidFill>
                        <a:schemeClr val="tx1">
                          <a:lumMod val="20000"/>
                          <a:lumOff val="80000"/>
                        </a:schemeClr>
                      </a:solidFill>
                      <a:prstDash val="solid"/>
                      <a:round/>
                      <a:headEnd type="none" w="med" len="med"/>
                      <a:tailEnd type="none" w="med" len="med"/>
                    </a:lnL>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76654038"/>
                  </a:ext>
                </a:extLst>
              </a:tr>
              <a:tr h="10288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b="1" dirty="0">
                          <a:latin typeface="Avenir Next LT Pro" panose="020B0504020202020204" pitchFamily="34" charset="0"/>
                        </a:rPr>
                        <a:t>Parrainage  YouTube</a:t>
                      </a:r>
                    </a:p>
                  </a:txBody>
                  <a:tcPr anchor="ctr">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Insert Audio + Logo de marque</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Desktop + Mobile</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latin typeface="Avenir Next LT Pro" panose="020B0504020202020204" pitchFamily="34" charset="0"/>
                        </a:rPr>
                        <a:t>Forfait</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dirty="0">
                          <a:latin typeface="Avenir Next LT Pro" panose="020B0504020202020204" pitchFamily="34" charset="0"/>
                        </a:rPr>
                        <a:t>3K €/ épisode</a:t>
                      </a:r>
                    </a:p>
                  </a:txBody>
                  <a:tcPr anchor="ctr">
                    <a:lnL w="12700" cap="flat" cmpd="sng" algn="ctr">
                      <a:solidFill>
                        <a:schemeClr val="tx1">
                          <a:lumMod val="20000"/>
                          <a:lumOff val="80000"/>
                        </a:schemeClr>
                      </a:solidFill>
                      <a:prstDash val="solid"/>
                      <a:round/>
                      <a:headEnd type="none" w="med" len="med"/>
                      <a:tailEnd type="none" w="med" len="med"/>
                    </a:lnL>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78144988"/>
                  </a:ext>
                </a:extLst>
              </a:tr>
              <a:tr h="1028841">
                <a:tc>
                  <a:txBody>
                    <a:bodyPr/>
                    <a:lstStyle/>
                    <a:p>
                      <a:pPr algn="ctr"/>
                      <a:r>
                        <a:rPr lang="fr-FR" sz="1000" b="1" dirty="0">
                          <a:latin typeface="Avenir Next LT Pro" panose="020B0504020202020204" pitchFamily="34" charset="0"/>
                        </a:rPr>
                        <a:t>Social Media*</a:t>
                      </a:r>
                    </a:p>
                  </a:txBody>
                  <a:tcPr anchor="ctr">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Facebook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Instagram</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Desktop + Mobile</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latin typeface="Avenir Next LT Pro" panose="020B0504020202020204" pitchFamily="34" charset="0"/>
                        </a:rPr>
                        <a:t>Forfait</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kern="1200" dirty="0">
                          <a:solidFill>
                            <a:schemeClr val="dk1"/>
                          </a:solidFill>
                          <a:latin typeface="Avenir Next LT Pro" panose="020B0504020202020204" pitchFamily="34" charset="0"/>
                          <a:ea typeface="+mn-ea"/>
                          <a:cs typeface="+mn-cs"/>
                        </a:rPr>
                        <a:t>A partir de 5000€ de budget</a:t>
                      </a:r>
                    </a:p>
                  </a:txBody>
                  <a:tcPr anchor="ctr">
                    <a:lnL w="12700" cap="flat" cmpd="sng" algn="ctr">
                      <a:solidFill>
                        <a:schemeClr val="tx1">
                          <a:lumMod val="20000"/>
                          <a:lumOff val="80000"/>
                        </a:schemeClr>
                      </a:solidFill>
                      <a:prstDash val="solid"/>
                      <a:round/>
                      <a:headEnd type="none" w="med" len="med"/>
                      <a:tailEnd type="none" w="med" len="med"/>
                    </a:lnL>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2570442678"/>
                  </a:ext>
                </a:extLst>
              </a:tr>
              <a:tr h="1028841">
                <a:tc>
                  <a:txBody>
                    <a:bodyPr/>
                    <a:lstStyle/>
                    <a:p>
                      <a:pPr algn="ctr"/>
                      <a:r>
                        <a:rPr lang="fr-FR" sz="1000" b="1" dirty="0">
                          <a:latin typeface="Avenir Next LT Pro" panose="020B0504020202020204" pitchFamily="34" charset="0"/>
                        </a:rPr>
                        <a:t>Display </a:t>
                      </a:r>
                      <a:r>
                        <a:rPr lang="fr-FR" sz="1000" b="1" dirty="0" err="1">
                          <a:latin typeface="Avenir Next LT Pro" panose="020B0504020202020204" pitchFamily="34" charset="0"/>
                        </a:rPr>
                        <a:t>Onsite</a:t>
                      </a:r>
                      <a:endParaRPr lang="fr-FR" sz="1000" b="1" dirty="0">
                        <a:latin typeface="Avenir Next LT Pro" panose="020B0504020202020204" pitchFamily="34" charset="0"/>
                      </a:endParaRPr>
                    </a:p>
                  </a:txBody>
                  <a:tcPr anchor="ctr">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err="1">
                          <a:ln>
                            <a:noFill/>
                          </a:ln>
                          <a:solidFill>
                            <a:srgbClr val="004282"/>
                          </a:solidFill>
                          <a:effectLst/>
                          <a:uLnTx/>
                          <a:uFillTx/>
                          <a:latin typeface="Avenir Next LT Pro" panose="020B0504020202020204" pitchFamily="34" charset="0"/>
                          <a:ea typeface="+mn-ea"/>
                          <a:cs typeface="+mn-cs"/>
                        </a:rPr>
                        <a:t>Homepage</a:t>
                      </a: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Espaces Catalogues, Première page Catalogue, Pages Services &amp; Info</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rPr>
                        <a:t>Desktop + Mobile</a:t>
                      </a:r>
                      <a:endPar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latin typeface="Avenir Next LT Pro" panose="020B0504020202020204" pitchFamily="34" charset="0"/>
                        </a:rPr>
                        <a:t>CPM</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latin typeface="Avenir Next LT Pro" panose="020B0504020202020204" pitchFamily="34" charset="0"/>
                        </a:rPr>
                        <a:t>55€ (endémique)</a:t>
                      </a:r>
                    </a:p>
                    <a:p>
                      <a:pPr algn="ctr"/>
                      <a:r>
                        <a:rPr lang="fr-FR" sz="1000" dirty="0">
                          <a:latin typeface="Avenir Next LT Pro" panose="020B0504020202020204" pitchFamily="34" charset="0"/>
                        </a:rPr>
                        <a:t>110€ (Non-endémique)</a:t>
                      </a:r>
                    </a:p>
                  </a:txBody>
                  <a:tcPr anchor="ctr">
                    <a:lnL w="12700" cap="flat" cmpd="sng" algn="ctr">
                      <a:solidFill>
                        <a:schemeClr val="tx1">
                          <a:lumMod val="20000"/>
                          <a:lumOff val="80000"/>
                        </a:schemeClr>
                      </a:solidFill>
                      <a:prstDash val="solid"/>
                      <a:round/>
                      <a:headEnd type="none" w="med" len="med"/>
                      <a:tailEnd type="none" w="med" len="med"/>
                    </a:lnL>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36410176"/>
                  </a:ext>
                </a:extLst>
              </a:tr>
            </a:tbl>
          </a:graphicData>
        </a:graphic>
      </p:graphicFrame>
      <p:sp>
        <p:nvSpPr>
          <p:cNvPr id="7" name="ZoneTexte 6">
            <a:extLst>
              <a:ext uri="{FF2B5EF4-FFF2-40B4-BE49-F238E27FC236}">
                <a16:creationId xmlns:a16="http://schemas.microsoft.com/office/drawing/2014/main" id="{ABB270AE-6AFA-71E3-E346-A6B261CE5EB6}"/>
              </a:ext>
            </a:extLst>
          </p:cNvPr>
          <p:cNvSpPr txBox="1"/>
          <p:nvPr/>
        </p:nvSpPr>
        <p:spPr>
          <a:xfrm>
            <a:off x="387446" y="817885"/>
            <a:ext cx="8239073" cy="307777"/>
          </a:xfrm>
          <a:prstGeom prst="rect">
            <a:avLst/>
          </a:prstGeom>
          <a:noFill/>
        </p:spPr>
        <p:txBody>
          <a:bodyPr wrap="square" rtlCol="0">
            <a:spAutoFit/>
          </a:bodyPr>
          <a:lstStyle/>
          <a:p>
            <a:r>
              <a:rPr lang="fr-FR" sz="1400" dirty="0">
                <a:latin typeface="Avenir Next LT Pro" panose="020B0504020202020204" pitchFamily="34" charset="0"/>
              </a:rPr>
              <a:t>Une tarification à la carte pour plus de flexibilité dans la construction de vos stratégies d’activation</a:t>
            </a:r>
          </a:p>
        </p:txBody>
      </p:sp>
      <p:sp>
        <p:nvSpPr>
          <p:cNvPr id="6" name="ZoneTexte 5">
            <a:extLst>
              <a:ext uri="{FF2B5EF4-FFF2-40B4-BE49-F238E27FC236}">
                <a16:creationId xmlns:a16="http://schemas.microsoft.com/office/drawing/2014/main" id="{752E9141-3586-5FA0-9EFE-F772A50FE23E}"/>
              </a:ext>
            </a:extLst>
          </p:cNvPr>
          <p:cNvSpPr txBox="1"/>
          <p:nvPr/>
        </p:nvSpPr>
        <p:spPr>
          <a:xfrm>
            <a:off x="2298388" y="6417428"/>
            <a:ext cx="7595221" cy="215444"/>
          </a:xfrm>
          <a:prstGeom prst="rect">
            <a:avLst/>
          </a:prstGeom>
          <a:noFill/>
        </p:spPr>
        <p:txBody>
          <a:bodyPr wrap="square" rtlCol="0">
            <a:spAutoFit/>
          </a:bodyPr>
          <a:lstStyle/>
          <a:p>
            <a:r>
              <a:rPr lang="fr-FR" sz="800" dirty="0">
                <a:latin typeface="Avenir Next LT Pro" panose="020B0504020202020204" pitchFamily="34" charset="0"/>
              </a:rPr>
              <a:t>* Optimisation et pilotage inclus, ~80K-100K impressions. Le nombre d’impressions peut varier selon la période, la concurrence, le ciblage, le budget.</a:t>
            </a:r>
          </a:p>
        </p:txBody>
      </p:sp>
      <p:sp>
        <p:nvSpPr>
          <p:cNvPr id="8" name="Espace réservé du numéro de diapositive 4">
            <a:extLst>
              <a:ext uri="{FF2B5EF4-FFF2-40B4-BE49-F238E27FC236}">
                <a16:creationId xmlns:a16="http://schemas.microsoft.com/office/drawing/2014/main" id="{ED469171-D50A-174D-7732-6EABC67709F8}"/>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A3E7241-16CC-4146-9BD5-AEC56D02ABBB}" type="slidenum">
              <a:rPr lang="fr-FR" sz="800" smtClean="0">
                <a:latin typeface="Avenir Next LT Pro" panose="020B0504020202020204" pitchFamily="34" charset="0"/>
              </a:rPr>
              <a:pPr algn="r"/>
              <a:t>23</a:t>
            </a:fld>
            <a:endParaRPr lang="fr-FR" sz="800" dirty="0">
              <a:latin typeface="Avenir Next LT Pro" panose="020B0504020202020204" pitchFamily="34" charset="0"/>
            </a:endParaRPr>
          </a:p>
        </p:txBody>
      </p:sp>
      <p:pic>
        <p:nvPicPr>
          <p:cNvPr id="3" name="Image 2" descr="Une image contenant texte, Police, Graphique, graphisme&#10;&#10;Description générée automatiquement">
            <a:extLst>
              <a:ext uri="{FF2B5EF4-FFF2-40B4-BE49-F238E27FC236}">
                <a16:creationId xmlns:a16="http://schemas.microsoft.com/office/drawing/2014/main" id="{208D6F73-C5D9-D353-EB42-85B6A77A8C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Tree>
    <p:extLst>
      <p:ext uri="{BB962C8B-B14F-4D97-AF65-F5344CB8AC3E}">
        <p14:creationId xmlns:p14="http://schemas.microsoft.com/office/powerpoint/2010/main" val="687250188"/>
      </p:ext>
    </p:extLst>
  </p:cSld>
  <p:clrMapOvr>
    <a:masterClrMapping/>
  </p:clrMapOvr>
  <p:extLst>
    <p:ext uri="{6950BFC3-D8DA-4A85-94F7-54DA5524770B}">
      <p188:commentRel xmlns:p188="http://schemas.microsoft.com/office/powerpoint/2018/8/main" r:id="rId2"/>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784929-0BB8-AAF2-646E-9A764909827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235022C-E2DE-93AA-6316-2235CBD799A0}"/>
              </a:ext>
            </a:extLst>
          </p:cNvPr>
          <p:cNvSpPr>
            <a:spLocks noGrp="1"/>
          </p:cNvSpPr>
          <p:nvPr>
            <p:ph type="title"/>
          </p:nvPr>
        </p:nvSpPr>
        <p:spPr/>
        <p:txBody>
          <a:bodyPr/>
          <a:lstStyle/>
          <a:p>
            <a:r>
              <a:rPr kumimoji="0" lang="fr-FR" sz="2400" b="1" i="0" u="none" strike="noStrike" kern="1200" cap="all" spc="0" normalizeH="0" baseline="0" noProof="0" dirty="0">
                <a:ln>
                  <a:noFill/>
                </a:ln>
                <a:solidFill>
                  <a:srgbClr val="004282"/>
                </a:solidFill>
                <a:effectLst/>
                <a:uLnTx/>
                <a:uFillTx/>
              </a:rPr>
              <a:t>Tarification 2026 – PACKAGES</a:t>
            </a:r>
            <a:endParaRPr lang="fr-FR" dirty="0"/>
          </a:p>
        </p:txBody>
      </p:sp>
      <p:graphicFrame>
        <p:nvGraphicFramePr>
          <p:cNvPr id="9" name="Espace réservé du contenu 8">
            <a:extLst>
              <a:ext uri="{FF2B5EF4-FFF2-40B4-BE49-F238E27FC236}">
                <a16:creationId xmlns:a16="http://schemas.microsoft.com/office/drawing/2014/main" id="{05EA405C-74A2-069B-C62E-66D6EA14E27B}"/>
              </a:ext>
            </a:extLst>
          </p:cNvPr>
          <p:cNvGraphicFramePr>
            <a:graphicFrameLocks noGrp="1"/>
          </p:cNvGraphicFramePr>
          <p:nvPr>
            <p:ph idx="1"/>
          </p:nvPr>
        </p:nvGraphicFramePr>
        <p:xfrm>
          <a:off x="387446" y="2194431"/>
          <a:ext cx="10955544" cy="3431819"/>
        </p:xfrm>
        <a:graphic>
          <a:graphicData uri="http://schemas.openxmlformats.org/drawingml/2006/table">
            <a:tbl>
              <a:tblPr firstRow="1" bandRow="1">
                <a:tableStyleId>{5C22544A-7EE6-4342-B048-85BDC9FD1C3A}</a:tableStyleId>
              </a:tblPr>
              <a:tblGrid>
                <a:gridCol w="1369443">
                  <a:extLst>
                    <a:ext uri="{9D8B030D-6E8A-4147-A177-3AD203B41FA5}">
                      <a16:colId xmlns:a16="http://schemas.microsoft.com/office/drawing/2014/main" val="1614647411"/>
                    </a:ext>
                  </a:extLst>
                </a:gridCol>
                <a:gridCol w="1369443">
                  <a:extLst>
                    <a:ext uri="{9D8B030D-6E8A-4147-A177-3AD203B41FA5}">
                      <a16:colId xmlns:a16="http://schemas.microsoft.com/office/drawing/2014/main" val="628484769"/>
                    </a:ext>
                  </a:extLst>
                </a:gridCol>
                <a:gridCol w="1369443">
                  <a:extLst>
                    <a:ext uri="{9D8B030D-6E8A-4147-A177-3AD203B41FA5}">
                      <a16:colId xmlns:a16="http://schemas.microsoft.com/office/drawing/2014/main" val="901352638"/>
                    </a:ext>
                  </a:extLst>
                </a:gridCol>
                <a:gridCol w="1369443">
                  <a:extLst>
                    <a:ext uri="{9D8B030D-6E8A-4147-A177-3AD203B41FA5}">
                      <a16:colId xmlns:a16="http://schemas.microsoft.com/office/drawing/2014/main" val="3792141829"/>
                    </a:ext>
                  </a:extLst>
                </a:gridCol>
                <a:gridCol w="1369443">
                  <a:extLst>
                    <a:ext uri="{9D8B030D-6E8A-4147-A177-3AD203B41FA5}">
                      <a16:colId xmlns:a16="http://schemas.microsoft.com/office/drawing/2014/main" val="3463059472"/>
                    </a:ext>
                  </a:extLst>
                </a:gridCol>
                <a:gridCol w="1369443">
                  <a:extLst>
                    <a:ext uri="{9D8B030D-6E8A-4147-A177-3AD203B41FA5}">
                      <a16:colId xmlns:a16="http://schemas.microsoft.com/office/drawing/2014/main" val="4215276524"/>
                    </a:ext>
                  </a:extLst>
                </a:gridCol>
                <a:gridCol w="1369443">
                  <a:extLst>
                    <a:ext uri="{9D8B030D-6E8A-4147-A177-3AD203B41FA5}">
                      <a16:colId xmlns:a16="http://schemas.microsoft.com/office/drawing/2014/main" val="780366830"/>
                    </a:ext>
                  </a:extLst>
                </a:gridCol>
                <a:gridCol w="1369443">
                  <a:extLst>
                    <a:ext uri="{9D8B030D-6E8A-4147-A177-3AD203B41FA5}">
                      <a16:colId xmlns:a16="http://schemas.microsoft.com/office/drawing/2014/main" val="4126884815"/>
                    </a:ext>
                  </a:extLst>
                </a:gridCol>
              </a:tblGrid>
              <a:tr h="639829">
                <a:tc>
                  <a:txBody>
                    <a:bodyPr/>
                    <a:lstStyle/>
                    <a:p>
                      <a:pPr algn="ctr"/>
                      <a:endParaRPr lang="fr-FR" sz="1100" dirty="0"/>
                    </a:p>
                  </a:txBody>
                  <a:tcPr anchor="ctr">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bg1"/>
                    </a:solidFill>
                  </a:tcPr>
                </a:tc>
                <a:tc gridSpan="3">
                  <a:txBody>
                    <a:bodyPr/>
                    <a:lstStyle/>
                    <a:p>
                      <a:pPr algn="ctr"/>
                      <a:r>
                        <a:rPr lang="fr-FR" sz="1200" dirty="0"/>
                        <a:t>Visibilité</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hMerge="1">
                  <a:txBody>
                    <a:bodyPr/>
                    <a:lstStyle/>
                    <a:p>
                      <a:pPr algn="ctr"/>
                      <a:endParaRPr lang="fr-FR" sz="1400" dirty="0"/>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lumMod val="40000"/>
                        <a:lumOff val="60000"/>
                      </a:schemeClr>
                    </a:solidFill>
                  </a:tcPr>
                </a:tc>
                <a:tc hMerge="1">
                  <a:txBody>
                    <a:bodyPr/>
                    <a:lstStyle/>
                    <a:p>
                      <a:pPr algn="ctr"/>
                      <a:endParaRPr lang="fr-FR" sz="1200" dirty="0"/>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a:txBody>
                    <a:bodyPr/>
                    <a:lstStyle/>
                    <a:p>
                      <a:pPr algn="ctr"/>
                      <a:r>
                        <a:rPr lang="fr-FR" sz="1200" dirty="0"/>
                        <a:t>Considération</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gridSpan="2">
                  <a:txBody>
                    <a:bodyPr/>
                    <a:lstStyle/>
                    <a:p>
                      <a:pPr algn="ctr"/>
                      <a:r>
                        <a:rPr lang="fr-FR" sz="1200" dirty="0"/>
                        <a:t>Recrutement</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hMerge="1">
                  <a:txBody>
                    <a:bodyPr/>
                    <a:lstStyle/>
                    <a:p>
                      <a:pPr algn="ctr"/>
                      <a:endParaRPr lang="fr-FR" sz="1400" dirty="0"/>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a:txBody>
                    <a:bodyPr/>
                    <a:lstStyle/>
                    <a:p>
                      <a:pPr algn="ctr"/>
                      <a:r>
                        <a:rPr lang="fr-FR" sz="1200" dirty="0"/>
                        <a:t>Fidélisation</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3798099020"/>
                  </a:ext>
                </a:extLst>
              </a:tr>
              <a:tr h="1238508">
                <a:tc>
                  <a:txBody>
                    <a:bodyPr/>
                    <a:lstStyle/>
                    <a:p>
                      <a:pPr marL="0" algn="ctr" defTabSz="914400" rtl="0" eaLnBrk="1" latinLnBrk="0" hangingPunct="1"/>
                      <a:r>
                        <a:rPr lang="fr-FR" sz="1100" b="1" kern="1200" dirty="0">
                          <a:solidFill>
                            <a:schemeClr val="tx1"/>
                          </a:solidFill>
                          <a:latin typeface="+mn-lt"/>
                          <a:ea typeface="+mn-ea"/>
                          <a:cs typeface="+mn-cs"/>
                        </a:rPr>
                        <a:t>Leviers</a:t>
                      </a:r>
                    </a:p>
                  </a:txBody>
                  <a:tcPr anchor="ctr">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t>PLV-</a:t>
                      </a:r>
                      <a:r>
                        <a:rPr lang="fr-FR" sz="1000" dirty="0" err="1"/>
                        <a:t>Rollup</a:t>
                      </a:r>
                      <a:r>
                        <a:rPr lang="fr-FR" sz="1000" dirty="0"/>
                        <a:t> </a:t>
                      </a:r>
                    </a:p>
                    <a:p>
                      <a:pPr algn="ctr"/>
                      <a:r>
                        <a:rPr lang="fr-FR" sz="1000" dirty="0"/>
                        <a:t>Radio Halles*</a:t>
                      </a:r>
                    </a:p>
                    <a:p>
                      <a:pPr algn="ctr"/>
                      <a:r>
                        <a:rPr lang="fr-FR" sz="1000" dirty="0"/>
                        <a:t>Social Media - </a:t>
                      </a:r>
                      <a:r>
                        <a:rPr lang="fr-FR" sz="1000" dirty="0" err="1"/>
                        <a:t>Carroussel</a:t>
                      </a:r>
                      <a:endParaRPr lang="fr-FR" sz="1000" dirty="0"/>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dirty="0"/>
                        <a:t>Magazine 15H30</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dirty="0"/>
                        <a:t>Display </a:t>
                      </a:r>
                      <a:r>
                        <a:rPr lang="fr-FR" sz="1000" dirty="0" err="1"/>
                        <a:t>Onsite</a:t>
                      </a:r>
                      <a:r>
                        <a:rPr lang="fr-FR" sz="1000" dirty="0"/>
                        <a:t>**</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dirty="0"/>
                        <a:t>SMS Dédié</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dirty="0"/>
                        <a:t>1 Social Media - Vidéo</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dirty="0"/>
                        <a:t>1 Social Media - Carrousel</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dirty="0"/>
                        <a:t>PLV - Manchons</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t>Radio Halles*</a:t>
                      </a:r>
                    </a:p>
                    <a:p>
                      <a:pPr algn="ctr"/>
                      <a:r>
                        <a:rPr lang="fr-FR" sz="1000" dirty="0"/>
                        <a:t>Display </a:t>
                      </a:r>
                      <a:r>
                        <a:rPr lang="fr-FR" sz="1000" dirty="0" err="1"/>
                        <a:t>Onsite</a:t>
                      </a:r>
                      <a:r>
                        <a:rPr lang="fr-FR" sz="1000" dirty="0"/>
                        <a:t>**</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t>Display </a:t>
                      </a:r>
                      <a:r>
                        <a:rPr lang="fr-FR" sz="1000" dirty="0" err="1"/>
                        <a:t>Onsite</a:t>
                      </a:r>
                      <a:r>
                        <a:rPr lang="fr-FR" sz="1000" dirty="0"/>
                        <a:t>**</a:t>
                      </a:r>
                    </a:p>
                    <a:p>
                      <a:pPr algn="ctr"/>
                      <a:r>
                        <a:rPr lang="fr-FR" sz="1000" dirty="0"/>
                        <a:t> 1 Email Dédié***</a:t>
                      </a:r>
                    </a:p>
                    <a:p>
                      <a:pPr algn="ctr"/>
                      <a:r>
                        <a:rPr lang="fr-FR" sz="1000" dirty="0"/>
                        <a:t>1 SMS Dédié</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t>Bandeau Newsletter thématique</a:t>
                      </a:r>
                    </a:p>
                    <a:p>
                      <a:pPr algn="ctr"/>
                      <a:r>
                        <a:rPr lang="fr-FR" sz="1000" dirty="0"/>
                        <a:t>SMS Dédié</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dirty="0"/>
                        <a:t>Display </a:t>
                      </a:r>
                      <a:r>
                        <a:rPr lang="fr-FR" sz="1000" dirty="0" err="1"/>
                        <a:t>Onsite</a:t>
                      </a:r>
                      <a:r>
                        <a:rPr lang="fr-FR" sz="1000" dirty="0"/>
                        <a:t>**</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t>1 Email Dédié***</a:t>
                      </a:r>
                    </a:p>
                    <a:p>
                      <a:pPr algn="ctr"/>
                      <a:r>
                        <a:rPr lang="fr-FR" sz="1000" dirty="0"/>
                        <a:t>1 Bandeaux Newsletter Thématique</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44963454"/>
                  </a:ext>
                </a:extLst>
              </a:tr>
              <a:tr h="639829">
                <a:tc>
                  <a:txBody>
                    <a:bodyPr/>
                    <a:lstStyle/>
                    <a:p>
                      <a:pPr marL="0" algn="ctr" defTabSz="914400" rtl="0" eaLnBrk="1" latinLnBrk="0" hangingPunct="1"/>
                      <a:r>
                        <a:rPr lang="fr-FR" sz="1100" b="1" kern="1200" dirty="0">
                          <a:solidFill>
                            <a:schemeClr val="tx1"/>
                          </a:solidFill>
                          <a:latin typeface="+mn-lt"/>
                          <a:ea typeface="+mn-ea"/>
                          <a:cs typeface="+mn-cs"/>
                        </a:rPr>
                        <a:t>Durée de </a:t>
                      </a:r>
                    </a:p>
                    <a:p>
                      <a:pPr marL="0" algn="ctr" defTabSz="914400" rtl="0" eaLnBrk="1" latinLnBrk="0" hangingPunct="1"/>
                      <a:r>
                        <a:rPr lang="fr-FR" sz="1100" b="1" kern="1200" dirty="0">
                          <a:solidFill>
                            <a:schemeClr val="tx1"/>
                          </a:solidFill>
                          <a:latin typeface="+mn-lt"/>
                          <a:ea typeface="+mn-ea"/>
                          <a:cs typeface="+mn-cs"/>
                        </a:rPr>
                        <a:t>campagne</a:t>
                      </a:r>
                    </a:p>
                  </a:txBody>
                  <a:tcPr anchor="ctr">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t>2 semaines</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t>3 semaines</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t>4 semaines</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t>3 semaines</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t>2 semaines</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t>2 semaines</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noFill/>
                  </a:tcPr>
                </a:tc>
                <a:tc>
                  <a:txBody>
                    <a:bodyPr/>
                    <a:lstStyle/>
                    <a:p>
                      <a:pPr algn="ctr"/>
                      <a:endParaRPr lang="fr-FR" sz="1000" dirty="0"/>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pattFill prst="pct10">
                      <a:fgClr>
                        <a:schemeClr val="accent1"/>
                      </a:fgClr>
                      <a:bgClr>
                        <a:schemeClr val="bg1"/>
                      </a:bgClr>
                    </a:pattFill>
                  </a:tcPr>
                </a:tc>
                <a:extLst>
                  <a:ext uri="{0D108BD9-81ED-4DB2-BD59-A6C34878D82A}">
                    <a16:rowId xmlns:a16="http://schemas.microsoft.com/office/drawing/2014/main" val="1033562160"/>
                  </a:ext>
                </a:extLst>
              </a:tr>
              <a:tr h="91365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b="1" kern="1200" dirty="0">
                          <a:solidFill>
                            <a:schemeClr val="tx1"/>
                          </a:solidFill>
                          <a:latin typeface="+mn-lt"/>
                          <a:ea typeface="+mn-ea"/>
                          <a:cs typeface="+mn-cs"/>
                        </a:rPr>
                        <a:t>Tarif</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sz="800" i="1" kern="1200" dirty="0">
                          <a:solidFill>
                            <a:schemeClr val="tx1"/>
                          </a:solidFill>
                          <a:latin typeface="+mn-lt"/>
                          <a:ea typeface="+mn-ea"/>
                          <a:cs typeface="+mn-cs"/>
                        </a:rPr>
                        <a:t>(en fonction des fréquences de diffusion et durée de campagne)</a:t>
                      </a:r>
                    </a:p>
                  </a:txBody>
                  <a:tcPr anchor="ctr">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solidFill>
                      <a:schemeClr val="bg1"/>
                    </a:solidFill>
                  </a:tcPr>
                </a:tc>
                <a:tc>
                  <a:txBody>
                    <a:bodyPr/>
                    <a:lstStyle/>
                    <a:p>
                      <a:pPr algn="ctr"/>
                      <a:r>
                        <a:rPr lang="fr-FR" sz="1000" dirty="0"/>
                        <a:t>25K €</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solidFill>
                      <a:schemeClr val="bg1"/>
                    </a:solidFill>
                  </a:tcPr>
                </a:tc>
                <a:tc>
                  <a:txBody>
                    <a:bodyPr/>
                    <a:lstStyle/>
                    <a:p>
                      <a:pPr algn="ctr"/>
                      <a:r>
                        <a:rPr lang="fr-FR" sz="1000" dirty="0"/>
                        <a:t>30k€</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solidFill>
                      <a:schemeClr val="bg1"/>
                    </a:solidFill>
                  </a:tcPr>
                </a:tc>
                <a:tc>
                  <a:txBody>
                    <a:bodyPr/>
                    <a:lstStyle/>
                    <a:p>
                      <a:pPr algn="ctr"/>
                      <a:r>
                        <a:rPr lang="fr-FR" sz="1000" dirty="0"/>
                        <a:t>20K €</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solidFill>
                      <a:schemeClr val="bg1"/>
                    </a:solidFill>
                  </a:tcPr>
                </a:tc>
                <a:tc>
                  <a:txBody>
                    <a:bodyPr/>
                    <a:lstStyle/>
                    <a:p>
                      <a:pPr algn="ctr"/>
                      <a:r>
                        <a:rPr lang="fr-FR" sz="1000" dirty="0"/>
                        <a:t>35K €</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solidFill>
                      <a:schemeClr val="bg1"/>
                    </a:solidFill>
                  </a:tcPr>
                </a:tc>
                <a:tc>
                  <a:txBody>
                    <a:bodyPr/>
                    <a:lstStyle/>
                    <a:p>
                      <a:pPr algn="ctr"/>
                      <a:r>
                        <a:rPr lang="fr-FR" sz="1000" dirty="0"/>
                        <a:t>25K €</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solidFill>
                      <a:schemeClr val="bg1"/>
                    </a:solidFill>
                  </a:tcPr>
                </a:tc>
                <a:tc>
                  <a:txBody>
                    <a:bodyPr/>
                    <a:lstStyle/>
                    <a:p>
                      <a:pPr algn="ctr"/>
                      <a:r>
                        <a:rPr lang="fr-FR" sz="1000"/>
                        <a:t>20K €</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solidFill>
                      <a:schemeClr val="bg1"/>
                    </a:solidFill>
                  </a:tcPr>
                </a:tc>
                <a:tc>
                  <a:txBody>
                    <a:bodyPr/>
                    <a:lstStyle/>
                    <a:p>
                      <a:pPr algn="ctr"/>
                      <a:r>
                        <a:rPr lang="fr-FR" sz="1000" dirty="0"/>
                        <a:t>15K €</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solidFill>
                      <a:schemeClr val="bg1"/>
                    </a:solidFill>
                  </a:tcPr>
                </a:tc>
                <a:extLst>
                  <a:ext uri="{0D108BD9-81ED-4DB2-BD59-A6C34878D82A}">
                    <a16:rowId xmlns:a16="http://schemas.microsoft.com/office/drawing/2014/main" val="114999746"/>
                  </a:ext>
                </a:extLst>
              </a:tr>
            </a:tbl>
          </a:graphicData>
        </a:graphic>
      </p:graphicFrame>
      <p:sp>
        <p:nvSpPr>
          <p:cNvPr id="10" name="ZoneTexte 9">
            <a:extLst>
              <a:ext uri="{FF2B5EF4-FFF2-40B4-BE49-F238E27FC236}">
                <a16:creationId xmlns:a16="http://schemas.microsoft.com/office/drawing/2014/main" id="{664752F7-7623-A86A-3160-43890F5B0780}"/>
              </a:ext>
            </a:extLst>
          </p:cNvPr>
          <p:cNvSpPr txBox="1"/>
          <p:nvPr/>
        </p:nvSpPr>
        <p:spPr>
          <a:xfrm>
            <a:off x="2858427" y="1541487"/>
            <a:ext cx="1837426" cy="553998"/>
          </a:xfrm>
          <a:prstGeom prst="rect">
            <a:avLst/>
          </a:prstGeom>
          <a:noFill/>
        </p:spPr>
        <p:txBody>
          <a:bodyPr wrap="square" rtlCol="0">
            <a:spAutoFit/>
          </a:bodyPr>
          <a:lstStyle/>
          <a:p>
            <a:pPr algn="ctr"/>
            <a:r>
              <a:rPr lang="fr-FR" sz="1000" i="1" dirty="0">
                <a:latin typeface="Avenir Next LT Pro" panose="020B0504020202020204" pitchFamily="34" charset="0"/>
              </a:rPr>
              <a:t>Innovation, </a:t>
            </a:r>
          </a:p>
          <a:p>
            <a:pPr algn="ctr"/>
            <a:r>
              <a:rPr lang="fr-FR" sz="1000" i="1" dirty="0">
                <a:latin typeface="Avenir Next LT Pro" panose="020B0504020202020204" pitchFamily="34" charset="0"/>
              </a:rPr>
              <a:t>Temps Fort commerciaux</a:t>
            </a:r>
          </a:p>
          <a:p>
            <a:pPr algn="ctr"/>
            <a:r>
              <a:rPr lang="fr-FR" sz="1000" i="1" dirty="0">
                <a:latin typeface="Avenir Next LT Pro" panose="020B0504020202020204" pitchFamily="34" charset="0"/>
              </a:rPr>
              <a:t>Gain de notoriété</a:t>
            </a:r>
          </a:p>
        </p:txBody>
      </p:sp>
      <p:sp>
        <p:nvSpPr>
          <p:cNvPr id="11" name="ZoneTexte 10">
            <a:extLst>
              <a:ext uri="{FF2B5EF4-FFF2-40B4-BE49-F238E27FC236}">
                <a16:creationId xmlns:a16="http://schemas.microsoft.com/office/drawing/2014/main" id="{7A2B4F16-AB96-B473-8304-F0B37914F75D}"/>
              </a:ext>
            </a:extLst>
          </p:cNvPr>
          <p:cNvSpPr txBox="1"/>
          <p:nvPr/>
        </p:nvSpPr>
        <p:spPr>
          <a:xfrm>
            <a:off x="5807992" y="1558545"/>
            <a:ext cx="1512619" cy="400110"/>
          </a:xfrm>
          <a:prstGeom prst="rect">
            <a:avLst/>
          </a:prstGeom>
          <a:noFill/>
        </p:spPr>
        <p:txBody>
          <a:bodyPr wrap="square" rtlCol="0">
            <a:spAutoFit/>
          </a:bodyPr>
          <a:lstStyle/>
          <a:p>
            <a:pPr algn="ctr"/>
            <a:r>
              <a:rPr lang="fr-FR" sz="1000" i="1" dirty="0">
                <a:latin typeface="Avenir Next LT Pro" panose="020B0504020202020204" pitchFamily="34" charset="0"/>
              </a:rPr>
              <a:t>Valorisation Gamme</a:t>
            </a:r>
          </a:p>
          <a:p>
            <a:pPr algn="ctr"/>
            <a:r>
              <a:rPr lang="fr-FR" sz="1000" i="1" dirty="0">
                <a:latin typeface="Avenir Next LT Pro" panose="020B0504020202020204" pitchFamily="34" charset="0"/>
              </a:rPr>
              <a:t>Incitation à l’achat</a:t>
            </a:r>
          </a:p>
        </p:txBody>
      </p:sp>
      <p:sp>
        <p:nvSpPr>
          <p:cNvPr id="14" name="ZoneTexte 13">
            <a:extLst>
              <a:ext uri="{FF2B5EF4-FFF2-40B4-BE49-F238E27FC236}">
                <a16:creationId xmlns:a16="http://schemas.microsoft.com/office/drawing/2014/main" id="{18A97BD0-5557-3185-981A-30782C013CBD}"/>
              </a:ext>
            </a:extLst>
          </p:cNvPr>
          <p:cNvSpPr txBox="1"/>
          <p:nvPr/>
        </p:nvSpPr>
        <p:spPr>
          <a:xfrm>
            <a:off x="1573690" y="6360614"/>
            <a:ext cx="4406900" cy="415498"/>
          </a:xfrm>
          <a:prstGeom prst="rect">
            <a:avLst/>
          </a:prstGeom>
          <a:noFill/>
        </p:spPr>
        <p:txBody>
          <a:bodyPr wrap="square" rtlCol="0">
            <a:spAutoFit/>
          </a:bodyPr>
          <a:lstStyle/>
          <a:p>
            <a:r>
              <a:rPr lang="fr-FR" sz="700" dirty="0">
                <a:latin typeface="Avenir Next LT Pro" panose="020B0504020202020204" pitchFamily="34" charset="0"/>
              </a:rPr>
              <a:t>* 5 répétitions par jour durant la période d’activation, hors dimanche</a:t>
            </a:r>
          </a:p>
          <a:p>
            <a:r>
              <a:rPr lang="fr-FR" sz="700" dirty="0">
                <a:latin typeface="Avenir Next LT Pro" panose="020B0504020202020204" pitchFamily="34" charset="0"/>
              </a:rPr>
              <a:t>**Tarif utilisé pour les marques endémiques, sur la base de ~480K contacts sur un mois</a:t>
            </a:r>
          </a:p>
          <a:p>
            <a:r>
              <a:rPr lang="fr-FR" sz="700" dirty="0">
                <a:latin typeface="Avenir Next LT Pro" panose="020B0504020202020204" pitchFamily="34" charset="0"/>
              </a:rPr>
              <a:t>***Tarif pour ~20K contacts touchés. Si volonté de toucher plus de contacts, tarif sur devis</a:t>
            </a:r>
          </a:p>
        </p:txBody>
      </p:sp>
      <p:sp>
        <p:nvSpPr>
          <p:cNvPr id="7" name="ZoneTexte 6">
            <a:extLst>
              <a:ext uri="{FF2B5EF4-FFF2-40B4-BE49-F238E27FC236}">
                <a16:creationId xmlns:a16="http://schemas.microsoft.com/office/drawing/2014/main" id="{3CB706CD-EF88-4ACB-313B-F3C025FCC472}"/>
              </a:ext>
            </a:extLst>
          </p:cNvPr>
          <p:cNvSpPr txBox="1"/>
          <p:nvPr/>
        </p:nvSpPr>
        <p:spPr>
          <a:xfrm>
            <a:off x="387446" y="817885"/>
            <a:ext cx="8239073" cy="307777"/>
          </a:xfrm>
          <a:prstGeom prst="rect">
            <a:avLst/>
          </a:prstGeom>
          <a:noFill/>
        </p:spPr>
        <p:txBody>
          <a:bodyPr wrap="square" rtlCol="0">
            <a:spAutoFit/>
          </a:bodyPr>
          <a:lstStyle/>
          <a:p>
            <a:r>
              <a:rPr lang="fr-FR" sz="1400" dirty="0">
                <a:latin typeface="Avenir Next LT Pro" panose="020B0504020202020204" pitchFamily="34" charset="0"/>
              </a:rPr>
              <a:t>Une prise de parole exclusive par format sur votre catégorie, garantissant un fort niveau de visibilité</a:t>
            </a:r>
          </a:p>
        </p:txBody>
      </p:sp>
      <p:sp>
        <p:nvSpPr>
          <p:cNvPr id="4" name="ZoneTexte 3">
            <a:extLst>
              <a:ext uri="{FF2B5EF4-FFF2-40B4-BE49-F238E27FC236}">
                <a16:creationId xmlns:a16="http://schemas.microsoft.com/office/drawing/2014/main" id="{944C2EEF-6710-D662-1DCF-FDD1D66D24D3}"/>
              </a:ext>
            </a:extLst>
          </p:cNvPr>
          <p:cNvSpPr txBox="1"/>
          <p:nvPr/>
        </p:nvSpPr>
        <p:spPr>
          <a:xfrm>
            <a:off x="7870209" y="1541487"/>
            <a:ext cx="1512619" cy="553998"/>
          </a:xfrm>
          <a:prstGeom prst="rect">
            <a:avLst/>
          </a:prstGeom>
          <a:noFill/>
        </p:spPr>
        <p:txBody>
          <a:bodyPr wrap="square" rtlCol="0">
            <a:spAutoFit/>
          </a:bodyPr>
          <a:lstStyle/>
          <a:p>
            <a:pPr algn="ctr"/>
            <a:r>
              <a:rPr lang="fr-FR" sz="1000" i="1" dirty="0">
                <a:latin typeface="Avenir Next LT Pro" panose="020B0504020202020204" pitchFamily="34" charset="0"/>
              </a:rPr>
              <a:t>Incitation à l’achat</a:t>
            </a:r>
          </a:p>
          <a:p>
            <a:pPr algn="ctr"/>
            <a:r>
              <a:rPr lang="fr-FR" sz="1000" i="1" dirty="0">
                <a:latin typeface="Avenir Next LT Pro" panose="020B0504020202020204" pitchFamily="34" charset="0"/>
              </a:rPr>
              <a:t>Gain de PDM</a:t>
            </a:r>
          </a:p>
          <a:p>
            <a:pPr algn="ctr"/>
            <a:r>
              <a:rPr lang="fr-FR" sz="1000" i="1" dirty="0">
                <a:latin typeface="Avenir Next LT Pro" panose="020B0504020202020204" pitchFamily="34" charset="0"/>
              </a:rPr>
              <a:t>Nouveaux acheteurs</a:t>
            </a:r>
          </a:p>
        </p:txBody>
      </p:sp>
      <p:sp>
        <p:nvSpPr>
          <p:cNvPr id="5" name="ZoneTexte 4">
            <a:extLst>
              <a:ext uri="{FF2B5EF4-FFF2-40B4-BE49-F238E27FC236}">
                <a16:creationId xmlns:a16="http://schemas.microsoft.com/office/drawing/2014/main" id="{C6AF0569-8197-52B9-FBE1-8A2BFE99D597}"/>
              </a:ext>
            </a:extLst>
          </p:cNvPr>
          <p:cNvSpPr txBox="1"/>
          <p:nvPr/>
        </p:nvSpPr>
        <p:spPr>
          <a:xfrm>
            <a:off x="9923771" y="1455477"/>
            <a:ext cx="1419219" cy="707886"/>
          </a:xfrm>
          <a:prstGeom prst="rect">
            <a:avLst/>
          </a:prstGeom>
          <a:noFill/>
        </p:spPr>
        <p:txBody>
          <a:bodyPr wrap="square" rtlCol="0">
            <a:spAutoFit/>
          </a:bodyPr>
          <a:lstStyle/>
          <a:p>
            <a:pPr algn="ctr"/>
            <a:r>
              <a:rPr lang="fr-FR" sz="1000" i="1" dirty="0">
                <a:latin typeface="Avenir Next LT Pro" panose="020B0504020202020204" pitchFamily="34" charset="0"/>
              </a:rPr>
              <a:t>Augmentation QA/NA</a:t>
            </a:r>
          </a:p>
          <a:p>
            <a:pPr algn="ctr"/>
            <a:r>
              <a:rPr lang="fr-FR" sz="1000" i="1" dirty="0">
                <a:latin typeface="Avenir Next LT Pro" panose="020B0504020202020204" pitchFamily="34" charset="0"/>
              </a:rPr>
              <a:t>Développement du réachat</a:t>
            </a:r>
          </a:p>
        </p:txBody>
      </p:sp>
      <p:sp>
        <p:nvSpPr>
          <p:cNvPr id="8" name="Espace réservé du numéro de diapositive 4">
            <a:extLst>
              <a:ext uri="{FF2B5EF4-FFF2-40B4-BE49-F238E27FC236}">
                <a16:creationId xmlns:a16="http://schemas.microsoft.com/office/drawing/2014/main" id="{74D18F81-1FCC-DF3C-570C-4E57E9745760}"/>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A3E7241-16CC-4146-9BD5-AEC56D02ABBB}" type="slidenum">
              <a:rPr lang="fr-FR" sz="800" smtClean="0">
                <a:latin typeface="Avenir Next LT Pro" panose="020B0504020202020204" pitchFamily="34" charset="0"/>
              </a:rPr>
              <a:pPr algn="r"/>
              <a:t>24</a:t>
            </a:fld>
            <a:endParaRPr lang="fr-FR" sz="800" dirty="0">
              <a:latin typeface="Avenir Next LT Pro" panose="020B0504020202020204" pitchFamily="34" charset="0"/>
            </a:endParaRPr>
          </a:p>
        </p:txBody>
      </p:sp>
      <p:pic>
        <p:nvPicPr>
          <p:cNvPr id="3" name="Image 2" descr="Une image contenant texte, Police, Graphique, graphisme&#10;&#10;Description générée automatiquement">
            <a:extLst>
              <a:ext uri="{FF2B5EF4-FFF2-40B4-BE49-F238E27FC236}">
                <a16:creationId xmlns:a16="http://schemas.microsoft.com/office/drawing/2014/main" id="{BAEDD975-AE16-C0B0-C4E8-31C818D3A7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Tree>
    <p:extLst>
      <p:ext uri="{BB962C8B-B14F-4D97-AF65-F5344CB8AC3E}">
        <p14:creationId xmlns:p14="http://schemas.microsoft.com/office/powerpoint/2010/main" val="2151598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98F3B-3DF6-41C2-CFDF-895E4BDF4A56}"/>
            </a:ext>
          </a:extLst>
        </p:cNvPr>
        <p:cNvGrpSpPr/>
        <p:nvPr/>
      </p:nvGrpSpPr>
      <p:grpSpPr>
        <a:xfrm>
          <a:off x="0" y="0"/>
          <a:ext cx="0" cy="0"/>
          <a:chOff x="0" y="0"/>
          <a:chExt cx="0" cy="0"/>
        </a:xfrm>
      </p:grpSpPr>
      <p:pic>
        <p:nvPicPr>
          <p:cNvPr id="4098" name="Picture 2" descr="Article de journal économique">
            <a:extLst>
              <a:ext uri="{FF2B5EF4-FFF2-40B4-BE49-F238E27FC236}">
                <a16:creationId xmlns:a16="http://schemas.microsoft.com/office/drawing/2014/main" id="{CAC94121-505B-011A-4C5F-DE4F61261A3F}"/>
              </a:ext>
            </a:extLst>
          </p:cNvPr>
          <p:cNvPicPr>
            <a:picLocks noChangeAspect="1" noChangeArrowheads="1"/>
          </p:cNvPicPr>
          <p:nvPr/>
        </p:nvPicPr>
        <p:blipFill>
          <a:blip r:embed="rId2">
            <a:alphaModFix amt="20000"/>
            <a:extLst>
              <a:ext uri="{28A0092B-C50C-407E-A947-70E740481C1C}">
                <a14:useLocalDpi xmlns:a14="http://schemas.microsoft.com/office/drawing/2010/main" val="0"/>
              </a:ext>
            </a:extLst>
          </a:blip>
          <a:srcRect/>
          <a:stretch>
            <a:fillRect/>
          </a:stretch>
        </p:blipFill>
        <p:spPr bwMode="auto">
          <a:xfrm>
            <a:off x="-1" y="0"/>
            <a:ext cx="12192001" cy="6860876"/>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5CA38C4F-4951-BFF2-2B7F-9DDAE9BC38CD}"/>
              </a:ext>
            </a:extLst>
          </p:cNvPr>
          <p:cNvSpPr txBox="1"/>
          <p:nvPr/>
        </p:nvSpPr>
        <p:spPr>
          <a:xfrm>
            <a:off x="1000664" y="2659559"/>
            <a:ext cx="9677168" cy="107721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LES ETUDES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004282"/>
                </a:solidFill>
                <a:effectLst/>
                <a:uLnTx/>
                <a:uFillTx/>
                <a:latin typeface="Outfit ExtraLight"/>
                <a:ea typeface="+mn-ea"/>
                <a:cs typeface="+mn-cs"/>
              </a:rPr>
              <a:t>	</a:t>
            </a:r>
            <a:r>
              <a:rPr kumimoji="0" lang="fr-FR" sz="2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De l’insight pour optimiser vos prises de décisions et vos campagnes</a:t>
            </a:r>
          </a:p>
        </p:txBody>
      </p:sp>
      <p:sp>
        <p:nvSpPr>
          <p:cNvPr id="4" name="Espace réservé du numéro de diapositive 4">
            <a:extLst>
              <a:ext uri="{FF2B5EF4-FFF2-40B4-BE49-F238E27FC236}">
                <a16:creationId xmlns:a16="http://schemas.microsoft.com/office/drawing/2014/main" id="{D0CC648F-D13B-21FC-DD5A-9D49F14BB452}"/>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pic>
        <p:nvPicPr>
          <p:cNvPr id="5" name="Image 4" descr="Une image contenant texte, Police, Graphique, graphisme&#10;&#10;Description générée automatiquement">
            <a:extLst>
              <a:ext uri="{FF2B5EF4-FFF2-40B4-BE49-F238E27FC236}">
                <a16:creationId xmlns:a16="http://schemas.microsoft.com/office/drawing/2014/main" id="{81F8C0FD-A5B7-6F53-52CC-472EDCCF09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Tree>
    <p:extLst>
      <p:ext uri="{BB962C8B-B14F-4D97-AF65-F5344CB8AC3E}">
        <p14:creationId xmlns:p14="http://schemas.microsoft.com/office/powerpoint/2010/main" val="72057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2AC5F-CD4C-18EB-0A53-09C13EFD959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B0CF67E-4396-BC18-3F99-AA0D7BF6B67C}"/>
              </a:ext>
            </a:extLst>
          </p:cNvPr>
          <p:cNvSpPr>
            <a:spLocks noGrp="1"/>
          </p:cNvSpPr>
          <p:nvPr>
            <p:ph type="title"/>
          </p:nvPr>
        </p:nvSpPr>
        <p:spPr>
          <a:xfrm>
            <a:off x="434661" y="445628"/>
            <a:ext cx="11322677" cy="94515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400" dirty="0"/>
              <a:t>Un socle d’études pour </a:t>
            </a:r>
            <a:r>
              <a:rPr lang="fr-FR" sz="2400" dirty="0">
                <a:solidFill>
                  <a:srgbClr val="AF9671"/>
                </a:solidFill>
              </a:rPr>
              <a:t>éclairer les décisions </a:t>
            </a:r>
            <a:r>
              <a:rPr lang="fr-FR" sz="2400" dirty="0" err="1">
                <a:solidFill>
                  <a:srgbClr val="AF9671"/>
                </a:solidFill>
              </a:rPr>
              <a:t>Retail</a:t>
            </a:r>
            <a:r>
              <a:rPr lang="fr-FR" sz="2400" dirty="0">
                <a:solidFill>
                  <a:srgbClr val="AF9671"/>
                </a:solidFill>
              </a:rPr>
              <a:t> Media</a:t>
            </a:r>
            <a:br>
              <a:rPr kumimoji="0" lang="fr-FR" sz="1400" b="0" i="0" u="none" strike="noStrike" kern="1200" cap="none" spc="0" normalizeH="0" baseline="0" noProof="0" dirty="0">
                <a:ln>
                  <a:noFill/>
                </a:ln>
                <a:solidFill>
                  <a:srgbClr val="004282"/>
                </a:solidFill>
                <a:effectLst/>
                <a:uLnTx/>
                <a:uFillTx/>
                <a:ea typeface="+mn-ea"/>
                <a:cs typeface="+mn-cs"/>
              </a:rPr>
            </a:br>
            <a:r>
              <a:rPr kumimoji="0" lang="fr-FR" sz="1400" b="0" i="0" u="none" strike="noStrike" kern="1200" cap="none" spc="0" normalizeH="0" baseline="0" noProof="0" dirty="0">
                <a:ln>
                  <a:noFill/>
                </a:ln>
                <a:solidFill>
                  <a:srgbClr val="004282"/>
                </a:solidFill>
                <a:effectLst/>
                <a:uLnTx/>
                <a:uFillTx/>
                <a:ea typeface="+mn-ea"/>
                <a:cs typeface="+mn-cs"/>
              </a:rPr>
              <a:t>Des études pour mieux comprendre, activer et piloter la performance </a:t>
            </a:r>
            <a:r>
              <a:rPr kumimoji="0" lang="fr-FR" sz="1400" b="0" i="0" u="none" strike="noStrike" kern="1200" cap="none" spc="0" normalizeH="0" baseline="0" noProof="0" dirty="0" err="1">
                <a:ln>
                  <a:noFill/>
                </a:ln>
                <a:solidFill>
                  <a:srgbClr val="004282"/>
                </a:solidFill>
                <a:effectLst/>
                <a:uLnTx/>
                <a:uFillTx/>
                <a:ea typeface="+mn-ea"/>
                <a:cs typeface="+mn-cs"/>
              </a:rPr>
              <a:t>Retail</a:t>
            </a:r>
            <a:r>
              <a:rPr kumimoji="0" lang="fr-FR" sz="1400" b="0" i="0" u="none" strike="noStrike" kern="1200" cap="none" spc="0" normalizeH="0" baseline="0" noProof="0" dirty="0">
                <a:ln>
                  <a:noFill/>
                </a:ln>
                <a:solidFill>
                  <a:srgbClr val="004282"/>
                </a:solidFill>
                <a:effectLst/>
                <a:uLnTx/>
                <a:uFillTx/>
                <a:ea typeface="+mn-ea"/>
                <a:cs typeface="+mn-cs"/>
              </a:rPr>
              <a:t> Media</a:t>
            </a:r>
            <a:endParaRPr lang="fr-FR" sz="2400" dirty="0">
              <a:solidFill>
                <a:schemeClr val="accent4">
                  <a:lumMod val="75000"/>
                </a:schemeClr>
              </a:solidFill>
            </a:endParaRPr>
          </a:p>
        </p:txBody>
      </p:sp>
      <p:grpSp>
        <p:nvGrpSpPr>
          <p:cNvPr id="14" name="Groupe 13">
            <a:extLst>
              <a:ext uri="{FF2B5EF4-FFF2-40B4-BE49-F238E27FC236}">
                <a16:creationId xmlns:a16="http://schemas.microsoft.com/office/drawing/2014/main" id="{B8F819CB-EACE-4C0E-CBB1-41561BFF5658}"/>
              </a:ext>
            </a:extLst>
          </p:cNvPr>
          <p:cNvGrpSpPr/>
          <p:nvPr/>
        </p:nvGrpSpPr>
        <p:grpSpPr>
          <a:xfrm>
            <a:off x="277694" y="2142797"/>
            <a:ext cx="7748239" cy="3618812"/>
            <a:chOff x="382534" y="2227752"/>
            <a:chExt cx="8234510" cy="3722789"/>
          </a:xfrm>
        </p:grpSpPr>
        <p:sp>
          <p:nvSpPr>
            <p:cNvPr id="74" name="ZoneTexte 73">
              <a:extLst>
                <a:ext uri="{FF2B5EF4-FFF2-40B4-BE49-F238E27FC236}">
                  <a16:creationId xmlns:a16="http://schemas.microsoft.com/office/drawing/2014/main" id="{923CC649-22F0-FC5C-CC12-D794791D075A}"/>
                </a:ext>
              </a:extLst>
            </p:cNvPr>
            <p:cNvSpPr txBox="1"/>
            <p:nvPr/>
          </p:nvSpPr>
          <p:spPr>
            <a:xfrm>
              <a:off x="5598540" y="2812587"/>
              <a:ext cx="2480389" cy="4749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AF9671"/>
                  </a:solidFill>
                  <a:effectLst/>
                  <a:uLnTx/>
                  <a:uFillTx/>
                  <a:latin typeface="Avenir Next LT Pro" panose="020B0504020202020204" pitchFamily="34" charset="0"/>
                  <a:ea typeface="+mn-ea"/>
                  <a:cs typeface="+mn-cs"/>
                </a:rPr>
                <a:t>Diagnostic de performance &amp; efficacité</a:t>
              </a:r>
            </a:p>
          </p:txBody>
        </p:sp>
        <p:sp>
          <p:nvSpPr>
            <p:cNvPr id="76" name="ZoneTexte 75">
              <a:extLst>
                <a:ext uri="{FF2B5EF4-FFF2-40B4-BE49-F238E27FC236}">
                  <a16:creationId xmlns:a16="http://schemas.microsoft.com/office/drawing/2014/main" id="{A7271040-6C55-35CB-97FA-00A27B810B96}"/>
                </a:ext>
              </a:extLst>
            </p:cNvPr>
            <p:cNvSpPr txBox="1"/>
            <p:nvPr/>
          </p:nvSpPr>
          <p:spPr>
            <a:xfrm>
              <a:off x="4870076" y="3854541"/>
              <a:ext cx="2234826" cy="284958"/>
            </a:xfrm>
            <a:prstGeom prst="rect">
              <a:avLst/>
            </a:prstGeom>
            <a:noFill/>
          </p:spPr>
          <p:txBody>
            <a:bodyPr wrap="square" rtlCol="0">
              <a:spAutoFit/>
            </a:bodyPr>
            <a:lstStyle>
              <a:defPPr>
                <a:defRPr lang="fr-FR"/>
              </a:defPPr>
              <a:lvl1pPr>
                <a:defRPr sz="1100" b="1">
                  <a:solidFill>
                    <a:schemeClr val="accent4">
                      <a:lumMod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AF9671"/>
                  </a:solidFill>
                  <a:effectLst/>
                  <a:uLnTx/>
                  <a:uFillTx/>
                  <a:latin typeface="Avenir Next LT Pro" panose="020B0504020202020204" pitchFamily="34" charset="0"/>
                  <a:ea typeface="+mn-ea"/>
                  <a:cs typeface="+mn-cs"/>
                </a:rPr>
                <a:t>Insight Personae</a:t>
              </a:r>
            </a:p>
          </p:txBody>
        </p:sp>
        <p:sp>
          <p:nvSpPr>
            <p:cNvPr id="75" name="ZoneTexte 74">
              <a:extLst>
                <a:ext uri="{FF2B5EF4-FFF2-40B4-BE49-F238E27FC236}">
                  <a16:creationId xmlns:a16="http://schemas.microsoft.com/office/drawing/2014/main" id="{18415AA8-8553-ED50-1535-8F94CE1FA4B4}"/>
                </a:ext>
              </a:extLst>
            </p:cNvPr>
            <p:cNvSpPr txBox="1"/>
            <p:nvPr/>
          </p:nvSpPr>
          <p:spPr>
            <a:xfrm>
              <a:off x="4208441" y="5017865"/>
              <a:ext cx="3051927" cy="474930"/>
            </a:xfrm>
            <a:prstGeom prst="rect">
              <a:avLst/>
            </a:prstGeom>
            <a:noFill/>
          </p:spPr>
          <p:txBody>
            <a:bodyPr wrap="square" rtlCol="0">
              <a:spAutoFit/>
            </a:bodyPr>
            <a:lstStyle>
              <a:defPPr>
                <a:defRPr lang="fr-FR"/>
              </a:defPPr>
              <a:lvl1pPr>
                <a:defRPr sz="1100" b="1">
                  <a:solidFill>
                    <a:schemeClr val="accent4">
                      <a:lumMod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AF9671"/>
                  </a:solidFill>
                  <a:effectLst/>
                  <a:uLnTx/>
                  <a:uFillTx/>
                  <a:latin typeface="Avenir Next LT Pro" panose="020B0504020202020204" pitchFamily="34" charset="0"/>
                  <a:ea typeface="+mn-ea"/>
                  <a:cs typeface="+mn-cs"/>
                </a:rPr>
                <a:t>Customer </a:t>
              </a:r>
              <a:r>
                <a:rPr kumimoji="0" lang="fr-FR" sz="1200" b="1" i="0" u="none" strike="noStrike" kern="1200" cap="none" spc="0" normalizeH="0" baseline="0" noProof="0" dirty="0" err="1">
                  <a:ln>
                    <a:noFill/>
                  </a:ln>
                  <a:solidFill>
                    <a:srgbClr val="AF9671"/>
                  </a:solidFill>
                  <a:effectLst/>
                  <a:uLnTx/>
                  <a:uFillTx/>
                  <a:latin typeface="Avenir Next LT Pro" panose="020B0504020202020204" pitchFamily="34" charset="0"/>
                  <a:ea typeface="+mn-ea"/>
                  <a:cs typeface="+mn-cs"/>
                </a:rPr>
                <a:t>Lifetime</a:t>
              </a:r>
              <a:r>
                <a:rPr kumimoji="0" lang="fr-FR" sz="1200" b="1" i="0" u="none" strike="noStrike" kern="1200" cap="none" spc="0" normalizeH="0" baseline="0" noProof="0" dirty="0">
                  <a:ln>
                    <a:noFill/>
                  </a:ln>
                  <a:solidFill>
                    <a:srgbClr val="AF9671"/>
                  </a:solidFill>
                  <a:effectLst/>
                  <a:uLnTx/>
                  <a:uFillTx/>
                  <a:latin typeface="Avenir Next LT Pro" panose="020B0504020202020204" pitchFamily="34" charset="0"/>
                  <a:ea typeface="+mn-ea"/>
                  <a:cs typeface="+mn-cs"/>
                </a:rPr>
                <a:t> Value </a:t>
              </a:r>
              <a:r>
                <a:rPr kumimoji="0" lang="fr-FR" sz="1200" b="1" i="0" u="none" strike="noStrike" kern="1200" cap="none" spc="0" normalizeH="0" baseline="0" noProof="0" dirty="0" err="1">
                  <a:ln>
                    <a:noFill/>
                  </a:ln>
                  <a:solidFill>
                    <a:srgbClr val="AF9671"/>
                  </a:solidFill>
                  <a:effectLst/>
                  <a:uLnTx/>
                  <a:uFillTx/>
                  <a:latin typeface="Avenir Next LT Pro" panose="020B0504020202020204" pitchFamily="34" charset="0"/>
                  <a:ea typeface="+mn-ea"/>
                  <a:cs typeface="+mn-cs"/>
                </a:rPr>
                <a:t>Analysis</a:t>
              </a:r>
              <a:endParaRPr kumimoji="0" lang="fr-FR" sz="1200" b="1" i="0" u="none" strike="noStrike" kern="1200" cap="none" spc="0" normalizeH="0" baseline="0" noProof="0" dirty="0">
                <a:ln>
                  <a:noFill/>
                </a:ln>
                <a:solidFill>
                  <a:srgbClr val="AF9671"/>
                </a:solidFill>
                <a:effectLst/>
                <a:uLnTx/>
                <a:uFillTx/>
                <a:latin typeface="Avenir Next LT Pro" panose="020B05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AF9671"/>
                  </a:solidFill>
                  <a:effectLst/>
                  <a:uLnTx/>
                  <a:uFillTx/>
                  <a:latin typeface="Avenir Next LT Pro" panose="020B0504020202020204" pitchFamily="34" charset="0"/>
                  <a:ea typeface="+mn-ea"/>
                  <a:cs typeface="+mn-cs"/>
                </a:rPr>
                <a:t>Insight Cross-</a:t>
              </a:r>
              <a:r>
                <a:rPr kumimoji="0" lang="fr-FR" sz="1200" b="1" i="0" u="none" strike="noStrike" kern="1200" cap="none" spc="0" normalizeH="0" baseline="0" noProof="0" dirty="0" err="1">
                  <a:ln>
                    <a:noFill/>
                  </a:ln>
                  <a:solidFill>
                    <a:srgbClr val="AF9671"/>
                  </a:solidFill>
                  <a:effectLst/>
                  <a:uLnTx/>
                  <a:uFillTx/>
                  <a:latin typeface="Avenir Next LT Pro" panose="020B0504020202020204" pitchFamily="34" charset="0"/>
                  <a:ea typeface="+mn-ea"/>
                  <a:cs typeface="+mn-cs"/>
                </a:rPr>
                <a:t>Sell</a:t>
              </a:r>
              <a:endParaRPr kumimoji="0" lang="fr-FR" sz="1200" b="1" i="0" u="none" strike="noStrike" kern="1200" cap="none" spc="0" normalizeH="0" baseline="0" noProof="0" dirty="0">
                <a:ln>
                  <a:noFill/>
                </a:ln>
                <a:solidFill>
                  <a:srgbClr val="AF9671"/>
                </a:solidFill>
                <a:effectLst/>
                <a:uLnTx/>
                <a:uFillTx/>
                <a:latin typeface="Avenir Next LT Pro" panose="020B0504020202020204" pitchFamily="34" charset="0"/>
                <a:ea typeface="+mn-ea"/>
                <a:cs typeface="+mn-cs"/>
              </a:endParaRPr>
            </a:p>
          </p:txBody>
        </p:sp>
        <p:grpSp>
          <p:nvGrpSpPr>
            <p:cNvPr id="82" name="Google Shape;1223;p38">
              <a:extLst>
                <a:ext uri="{FF2B5EF4-FFF2-40B4-BE49-F238E27FC236}">
                  <a16:creationId xmlns:a16="http://schemas.microsoft.com/office/drawing/2014/main" id="{79C02A55-4913-12E3-5CED-460FD6450EDE}"/>
                </a:ext>
              </a:extLst>
            </p:cNvPr>
            <p:cNvGrpSpPr/>
            <p:nvPr/>
          </p:nvGrpSpPr>
          <p:grpSpPr>
            <a:xfrm>
              <a:off x="382534" y="2227752"/>
              <a:ext cx="4488493" cy="3722789"/>
              <a:chOff x="3225300" y="1635849"/>
              <a:chExt cx="2693390" cy="2398464"/>
            </a:xfrm>
          </p:grpSpPr>
          <p:sp>
            <p:nvSpPr>
              <p:cNvPr id="83" name="Google Shape;1224;p38">
                <a:extLst>
                  <a:ext uri="{FF2B5EF4-FFF2-40B4-BE49-F238E27FC236}">
                    <a16:creationId xmlns:a16="http://schemas.microsoft.com/office/drawing/2014/main" id="{CD3CC19A-1828-6714-6BD9-E02D73DE9C04}"/>
                  </a:ext>
                </a:extLst>
              </p:cNvPr>
              <p:cNvSpPr/>
              <p:nvPr/>
            </p:nvSpPr>
            <p:spPr>
              <a:xfrm>
                <a:off x="4019348" y="2342931"/>
                <a:ext cx="1501747" cy="1062066"/>
              </a:xfrm>
              <a:custGeom>
                <a:avLst/>
                <a:gdLst/>
                <a:ahLst/>
                <a:cxnLst/>
                <a:rect l="l" t="t" r="r" b="b"/>
                <a:pathLst>
                  <a:path w="33100" h="23409" extrusionOk="0">
                    <a:moveTo>
                      <a:pt x="24170" y="1"/>
                    </a:moveTo>
                    <a:lnTo>
                      <a:pt x="1" y="15598"/>
                    </a:lnTo>
                    <a:lnTo>
                      <a:pt x="4394" y="23408"/>
                    </a:lnTo>
                    <a:lnTo>
                      <a:pt x="28719" y="7823"/>
                    </a:lnTo>
                    <a:lnTo>
                      <a:pt x="33100" y="1"/>
                    </a:lnTo>
                    <a:close/>
                  </a:path>
                </a:pathLst>
              </a:custGeom>
              <a:solidFill>
                <a:schemeClr val="accent3">
                  <a:lumMod val="90000"/>
                </a:schemeClr>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1"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sp>
            <p:nvSpPr>
              <p:cNvPr id="84" name="Google Shape;1225;p38">
                <a:extLst>
                  <a:ext uri="{FF2B5EF4-FFF2-40B4-BE49-F238E27FC236}">
                    <a16:creationId xmlns:a16="http://schemas.microsoft.com/office/drawing/2014/main" id="{9F2BBE15-250C-4DCF-D2DD-45F1CABD74D7}"/>
                  </a:ext>
                </a:extLst>
              </p:cNvPr>
              <p:cNvSpPr/>
              <p:nvPr/>
            </p:nvSpPr>
            <p:spPr>
              <a:xfrm>
                <a:off x="3621780" y="1635849"/>
                <a:ext cx="2296902" cy="1062066"/>
              </a:xfrm>
              <a:custGeom>
                <a:avLst/>
                <a:gdLst/>
                <a:ahLst/>
                <a:cxnLst/>
                <a:rect l="l" t="t" r="r" b="b"/>
                <a:pathLst>
                  <a:path w="50626" h="23409" extrusionOk="0">
                    <a:moveTo>
                      <a:pt x="40994" y="1"/>
                    </a:moveTo>
                    <a:lnTo>
                      <a:pt x="1" y="15574"/>
                    </a:lnTo>
                    <a:lnTo>
                      <a:pt x="4406" y="23408"/>
                    </a:lnTo>
                    <a:lnTo>
                      <a:pt x="44423" y="8430"/>
                    </a:lnTo>
                    <a:lnTo>
                      <a:pt x="46233" y="7823"/>
                    </a:lnTo>
                    <a:lnTo>
                      <a:pt x="46495" y="7347"/>
                    </a:lnTo>
                    <a:lnTo>
                      <a:pt x="50626" y="1"/>
                    </a:lnTo>
                    <a:close/>
                  </a:path>
                </a:pathLst>
              </a:custGeom>
              <a:solidFill>
                <a:schemeClr val="accent3">
                  <a:lumMod val="75000"/>
                </a:schemeClr>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1"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sp>
            <p:nvSpPr>
              <p:cNvPr id="85" name="Google Shape;1226;p38">
                <a:extLst>
                  <a:ext uri="{FF2B5EF4-FFF2-40B4-BE49-F238E27FC236}">
                    <a16:creationId xmlns:a16="http://schemas.microsoft.com/office/drawing/2014/main" id="{A1865BB3-1B91-77E6-8241-2C3EB404F275}"/>
                  </a:ext>
                </a:extLst>
              </p:cNvPr>
              <p:cNvSpPr/>
              <p:nvPr/>
            </p:nvSpPr>
            <p:spPr>
              <a:xfrm>
                <a:off x="4376402" y="3216428"/>
                <a:ext cx="560773" cy="817885"/>
              </a:xfrm>
              <a:custGeom>
                <a:avLst/>
                <a:gdLst/>
                <a:ahLst/>
                <a:cxnLst/>
                <a:rect l="l" t="t" r="r" b="b"/>
                <a:pathLst>
                  <a:path w="12360" h="18027" extrusionOk="0">
                    <a:moveTo>
                      <a:pt x="5990" y="0"/>
                    </a:moveTo>
                    <a:lnTo>
                      <a:pt x="1" y="10359"/>
                    </a:lnTo>
                    <a:lnTo>
                      <a:pt x="4311" y="18026"/>
                    </a:lnTo>
                    <a:lnTo>
                      <a:pt x="12359" y="3679"/>
                    </a:lnTo>
                    <a:lnTo>
                      <a:pt x="5990" y="0"/>
                    </a:lnTo>
                    <a:close/>
                  </a:path>
                </a:pathLst>
              </a:custGeom>
              <a:solidFill>
                <a:schemeClr val="accent2">
                  <a:lumMod val="20000"/>
                  <a:lumOff val="80000"/>
                </a:schemeClr>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1"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sp>
            <p:nvSpPr>
              <p:cNvPr id="86" name="Google Shape;1227;p38">
                <a:extLst>
                  <a:ext uri="{FF2B5EF4-FFF2-40B4-BE49-F238E27FC236}">
                    <a16:creationId xmlns:a16="http://schemas.microsoft.com/office/drawing/2014/main" id="{FE16ABCC-9D9A-D97E-013A-960BA56B84B4}"/>
                  </a:ext>
                </a:extLst>
              </p:cNvPr>
              <p:cNvSpPr/>
              <p:nvPr/>
            </p:nvSpPr>
            <p:spPr>
              <a:xfrm>
                <a:off x="3225300" y="1635849"/>
                <a:ext cx="2693390" cy="354930"/>
              </a:xfrm>
              <a:custGeom>
                <a:avLst/>
                <a:gdLst/>
                <a:ahLst/>
                <a:cxnLst/>
                <a:rect l="l" t="t" r="r" b="b"/>
                <a:pathLst>
                  <a:path w="59365" h="7823" extrusionOk="0">
                    <a:moveTo>
                      <a:pt x="0" y="1"/>
                    </a:moveTo>
                    <a:lnTo>
                      <a:pt x="4382" y="7823"/>
                    </a:lnTo>
                    <a:lnTo>
                      <a:pt x="54972" y="7823"/>
                    </a:lnTo>
                    <a:lnTo>
                      <a:pt x="59365" y="1"/>
                    </a:lnTo>
                    <a:close/>
                  </a:path>
                </a:pathLst>
              </a:custGeom>
              <a:solidFill>
                <a:schemeClr val="tx1">
                  <a:lumMod val="60000"/>
                  <a:lumOff val="40000"/>
                </a:schemeClr>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Diagnostic</a:t>
                </a:r>
                <a:endParaRPr kumimoji="0" sz="16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p:txBody>
          </p:sp>
          <p:sp>
            <p:nvSpPr>
              <p:cNvPr id="87" name="Google Shape;1228;p38">
                <a:extLst>
                  <a:ext uri="{FF2B5EF4-FFF2-40B4-BE49-F238E27FC236}">
                    <a16:creationId xmlns:a16="http://schemas.microsoft.com/office/drawing/2014/main" id="{383FF85B-DC81-77FB-57E7-E30A2DE86BAA}"/>
                  </a:ext>
                </a:extLst>
              </p:cNvPr>
              <p:cNvSpPr/>
              <p:nvPr/>
            </p:nvSpPr>
            <p:spPr>
              <a:xfrm>
                <a:off x="3622324" y="2342931"/>
                <a:ext cx="1898780" cy="354975"/>
              </a:xfrm>
              <a:custGeom>
                <a:avLst/>
                <a:gdLst/>
                <a:ahLst/>
                <a:cxnLst/>
                <a:rect l="l" t="t" r="r" b="b"/>
                <a:pathLst>
                  <a:path w="41851" h="7824" extrusionOk="0">
                    <a:moveTo>
                      <a:pt x="1" y="1"/>
                    </a:moveTo>
                    <a:lnTo>
                      <a:pt x="4394" y="7823"/>
                    </a:lnTo>
                    <a:lnTo>
                      <a:pt x="37470" y="7823"/>
                    </a:lnTo>
                    <a:lnTo>
                      <a:pt x="41851" y="1"/>
                    </a:lnTo>
                    <a:close/>
                  </a:path>
                </a:pathLst>
              </a:custGeom>
              <a:solidFill>
                <a:schemeClr val="tx1">
                  <a:lumMod val="40000"/>
                  <a:lumOff val="60000"/>
                </a:schemeClr>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Ciblage</a:t>
                </a:r>
                <a:endParaRPr kumimoji="0" sz="16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p:txBody>
          </p:sp>
          <p:sp>
            <p:nvSpPr>
              <p:cNvPr id="88" name="Google Shape;1229;p38">
                <a:extLst>
                  <a:ext uri="{FF2B5EF4-FFF2-40B4-BE49-F238E27FC236}">
                    <a16:creationId xmlns:a16="http://schemas.microsoft.com/office/drawing/2014/main" id="{A84A4EEE-E64F-E9C1-94AB-755FA3D819DB}"/>
                  </a:ext>
                </a:extLst>
              </p:cNvPr>
              <p:cNvSpPr/>
              <p:nvPr/>
            </p:nvSpPr>
            <p:spPr>
              <a:xfrm>
                <a:off x="4019348" y="3050557"/>
                <a:ext cx="1104714" cy="354430"/>
              </a:xfrm>
              <a:custGeom>
                <a:avLst/>
                <a:gdLst/>
                <a:ahLst/>
                <a:cxnLst/>
                <a:rect l="l" t="t" r="r" b="b"/>
                <a:pathLst>
                  <a:path w="24349" h="7812" extrusionOk="0">
                    <a:moveTo>
                      <a:pt x="1" y="1"/>
                    </a:moveTo>
                    <a:lnTo>
                      <a:pt x="4394" y="7811"/>
                    </a:lnTo>
                    <a:lnTo>
                      <a:pt x="19956" y="7811"/>
                    </a:lnTo>
                    <a:lnTo>
                      <a:pt x="24349" y="1"/>
                    </a:lnTo>
                    <a:close/>
                  </a:path>
                </a:pathLst>
              </a:custGeom>
              <a:solidFill>
                <a:schemeClr val="tx1">
                  <a:lumMod val="20000"/>
                  <a:lumOff val="80000"/>
                </a:schemeClr>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Opportunités</a:t>
                </a:r>
                <a:endParaRPr kumimoji="0" sz="16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p:txBody>
          </p:sp>
        </p:grpSp>
        <p:cxnSp>
          <p:nvCxnSpPr>
            <p:cNvPr id="8" name="Connecteur droit avec flèche 7">
              <a:extLst>
                <a:ext uri="{FF2B5EF4-FFF2-40B4-BE49-F238E27FC236}">
                  <a16:creationId xmlns:a16="http://schemas.microsoft.com/office/drawing/2014/main" id="{192D0586-39A0-2DCE-78A7-A8DB2FEC7F9C}"/>
                </a:ext>
              </a:extLst>
            </p:cNvPr>
            <p:cNvCxnSpPr/>
            <p:nvPr/>
          </p:nvCxnSpPr>
          <p:spPr>
            <a:xfrm>
              <a:off x="4705165" y="2488573"/>
              <a:ext cx="772357" cy="0"/>
            </a:xfrm>
            <a:prstGeom prst="straightConnector1">
              <a:avLst/>
            </a:prstGeom>
            <a:ln>
              <a:tailEnd type="oval"/>
            </a:ln>
          </p:spPr>
          <p:style>
            <a:lnRef idx="1">
              <a:schemeClr val="accent1"/>
            </a:lnRef>
            <a:fillRef idx="0">
              <a:schemeClr val="accent1"/>
            </a:fillRef>
            <a:effectRef idx="0">
              <a:schemeClr val="accent1"/>
            </a:effectRef>
            <a:fontRef idx="minor">
              <a:schemeClr val="tx1"/>
            </a:fontRef>
          </p:style>
        </p:cxnSp>
        <p:cxnSp>
          <p:nvCxnSpPr>
            <p:cNvPr id="9" name="Connecteur droit avec flèche 8">
              <a:extLst>
                <a:ext uri="{FF2B5EF4-FFF2-40B4-BE49-F238E27FC236}">
                  <a16:creationId xmlns:a16="http://schemas.microsoft.com/office/drawing/2014/main" id="{3CCB3973-CB9C-BC41-A808-D8FCA6B60F95}"/>
                </a:ext>
              </a:extLst>
            </p:cNvPr>
            <p:cNvCxnSpPr/>
            <p:nvPr/>
          </p:nvCxnSpPr>
          <p:spPr>
            <a:xfrm>
              <a:off x="4031941" y="3617516"/>
              <a:ext cx="772357" cy="0"/>
            </a:xfrm>
            <a:prstGeom prst="straightConnector1">
              <a:avLst/>
            </a:prstGeom>
            <a:ln>
              <a:tailEnd type="oval"/>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1A2BB79E-776D-539C-CE51-95F8F1DEB94F}"/>
                </a:ext>
              </a:extLst>
            </p:cNvPr>
            <p:cNvCxnSpPr/>
            <p:nvPr/>
          </p:nvCxnSpPr>
          <p:spPr>
            <a:xfrm>
              <a:off x="3349840" y="4755337"/>
              <a:ext cx="772357" cy="0"/>
            </a:xfrm>
            <a:prstGeom prst="straightConnector1">
              <a:avLst/>
            </a:prstGeom>
            <a:ln>
              <a:tailEnd type="ova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9017DB49-4621-BE96-92AE-E642CC200B8F}"/>
                </a:ext>
              </a:extLst>
            </p:cNvPr>
            <p:cNvSpPr txBox="1"/>
            <p:nvPr/>
          </p:nvSpPr>
          <p:spPr>
            <a:xfrm>
              <a:off x="5513034" y="2354861"/>
              <a:ext cx="3104010" cy="5382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Analyser le passé pour comprendre l’impact</a:t>
              </a:r>
            </a:p>
          </p:txBody>
        </p:sp>
        <p:sp>
          <p:nvSpPr>
            <p:cNvPr id="12" name="ZoneTexte 11">
              <a:extLst>
                <a:ext uri="{FF2B5EF4-FFF2-40B4-BE49-F238E27FC236}">
                  <a16:creationId xmlns:a16="http://schemas.microsoft.com/office/drawing/2014/main" id="{E4A8641D-2130-DBCD-4083-8C302E969BD6}"/>
                </a:ext>
              </a:extLst>
            </p:cNvPr>
            <p:cNvSpPr txBox="1"/>
            <p:nvPr/>
          </p:nvSpPr>
          <p:spPr>
            <a:xfrm>
              <a:off x="4804298" y="3400184"/>
              <a:ext cx="3104010" cy="5382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Identifier vos clients pour activer des ciblages plus pertinents</a:t>
              </a:r>
            </a:p>
          </p:txBody>
        </p:sp>
        <p:sp>
          <p:nvSpPr>
            <p:cNvPr id="13" name="ZoneTexte 12">
              <a:extLst>
                <a:ext uri="{FF2B5EF4-FFF2-40B4-BE49-F238E27FC236}">
                  <a16:creationId xmlns:a16="http://schemas.microsoft.com/office/drawing/2014/main" id="{F62A07A2-0021-6430-224A-0DC3B5FFB45B}"/>
                </a:ext>
              </a:extLst>
            </p:cNvPr>
            <p:cNvSpPr txBox="1"/>
            <p:nvPr/>
          </p:nvSpPr>
          <p:spPr>
            <a:xfrm>
              <a:off x="4156358" y="4546937"/>
              <a:ext cx="3104010" cy="5382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Identifier de nouveaux relais de croissance</a:t>
              </a:r>
            </a:p>
          </p:txBody>
        </p:sp>
      </p:grpSp>
      <p:sp>
        <p:nvSpPr>
          <p:cNvPr id="25" name="ZoneTexte 24">
            <a:extLst>
              <a:ext uri="{FF2B5EF4-FFF2-40B4-BE49-F238E27FC236}">
                <a16:creationId xmlns:a16="http://schemas.microsoft.com/office/drawing/2014/main" id="{41EE2198-F9FB-FB97-C027-F884A432F233}"/>
              </a:ext>
            </a:extLst>
          </p:cNvPr>
          <p:cNvSpPr txBox="1"/>
          <p:nvPr/>
        </p:nvSpPr>
        <p:spPr>
          <a:xfrm>
            <a:off x="8025933" y="1679469"/>
            <a:ext cx="3843002" cy="3729248"/>
          </a:xfrm>
          <a:prstGeom prst="roundRect">
            <a:avLst/>
          </a:prstGeom>
          <a:solidFill>
            <a:schemeClr val="tx1">
              <a:lumMod val="20000"/>
              <a:lumOff val="80000"/>
              <a:alpha val="24000"/>
            </a:schemeClr>
          </a:solidFill>
        </p:spPr>
        <p:txBody>
          <a:bodyPr wrap="square" rtlCol="0" anchor="ctr">
            <a:spAutoFit/>
          </a:bodyPr>
          <a:lstStyle>
            <a:defPPr>
              <a:defRPr lang="fr-FR"/>
            </a:defPPr>
            <a:lvl1pPr>
              <a:lnSpc>
                <a:spcPct val="150000"/>
              </a:lnSpc>
              <a:defRPr sz="1400" b="1"/>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venir Black" panose="020B0803020203020204" pitchFamily="34" charset="-78"/>
              </a:rPr>
              <a:t>Ces études ont été conçues pour apporter une lecture claire et complémentaire des leviers </a:t>
            </a:r>
            <a:r>
              <a:rPr kumimoji="0" lang="fr-FR" sz="1400" b="1" i="0" u="none" strike="noStrike" kern="1200" cap="none" spc="0" normalizeH="0" baseline="0" noProof="0" dirty="0" err="1">
                <a:ln>
                  <a:noFill/>
                </a:ln>
                <a:solidFill>
                  <a:srgbClr val="004282"/>
                </a:solidFill>
                <a:effectLst/>
                <a:uLnTx/>
                <a:uFillTx/>
                <a:latin typeface="Avenir Next LT Pro" panose="020B0504020202020204" pitchFamily="34" charset="0"/>
                <a:ea typeface="+mn-ea"/>
                <a:cs typeface="Avenir Black" panose="020B0803020203020204" pitchFamily="34" charset="-78"/>
              </a:rPr>
              <a:t>Retail</a:t>
            </a: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venir Black" panose="020B0803020203020204" pitchFamily="34" charset="-78"/>
              </a:rPr>
              <a:t> Media.</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venir Black" panose="020B0803020203020204" pitchFamily="34" charset="-78"/>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venir Black" panose="020B0803020203020204" pitchFamily="34" charset="-78"/>
              </a:rPr>
              <a:t>Elles couvrent l’ensemble du parcours, de la compréhension des usages à l’optimisation de la performance, afin d’alimenter à la fois la stratégie et l’activation.</a:t>
            </a:r>
          </a:p>
        </p:txBody>
      </p:sp>
      <p:sp>
        <p:nvSpPr>
          <p:cNvPr id="5" name="Espace réservé du numéro de diapositive 4">
            <a:extLst>
              <a:ext uri="{FF2B5EF4-FFF2-40B4-BE49-F238E27FC236}">
                <a16:creationId xmlns:a16="http://schemas.microsoft.com/office/drawing/2014/main" id="{A3AEC332-7115-B2E4-D896-F454BE0D98AF}"/>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pic>
        <p:nvPicPr>
          <p:cNvPr id="3" name="Image 2" descr="Une image contenant texte, Police, Graphique, graphisme&#10;&#10;Description générée automatiquement">
            <a:extLst>
              <a:ext uri="{FF2B5EF4-FFF2-40B4-BE49-F238E27FC236}">
                <a16:creationId xmlns:a16="http://schemas.microsoft.com/office/drawing/2014/main" id="{78D90CB6-0D81-8794-74F9-33FE9817FC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Tree>
    <p:extLst>
      <p:ext uri="{BB962C8B-B14F-4D97-AF65-F5344CB8AC3E}">
        <p14:creationId xmlns:p14="http://schemas.microsoft.com/office/powerpoint/2010/main" val="38184701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C028A-1D77-2254-EEA9-794E10AEDC8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0DE37BB-9906-759C-81AF-8DC66E647A34}"/>
              </a:ext>
            </a:extLst>
          </p:cNvPr>
          <p:cNvSpPr>
            <a:spLocks noGrp="1"/>
          </p:cNvSpPr>
          <p:nvPr>
            <p:ph type="title"/>
          </p:nvPr>
        </p:nvSpPr>
        <p:spPr/>
        <p:txBody>
          <a:bodyPr/>
          <a:lstStyle/>
          <a:p>
            <a:r>
              <a:rPr kumimoji="0" lang="fr-FR" sz="2400" b="1" i="0" u="none" strike="noStrike" kern="1200" cap="all" spc="0" normalizeH="0" baseline="0" noProof="0" dirty="0">
                <a:ln>
                  <a:noFill/>
                </a:ln>
                <a:solidFill>
                  <a:srgbClr val="004282"/>
                </a:solidFill>
                <a:effectLst/>
                <a:uLnTx/>
                <a:uFillTx/>
              </a:rPr>
              <a:t>Tarification 2026 – </a:t>
            </a:r>
            <a:r>
              <a:rPr lang="fr-FR" sz="2400" dirty="0"/>
              <a:t>ÉTUDES</a:t>
            </a:r>
            <a:endParaRPr lang="fr-FR" dirty="0"/>
          </a:p>
        </p:txBody>
      </p:sp>
      <p:graphicFrame>
        <p:nvGraphicFramePr>
          <p:cNvPr id="4" name="Tableau 3">
            <a:extLst>
              <a:ext uri="{FF2B5EF4-FFF2-40B4-BE49-F238E27FC236}">
                <a16:creationId xmlns:a16="http://schemas.microsoft.com/office/drawing/2014/main" id="{77A02DA5-9B9B-8CC7-6883-0FF55E080B23}"/>
              </a:ext>
            </a:extLst>
          </p:cNvPr>
          <p:cNvGraphicFramePr>
            <a:graphicFrameLocks noGrp="1"/>
          </p:cNvGraphicFramePr>
          <p:nvPr/>
        </p:nvGraphicFramePr>
        <p:xfrm>
          <a:off x="782571" y="1417781"/>
          <a:ext cx="10224880" cy="4327238"/>
        </p:xfrm>
        <a:graphic>
          <a:graphicData uri="http://schemas.openxmlformats.org/drawingml/2006/table">
            <a:tbl>
              <a:tblPr firstRow="1" bandRow="1">
                <a:tableStyleId>{5C22544A-7EE6-4342-B048-85BDC9FD1C3A}</a:tableStyleId>
              </a:tblPr>
              <a:tblGrid>
                <a:gridCol w="2556220">
                  <a:extLst>
                    <a:ext uri="{9D8B030D-6E8A-4147-A177-3AD203B41FA5}">
                      <a16:colId xmlns:a16="http://schemas.microsoft.com/office/drawing/2014/main" val="3152191076"/>
                    </a:ext>
                  </a:extLst>
                </a:gridCol>
                <a:gridCol w="2556220">
                  <a:extLst>
                    <a:ext uri="{9D8B030D-6E8A-4147-A177-3AD203B41FA5}">
                      <a16:colId xmlns:a16="http://schemas.microsoft.com/office/drawing/2014/main" val="3819384697"/>
                    </a:ext>
                  </a:extLst>
                </a:gridCol>
                <a:gridCol w="2556220">
                  <a:extLst>
                    <a:ext uri="{9D8B030D-6E8A-4147-A177-3AD203B41FA5}">
                      <a16:colId xmlns:a16="http://schemas.microsoft.com/office/drawing/2014/main" val="1846556596"/>
                    </a:ext>
                  </a:extLst>
                </a:gridCol>
                <a:gridCol w="2556220">
                  <a:extLst>
                    <a:ext uri="{9D8B030D-6E8A-4147-A177-3AD203B41FA5}">
                      <a16:colId xmlns:a16="http://schemas.microsoft.com/office/drawing/2014/main" val="3766761999"/>
                    </a:ext>
                  </a:extLst>
                </a:gridCol>
              </a:tblGrid>
              <a:tr h="456278">
                <a:tc>
                  <a:txBody>
                    <a:bodyPr/>
                    <a:lstStyle/>
                    <a:p>
                      <a:pPr algn="ctr"/>
                      <a:r>
                        <a:rPr lang="fr-FR" sz="1200" dirty="0">
                          <a:latin typeface="Avenir Next LT Pro" panose="020B0504020202020204" pitchFamily="34" charset="0"/>
                        </a:rPr>
                        <a:t>Etudes</a:t>
                      </a:r>
                    </a:p>
                  </a:txBody>
                  <a:tcPr anchor="ctr">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a:txBody>
                    <a:bodyPr/>
                    <a:lstStyle/>
                    <a:p>
                      <a:pPr algn="ctr"/>
                      <a:r>
                        <a:rPr lang="fr-FR" sz="1200" dirty="0">
                          <a:latin typeface="Avenir Next LT Pro" panose="020B0504020202020204" pitchFamily="34" charset="0"/>
                        </a:rPr>
                        <a:t>Réalisation</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a:txBody>
                    <a:bodyPr/>
                    <a:lstStyle/>
                    <a:p>
                      <a:pPr algn="ctr"/>
                      <a:r>
                        <a:rPr lang="fr-FR" sz="1200" dirty="0">
                          <a:latin typeface="Avenir Next LT Pro" panose="020B0504020202020204" pitchFamily="34" charset="0"/>
                        </a:rPr>
                        <a:t>Méthodologie</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B w="12700" cap="flat" cmpd="sng" algn="ctr">
                      <a:solidFill>
                        <a:schemeClr val="tx1">
                          <a:lumMod val="20000"/>
                          <a:lumOff val="80000"/>
                        </a:schemeClr>
                      </a:solidFill>
                      <a:prstDash val="solid"/>
                      <a:round/>
                      <a:headEnd type="none" w="med" len="med"/>
                      <a:tailEnd type="none" w="med" len="med"/>
                    </a:lnB>
                    <a:solidFill>
                      <a:schemeClr val="tx1"/>
                    </a:solidFill>
                  </a:tcPr>
                </a:tc>
                <a:tc>
                  <a:txBody>
                    <a:bodyPr/>
                    <a:lstStyle/>
                    <a:p>
                      <a:pPr algn="ctr"/>
                      <a:r>
                        <a:rPr lang="fr-FR" sz="1200" dirty="0">
                          <a:latin typeface="Avenir Next LT Pro" panose="020B0504020202020204" pitchFamily="34" charset="0"/>
                        </a:rPr>
                        <a:t>TARIF</a:t>
                      </a:r>
                    </a:p>
                  </a:txBody>
                  <a:tcPr anchor="ctr">
                    <a:lnL w="12700" cap="flat" cmpd="sng" algn="ctr">
                      <a:solidFill>
                        <a:schemeClr val="tx1">
                          <a:lumMod val="20000"/>
                          <a:lumOff val="80000"/>
                        </a:schemeClr>
                      </a:solidFill>
                      <a:prstDash val="solid"/>
                      <a:round/>
                      <a:headEnd type="none" w="med" len="med"/>
                      <a:tailEnd type="none" w="med" len="med"/>
                    </a:lnL>
                    <a:lnB w="12700" cap="flat" cmpd="sng" algn="ctr">
                      <a:solidFill>
                        <a:schemeClr val="tx1">
                          <a:lumMod val="20000"/>
                          <a:lumOff val="8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386378068"/>
                  </a:ext>
                </a:extLst>
              </a:tr>
              <a:tr h="456278">
                <a:tc>
                  <a:txBody>
                    <a:bodyPr/>
                    <a:lstStyle/>
                    <a:p>
                      <a:pPr algn="ctr"/>
                      <a:r>
                        <a:rPr lang="fr-FR" sz="800" b="1" dirty="0">
                          <a:latin typeface="Avenir Next LT Pro" panose="020B0504020202020204" pitchFamily="34" charset="0"/>
                        </a:rPr>
                        <a:t>DIAGNOSTIC PERFORMANCE &amp; EFFICACITÉ</a:t>
                      </a:r>
                    </a:p>
                  </a:txBody>
                  <a:tcPr anchor="ctr">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latin typeface="Avenir Next LT Pro" panose="020B0504020202020204" pitchFamily="34" charset="0"/>
                        </a:rPr>
                        <a:t>Post-Campagne</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171450" indent="-171450" algn="l">
                        <a:buFont typeface="Arial" panose="020B0604020202020204" pitchFamily="34" charset="0"/>
                        <a:buChar char="•"/>
                      </a:pPr>
                      <a:r>
                        <a:rPr lang="fr-FR" sz="1000" dirty="0">
                          <a:latin typeface="Avenir Next LT Pro" panose="020B0504020202020204" pitchFamily="34" charset="0"/>
                        </a:rPr>
                        <a:t>Analyse avant / après campagne </a:t>
                      </a:r>
                      <a:r>
                        <a:rPr lang="fr-FR" sz="1000" i="1" dirty="0">
                          <a:latin typeface="Avenir Next LT Pro" panose="020B0504020202020204" pitchFamily="34" charset="0"/>
                        </a:rPr>
                        <a:t>(sur les 2 mois avant et après la campagne)</a:t>
                      </a:r>
                    </a:p>
                    <a:p>
                      <a:pPr marL="171450" indent="-171450" algn="l">
                        <a:buFont typeface="Arial" panose="020B0604020202020204" pitchFamily="34" charset="0"/>
                        <a:buChar char="•"/>
                      </a:pPr>
                      <a:r>
                        <a:rPr lang="fr-FR" sz="1000" dirty="0">
                          <a:latin typeface="Avenir Next LT Pro" panose="020B0504020202020204" pitchFamily="34" charset="0"/>
                        </a:rPr>
                        <a:t>Comparaison marque vs catégorie</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latin typeface="Avenir Next LT Pro" panose="020B0504020202020204" pitchFamily="34" charset="0"/>
                        </a:rPr>
                        <a:t>3500 €</a:t>
                      </a:r>
                    </a:p>
                  </a:txBody>
                  <a:tcPr anchor="ctr">
                    <a:lnL w="12700" cap="flat" cmpd="sng" algn="ctr">
                      <a:solidFill>
                        <a:schemeClr val="tx1">
                          <a:lumMod val="20000"/>
                          <a:lumOff val="80000"/>
                        </a:schemeClr>
                      </a:solidFill>
                      <a:prstDash val="solid"/>
                      <a:round/>
                      <a:headEnd type="none" w="med" len="med"/>
                      <a:tailEnd type="none" w="med" len="med"/>
                    </a:lnL>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76654038"/>
                  </a:ext>
                </a:extLst>
              </a:tr>
              <a:tr h="45627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800" b="1" dirty="0">
                          <a:latin typeface="Avenir Next LT Pro" panose="020B0504020202020204" pitchFamily="34" charset="0"/>
                        </a:rPr>
                        <a:t>INSIGHT PESONAE</a:t>
                      </a:r>
                    </a:p>
                  </a:txBody>
                  <a:tcPr anchor="ctr">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Post ou Pré-campagne</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Segmentation </a:t>
                      </a:r>
                      <a:r>
                        <a:rPr kumimoji="0" lang="fr-FR" sz="1000" b="0" i="0" u="none" strike="noStrike" kern="1200" cap="none" spc="0" normalizeH="0" baseline="0" noProof="0" dirty="0" err="1">
                          <a:ln>
                            <a:noFill/>
                          </a:ln>
                          <a:solidFill>
                            <a:srgbClr val="004282"/>
                          </a:solidFill>
                          <a:effectLst/>
                          <a:uLnTx/>
                          <a:uFillTx/>
                          <a:latin typeface="Avenir Next LT Pro" panose="020B0504020202020204" pitchFamily="34" charset="0"/>
                          <a:ea typeface="+mn-ea"/>
                          <a:cs typeface="+mn-cs"/>
                        </a:rPr>
                        <a:t>shoppers</a:t>
                      </a:r>
                      <a:endPar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Analyse contribution au CA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dirty="0">
                          <a:latin typeface="Avenir Next LT Pro" panose="020B0504020202020204" pitchFamily="34" charset="0"/>
                        </a:rPr>
                        <a:t>5000 €</a:t>
                      </a:r>
                    </a:p>
                  </a:txBody>
                  <a:tcPr anchor="ctr">
                    <a:lnL w="12700" cap="flat" cmpd="sng" algn="ctr">
                      <a:solidFill>
                        <a:schemeClr val="tx1">
                          <a:lumMod val="20000"/>
                          <a:lumOff val="80000"/>
                        </a:schemeClr>
                      </a:solidFill>
                      <a:prstDash val="solid"/>
                      <a:round/>
                      <a:headEnd type="none" w="med" len="med"/>
                      <a:tailEnd type="none" w="med" len="med"/>
                    </a:lnL>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78144988"/>
                  </a:ext>
                </a:extLst>
              </a:tr>
              <a:tr h="456278">
                <a:tc>
                  <a:txBody>
                    <a:bodyPr/>
                    <a:lstStyle/>
                    <a:p>
                      <a:pPr algn="ctr"/>
                      <a:r>
                        <a:rPr lang="fr-FR" sz="800" b="1" dirty="0">
                          <a:latin typeface="Avenir Next LT Pro" panose="020B0504020202020204" pitchFamily="34" charset="0"/>
                        </a:rPr>
                        <a:t>CUSTOMER LIFETIME VALUE ANALYSIS</a:t>
                      </a:r>
                    </a:p>
                  </a:txBody>
                  <a:tcPr anchor="ctr">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Post ou Pré-campagne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dirty="0">
                          <a:ln>
                            <a:noFill/>
                          </a:ln>
                          <a:solidFill>
                            <a:srgbClr val="004282"/>
                          </a:solidFill>
                          <a:effectLst/>
                          <a:uLnTx/>
                          <a:uFillTx/>
                          <a:latin typeface="Avenir Next LT Pro" panose="020B0504020202020204" pitchFamily="34" charset="0"/>
                          <a:ea typeface="+mn-ea"/>
                          <a:cs typeface="+mn-cs"/>
                        </a:rPr>
                        <a:t>Analyse de la structure de la valeur </a:t>
                      </a:r>
                      <a:r>
                        <a:rPr kumimoji="0" lang="fr-FR" sz="1000" b="0" i="0" u="none" strike="noStrike" kern="1200" cap="none" spc="0" normalizeH="0" baseline="0">
                          <a:ln>
                            <a:noFill/>
                          </a:ln>
                          <a:solidFill>
                            <a:srgbClr val="004282"/>
                          </a:solidFill>
                          <a:effectLst/>
                          <a:uLnTx/>
                          <a:uFillTx/>
                          <a:latin typeface="Avenir Next LT Pro" panose="020B0504020202020204" pitchFamily="34" charset="0"/>
                          <a:ea typeface="+mn-ea"/>
                          <a:cs typeface="+mn-cs"/>
                        </a:rPr>
                        <a:t>et des </a:t>
                      </a:r>
                      <a:r>
                        <a:rPr kumimoji="0" lang="fr-FR" sz="1000" b="0" i="0" u="none" strike="noStrike" kern="1200" cap="none" spc="0" normalizeH="0" baseline="0" dirty="0">
                          <a:ln>
                            <a:noFill/>
                          </a:ln>
                          <a:solidFill>
                            <a:srgbClr val="004282"/>
                          </a:solidFill>
                          <a:effectLst/>
                          <a:uLnTx/>
                          <a:uFillTx/>
                          <a:latin typeface="Avenir Next LT Pro" panose="020B0504020202020204" pitchFamily="34" charset="0"/>
                          <a:ea typeface="+mn-ea"/>
                          <a:cs typeface="+mn-cs"/>
                        </a:rPr>
                        <a:t>leviers à activer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dirty="0">
                          <a:ln>
                            <a:noFill/>
                          </a:ln>
                          <a:solidFill>
                            <a:srgbClr val="004282"/>
                          </a:solidFill>
                          <a:effectLst/>
                          <a:uLnTx/>
                          <a:uFillTx/>
                          <a:latin typeface="Avenir Next LT Pro" panose="020B0504020202020204" pitchFamily="34" charset="0"/>
                          <a:ea typeface="+mn-ea"/>
                          <a:cs typeface="+mn-cs"/>
                        </a:rPr>
                        <a:t>Recommandations d’actions priorisées selon l’impact sur la valeur client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dirty="0">
                          <a:ln>
                            <a:noFill/>
                          </a:ln>
                          <a:solidFill>
                            <a:srgbClr val="004282"/>
                          </a:solidFill>
                          <a:effectLst/>
                          <a:uLnTx/>
                          <a:uFillTx/>
                          <a:latin typeface="Avenir Next LT Pro" panose="020B0504020202020204" pitchFamily="34" charset="0"/>
                          <a:ea typeface="+mn-ea"/>
                          <a:cs typeface="+mn-cs"/>
                        </a:rPr>
                        <a:t>Identification du potentiel d’acheteurs manqué</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kern="1200" dirty="0">
                          <a:solidFill>
                            <a:schemeClr val="dk1"/>
                          </a:solidFill>
                          <a:latin typeface="Avenir Next LT Pro" panose="020B0504020202020204" pitchFamily="34" charset="0"/>
                          <a:ea typeface="+mn-ea"/>
                          <a:cs typeface="+mn-cs"/>
                        </a:rPr>
                        <a:t>8000 €</a:t>
                      </a:r>
                    </a:p>
                  </a:txBody>
                  <a:tcPr anchor="ctr">
                    <a:lnL w="12700" cap="flat" cmpd="sng" algn="ctr">
                      <a:solidFill>
                        <a:schemeClr val="tx1">
                          <a:lumMod val="20000"/>
                          <a:lumOff val="80000"/>
                        </a:schemeClr>
                      </a:solidFill>
                      <a:prstDash val="solid"/>
                      <a:round/>
                      <a:headEnd type="none" w="med" len="med"/>
                      <a:tailEnd type="none" w="med" len="med"/>
                    </a:lnL>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2570442678"/>
                  </a:ext>
                </a:extLst>
              </a:tr>
              <a:tr h="456278">
                <a:tc>
                  <a:txBody>
                    <a:bodyPr/>
                    <a:lstStyle/>
                    <a:p>
                      <a:pPr algn="ctr"/>
                      <a:r>
                        <a:rPr lang="fr-FR" sz="800" b="1" dirty="0">
                          <a:latin typeface="Avenir Next LT Pro" panose="020B0504020202020204" pitchFamily="34" charset="0"/>
                        </a:rPr>
                        <a:t>INSIGHT CROSS-SELL</a:t>
                      </a:r>
                    </a:p>
                  </a:txBody>
                  <a:tcPr anchor="ctr">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Post ou Pré-campagne</a:t>
                      </a: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dirty="0">
                          <a:ln>
                            <a:noFill/>
                          </a:ln>
                          <a:solidFill>
                            <a:srgbClr val="004282"/>
                          </a:solidFill>
                          <a:effectLst/>
                          <a:uLnTx/>
                          <a:uFillTx/>
                          <a:latin typeface="Avenir Next LT Pro" panose="020B0504020202020204" pitchFamily="34" charset="0"/>
                          <a:ea typeface="+mn-ea"/>
                          <a:cs typeface="+mn-cs"/>
                        </a:rPr>
                        <a:t>Analyse de la structure des paniers contenant les produits de la marque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dirty="0">
                          <a:ln>
                            <a:noFill/>
                          </a:ln>
                          <a:solidFill>
                            <a:srgbClr val="004282"/>
                          </a:solidFill>
                          <a:effectLst/>
                          <a:uLnTx/>
                          <a:uFillTx/>
                          <a:latin typeface="Avenir Next LT Pro" panose="020B0504020202020204" pitchFamily="34" charset="0"/>
                          <a:ea typeface="+mn-ea"/>
                          <a:cs typeface="+mn-cs"/>
                        </a:rPr>
                        <a:t>Identification des catégories les plus fréquemment </a:t>
                      </a:r>
                      <a:r>
                        <a:rPr kumimoji="0" lang="fr-FR" sz="1000" b="0" i="0" u="none" strike="noStrike" kern="1200" cap="none" spc="0" normalizeH="0" baseline="0" dirty="0" err="1">
                          <a:ln>
                            <a:noFill/>
                          </a:ln>
                          <a:solidFill>
                            <a:srgbClr val="004282"/>
                          </a:solidFill>
                          <a:effectLst/>
                          <a:uLnTx/>
                          <a:uFillTx/>
                          <a:latin typeface="Avenir Next LT Pro" panose="020B0504020202020204" pitchFamily="34" charset="0"/>
                          <a:ea typeface="+mn-ea"/>
                          <a:cs typeface="+mn-cs"/>
                        </a:rPr>
                        <a:t>co</a:t>
                      </a:r>
                      <a:r>
                        <a:rPr kumimoji="0" lang="fr-FR" sz="1000" b="0" i="0" u="none" strike="noStrike" kern="1200" cap="none" spc="0" normalizeH="0" baseline="0" dirty="0">
                          <a:ln>
                            <a:noFill/>
                          </a:ln>
                          <a:solidFill>
                            <a:srgbClr val="004282"/>
                          </a:solidFill>
                          <a:effectLst/>
                          <a:uLnTx/>
                          <a:uFillTx/>
                          <a:latin typeface="Avenir Next LT Pro" panose="020B0504020202020204" pitchFamily="34" charset="0"/>
                          <a:ea typeface="+mn-ea"/>
                          <a:cs typeface="+mn-cs"/>
                        </a:rPr>
                        <a:t>-achetées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00" b="0" i="0" u="none" strike="noStrike" kern="1200" cap="none" spc="0" normalizeH="0" baseline="0" dirty="0">
                          <a:ln>
                            <a:noFill/>
                          </a:ln>
                          <a:solidFill>
                            <a:srgbClr val="004282"/>
                          </a:solidFill>
                          <a:effectLst/>
                          <a:uLnTx/>
                          <a:uFillTx/>
                          <a:latin typeface="Avenir Next LT Pro" panose="020B0504020202020204" pitchFamily="34" charset="0"/>
                          <a:ea typeface="+mn-ea"/>
                          <a:cs typeface="+mn-cs"/>
                        </a:rPr>
                        <a:t>Analyse du poids de ces catégories dans les achats cross avec la marque (CA et/ou unités)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0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txBody>
                  <a:tcPr anchor="ctr">
                    <a:lnL w="12700" cap="flat" cmpd="sng" algn="ctr">
                      <a:solidFill>
                        <a:schemeClr val="tx1">
                          <a:lumMod val="20000"/>
                          <a:lumOff val="80000"/>
                        </a:schemeClr>
                      </a:solidFill>
                      <a:prstDash val="solid"/>
                      <a:round/>
                      <a:headEnd type="none" w="med" len="med"/>
                      <a:tailEnd type="none" w="med" len="med"/>
                    </a:lnL>
                    <a:lnR w="12700" cap="flat" cmpd="sng" algn="ctr">
                      <a:solidFill>
                        <a:schemeClr val="tx1">
                          <a:lumMod val="20000"/>
                          <a:lumOff val="80000"/>
                        </a:schemeClr>
                      </a:solidFill>
                      <a:prstDash val="solid"/>
                      <a:round/>
                      <a:headEnd type="none" w="med" len="med"/>
                      <a:tailEnd type="none" w="med" len="med"/>
                    </a:lnR>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tc>
                  <a:txBody>
                    <a:bodyPr/>
                    <a:lstStyle/>
                    <a:p>
                      <a:pPr algn="ctr"/>
                      <a:r>
                        <a:rPr lang="fr-FR" sz="1000" dirty="0">
                          <a:latin typeface="Avenir Next LT Pro" panose="020B0504020202020204" pitchFamily="34" charset="0"/>
                        </a:rPr>
                        <a:t>2500 €</a:t>
                      </a:r>
                    </a:p>
                  </a:txBody>
                  <a:tcPr anchor="ctr">
                    <a:lnL w="12700" cap="flat" cmpd="sng" algn="ctr">
                      <a:solidFill>
                        <a:schemeClr val="tx1">
                          <a:lumMod val="20000"/>
                          <a:lumOff val="80000"/>
                        </a:schemeClr>
                      </a:solidFill>
                      <a:prstDash val="solid"/>
                      <a:round/>
                      <a:headEnd type="none" w="med" len="med"/>
                      <a:tailEnd type="none" w="med" len="med"/>
                    </a:lnL>
                    <a:lnT w="12700" cap="flat" cmpd="sng" algn="ctr">
                      <a:solidFill>
                        <a:schemeClr val="tx1">
                          <a:lumMod val="20000"/>
                          <a:lumOff val="80000"/>
                        </a:schemeClr>
                      </a:solidFill>
                      <a:prstDash val="solid"/>
                      <a:round/>
                      <a:headEnd type="none" w="med" len="med"/>
                      <a:tailEnd type="none" w="med" len="med"/>
                    </a:lnT>
                    <a:lnB w="12700" cap="flat" cmpd="sng" algn="ctr">
                      <a:solidFill>
                        <a:schemeClr val="tx1">
                          <a:lumMod val="20000"/>
                          <a:lumOff val="8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36410176"/>
                  </a:ext>
                </a:extLst>
              </a:tr>
            </a:tbl>
          </a:graphicData>
        </a:graphic>
      </p:graphicFrame>
      <p:sp>
        <p:nvSpPr>
          <p:cNvPr id="6" name="Espace réservé du numéro de diapositive 4">
            <a:extLst>
              <a:ext uri="{FF2B5EF4-FFF2-40B4-BE49-F238E27FC236}">
                <a16:creationId xmlns:a16="http://schemas.microsoft.com/office/drawing/2014/main" id="{3E4EFEC1-CFDD-F5B1-BACA-FA4BA1FEF63E}"/>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pic>
        <p:nvPicPr>
          <p:cNvPr id="3" name="Image 2" descr="Une image contenant texte, Police, Graphique, graphisme&#10;&#10;Description générée automatiquement">
            <a:extLst>
              <a:ext uri="{FF2B5EF4-FFF2-40B4-BE49-F238E27FC236}">
                <a16:creationId xmlns:a16="http://schemas.microsoft.com/office/drawing/2014/main" id="{11188B00-B908-5FAB-EE2A-01587A2F1D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43" y="5898865"/>
            <a:ext cx="1199741" cy="888932"/>
          </a:xfrm>
          <a:prstGeom prst="rect">
            <a:avLst/>
          </a:prstGeom>
        </p:spPr>
      </p:pic>
    </p:spTree>
    <p:extLst>
      <p:ext uri="{BB962C8B-B14F-4D97-AF65-F5344CB8AC3E}">
        <p14:creationId xmlns:p14="http://schemas.microsoft.com/office/powerpoint/2010/main" val="3094725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AC759-0BA2-B551-F719-1F70A6F4810A}"/>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C6A86C01-D05B-714A-9B26-F75FDA0097C7}"/>
              </a:ext>
            </a:extLst>
          </p:cNvPr>
          <p:cNvSpPr>
            <a:spLocks noGrp="1"/>
          </p:cNvSpPr>
          <p:nvPr>
            <p:ph type="body" sz="quarter" idx="10"/>
          </p:nvPr>
        </p:nvSpPr>
        <p:spPr>
          <a:xfrm>
            <a:off x="1021976" y="1685360"/>
            <a:ext cx="10175907" cy="2771058"/>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cap="none" dirty="0">
                <a:solidFill>
                  <a:srgbClr val="1A3C7B"/>
                </a:solidFill>
              </a:rPr>
              <a:t>RAPPEL DES AVANTAGES POUR NOS FOURNISSEURS</a:t>
            </a:r>
            <a:endParaRPr kumimoji="0" lang="en-US" sz="4800" b="1" i="0" u="none" strike="noStrike" kern="1200" cap="none" spc="0" normalizeH="0" baseline="0" noProof="0" dirty="0">
              <a:ln>
                <a:noFill/>
              </a:ln>
              <a:solidFill>
                <a:srgbClr val="1A3C7B"/>
              </a:solidFill>
              <a:effectLst/>
              <a:uLnTx/>
              <a:uFillTx/>
              <a:latin typeface="Avenir Next LT Pro" panose="020B0504020202020204" pitchFamily="34" charset="0"/>
              <a:ea typeface="+mn-ea"/>
              <a:cs typeface="+mn-cs"/>
            </a:endParaRPr>
          </a:p>
        </p:txBody>
      </p:sp>
      <p:pic>
        <p:nvPicPr>
          <p:cNvPr id="3" name="Image 2" descr="Une image contenant texte, Police, Graphique, graphisme&#10;&#10;Description générée automatiquement">
            <a:extLst>
              <a:ext uri="{FF2B5EF4-FFF2-40B4-BE49-F238E27FC236}">
                <a16:creationId xmlns:a16="http://schemas.microsoft.com/office/drawing/2014/main" id="{04D72021-3147-40D2-56D4-477C500DBA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4" name="Espace réservé du numéro de diapositive 4">
            <a:extLst>
              <a:ext uri="{FF2B5EF4-FFF2-40B4-BE49-F238E27FC236}">
                <a16:creationId xmlns:a16="http://schemas.microsoft.com/office/drawing/2014/main" id="{C26D92D9-F9E4-9A32-147B-F88F34B1E31B}"/>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2496533502"/>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453F4C7-5BE1-4642-6944-6336DD632353}"/>
            </a:ext>
          </a:extLst>
        </p:cNvPr>
        <p:cNvGrpSpPr/>
        <p:nvPr/>
      </p:nvGrpSpPr>
      <p:grpSpPr>
        <a:xfrm>
          <a:off x="0" y="0"/>
          <a:ext cx="0" cy="0"/>
          <a:chOff x="0" y="0"/>
          <a:chExt cx="0" cy="0"/>
        </a:xfrm>
      </p:grpSpPr>
      <p:pic>
        <p:nvPicPr>
          <p:cNvPr id="40" name="Image 39">
            <a:extLst>
              <a:ext uri="{FF2B5EF4-FFF2-40B4-BE49-F238E27FC236}">
                <a16:creationId xmlns:a16="http://schemas.microsoft.com/office/drawing/2014/main" id="{BEAA9A64-F4DC-5A07-A4E6-4AB20FFF1A1C}"/>
              </a:ext>
            </a:extLst>
          </p:cNvPr>
          <p:cNvPicPr>
            <a:picLocks noChangeAspect="1"/>
          </p:cNvPicPr>
          <p:nvPr/>
        </p:nvPicPr>
        <p:blipFill>
          <a:blip r:embed="rId2"/>
          <a:srcRect l="20048"/>
          <a:stretch>
            <a:fillRect/>
          </a:stretch>
        </p:blipFill>
        <p:spPr>
          <a:xfrm>
            <a:off x="0" y="0"/>
            <a:ext cx="4221134" cy="5279594"/>
          </a:xfrm>
          <a:prstGeom prst="rect">
            <a:avLst/>
          </a:prstGeom>
        </p:spPr>
      </p:pic>
      <p:pic>
        <p:nvPicPr>
          <p:cNvPr id="15" name="Image 14" descr="Une image contenant texte, Police, Graphique, graphisme&#10;&#10;Description générée automatiquement">
            <a:extLst>
              <a:ext uri="{FF2B5EF4-FFF2-40B4-BE49-F238E27FC236}">
                <a16:creationId xmlns:a16="http://schemas.microsoft.com/office/drawing/2014/main" id="{AEF4FC49-B1EC-B543-3825-5A39572699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245" name="Titre 2">
            <a:extLst>
              <a:ext uri="{FF2B5EF4-FFF2-40B4-BE49-F238E27FC236}">
                <a16:creationId xmlns:a16="http://schemas.microsoft.com/office/drawing/2014/main" id="{E3A29BC0-9087-708F-0F3D-DA3D166065D0}"/>
              </a:ext>
            </a:extLst>
          </p:cNvPr>
          <p:cNvSpPr>
            <a:spLocks noGrp="1"/>
          </p:cNvSpPr>
          <p:nvPr>
            <p:ph type="title"/>
          </p:nvPr>
        </p:nvSpPr>
        <p:spPr>
          <a:xfrm>
            <a:off x="398863" y="350881"/>
            <a:ext cx="10515600" cy="537556"/>
          </a:xfrm>
        </p:spPr>
        <p:txBody>
          <a:bodyPr>
            <a:noAutofit/>
          </a:bodyPr>
          <a:lstStyle/>
          <a:p>
            <a:pPr marL="12700" algn="r">
              <a:lnSpc>
                <a:spcPct val="100000"/>
              </a:lnSpc>
              <a:spcBef>
                <a:spcPts val="140"/>
              </a:spcBef>
            </a:pPr>
            <a:r>
              <a:rPr lang="fr-FR" sz="3600" spc="-50" dirty="0">
                <a:cs typeface="Arial"/>
              </a:rPr>
              <a:t>RAPPEL DES AVANTAGES </a:t>
            </a:r>
            <a:br>
              <a:rPr lang="fr-FR" sz="3600" spc="-50" dirty="0">
                <a:cs typeface="Arial"/>
              </a:rPr>
            </a:br>
            <a:r>
              <a:rPr lang="fr-FR" sz="3600" spc="-50" dirty="0">
                <a:cs typeface="Arial"/>
              </a:rPr>
              <a:t>POUR NOS ANNONCEURS</a:t>
            </a:r>
          </a:p>
        </p:txBody>
      </p:sp>
      <p:sp>
        <p:nvSpPr>
          <p:cNvPr id="16" name="ZoneTexte 15">
            <a:extLst>
              <a:ext uri="{FF2B5EF4-FFF2-40B4-BE49-F238E27FC236}">
                <a16:creationId xmlns:a16="http://schemas.microsoft.com/office/drawing/2014/main" id="{86BABA22-563C-0BBE-B549-DEC18D6AA47D}"/>
              </a:ext>
            </a:extLst>
          </p:cNvPr>
          <p:cNvSpPr txBox="1"/>
          <p:nvPr/>
        </p:nvSpPr>
        <p:spPr>
          <a:xfrm>
            <a:off x="1511440" y="2342388"/>
            <a:ext cx="5227654" cy="1077218"/>
          </a:xfrm>
          <a:prstGeom prst="rect">
            <a:avLst/>
          </a:prstGeom>
          <a:noFill/>
        </p:spPr>
        <p:txBody>
          <a:bodyPr wrap="square">
            <a:spAutoFit/>
          </a:bodyPr>
          <a:lstStyle/>
          <a:p>
            <a:r>
              <a:rPr lang="fr-FR" sz="1600" dirty="0">
                <a:latin typeface="Avenir Next LT Pro" panose="020B0504020202020204" pitchFamily="34" charset="0"/>
              </a:rPr>
              <a:t>METRO s’appuie sur sa propre base clients professionnels, ce qui permet d’adresser des segments clients spécifiques selon leurs</a:t>
            </a:r>
          </a:p>
          <a:p>
            <a:r>
              <a:rPr lang="fr-FR" sz="1600" dirty="0">
                <a:latin typeface="Avenir Next LT Pro" panose="020B0504020202020204" pitchFamily="34" charset="0"/>
              </a:rPr>
              <a:t>besoins et leurs comportements d’achat.</a:t>
            </a:r>
          </a:p>
        </p:txBody>
      </p:sp>
      <p:sp>
        <p:nvSpPr>
          <p:cNvPr id="18" name="ZoneTexte 17">
            <a:extLst>
              <a:ext uri="{FF2B5EF4-FFF2-40B4-BE49-F238E27FC236}">
                <a16:creationId xmlns:a16="http://schemas.microsoft.com/office/drawing/2014/main" id="{1F693E1D-A0D6-0BBE-6342-697EEA716A9A}"/>
              </a:ext>
            </a:extLst>
          </p:cNvPr>
          <p:cNvSpPr txBox="1"/>
          <p:nvPr/>
        </p:nvSpPr>
        <p:spPr>
          <a:xfrm>
            <a:off x="1421005" y="1637493"/>
            <a:ext cx="6204856" cy="707886"/>
          </a:xfrm>
          <a:prstGeom prst="rect">
            <a:avLst/>
          </a:prstGeom>
          <a:noFill/>
        </p:spPr>
        <p:txBody>
          <a:bodyPr wrap="square">
            <a:spAutoFit/>
          </a:bodyPr>
          <a:lstStyle/>
          <a:p>
            <a:pPr marL="101600">
              <a:spcBef>
                <a:spcPts val="135"/>
              </a:spcBef>
              <a:tabLst>
                <a:tab pos="462915" algn="l"/>
              </a:tabLst>
            </a:pPr>
            <a:r>
              <a:rPr lang="fr-FR" sz="3600" b="1" spc="112" baseline="1068" dirty="0">
                <a:solidFill>
                  <a:srgbClr val="0096C2"/>
                </a:solidFill>
                <a:latin typeface="Avenir Next LT Pro" panose="020B0504020202020204" pitchFamily="34" charset="0"/>
                <a:cs typeface="Arial"/>
              </a:rPr>
              <a:t>#1 </a:t>
            </a:r>
            <a:r>
              <a:rPr lang="fr-FR" sz="2400" b="1" spc="112" baseline="1068" dirty="0">
                <a:solidFill>
                  <a:srgbClr val="0096C2"/>
                </a:solidFill>
                <a:latin typeface="Avenir Next LT Pro" panose="020B0504020202020204" pitchFamily="34" charset="0"/>
                <a:cs typeface="Arial"/>
              </a:rPr>
              <a:t>Une connaissance client B2B </a:t>
            </a:r>
            <a:br>
              <a:rPr lang="fr-FR" sz="2400" b="1" spc="112" baseline="1068" dirty="0">
                <a:solidFill>
                  <a:srgbClr val="0096C2"/>
                </a:solidFill>
                <a:latin typeface="Avenir Next LT Pro" panose="020B0504020202020204" pitchFamily="34" charset="0"/>
                <a:cs typeface="Arial"/>
              </a:rPr>
            </a:br>
            <a:r>
              <a:rPr lang="fr-FR" sz="2400" b="1" spc="112" baseline="1068" dirty="0">
                <a:solidFill>
                  <a:srgbClr val="0096C2"/>
                </a:solidFill>
                <a:latin typeface="Avenir Next LT Pro" panose="020B0504020202020204" pitchFamily="34" charset="0"/>
                <a:cs typeface="Arial"/>
              </a:rPr>
              <a:t>solide et exclusive</a:t>
            </a:r>
          </a:p>
        </p:txBody>
      </p:sp>
      <p:sp>
        <p:nvSpPr>
          <p:cNvPr id="21" name="ZoneTexte 20">
            <a:extLst>
              <a:ext uri="{FF2B5EF4-FFF2-40B4-BE49-F238E27FC236}">
                <a16:creationId xmlns:a16="http://schemas.microsoft.com/office/drawing/2014/main" id="{5DAEEBBD-5213-C2AF-3923-8F8C83D5480F}"/>
              </a:ext>
            </a:extLst>
          </p:cNvPr>
          <p:cNvSpPr txBox="1"/>
          <p:nvPr/>
        </p:nvSpPr>
        <p:spPr>
          <a:xfrm>
            <a:off x="1421005" y="3329944"/>
            <a:ext cx="6204856" cy="707886"/>
          </a:xfrm>
          <a:prstGeom prst="rect">
            <a:avLst/>
          </a:prstGeom>
          <a:noFill/>
        </p:spPr>
        <p:txBody>
          <a:bodyPr wrap="square">
            <a:spAutoFit/>
          </a:bodyPr>
          <a:lstStyle/>
          <a:p>
            <a:pPr marL="101600">
              <a:spcBef>
                <a:spcPts val="135"/>
              </a:spcBef>
              <a:buSzPct val="106122"/>
              <a:tabLst>
                <a:tab pos="462915" algn="l"/>
              </a:tabLst>
            </a:pPr>
            <a:r>
              <a:rPr lang="fr-FR" sz="3600" b="1" spc="112" baseline="1068" dirty="0">
                <a:solidFill>
                  <a:srgbClr val="0096C2"/>
                </a:solidFill>
                <a:latin typeface="Avenir Next LT Pro" panose="020B0504020202020204" pitchFamily="34" charset="0"/>
                <a:cs typeface="Arial"/>
              </a:rPr>
              <a:t>#2 </a:t>
            </a:r>
            <a:r>
              <a:rPr lang="fr-FR" sz="2400" b="1" spc="112" baseline="1068" dirty="0">
                <a:solidFill>
                  <a:srgbClr val="0096C2"/>
                </a:solidFill>
                <a:latin typeface="Avenir Next LT Pro" panose="020B0504020202020204" pitchFamily="34" charset="0"/>
                <a:cs typeface="Arial"/>
              </a:rPr>
              <a:t>Des leviers activables </a:t>
            </a:r>
            <a:br>
              <a:rPr lang="fr-FR" sz="2400" b="1" spc="112" baseline="1068" dirty="0">
                <a:solidFill>
                  <a:srgbClr val="0096C2"/>
                </a:solidFill>
                <a:latin typeface="Avenir Next LT Pro" panose="020B0504020202020204" pitchFamily="34" charset="0"/>
                <a:cs typeface="Arial"/>
              </a:rPr>
            </a:br>
            <a:r>
              <a:rPr lang="fr-FR" sz="2400" b="1" spc="112" baseline="1068" dirty="0">
                <a:solidFill>
                  <a:srgbClr val="0096C2"/>
                </a:solidFill>
                <a:latin typeface="Avenir Next LT Pro" panose="020B0504020202020204" pitchFamily="34" charset="0"/>
                <a:cs typeface="Arial"/>
              </a:rPr>
              <a:t>à chaque étape du parcours client</a:t>
            </a:r>
          </a:p>
        </p:txBody>
      </p:sp>
      <p:sp>
        <p:nvSpPr>
          <p:cNvPr id="25" name="ZoneTexte 24">
            <a:extLst>
              <a:ext uri="{FF2B5EF4-FFF2-40B4-BE49-F238E27FC236}">
                <a16:creationId xmlns:a16="http://schemas.microsoft.com/office/drawing/2014/main" id="{57E3B749-136E-1258-1231-C2B32E851F60}"/>
              </a:ext>
            </a:extLst>
          </p:cNvPr>
          <p:cNvSpPr txBox="1"/>
          <p:nvPr/>
        </p:nvSpPr>
        <p:spPr>
          <a:xfrm>
            <a:off x="1511440" y="3944101"/>
            <a:ext cx="4584560" cy="830997"/>
          </a:xfrm>
          <a:prstGeom prst="rect">
            <a:avLst/>
          </a:prstGeom>
          <a:noFill/>
        </p:spPr>
        <p:txBody>
          <a:bodyPr wrap="square">
            <a:spAutoFit/>
          </a:bodyPr>
          <a:lstStyle/>
          <a:p>
            <a:r>
              <a:rPr lang="fr-FR" sz="1600" dirty="0">
                <a:latin typeface="Avenir Next LT Pro" panose="020B0504020202020204" pitchFamily="34" charset="0"/>
              </a:rPr>
              <a:t>De la visibilité jusqu’à la fidélisation, les dispositifs permettent d’accompagner le client avant, pendant et après son achat.</a:t>
            </a:r>
          </a:p>
        </p:txBody>
      </p:sp>
      <p:sp>
        <p:nvSpPr>
          <p:cNvPr id="27" name="ZoneTexte 26">
            <a:extLst>
              <a:ext uri="{FF2B5EF4-FFF2-40B4-BE49-F238E27FC236}">
                <a16:creationId xmlns:a16="http://schemas.microsoft.com/office/drawing/2014/main" id="{6CF36C79-4C84-2B25-40B5-21DD186353E2}"/>
              </a:ext>
            </a:extLst>
          </p:cNvPr>
          <p:cNvSpPr txBox="1"/>
          <p:nvPr/>
        </p:nvSpPr>
        <p:spPr>
          <a:xfrm>
            <a:off x="1421005" y="4775098"/>
            <a:ext cx="6204856" cy="707886"/>
          </a:xfrm>
          <a:prstGeom prst="rect">
            <a:avLst/>
          </a:prstGeom>
          <a:noFill/>
        </p:spPr>
        <p:txBody>
          <a:bodyPr wrap="square">
            <a:spAutoFit/>
          </a:bodyPr>
          <a:lstStyle/>
          <a:p>
            <a:pPr marL="101600">
              <a:buSzPct val="106122"/>
              <a:tabLst>
                <a:tab pos="444500" algn="l"/>
              </a:tabLst>
            </a:pPr>
            <a:r>
              <a:rPr lang="fr-FR" sz="3600" b="1" spc="112" baseline="1068" dirty="0">
                <a:solidFill>
                  <a:srgbClr val="0096C2"/>
                </a:solidFill>
                <a:latin typeface="Avenir Next LT Pro" panose="020B0504020202020204" pitchFamily="34" charset="0"/>
                <a:cs typeface="Arial"/>
              </a:rPr>
              <a:t>#3 </a:t>
            </a:r>
            <a:r>
              <a:rPr lang="fr-FR" sz="2400" b="1" spc="112" baseline="1068" dirty="0">
                <a:solidFill>
                  <a:srgbClr val="0096C2"/>
                </a:solidFill>
                <a:latin typeface="Avenir Next LT Pro" panose="020B0504020202020204" pitchFamily="34" charset="0"/>
                <a:cs typeface="Arial"/>
              </a:rPr>
              <a:t>Plus de présence </a:t>
            </a:r>
            <a:br>
              <a:rPr lang="fr-FR" sz="2400" b="1" spc="112" baseline="1068" dirty="0">
                <a:solidFill>
                  <a:srgbClr val="0096C2"/>
                </a:solidFill>
                <a:latin typeface="Avenir Next LT Pro" panose="020B0504020202020204" pitchFamily="34" charset="0"/>
                <a:cs typeface="Arial"/>
              </a:rPr>
            </a:br>
            <a:r>
              <a:rPr lang="fr-FR" sz="2400" b="1" spc="112" baseline="1068" dirty="0">
                <a:solidFill>
                  <a:srgbClr val="0096C2"/>
                </a:solidFill>
                <a:latin typeface="Avenir Next LT Pro" panose="020B0504020202020204" pitchFamily="34" charset="0"/>
                <a:cs typeface="Arial"/>
              </a:rPr>
              <a:t>là où vos clients achètent réellement</a:t>
            </a:r>
          </a:p>
        </p:txBody>
      </p:sp>
      <p:sp>
        <p:nvSpPr>
          <p:cNvPr id="32" name="ZoneTexte 31">
            <a:extLst>
              <a:ext uri="{FF2B5EF4-FFF2-40B4-BE49-F238E27FC236}">
                <a16:creationId xmlns:a16="http://schemas.microsoft.com/office/drawing/2014/main" id="{67542A2A-8431-A38F-0FC4-90038EA4C87D}"/>
              </a:ext>
            </a:extLst>
          </p:cNvPr>
          <p:cNvSpPr txBox="1"/>
          <p:nvPr/>
        </p:nvSpPr>
        <p:spPr>
          <a:xfrm>
            <a:off x="1511440" y="5469721"/>
            <a:ext cx="4624753" cy="584775"/>
          </a:xfrm>
          <a:prstGeom prst="rect">
            <a:avLst/>
          </a:prstGeom>
          <a:noFill/>
        </p:spPr>
        <p:txBody>
          <a:bodyPr wrap="square">
            <a:spAutoFit/>
          </a:bodyPr>
          <a:lstStyle/>
          <a:p>
            <a:r>
              <a:rPr lang="fr-FR" sz="1600" dirty="0">
                <a:latin typeface="Avenir Next LT Pro" panose="020B0504020202020204" pitchFamily="34" charset="0"/>
              </a:rPr>
              <a:t>En magasin et en ligne, les marques renforcent leur visibilité.</a:t>
            </a:r>
          </a:p>
        </p:txBody>
      </p:sp>
      <p:sp>
        <p:nvSpPr>
          <p:cNvPr id="33" name="ZoneTexte 32">
            <a:extLst>
              <a:ext uri="{FF2B5EF4-FFF2-40B4-BE49-F238E27FC236}">
                <a16:creationId xmlns:a16="http://schemas.microsoft.com/office/drawing/2014/main" id="{73361647-4C2D-7370-25DA-E3A9D91483AE}"/>
              </a:ext>
            </a:extLst>
          </p:cNvPr>
          <p:cNvSpPr txBox="1"/>
          <p:nvPr/>
        </p:nvSpPr>
        <p:spPr>
          <a:xfrm>
            <a:off x="6584182" y="2329125"/>
            <a:ext cx="3785717" cy="830997"/>
          </a:xfrm>
          <a:prstGeom prst="rect">
            <a:avLst/>
          </a:prstGeom>
          <a:noFill/>
        </p:spPr>
        <p:txBody>
          <a:bodyPr wrap="square">
            <a:spAutoFit/>
          </a:bodyPr>
          <a:lstStyle/>
          <a:p>
            <a:r>
              <a:rPr lang="fr-FR" sz="1600" dirty="0">
                <a:latin typeface="Avenir Next LT Pro" panose="020B0504020202020204" pitchFamily="34" charset="0"/>
              </a:rPr>
              <a:t>Les dispositifs s’insèrent dans l’expérience client, </a:t>
            </a:r>
            <a:br>
              <a:rPr lang="fr-FR" sz="1600" dirty="0">
                <a:latin typeface="Avenir Next LT Pro" panose="020B0504020202020204" pitchFamily="34" charset="0"/>
              </a:rPr>
            </a:br>
            <a:r>
              <a:rPr lang="fr-FR" sz="1600" dirty="0">
                <a:latin typeface="Avenir Next LT Pro" panose="020B0504020202020204" pitchFamily="34" charset="0"/>
              </a:rPr>
              <a:t>sans rupture, ni surcharge publicitaire.</a:t>
            </a:r>
          </a:p>
        </p:txBody>
      </p:sp>
      <p:sp>
        <p:nvSpPr>
          <p:cNvPr id="34" name="ZoneTexte 33">
            <a:extLst>
              <a:ext uri="{FF2B5EF4-FFF2-40B4-BE49-F238E27FC236}">
                <a16:creationId xmlns:a16="http://schemas.microsoft.com/office/drawing/2014/main" id="{8A9E7FED-9A2A-44E1-0BCD-C3CBDD19F64D}"/>
              </a:ext>
            </a:extLst>
          </p:cNvPr>
          <p:cNvSpPr txBox="1"/>
          <p:nvPr/>
        </p:nvSpPr>
        <p:spPr>
          <a:xfrm>
            <a:off x="6493747" y="1624230"/>
            <a:ext cx="6204856" cy="707886"/>
          </a:xfrm>
          <a:prstGeom prst="rect">
            <a:avLst/>
          </a:prstGeom>
          <a:noFill/>
        </p:spPr>
        <p:txBody>
          <a:bodyPr wrap="square">
            <a:spAutoFit/>
          </a:bodyPr>
          <a:lstStyle/>
          <a:p>
            <a:pPr marL="101600">
              <a:spcBef>
                <a:spcPts val="135"/>
              </a:spcBef>
              <a:tabLst>
                <a:tab pos="462915" algn="l"/>
              </a:tabLst>
            </a:pPr>
            <a:r>
              <a:rPr lang="fr-FR" sz="3600" b="1" spc="112" baseline="1068" dirty="0">
                <a:solidFill>
                  <a:srgbClr val="0096C2"/>
                </a:solidFill>
                <a:latin typeface="Avenir Next LT Pro" panose="020B0504020202020204" pitchFamily="34" charset="0"/>
                <a:cs typeface="Arial"/>
              </a:rPr>
              <a:t>#4 </a:t>
            </a:r>
            <a:r>
              <a:rPr lang="fr-FR" sz="2400" b="1" spc="112" baseline="1068" dirty="0">
                <a:solidFill>
                  <a:srgbClr val="0096C2"/>
                </a:solidFill>
                <a:latin typeface="Avenir Next LT Pro" panose="020B0504020202020204" pitchFamily="34" charset="0"/>
                <a:cs typeface="Arial"/>
              </a:rPr>
              <a:t>Une intégration naturelle </a:t>
            </a:r>
            <a:br>
              <a:rPr lang="fr-FR" sz="2400" b="1" spc="112" baseline="1068" dirty="0">
                <a:solidFill>
                  <a:srgbClr val="0096C2"/>
                </a:solidFill>
                <a:latin typeface="Avenir Next LT Pro" panose="020B0504020202020204" pitchFamily="34" charset="0"/>
                <a:cs typeface="Arial"/>
              </a:rPr>
            </a:br>
            <a:r>
              <a:rPr lang="fr-FR" sz="2400" b="1" spc="112" baseline="1068" dirty="0">
                <a:solidFill>
                  <a:srgbClr val="0096C2"/>
                </a:solidFill>
                <a:latin typeface="Avenir Next LT Pro" panose="020B0504020202020204" pitchFamily="34" charset="0"/>
                <a:cs typeface="Arial"/>
              </a:rPr>
              <a:t>dans le parcours d’achat METRO</a:t>
            </a:r>
          </a:p>
        </p:txBody>
      </p:sp>
      <p:sp>
        <p:nvSpPr>
          <p:cNvPr id="35" name="ZoneTexte 34">
            <a:extLst>
              <a:ext uri="{FF2B5EF4-FFF2-40B4-BE49-F238E27FC236}">
                <a16:creationId xmlns:a16="http://schemas.microsoft.com/office/drawing/2014/main" id="{677E896B-1B44-D81F-D7F3-975D5240297D}"/>
              </a:ext>
            </a:extLst>
          </p:cNvPr>
          <p:cNvSpPr txBox="1"/>
          <p:nvPr/>
        </p:nvSpPr>
        <p:spPr>
          <a:xfrm>
            <a:off x="6493747" y="3316681"/>
            <a:ext cx="6204856" cy="966931"/>
          </a:xfrm>
          <a:prstGeom prst="rect">
            <a:avLst/>
          </a:prstGeom>
          <a:noFill/>
        </p:spPr>
        <p:txBody>
          <a:bodyPr wrap="square">
            <a:spAutoFit/>
          </a:bodyPr>
          <a:lstStyle/>
          <a:p>
            <a:pPr marL="101600">
              <a:spcBef>
                <a:spcPts val="135"/>
              </a:spcBef>
              <a:buSzPct val="106122"/>
              <a:tabLst>
                <a:tab pos="462915" algn="l"/>
              </a:tabLst>
            </a:pPr>
            <a:r>
              <a:rPr lang="fr-FR" sz="3600" b="1" spc="112" baseline="1068" dirty="0">
                <a:solidFill>
                  <a:srgbClr val="0096C2"/>
                </a:solidFill>
                <a:latin typeface="Avenir Next LT Pro" panose="020B0504020202020204" pitchFamily="34" charset="0"/>
                <a:cs typeface="Arial"/>
              </a:rPr>
              <a:t>#5 </a:t>
            </a:r>
            <a:r>
              <a:rPr lang="fr-FR" sz="2400" b="1" spc="112" baseline="1068" dirty="0">
                <a:solidFill>
                  <a:srgbClr val="0096C2"/>
                </a:solidFill>
                <a:latin typeface="Avenir Next LT Pro" panose="020B0504020202020204" pitchFamily="34" charset="0"/>
                <a:cs typeface="Arial"/>
              </a:rPr>
              <a:t>Des dispositifs construits </a:t>
            </a:r>
            <a:br>
              <a:rPr lang="fr-FR" sz="2400" b="1" spc="112" baseline="1068" dirty="0">
                <a:solidFill>
                  <a:srgbClr val="0096C2"/>
                </a:solidFill>
                <a:latin typeface="Avenir Next LT Pro" panose="020B0504020202020204" pitchFamily="34" charset="0"/>
                <a:cs typeface="Arial"/>
              </a:rPr>
            </a:br>
            <a:r>
              <a:rPr lang="fr-FR" sz="2400" b="1" spc="112" baseline="1068" dirty="0">
                <a:solidFill>
                  <a:srgbClr val="0096C2"/>
                </a:solidFill>
                <a:latin typeface="Avenir Next LT Pro" panose="020B0504020202020204" pitchFamily="34" charset="0"/>
                <a:cs typeface="Arial"/>
              </a:rPr>
              <a:t>main dans la main avec METRO</a:t>
            </a:r>
          </a:p>
          <a:p>
            <a:pPr marL="101600">
              <a:spcBef>
                <a:spcPts val="135"/>
              </a:spcBef>
              <a:buSzPct val="106122"/>
              <a:tabLst>
                <a:tab pos="462915" algn="l"/>
              </a:tabLst>
            </a:pPr>
            <a:endParaRPr lang="fr-FR" sz="2400" b="1" spc="112" baseline="1068" dirty="0">
              <a:solidFill>
                <a:srgbClr val="0096C2"/>
              </a:solidFill>
              <a:latin typeface="Avenir Next LT Pro" panose="020B0504020202020204" pitchFamily="34" charset="0"/>
              <a:cs typeface="Arial"/>
            </a:endParaRPr>
          </a:p>
        </p:txBody>
      </p:sp>
      <p:sp>
        <p:nvSpPr>
          <p:cNvPr id="36" name="ZoneTexte 35">
            <a:extLst>
              <a:ext uri="{FF2B5EF4-FFF2-40B4-BE49-F238E27FC236}">
                <a16:creationId xmlns:a16="http://schemas.microsoft.com/office/drawing/2014/main" id="{9E324250-628F-CDF0-4F24-04804409415F}"/>
              </a:ext>
            </a:extLst>
          </p:cNvPr>
          <p:cNvSpPr txBox="1"/>
          <p:nvPr/>
        </p:nvSpPr>
        <p:spPr>
          <a:xfrm>
            <a:off x="6584182" y="3930838"/>
            <a:ext cx="4584560" cy="830997"/>
          </a:xfrm>
          <a:prstGeom prst="rect">
            <a:avLst/>
          </a:prstGeom>
          <a:noFill/>
        </p:spPr>
        <p:txBody>
          <a:bodyPr wrap="square">
            <a:spAutoFit/>
          </a:bodyPr>
          <a:lstStyle/>
          <a:p>
            <a:r>
              <a:rPr lang="fr-FR" sz="1600" dirty="0">
                <a:latin typeface="Avenir Next LT Pro" panose="020B0504020202020204" pitchFamily="34" charset="0"/>
              </a:rPr>
              <a:t>Les campagnes sont </a:t>
            </a:r>
            <a:r>
              <a:rPr lang="fr-FR" sz="1600" dirty="0" err="1">
                <a:latin typeface="Avenir Next LT Pro" panose="020B0504020202020204" pitchFamily="34" charset="0"/>
              </a:rPr>
              <a:t>co-construites</a:t>
            </a:r>
            <a:r>
              <a:rPr lang="fr-FR" sz="1600" dirty="0">
                <a:latin typeface="Avenir Next LT Pro" panose="020B0504020202020204" pitchFamily="34" charset="0"/>
              </a:rPr>
              <a:t> avec vos équipes marketing pour répondre à vos enjeux business.</a:t>
            </a:r>
          </a:p>
        </p:txBody>
      </p:sp>
      <p:sp>
        <p:nvSpPr>
          <p:cNvPr id="37" name="ZoneTexte 36">
            <a:extLst>
              <a:ext uri="{FF2B5EF4-FFF2-40B4-BE49-F238E27FC236}">
                <a16:creationId xmlns:a16="http://schemas.microsoft.com/office/drawing/2014/main" id="{124175E8-8B45-89D8-7926-E54A44D98479}"/>
              </a:ext>
            </a:extLst>
          </p:cNvPr>
          <p:cNvSpPr txBox="1"/>
          <p:nvPr/>
        </p:nvSpPr>
        <p:spPr>
          <a:xfrm>
            <a:off x="6493747" y="4761835"/>
            <a:ext cx="4358473" cy="707886"/>
          </a:xfrm>
          <a:prstGeom prst="rect">
            <a:avLst/>
          </a:prstGeom>
          <a:noFill/>
        </p:spPr>
        <p:txBody>
          <a:bodyPr wrap="square">
            <a:spAutoFit/>
          </a:bodyPr>
          <a:lstStyle/>
          <a:p>
            <a:pPr marL="101600">
              <a:buSzPct val="106122"/>
              <a:tabLst>
                <a:tab pos="444500" algn="l"/>
              </a:tabLst>
            </a:pPr>
            <a:r>
              <a:rPr lang="fr-FR" sz="3600" b="1" spc="112" baseline="1068" dirty="0">
                <a:solidFill>
                  <a:srgbClr val="0096C2"/>
                </a:solidFill>
                <a:latin typeface="Avenir Next LT Pro" panose="020B0504020202020204" pitchFamily="34" charset="0"/>
                <a:cs typeface="Arial"/>
              </a:rPr>
              <a:t>#6 </a:t>
            </a:r>
            <a:r>
              <a:rPr lang="fr-FR" sz="2400" b="1" spc="82" baseline="2267" dirty="0">
                <a:solidFill>
                  <a:srgbClr val="0096C2"/>
                </a:solidFill>
                <a:latin typeface="Avenir Next LT Pro" panose="020B0504020202020204" pitchFamily="34" charset="0"/>
                <a:cs typeface="Arial"/>
              </a:rPr>
              <a:t>Un</a:t>
            </a:r>
            <a:r>
              <a:rPr lang="fr-FR" sz="2400" b="1" spc="179" baseline="2267" dirty="0">
                <a:solidFill>
                  <a:srgbClr val="0096C2"/>
                </a:solidFill>
                <a:latin typeface="Avenir Next LT Pro" panose="020B0504020202020204" pitchFamily="34" charset="0"/>
                <a:cs typeface="Arial"/>
              </a:rPr>
              <a:t> </a:t>
            </a:r>
            <a:r>
              <a:rPr lang="fr-FR" sz="2400" b="1" baseline="2267" dirty="0">
                <a:solidFill>
                  <a:srgbClr val="0096C2"/>
                </a:solidFill>
                <a:latin typeface="Avenir Next LT Pro" panose="020B0504020202020204" pitchFamily="34" charset="0"/>
                <a:cs typeface="Arial"/>
              </a:rPr>
              <a:t>suivi</a:t>
            </a:r>
            <a:r>
              <a:rPr lang="fr-FR" sz="2400" b="1" spc="195" baseline="2267" dirty="0">
                <a:solidFill>
                  <a:srgbClr val="0096C2"/>
                </a:solidFill>
                <a:latin typeface="Avenir Next LT Pro" panose="020B0504020202020204" pitchFamily="34" charset="0"/>
                <a:cs typeface="Arial"/>
              </a:rPr>
              <a:t> </a:t>
            </a:r>
            <a:r>
              <a:rPr lang="fr-FR" sz="2400" b="1" baseline="1133" dirty="0">
                <a:solidFill>
                  <a:srgbClr val="0096C2"/>
                </a:solidFill>
                <a:latin typeface="Avenir Next LT Pro" panose="020B0504020202020204" pitchFamily="34" charset="0"/>
                <a:cs typeface="Arial"/>
              </a:rPr>
              <a:t>clair</a:t>
            </a:r>
            <a:r>
              <a:rPr lang="fr-FR" sz="2400" b="1" spc="195" baseline="1133" dirty="0">
                <a:solidFill>
                  <a:srgbClr val="0096C2"/>
                </a:solidFill>
                <a:latin typeface="Avenir Next LT Pro" panose="020B0504020202020204" pitchFamily="34" charset="0"/>
                <a:cs typeface="Arial"/>
              </a:rPr>
              <a:t> </a:t>
            </a:r>
            <a:r>
              <a:rPr lang="fr-FR" sz="1600" b="1" dirty="0">
                <a:solidFill>
                  <a:srgbClr val="0096C2"/>
                </a:solidFill>
                <a:latin typeface="Avenir Next LT Pro" panose="020B0504020202020204" pitchFamily="34" charset="0"/>
                <a:cs typeface="Arial"/>
              </a:rPr>
              <a:t>des</a:t>
            </a:r>
            <a:r>
              <a:rPr lang="fr-FR" sz="1600" b="1" spc="130" dirty="0">
                <a:solidFill>
                  <a:srgbClr val="0096C2"/>
                </a:solidFill>
                <a:latin typeface="Avenir Next LT Pro" panose="020B0504020202020204" pitchFamily="34" charset="0"/>
                <a:cs typeface="Arial"/>
              </a:rPr>
              <a:t> </a:t>
            </a:r>
            <a:r>
              <a:rPr lang="fr-FR" sz="1600" b="1" spc="65" dirty="0">
                <a:solidFill>
                  <a:srgbClr val="0096C2"/>
                </a:solidFill>
                <a:latin typeface="Avenir Next LT Pro" panose="020B0504020202020204" pitchFamily="34" charset="0"/>
                <a:cs typeface="Arial"/>
              </a:rPr>
              <a:t>performances</a:t>
            </a:r>
            <a:r>
              <a:rPr lang="fr-FR" sz="1600" b="1" spc="130" dirty="0">
                <a:solidFill>
                  <a:srgbClr val="0096C2"/>
                </a:solidFill>
                <a:latin typeface="Avenir Next LT Pro" panose="020B0504020202020204" pitchFamily="34" charset="0"/>
                <a:cs typeface="Arial"/>
              </a:rPr>
              <a:t> </a:t>
            </a:r>
            <a:r>
              <a:rPr lang="fr-FR" sz="2400" b="1" baseline="-2267" dirty="0">
                <a:solidFill>
                  <a:srgbClr val="0096C2"/>
                </a:solidFill>
                <a:latin typeface="Avenir Next LT Pro" panose="020B0504020202020204" pitchFamily="34" charset="0"/>
                <a:cs typeface="Arial"/>
              </a:rPr>
              <a:t>des</a:t>
            </a:r>
            <a:r>
              <a:rPr lang="fr-FR" sz="2400" b="1" spc="195" baseline="-2267" dirty="0">
                <a:solidFill>
                  <a:srgbClr val="0096C2"/>
                </a:solidFill>
                <a:latin typeface="Avenir Next LT Pro" panose="020B0504020202020204" pitchFamily="34" charset="0"/>
                <a:cs typeface="Arial"/>
              </a:rPr>
              <a:t> </a:t>
            </a:r>
            <a:r>
              <a:rPr lang="fr-FR" sz="2400" b="1" spc="75" baseline="-2267" dirty="0">
                <a:solidFill>
                  <a:srgbClr val="0096C2"/>
                </a:solidFill>
                <a:latin typeface="Avenir Next LT Pro" panose="020B0504020202020204" pitchFamily="34" charset="0"/>
                <a:cs typeface="Arial"/>
              </a:rPr>
              <a:t>campagnes</a:t>
            </a:r>
            <a:endParaRPr lang="fr-FR" sz="2400" baseline="-2267" dirty="0">
              <a:latin typeface="Avenir Next LT Pro" panose="020B0504020202020204" pitchFamily="34" charset="0"/>
              <a:cs typeface="Arial"/>
            </a:endParaRPr>
          </a:p>
        </p:txBody>
      </p:sp>
      <p:sp>
        <p:nvSpPr>
          <p:cNvPr id="38" name="ZoneTexte 37">
            <a:extLst>
              <a:ext uri="{FF2B5EF4-FFF2-40B4-BE49-F238E27FC236}">
                <a16:creationId xmlns:a16="http://schemas.microsoft.com/office/drawing/2014/main" id="{5FC41527-D365-4FD3-578D-9D32F53074DA}"/>
              </a:ext>
            </a:extLst>
          </p:cNvPr>
          <p:cNvSpPr txBox="1"/>
          <p:nvPr/>
        </p:nvSpPr>
        <p:spPr>
          <a:xfrm>
            <a:off x="6600929" y="5469721"/>
            <a:ext cx="4177603" cy="1077218"/>
          </a:xfrm>
          <a:prstGeom prst="rect">
            <a:avLst/>
          </a:prstGeom>
          <a:noFill/>
        </p:spPr>
        <p:txBody>
          <a:bodyPr wrap="square">
            <a:spAutoFit/>
          </a:bodyPr>
          <a:lstStyle/>
          <a:p>
            <a:r>
              <a:rPr lang="fr-FR" sz="1600" dirty="0">
                <a:latin typeface="Avenir Next LT Pro" panose="020B0504020202020204" pitchFamily="34" charset="0"/>
              </a:rPr>
              <a:t>Des indicateurs simples qui permettent d’analyser les résultats de vos campagnes, leurs impacts business et d’optimiser les actions dans le temps.</a:t>
            </a:r>
          </a:p>
        </p:txBody>
      </p:sp>
    </p:spTree>
    <p:extLst>
      <p:ext uri="{BB962C8B-B14F-4D97-AF65-F5344CB8AC3E}">
        <p14:creationId xmlns:p14="http://schemas.microsoft.com/office/powerpoint/2010/main" val="220566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E7752-833D-AAF2-D498-B8CBE69D7249}"/>
            </a:ext>
          </a:extLst>
        </p:cNvPr>
        <p:cNvGrpSpPr/>
        <p:nvPr/>
      </p:nvGrpSpPr>
      <p:grpSpPr>
        <a:xfrm>
          <a:off x="0" y="0"/>
          <a:ext cx="0" cy="0"/>
          <a:chOff x="0" y="0"/>
          <a:chExt cx="0" cy="0"/>
        </a:xfrm>
      </p:grpSpPr>
      <p:sp>
        <p:nvSpPr>
          <p:cNvPr id="245" name="Titre 2">
            <a:extLst>
              <a:ext uri="{FF2B5EF4-FFF2-40B4-BE49-F238E27FC236}">
                <a16:creationId xmlns:a16="http://schemas.microsoft.com/office/drawing/2014/main" id="{FAF36D02-6A2F-395A-FC9D-6C873E44C116}"/>
              </a:ext>
            </a:extLst>
          </p:cNvPr>
          <p:cNvSpPr>
            <a:spLocks noGrp="1"/>
          </p:cNvSpPr>
          <p:nvPr>
            <p:ph type="title"/>
          </p:nvPr>
        </p:nvSpPr>
        <p:spPr>
          <a:xfrm>
            <a:off x="398863" y="350881"/>
            <a:ext cx="10515600" cy="537556"/>
          </a:xfrm>
        </p:spPr>
        <p:txBody>
          <a:bodyPr>
            <a:noAutofit/>
          </a:bodyPr>
          <a:lstStyle/>
          <a:p>
            <a:pPr marL="12700" algn="r">
              <a:lnSpc>
                <a:spcPct val="100000"/>
              </a:lnSpc>
              <a:spcBef>
                <a:spcPts val="140"/>
              </a:spcBef>
            </a:pPr>
            <a:r>
              <a:rPr lang="fr-FR" sz="3600" spc="-50" dirty="0">
                <a:cs typeface="Arial"/>
              </a:rPr>
              <a:t>RETAIL MEDIA = BUDGET « ON TOP »</a:t>
            </a:r>
          </a:p>
        </p:txBody>
      </p:sp>
      <p:sp>
        <p:nvSpPr>
          <p:cNvPr id="3" name="ZoneTexte 2">
            <a:extLst>
              <a:ext uri="{FF2B5EF4-FFF2-40B4-BE49-F238E27FC236}">
                <a16:creationId xmlns:a16="http://schemas.microsoft.com/office/drawing/2014/main" id="{DACC3603-4224-D1CA-C0C0-1ADCA63237B2}"/>
              </a:ext>
            </a:extLst>
          </p:cNvPr>
          <p:cNvSpPr txBox="1"/>
          <p:nvPr/>
        </p:nvSpPr>
        <p:spPr>
          <a:xfrm>
            <a:off x="1511531" y="2195729"/>
            <a:ext cx="9168938" cy="1015663"/>
          </a:xfrm>
          <a:prstGeom prst="rect">
            <a:avLst/>
          </a:prstGeom>
          <a:noFill/>
        </p:spPr>
        <p:txBody>
          <a:bodyPr wrap="square">
            <a:spAutoFit/>
          </a:bodyPr>
          <a:lstStyle/>
          <a:p>
            <a:r>
              <a:rPr lang="fr-FR" sz="2000" dirty="0">
                <a:solidFill>
                  <a:srgbClr val="004282"/>
                </a:solidFill>
                <a:latin typeface="Avenir Next LT Pro" panose="020B0504020202020204" pitchFamily="34" charset="0"/>
              </a:rPr>
              <a:t>Le Retail Media ne vient pas impacter les accords commerciaux.</a:t>
            </a:r>
            <a:br>
              <a:rPr lang="fr-FR" sz="2000" dirty="0">
                <a:solidFill>
                  <a:srgbClr val="004282"/>
                </a:solidFill>
                <a:latin typeface="Avenir Next LT Pro" panose="020B0504020202020204" pitchFamily="34" charset="0"/>
              </a:rPr>
            </a:br>
            <a:r>
              <a:rPr lang="fr-FR" sz="2000" dirty="0">
                <a:solidFill>
                  <a:srgbClr val="004282"/>
                </a:solidFill>
                <a:latin typeface="Avenir Next LT Pro" panose="020B0504020202020204" pitchFamily="34" charset="0"/>
              </a:rPr>
              <a:t>Nous ne sommes pas sur un budget </a:t>
            </a:r>
            <a:r>
              <a:rPr lang="fr-FR" sz="2000" dirty="0" err="1">
                <a:solidFill>
                  <a:srgbClr val="004282"/>
                </a:solidFill>
                <a:latin typeface="Avenir Next LT Pro" panose="020B0504020202020204" pitchFamily="34" charset="0"/>
              </a:rPr>
              <a:t>trade</a:t>
            </a:r>
            <a:r>
              <a:rPr lang="fr-FR" sz="2000" dirty="0">
                <a:solidFill>
                  <a:srgbClr val="004282"/>
                </a:solidFill>
                <a:latin typeface="Avenir Next LT Pro" panose="020B0504020202020204" pitchFamily="34" charset="0"/>
              </a:rPr>
              <a:t>, mais sur </a:t>
            </a:r>
            <a:r>
              <a:rPr lang="fr-FR" sz="2000" b="1" dirty="0">
                <a:solidFill>
                  <a:srgbClr val="004282"/>
                </a:solidFill>
                <a:latin typeface="Avenir Next LT Pro" panose="020B0504020202020204" pitchFamily="34" charset="0"/>
              </a:rPr>
              <a:t>un budget marketing ‘on top’, </a:t>
            </a:r>
            <a:r>
              <a:rPr lang="fr-FR" sz="2000" dirty="0">
                <a:solidFill>
                  <a:srgbClr val="004282"/>
                </a:solidFill>
                <a:latin typeface="Avenir Next LT Pro" panose="020B0504020202020204" pitchFamily="34" charset="0"/>
              </a:rPr>
              <a:t>piloté par les équipes marketing des industriels.</a:t>
            </a:r>
          </a:p>
        </p:txBody>
      </p:sp>
      <p:sp>
        <p:nvSpPr>
          <p:cNvPr id="5" name="ZoneTexte 4">
            <a:extLst>
              <a:ext uri="{FF2B5EF4-FFF2-40B4-BE49-F238E27FC236}">
                <a16:creationId xmlns:a16="http://schemas.microsoft.com/office/drawing/2014/main" id="{2BCCAB70-E378-DA27-9ACB-2FB86598215E}"/>
              </a:ext>
            </a:extLst>
          </p:cNvPr>
          <p:cNvSpPr txBox="1"/>
          <p:nvPr/>
        </p:nvSpPr>
        <p:spPr>
          <a:xfrm>
            <a:off x="1511530" y="3756389"/>
            <a:ext cx="10515599" cy="707886"/>
          </a:xfrm>
          <a:prstGeom prst="rect">
            <a:avLst/>
          </a:prstGeom>
          <a:noFill/>
        </p:spPr>
        <p:txBody>
          <a:bodyPr wrap="square">
            <a:spAutoFit/>
          </a:bodyPr>
          <a:lstStyle/>
          <a:p>
            <a:r>
              <a:rPr lang="fr-FR" sz="2000" dirty="0">
                <a:latin typeface="Avenir Next LT Pro" panose="020B0504020202020204" pitchFamily="34" charset="0"/>
              </a:rPr>
              <a:t>Les annonceurs ont très bien intégré cette logique : c’est </a:t>
            </a:r>
            <a:r>
              <a:rPr lang="fr-FR" sz="2000" b="1" dirty="0">
                <a:latin typeface="Avenir Next LT Pro" panose="020B0504020202020204" pitchFamily="34" charset="0"/>
              </a:rPr>
              <a:t>un investissement média</a:t>
            </a:r>
            <a:r>
              <a:rPr lang="fr-FR" sz="2000" dirty="0">
                <a:latin typeface="Avenir Next LT Pro" panose="020B0504020202020204" pitchFamily="34" charset="0"/>
              </a:rPr>
              <a:t>, comparable à ce qu’ils font avec les grandes régies digitales ou les médias spécialisés.</a:t>
            </a:r>
          </a:p>
        </p:txBody>
      </p:sp>
      <p:sp>
        <p:nvSpPr>
          <p:cNvPr id="8" name="ZoneTexte 7">
            <a:extLst>
              <a:ext uri="{FF2B5EF4-FFF2-40B4-BE49-F238E27FC236}">
                <a16:creationId xmlns:a16="http://schemas.microsoft.com/office/drawing/2014/main" id="{8D3A519C-6EB4-3D1B-71C4-42264EAEB1C2}"/>
              </a:ext>
            </a:extLst>
          </p:cNvPr>
          <p:cNvSpPr txBox="1"/>
          <p:nvPr/>
        </p:nvSpPr>
        <p:spPr>
          <a:xfrm>
            <a:off x="1511531" y="5009273"/>
            <a:ext cx="9103822" cy="707886"/>
          </a:xfrm>
          <a:prstGeom prst="rect">
            <a:avLst/>
          </a:prstGeom>
          <a:noFill/>
        </p:spPr>
        <p:txBody>
          <a:bodyPr wrap="square">
            <a:spAutoFit/>
          </a:bodyPr>
          <a:lstStyle/>
          <a:p>
            <a:r>
              <a:rPr lang="fr-FR" sz="2000" dirty="0">
                <a:latin typeface="Avenir Next LT Pro" panose="020B0504020202020204" pitchFamily="34" charset="0"/>
              </a:rPr>
              <a:t>Notre objectif est d’apporter </a:t>
            </a:r>
            <a:r>
              <a:rPr lang="fr-FR" sz="2000" b="1" dirty="0">
                <a:latin typeface="Avenir Next LT Pro" panose="020B0504020202020204" pitchFamily="34" charset="0"/>
              </a:rPr>
              <a:t>un levier supplémentaire de visibilité </a:t>
            </a:r>
            <a:r>
              <a:rPr lang="fr-FR" sz="2000" dirty="0">
                <a:latin typeface="Avenir Next LT Pro" panose="020B0504020202020204" pitchFamily="34" charset="0"/>
              </a:rPr>
              <a:t>et de croissance pour les marques chez METRO.</a:t>
            </a:r>
          </a:p>
        </p:txBody>
      </p:sp>
      <p:sp>
        <p:nvSpPr>
          <p:cNvPr id="9" name="Triangle isocèle 8">
            <a:extLst>
              <a:ext uri="{FF2B5EF4-FFF2-40B4-BE49-F238E27FC236}">
                <a16:creationId xmlns:a16="http://schemas.microsoft.com/office/drawing/2014/main" id="{7998164E-991D-402F-ACD0-2B8127AFB1FE}"/>
              </a:ext>
            </a:extLst>
          </p:cNvPr>
          <p:cNvSpPr/>
          <p:nvPr/>
        </p:nvSpPr>
        <p:spPr>
          <a:xfrm rot="5400000">
            <a:off x="439610" y="2267592"/>
            <a:ext cx="989214" cy="845489"/>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CF51591E-45DF-666C-2499-7828208BAE3A}"/>
              </a:ext>
            </a:extLst>
          </p:cNvPr>
          <p:cNvSpPr/>
          <p:nvPr/>
        </p:nvSpPr>
        <p:spPr>
          <a:xfrm rot="5400000">
            <a:off x="439609" y="3574885"/>
            <a:ext cx="989214" cy="845489"/>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62A7EA2E-7F92-3927-7262-96636F6DFE46}"/>
              </a:ext>
            </a:extLst>
          </p:cNvPr>
          <p:cNvSpPr/>
          <p:nvPr/>
        </p:nvSpPr>
        <p:spPr>
          <a:xfrm rot="5400000">
            <a:off x="439609" y="4882178"/>
            <a:ext cx="989214" cy="845489"/>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4589772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314E2-75C4-18BF-7469-ED6F33157B2F}"/>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5EA4FB32-CFAE-D7C6-0336-C22F4AC20ABF}"/>
              </a:ext>
            </a:extLst>
          </p:cNvPr>
          <p:cNvSpPr>
            <a:spLocks noGrp="1"/>
          </p:cNvSpPr>
          <p:nvPr>
            <p:ph type="body" sz="quarter" idx="10"/>
          </p:nvPr>
        </p:nvSpPr>
        <p:spPr>
          <a:xfrm>
            <a:off x="1021976" y="1685360"/>
            <a:ext cx="10175907" cy="2771058"/>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cap="none" dirty="0">
                <a:solidFill>
                  <a:srgbClr val="1A3C7B"/>
                </a:solidFill>
              </a:rPr>
              <a:t>NOS CONTACTS &amp; PROSPECTS AUJOURD’HUI</a:t>
            </a:r>
            <a:endParaRPr kumimoji="0" lang="en-US" sz="4800" b="1" i="0" u="none" strike="noStrike" kern="1200" cap="none" spc="0" normalizeH="0" baseline="0" noProof="0" dirty="0">
              <a:ln>
                <a:noFill/>
              </a:ln>
              <a:solidFill>
                <a:srgbClr val="1A3C7B"/>
              </a:solidFill>
              <a:effectLst/>
              <a:uLnTx/>
              <a:uFillTx/>
              <a:latin typeface="Avenir Next LT Pro" panose="020B0504020202020204" pitchFamily="34" charset="0"/>
              <a:ea typeface="+mn-ea"/>
              <a:cs typeface="+mn-cs"/>
            </a:endParaRPr>
          </a:p>
        </p:txBody>
      </p:sp>
      <p:pic>
        <p:nvPicPr>
          <p:cNvPr id="3" name="Image 2" descr="Une image contenant texte, Police, Graphique, graphisme&#10;&#10;Description générée automatiquement">
            <a:extLst>
              <a:ext uri="{FF2B5EF4-FFF2-40B4-BE49-F238E27FC236}">
                <a16:creationId xmlns:a16="http://schemas.microsoft.com/office/drawing/2014/main" id="{B61DD06C-B9A5-68A0-FCBB-8FE8EBFE20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4" name="Espace réservé du numéro de diapositive 4">
            <a:extLst>
              <a:ext uri="{FF2B5EF4-FFF2-40B4-BE49-F238E27FC236}">
                <a16:creationId xmlns:a16="http://schemas.microsoft.com/office/drawing/2014/main" id="{D995747D-568D-8F9C-C343-C9B4F27428D3}"/>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39173315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919B0C1-0060-B4E4-CFE7-EC8F8FF8FE52}"/>
              </a:ext>
            </a:extLst>
          </p:cNvPr>
          <p:cNvSpPr>
            <a:spLocks noGrp="1"/>
          </p:cNvSpPr>
          <p:nvPr>
            <p:ph type="title"/>
          </p:nvPr>
        </p:nvSpPr>
        <p:spPr>
          <a:xfrm>
            <a:off x="75638" y="76762"/>
            <a:ext cx="11322677" cy="945155"/>
          </a:xfrm>
        </p:spPr>
        <p:txBody>
          <a:bodyPr/>
          <a:lstStyle/>
          <a:p>
            <a:r>
              <a:rPr lang="fr-FR" dirty="0"/>
              <a:t>CONTACTS DIRECT – ECHANGES + </a:t>
            </a:r>
          </a:p>
        </p:txBody>
      </p:sp>
      <p:graphicFrame>
        <p:nvGraphicFramePr>
          <p:cNvPr id="6" name="Tableau 5">
            <a:extLst>
              <a:ext uri="{FF2B5EF4-FFF2-40B4-BE49-F238E27FC236}">
                <a16:creationId xmlns:a16="http://schemas.microsoft.com/office/drawing/2014/main" id="{A3AF96C5-233B-1E9C-2595-20BEAA962CF9}"/>
              </a:ext>
            </a:extLst>
          </p:cNvPr>
          <p:cNvGraphicFramePr>
            <a:graphicFrameLocks noGrp="1"/>
          </p:cNvGraphicFramePr>
          <p:nvPr>
            <p:extLst>
              <p:ext uri="{D42A27DB-BD31-4B8C-83A1-F6EECF244321}">
                <p14:modId xmlns:p14="http://schemas.microsoft.com/office/powerpoint/2010/main" val="1927148048"/>
              </p:ext>
            </p:extLst>
          </p:nvPr>
        </p:nvGraphicFramePr>
        <p:xfrm>
          <a:off x="75638" y="690811"/>
          <a:ext cx="3035089" cy="5336013"/>
        </p:xfrm>
        <a:graphic>
          <a:graphicData uri="http://schemas.openxmlformats.org/drawingml/2006/table">
            <a:tbl>
              <a:tblPr/>
              <a:tblGrid>
                <a:gridCol w="1198061">
                  <a:extLst>
                    <a:ext uri="{9D8B030D-6E8A-4147-A177-3AD203B41FA5}">
                      <a16:colId xmlns:a16="http://schemas.microsoft.com/office/drawing/2014/main" val="876998526"/>
                    </a:ext>
                  </a:extLst>
                </a:gridCol>
                <a:gridCol w="1837028">
                  <a:extLst>
                    <a:ext uri="{9D8B030D-6E8A-4147-A177-3AD203B41FA5}">
                      <a16:colId xmlns:a16="http://schemas.microsoft.com/office/drawing/2014/main" val="4195267106"/>
                    </a:ext>
                  </a:extLst>
                </a:gridCol>
              </a:tblGrid>
              <a:tr h="444246">
                <a:tc>
                  <a:txBody>
                    <a:bodyPr/>
                    <a:lstStyle/>
                    <a:p>
                      <a:pPr algn="ctr" fontAlgn="ctr">
                        <a:buNone/>
                      </a:pPr>
                      <a:r>
                        <a:rPr lang="fr-FR" sz="800" b="0" i="0" u="none" strike="noStrike">
                          <a:solidFill>
                            <a:schemeClr val="tx1"/>
                          </a:solidFill>
                          <a:effectLst/>
                          <a:latin typeface="Avenir Next LT Pro" panose="020B0504020202020204" pitchFamily="34" charset="0"/>
                        </a:rPr>
                        <a:t>01/07/2025</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a:solidFill>
                            <a:schemeClr val="tx1"/>
                          </a:solidFill>
                          <a:effectLst/>
                          <a:latin typeface="Avenir Next LT Pro" panose="020B0504020202020204" pitchFamily="34" charset="0"/>
                        </a:rPr>
                        <a:t>BIMI </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3705644391"/>
                  </a:ext>
                </a:extLst>
              </a:tr>
              <a:tr h="531145">
                <a:tc>
                  <a:txBody>
                    <a:bodyPr/>
                    <a:lstStyle/>
                    <a:p>
                      <a:pPr algn="ctr" fontAlgn="ctr">
                        <a:buNone/>
                      </a:pPr>
                      <a:r>
                        <a:rPr lang="fr-FR" sz="800" b="0" i="0" u="none" strike="noStrike">
                          <a:solidFill>
                            <a:schemeClr val="tx1"/>
                          </a:solidFill>
                          <a:effectLst/>
                          <a:latin typeface="Avenir Next LT Pro" panose="020B0504020202020204" pitchFamily="34" charset="0"/>
                        </a:rPr>
                        <a:t>28/08/2025</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CAMUS FRANCE DISTRIBUTION</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79561635"/>
                  </a:ext>
                </a:extLst>
              </a:tr>
              <a:tr h="339029">
                <a:tc>
                  <a:txBody>
                    <a:bodyPr/>
                    <a:lstStyle/>
                    <a:p>
                      <a:pPr algn="ctr" fontAlgn="ctr">
                        <a:buNone/>
                      </a:pPr>
                      <a:r>
                        <a:rPr lang="fr-FR" sz="800" b="0" i="0" u="none" strike="noStrike">
                          <a:solidFill>
                            <a:schemeClr val="tx1"/>
                          </a:solidFill>
                          <a:effectLst/>
                          <a:latin typeface="Avenir Next LT Pro" panose="020B0504020202020204" pitchFamily="34" charset="0"/>
                        </a:rPr>
                        <a:t>30/09/2025</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a:solidFill>
                            <a:schemeClr val="tx1"/>
                          </a:solidFill>
                          <a:effectLst/>
                          <a:latin typeface="Avenir Next LT Pro" panose="020B0504020202020204" pitchFamily="34" charset="0"/>
                        </a:rPr>
                        <a:t>OCONNECTION pour MAPA </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2923029762"/>
                  </a:ext>
                </a:extLst>
              </a:tr>
              <a:tr h="452039">
                <a:tc>
                  <a:txBody>
                    <a:bodyPr/>
                    <a:lstStyle/>
                    <a:p>
                      <a:pPr algn="ctr" fontAlgn="ctr">
                        <a:buNone/>
                      </a:pPr>
                      <a:r>
                        <a:rPr lang="fr-FR" sz="800" b="0" i="0" u="none" strike="noStrike">
                          <a:solidFill>
                            <a:schemeClr val="tx1"/>
                          </a:solidFill>
                          <a:effectLst/>
                          <a:latin typeface="Avenir Next LT Pro" panose="020B0504020202020204" pitchFamily="34" charset="0"/>
                        </a:rPr>
                        <a:t>20/10/2025</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a:solidFill>
                            <a:schemeClr val="tx1"/>
                          </a:solidFill>
                          <a:effectLst/>
                          <a:latin typeface="Avenir Next LT Pro" panose="020B0504020202020204" pitchFamily="34" charset="0"/>
                        </a:rPr>
                        <a:t>MARTIN-POURET </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2006528"/>
                  </a:ext>
                </a:extLst>
              </a:tr>
              <a:tr h="452039">
                <a:tc>
                  <a:txBody>
                    <a:bodyPr/>
                    <a:lstStyle/>
                    <a:p>
                      <a:pPr algn="ctr" fontAlgn="ctr">
                        <a:buNone/>
                      </a:pPr>
                      <a:r>
                        <a:rPr lang="fr-FR" sz="800" b="0" i="0" u="none" strike="noStrike">
                          <a:solidFill>
                            <a:schemeClr val="tx1"/>
                          </a:solidFill>
                          <a:effectLst/>
                          <a:latin typeface="Avenir Next LT Pro" panose="020B0504020202020204" pitchFamily="34" charset="0"/>
                        </a:rPr>
                        <a:t>20/10/2025</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TRADYSEL </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4093336919"/>
                  </a:ext>
                </a:extLst>
              </a:tr>
              <a:tr h="678059">
                <a:tc>
                  <a:txBody>
                    <a:bodyPr/>
                    <a:lstStyle/>
                    <a:p>
                      <a:pPr algn="ctr" fontAlgn="ctr">
                        <a:buNone/>
                      </a:pPr>
                      <a:r>
                        <a:rPr lang="fr-FR" sz="800" b="0" i="0" u="none" strike="noStrike">
                          <a:solidFill>
                            <a:schemeClr val="tx1"/>
                          </a:solidFill>
                          <a:effectLst/>
                          <a:latin typeface="Avenir Next LT Pro" panose="020B0504020202020204" pitchFamily="34" charset="0"/>
                        </a:rPr>
                        <a:t>24/10/2025</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HAVAS MARKET pour LACTALIS </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8976963"/>
                  </a:ext>
                </a:extLst>
              </a:tr>
              <a:tr h="444246">
                <a:tc>
                  <a:txBody>
                    <a:bodyPr/>
                    <a:lstStyle/>
                    <a:p>
                      <a:pPr algn="ctr" fontAlgn="ctr">
                        <a:buNone/>
                      </a:pPr>
                      <a:r>
                        <a:rPr lang="fr-FR" sz="800" b="0" i="0" u="none" strike="noStrike">
                          <a:solidFill>
                            <a:schemeClr val="tx1"/>
                          </a:solidFill>
                          <a:effectLst/>
                          <a:latin typeface="Avenir Next LT Pro" panose="020B0504020202020204" pitchFamily="34" charset="0"/>
                        </a:rPr>
                        <a:t>27/10/2025</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a:solidFill>
                            <a:schemeClr val="tx1"/>
                          </a:solidFill>
                          <a:effectLst/>
                          <a:latin typeface="Avenir Next LT Pro" panose="020B0504020202020204" pitchFamily="34" charset="0"/>
                        </a:rPr>
                        <a:t>LA FRENCH SVP </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960746917"/>
                  </a:ext>
                </a:extLst>
              </a:tr>
              <a:tr h="444246">
                <a:tc>
                  <a:txBody>
                    <a:bodyPr/>
                    <a:lstStyle/>
                    <a:p>
                      <a:pPr algn="ctr" fontAlgn="ctr">
                        <a:buNone/>
                      </a:pPr>
                      <a:r>
                        <a:rPr lang="fr-FR" sz="800" b="0" i="0" u="none" strike="noStrike">
                          <a:solidFill>
                            <a:schemeClr val="tx1"/>
                          </a:solidFill>
                          <a:effectLst/>
                          <a:latin typeface="Avenir Next LT Pro" panose="020B0504020202020204" pitchFamily="34" charset="0"/>
                        </a:rPr>
                        <a:t>29/10/2025</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BOLLINGER </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07271715"/>
                  </a:ext>
                </a:extLst>
              </a:tr>
              <a:tr h="662472">
                <a:tc>
                  <a:txBody>
                    <a:bodyPr/>
                    <a:lstStyle/>
                    <a:p>
                      <a:pPr algn="ctr" fontAlgn="ctr">
                        <a:buNone/>
                      </a:pPr>
                      <a:r>
                        <a:rPr lang="fr-FR" sz="800" b="0" i="0" u="none" strike="noStrike">
                          <a:solidFill>
                            <a:schemeClr val="tx1"/>
                          </a:solidFill>
                          <a:effectLst/>
                          <a:latin typeface="Avenir Next LT Pro" panose="020B0504020202020204" pitchFamily="34" charset="0"/>
                        </a:rPr>
                        <a:t>29/10/2025</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a:solidFill>
                            <a:schemeClr val="tx1"/>
                          </a:solidFill>
                          <a:effectLst/>
                          <a:latin typeface="Avenir Next LT Pro" panose="020B0504020202020204" pitchFamily="34" charset="0"/>
                        </a:rPr>
                        <a:t>GERARD BERTRAND </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2935539990"/>
                  </a:ext>
                </a:extLst>
              </a:tr>
              <a:tr h="444246">
                <a:tc>
                  <a:txBody>
                    <a:bodyPr/>
                    <a:lstStyle/>
                    <a:p>
                      <a:pPr algn="ctr" fontAlgn="ctr">
                        <a:buNone/>
                      </a:pPr>
                      <a:r>
                        <a:rPr lang="fr-FR" sz="800" b="0" i="0" u="none" strike="noStrike">
                          <a:solidFill>
                            <a:schemeClr val="tx1"/>
                          </a:solidFill>
                          <a:effectLst/>
                          <a:latin typeface="Avenir Next LT Pro" panose="020B0504020202020204" pitchFamily="34" charset="0"/>
                        </a:rPr>
                        <a:t>29/10/2025</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a:solidFill>
                            <a:schemeClr val="tx1"/>
                          </a:solidFill>
                          <a:effectLst/>
                          <a:latin typeface="Avenir Next LT Pro" panose="020B0504020202020204" pitchFamily="34" charset="0"/>
                        </a:rPr>
                        <a:t>TENDRIADE </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8780243"/>
                  </a:ext>
                </a:extLst>
              </a:tr>
              <a:tr h="444246">
                <a:tc>
                  <a:txBody>
                    <a:bodyPr/>
                    <a:lstStyle/>
                    <a:p>
                      <a:pPr algn="ctr" fontAlgn="ctr">
                        <a:buNone/>
                      </a:pPr>
                      <a:r>
                        <a:rPr lang="fr-FR" sz="800" b="0" i="0" u="none" strike="noStrike">
                          <a:solidFill>
                            <a:schemeClr val="tx1"/>
                          </a:solidFill>
                          <a:effectLst/>
                          <a:latin typeface="Avenir Next LT Pro" panose="020B0504020202020204" pitchFamily="34" charset="0"/>
                        </a:rPr>
                        <a:t>29/10/2025</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OCEANE </a:t>
                      </a:r>
                    </a:p>
                  </a:txBody>
                  <a:tcPr marL="3277" marR="3277" marT="3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3170468695"/>
                  </a:ext>
                </a:extLst>
              </a:tr>
            </a:tbl>
          </a:graphicData>
        </a:graphic>
      </p:graphicFrame>
      <p:graphicFrame>
        <p:nvGraphicFramePr>
          <p:cNvPr id="7" name="Tableau 6">
            <a:extLst>
              <a:ext uri="{FF2B5EF4-FFF2-40B4-BE49-F238E27FC236}">
                <a16:creationId xmlns:a16="http://schemas.microsoft.com/office/drawing/2014/main" id="{633A0D44-1C70-4295-40DF-7C35DFBF9B30}"/>
              </a:ext>
            </a:extLst>
          </p:cNvPr>
          <p:cNvGraphicFramePr>
            <a:graphicFrameLocks noGrp="1"/>
          </p:cNvGraphicFramePr>
          <p:nvPr>
            <p:extLst>
              <p:ext uri="{D42A27DB-BD31-4B8C-83A1-F6EECF244321}">
                <p14:modId xmlns:p14="http://schemas.microsoft.com/office/powerpoint/2010/main" val="2750432151"/>
              </p:ext>
            </p:extLst>
          </p:nvPr>
        </p:nvGraphicFramePr>
        <p:xfrm>
          <a:off x="3127082" y="690812"/>
          <a:ext cx="2808206" cy="5336013"/>
        </p:xfrm>
        <a:graphic>
          <a:graphicData uri="http://schemas.openxmlformats.org/drawingml/2006/table">
            <a:tbl>
              <a:tblPr/>
              <a:tblGrid>
                <a:gridCol w="1108502">
                  <a:extLst>
                    <a:ext uri="{9D8B030D-6E8A-4147-A177-3AD203B41FA5}">
                      <a16:colId xmlns:a16="http://schemas.microsoft.com/office/drawing/2014/main" val="1101116422"/>
                    </a:ext>
                  </a:extLst>
                </a:gridCol>
                <a:gridCol w="1699704">
                  <a:extLst>
                    <a:ext uri="{9D8B030D-6E8A-4147-A177-3AD203B41FA5}">
                      <a16:colId xmlns:a16="http://schemas.microsoft.com/office/drawing/2014/main" val="3473476954"/>
                    </a:ext>
                  </a:extLst>
                </a:gridCol>
              </a:tblGrid>
              <a:tr h="392675">
                <a:tc>
                  <a:txBody>
                    <a:bodyPr/>
                    <a:lstStyle/>
                    <a:p>
                      <a:pPr algn="ctr" fontAlgn="ctr">
                        <a:buNone/>
                      </a:pPr>
                      <a:r>
                        <a:rPr lang="fr-FR" sz="800" b="0" i="0" u="none" strike="noStrike" dirty="0">
                          <a:solidFill>
                            <a:schemeClr val="tx1"/>
                          </a:solidFill>
                          <a:effectLst/>
                          <a:latin typeface="Avenir Next LT Pro" panose="020B0504020202020204" pitchFamily="34" charset="0"/>
                        </a:rPr>
                        <a:t>30/10/2025</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HUILERIE DE LAPALISSE </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4634649"/>
                  </a:ext>
                </a:extLst>
              </a:tr>
              <a:tr h="631338">
                <a:tc>
                  <a:txBody>
                    <a:bodyPr/>
                    <a:lstStyle/>
                    <a:p>
                      <a:pPr algn="ctr" fontAlgn="ctr">
                        <a:buNone/>
                      </a:pPr>
                      <a:r>
                        <a:rPr lang="fr-FR" sz="800" b="0" i="0" u="none" strike="noStrike">
                          <a:solidFill>
                            <a:schemeClr val="tx1"/>
                          </a:solidFill>
                          <a:effectLst/>
                          <a:latin typeface="Avenir Next LT Pro" panose="020B0504020202020204" pitchFamily="34" charset="0"/>
                        </a:rPr>
                        <a:t>03/11/2025</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NETSLE WATERS // VITTEL </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314643419"/>
                  </a:ext>
                </a:extLst>
              </a:tr>
              <a:tr h="877452">
                <a:tc>
                  <a:txBody>
                    <a:bodyPr/>
                    <a:lstStyle/>
                    <a:p>
                      <a:pPr algn="ctr" fontAlgn="ctr">
                        <a:buNone/>
                      </a:pPr>
                      <a:r>
                        <a:rPr lang="fr-FR" sz="800" b="0" i="0" u="none" strike="noStrike" dirty="0">
                          <a:solidFill>
                            <a:schemeClr val="tx1"/>
                          </a:solidFill>
                          <a:effectLst/>
                          <a:latin typeface="Avenir Next LT Pro" panose="020B0504020202020204" pitchFamily="34" charset="0"/>
                        </a:rPr>
                        <a:t>03/11/2025</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DANONE </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5250154"/>
                  </a:ext>
                </a:extLst>
              </a:tr>
              <a:tr h="620637">
                <a:tc>
                  <a:txBody>
                    <a:bodyPr/>
                    <a:lstStyle/>
                    <a:p>
                      <a:pPr algn="ctr" fontAlgn="ctr">
                        <a:buNone/>
                      </a:pPr>
                      <a:r>
                        <a:rPr lang="fr-FR" sz="800" b="0" i="0" u="none" strike="noStrike">
                          <a:solidFill>
                            <a:schemeClr val="tx1"/>
                          </a:solidFill>
                          <a:effectLst/>
                          <a:latin typeface="Avenir Next LT Pro" panose="020B0504020202020204" pitchFamily="34" charset="0"/>
                        </a:rPr>
                        <a:t>07/11/2025</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HAPPYVORE </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3285694981"/>
                  </a:ext>
                </a:extLst>
              </a:tr>
              <a:tr h="390573">
                <a:tc>
                  <a:txBody>
                    <a:bodyPr/>
                    <a:lstStyle/>
                    <a:p>
                      <a:pPr algn="ctr" fontAlgn="ctr">
                        <a:buNone/>
                      </a:pPr>
                      <a:r>
                        <a:rPr lang="fr-FR" sz="800" b="0" i="0" u="none" strike="noStrike">
                          <a:solidFill>
                            <a:schemeClr val="tx1"/>
                          </a:solidFill>
                          <a:effectLst/>
                          <a:latin typeface="Avenir Next LT Pro" panose="020B0504020202020204" pitchFamily="34" charset="0"/>
                        </a:rPr>
                        <a:t>07/11/2025</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PROCTER &amp; GAMBLE </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9582739"/>
                  </a:ext>
                </a:extLst>
              </a:tr>
              <a:tr h="568560">
                <a:tc>
                  <a:txBody>
                    <a:bodyPr/>
                    <a:lstStyle/>
                    <a:p>
                      <a:pPr algn="ctr" fontAlgn="ctr">
                        <a:buNone/>
                      </a:pPr>
                      <a:r>
                        <a:rPr lang="fr-FR" sz="800" b="0" i="0" u="none" strike="noStrike">
                          <a:solidFill>
                            <a:schemeClr val="tx1"/>
                          </a:solidFill>
                          <a:effectLst/>
                          <a:latin typeface="Avenir Next LT Pro" panose="020B0504020202020204" pitchFamily="34" charset="0"/>
                        </a:rPr>
                        <a:t>12/11/2025</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DE BUYER </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1708603001"/>
                  </a:ext>
                </a:extLst>
              </a:tr>
              <a:tr h="444077">
                <a:tc>
                  <a:txBody>
                    <a:bodyPr/>
                    <a:lstStyle/>
                    <a:p>
                      <a:pPr algn="ctr" fontAlgn="ctr">
                        <a:buNone/>
                      </a:pPr>
                      <a:r>
                        <a:rPr lang="fr-FR" sz="800" b="0" i="0" u="none" strike="noStrike">
                          <a:solidFill>
                            <a:schemeClr val="tx1"/>
                          </a:solidFill>
                          <a:effectLst/>
                          <a:latin typeface="Avenir Next LT Pro" panose="020B0504020202020204" pitchFamily="34" charset="0"/>
                        </a:rPr>
                        <a:t>13/11/2025</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a:solidFill>
                            <a:schemeClr val="tx1"/>
                          </a:solidFill>
                          <a:effectLst/>
                          <a:latin typeface="Avenir Next LT Pro" panose="020B0504020202020204" pitchFamily="34" charset="0"/>
                        </a:rPr>
                        <a:t>OMNICOM pour RENAULT </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6621403"/>
                  </a:ext>
                </a:extLst>
              </a:tr>
              <a:tr h="411975">
                <a:tc>
                  <a:txBody>
                    <a:bodyPr/>
                    <a:lstStyle/>
                    <a:p>
                      <a:pPr algn="ctr" fontAlgn="ctr">
                        <a:buNone/>
                      </a:pPr>
                      <a:r>
                        <a:rPr lang="fr-FR" sz="800" b="0" i="0" u="none" strike="noStrike">
                          <a:solidFill>
                            <a:schemeClr val="tx1"/>
                          </a:solidFill>
                          <a:effectLst/>
                          <a:latin typeface="Avenir Next LT Pro" panose="020B0504020202020204" pitchFamily="34" charset="0"/>
                        </a:rPr>
                        <a:t>14/11/2025</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a:solidFill>
                            <a:schemeClr val="tx1"/>
                          </a:solidFill>
                          <a:effectLst/>
                          <a:latin typeface="Avenir Next LT Pro" panose="020B0504020202020204" pitchFamily="34" charset="0"/>
                        </a:rPr>
                        <a:t>SAVENCIA FOOD SERVICE </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3559552480"/>
                  </a:ext>
                </a:extLst>
              </a:tr>
              <a:tr h="481528">
                <a:tc>
                  <a:txBody>
                    <a:bodyPr/>
                    <a:lstStyle/>
                    <a:p>
                      <a:pPr algn="ctr" fontAlgn="ctr">
                        <a:buNone/>
                      </a:pPr>
                      <a:r>
                        <a:rPr lang="fr-FR" sz="800" b="0" i="0" u="none" strike="noStrike">
                          <a:solidFill>
                            <a:schemeClr val="tx1"/>
                          </a:solidFill>
                          <a:effectLst/>
                          <a:latin typeface="Avenir Next LT Pro" panose="020B0504020202020204" pitchFamily="34" charset="0"/>
                        </a:rPr>
                        <a:t>18/11/2025</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a:solidFill>
                            <a:schemeClr val="tx1"/>
                          </a:solidFill>
                          <a:effectLst/>
                          <a:latin typeface="Avenir Next LT Pro" panose="020B0504020202020204" pitchFamily="34" charset="0"/>
                        </a:rPr>
                        <a:t>ENODIS </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87993123"/>
                  </a:ext>
                </a:extLst>
              </a:tr>
              <a:tr h="517198">
                <a:tc>
                  <a:txBody>
                    <a:bodyPr/>
                    <a:lstStyle/>
                    <a:p>
                      <a:pPr algn="ctr" fontAlgn="ctr">
                        <a:buNone/>
                      </a:pPr>
                      <a:r>
                        <a:rPr lang="fr-FR" sz="800" b="0" i="0" u="none" strike="noStrike">
                          <a:solidFill>
                            <a:schemeClr val="tx1"/>
                          </a:solidFill>
                          <a:effectLst/>
                          <a:latin typeface="Avenir Next LT Pro" panose="020B0504020202020204" pitchFamily="34" charset="0"/>
                        </a:rPr>
                        <a:t>25/11/2025</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COMEXPOSIUM </a:t>
                      </a:r>
                    </a:p>
                  </a:txBody>
                  <a:tcPr marL="3038" marR="3038" marT="30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1405113431"/>
                  </a:ext>
                </a:extLst>
              </a:tr>
            </a:tbl>
          </a:graphicData>
        </a:graphic>
      </p:graphicFrame>
      <p:graphicFrame>
        <p:nvGraphicFramePr>
          <p:cNvPr id="3" name="Tableau 2">
            <a:extLst>
              <a:ext uri="{FF2B5EF4-FFF2-40B4-BE49-F238E27FC236}">
                <a16:creationId xmlns:a16="http://schemas.microsoft.com/office/drawing/2014/main" id="{7FB1B5C2-CCDF-D77C-2382-0D8C4DF3D72D}"/>
              </a:ext>
            </a:extLst>
          </p:cNvPr>
          <p:cNvGraphicFramePr>
            <a:graphicFrameLocks noGrp="1"/>
          </p:cNvGraphicFramePr>
          <p:nvPr>
            <p:extLst>
              <p:ext uri="{D42A27DB-BD31-4B8C-83A1-F6EECF244321}">
                <p14:modId xmlns:p14="http://schemas.microsoft.com/office/powerpoint/2010/main" val="195263188"/>
              </p:ext>
            </p:extLst>
          </p:nvPr>
        </p:nvGraphicFramePr>
        <p:xfrm>
          <a:off x="5935288" y="690811"/>
          <a:ext cx="2968919" cy="5336937"/>
        </p:xfrm>
        <a:graphic>
          <a:graphicData uri="http://schemas.openxmlformats.org/drawingml/2006/table">
            <a:tbl>
              <a:tblPr/>
              <a:tblGrid>
                <a:gridCol w="1171943">
                  <a:extLst>
                    <a:ext uri="{9D8B030D-6E8A-4147-A177-3AD203B41FA5}">
                      <a16:colId xmlns:a16="http://schemas.microsoft.com/office/drawing/2014/main" val="1876187329"/>
                    </a:ext>
                  </a:extLst>
                </a:gridCol>
                <a:gridCol w="1796976">
                  <a:extLst>
                    <a:ext uri="{9D8B030D-6E8A-4147-A177-3AD203B41FA5}">
                      <a16:colId xmlns:a16="http://schemas.microsoft.com/office/drawing/2014/main" val="1710836662"/>
                    </a:ext>
                  </a:extLst>
                </a:gridCol>
              </a:tblGrid>
              <a:tr h="458038">
                <a:tc>
                  <a:txBody>
                    <a:bodyPr/>
                    <a:lstStyle/>
                    <a:p>
                      <a:pPr algn="ctr" fontAlgn="ctr">
                        <a:buNone/>
                      </a:pPr>
                      <a:r>
                        <a:rPr lang="fr-FR" sz="800" b="0" i="0" u="none" strike="noStrike">
                          <a:solidFill>
                            <a:schemeClr val="tx1"/>
                          </a:solidFill>
                          <a:effectLst/>
                          <a:latin typeface="Avenir Next LT Pro" panose="020B0504020202020204" pitchFamily="34" charset="0"/>
                        </a:rPr>
                        <a:t>26/11/2025</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a:solidFill>
                            <a:schemeClr val="tx1"/>
                          </a:solidFill>
                          <a:effectLst/>
                          <a:latin typeface="Avenir Next LT Pro" panose="020B0504020202020204" pitchFamily="34" charset="0"/>
                        </a:rPr>
                        <a:t>TYERS MEDIA </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24748094"/>
                  </a:ext>
                </a:extLst>
              </a:tr>
              <a:tr h="448376">
                <a:tc>
                  <a:txBody>
                    <a:bodyPr/>
                    <a:lstStyle/>
                    <a:p>
                      <a:pPr algn="ctr" fontAlgn="ctr">
                        <a:buNone/>
                      </a:pPr>
                      <a:r>
                        <a:rPr lang="fr-FR" sz="800" b="0" i="0" u="none" strike="noStrike">
                          <a:solidFill>
                            <a:schemeClr val="tx1"/>
                          </a:solidFill>
                          <a:effectLst/>
                          <a:latin typeface="Avenir Next LT Pro" panose="020B0504020202020204" pitchFamily="34" charset="0"/>
                        </a:rPr>
                        <a:t>02/12/2025</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a:solidFill>
                            <a:schemeClr val="tx1"/>
                          </a:solidFill>
                          <a:effectLst/>
                          <a:latin typeface="Avenir Next LT Pro" panose="020B0504020202020204" pitchFamily="34" charset="0"/>
                        </a:rPr>
                        <a:t>IPROSPECT </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460304202"/>
                  </a:ext>
                </a:extLst>
              </a:tr>
              <a:tr h="307292">
                <a:tc>
                  <a:txBody>
                    <a:bodyPr/>
                    <a:lstStyle/>
                    <a:p>
                      <a:pPr algn="ctr" fontAlgn="ctr">
                        <a:buNone/>
                      </a:pPr>
                      <a:r>
                        <a:rPr lang="fr-FR" sz="800" b="0" i="0" u="none" strike="noStrike">
                          <a:solidFill>
                            <a:schemeClr val="tx1"/>
                          </a:solidFill>
                          <a:effectLst/>
                          <a:latin typeface="Avenir Next LT Pro" panose="020B0504020202020204" pitchFamily="34" charset="0"/>
                        </a:rPr>
                        <a:t>04/12/2025</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ELECTROLUX PROFESSIONAL </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20983935"/>
                  </a:ext>
                </a:extLst>
              </a:tr>
              <a:tr h="869694">
                <a:tc>
                  <a:txBody>
                    <a:bodyPr/>
                    <a:lstStyle/>
                    <a:p>
                      <a:pPr algn="ctr" fontAlgn="ctr">
                        <a:buNone/>
                      </a:pPr>
                      <a:r>
                        <a:rPr lang="fr-FR" sz="800" b="0" i="0" u="none" strike="noStrike">
                          <a:solidFill>
                            <a:schemeClr val="tx1"/>
                          </a:solidFill>
                          <a:effectLst/>
                          <a:latin typeface="Avenir Next LT Pro" panose="020B0504020202020204" pitchFamily="34" charset="0"/>
                        </a:rPr>
                        <a:t>08/12/2025</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BACARDI </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1531462518"/>
                  </a:ext>
                </a:extLst>
              </a:tr>
              <a:tr h="510220">
                <a:tc>
                  <a:txBody>
                    <a:bodyPr/>
                    <a:lstStyle/>
                    <a:p>
                      <a:pPr algn="ctr" fontAlgn="ctr">
                        <a:buNone/>
                      </a:pPr>
                      <a:r>
                        <a:rPr lang="fr-FR" sz="800" b="0" i="0" u="none" strike="noStrike" dirty="0">
                          <a:solidFill>
                            <a:schemeClr val="tx1"/>
                          </a:solidFill>
                          <a:effectLst/>
                          <a:latin typeface="Avenir Next LT Pro" panose="020B0504020202020204" pitchFamily="34" charset="0"/>
                        </a:rPr>
                        <a:t>09/12/2025</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HOPSCOTCH </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933694"/>
                  </a:ext>
                </a:extLst>
              </a:tr>
              <a:tr h="382665">
                <a:tc>
                  <a:txBody>
                    <a:bodyPr/>
                    <a:lstStyle/>
                    <a:p>
                      <a:pPr algn="ctr" fontAlgn="ctr">
                        <a:buNone/>
                      </a:pPr>
                      <a:r>
                        <a:rPr lang="fr-FR" sz="800" b="0" i="0" u="none" strike="noStrike">
                          <a:solidFill>
                            <a:schemeClr val="tx1"/>
                          </a:solidFill>
                          <a:effectLst/>
                          <a:latin typeface="Avenir Next LT Pro" panose="020B0504020202020204" pitchFamily="34" charset="0"/>
                        </a:rPr>
                        <a:t>16/12/2025</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a:solidFill>
                            <a:schemeClr val="tx1"/>
                          </a:solidFill>
                          <a:effectLst/>
                          <a:latin typeface="Avenir Next LT Pro" panose="020B0504020202020204" pitchFamily="34" charset="0"/>
                        </a:rPr>
                        <a:t>PERNOD RICARD </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1680138162"/>
                  </a:ext>
                </a:extLst>
              </a:tr>
              <a:tr h="382665">
                <a:tc>
                  <a:txBody>
                    <a:bodyPr/>
                    <a:lstStyle/>
                    <a:p>
                      <a:pPr algn="ctr" fontAlgn="ctr">
                        <a:buNone/>
                      </a:pPr>
                      <a:r>
                        <a:rPr lang="fr-FR" sz="800" b="0" i="0" u="none" strike="noStrike">
                          <a:solidFill>
                            <a:schemeClr val="tx1"/>
                          </a:solidFill>
                          <a:effectLst/>
                          <a:latin typeface="Avenir Next LT Pro" panose="020B0504020202020204" pitchFamily="34" charset="0"/>
                        </a:rPr>
                        <a:t>17/12/2025</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ROBOT-COUPE </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36678218"/>
                  </a:ext>
                </a:extLst>
              </a:tr>
              <a:tr h="487029">
                <a:tc>
                  <a:txBody>
                    <a:bodyPr/>
                    <a:lstStyle/>
                    <a:p>
                      <a:pPr algn="ctr" fontAlgn="ctr">
                        <a:buNone/>
                      </a:pPr>
                      <a:r>
                        <a:rPr lang="fr-FR" sz="800" b="0" i="0" u="none" strike="noStrike">
                          <a:solidFill>
                            <a:schemeClr val="tx1"/>
                          </a:solidFill>
                          <a:effectLst/>
                          <a:latin typeface="Avenir Next LT Pro" panose="020B0504020202020204" pitchFamily="34" charset="0"/>
                        </a:rPr>
                        <a:t>18/12/2025</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a:solidFill>
                            <a:schemeClr val="tx1"/>
                          </a:solidFill>
                          <a:effectLst/>
                          <a:latin typeface="Avenir Next LT Pro" panose="020B0504020202020204" pitchFamily="34" charset="0"/>
                        </a:rPr>
                        <a:t>CODIGEL </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3880843404"/>
                  </a:ext>
                </a:extLst>
              </a:tr>
              <a:tr h="621425">
                <a:tc>
                  <a:txBody>
                    <a:bodyPr/>
                    <a:lstStyle/>
                    <a:p>
                      <a:pPr algn="ctr" fontAlgn="ctr">
                        <a:buNone/>
                      </a:pPr>
                      <a:r>
                        <a:rPr lang="fr-FR" sz="800" b="0" i="0" u="none" strike="noStrike">
                          <a:solidFill>
                            <a:schemeClr val="tx1"/>
                          </a:solidFill>
                          <a:effectLst/>
                          <a:latin typeface="Avenir Next LT Pro" panose="020B0504020202020204" pitchFamily="34" charset="0"/>
                        </a:rPr>
                        <a:t>15/01/2026</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a:solidFill>
                            <a:schemeClr val="tx1"/>
                          </a:solidFill>
                          <a:effectLst/>
                          <a:latin typeface="Avenir Next LT Pro" panose="020B0504020202020204" pitchFamily="34" charset="0"/>
                        </a:rPr>
                        <a:t>GILAC </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2740050"/>
                  </a:ext>
                </a:extLst>
              </a:tr>
              <a:tr h="868610">
                <a:tc>
                  <a:txBody>
                    <a:bodyPr/>
                    <a:lstStyle/>
                    <a:p>
                      <a:pPr algn="ctr" fontAlgn="ctr">
                        <a:buNone/>
                      </a:pPr>
                      <a:r>
                        <a:rPr lang="fr-FR" sz="800" b="0" i="0" u="none" strike="noStrike">
                          <a:solidFill>
                            <a:schemeClr val="tx1"/>
                          </a:solidFill>
                          <a:effectLst/>
                          <a:latin typeface="Avenir Next LT Pro" panose="020B0504020202020204" pitchFamily="34" charset="0"/>
                        </a:rPr>
                        <a:t>22/01/2026</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SUNTORY GLOBAL SPIRITS </a:t>
                      </a:r>
                    </a:p>
                  </a:txBody>
                  <a:tcPr marL="3415" marR="3415" marT="3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3473598779"/>
                  </a:ext>
                </a:extLst>
              </a:tr>
            </a:tbl>
          </a:graphicData>
        </a:graphic>
      </p:graphicFrame>
      <p:graphicFrame>
        <p:nvGraphicFramePr>
          <p:cNvPr id="4" name="Tableau 3">
            <a:extLst>
              <a:ext uri="{FF2B5EF4-FFF2-40B4-BE49-F238E27FC236}">
                <a16:creationId xmlns:a16="http://schemas.microsoft.com/office/drawing/2014/main" id="{8DF989D8-17CF-364B-FB86-D07C1F9D67C3}"/>
              </a:ext>
            </a:extLst>
          </p:cNvPr>
          <p:cNvGraphicFramePr>
            <a:graphicFrameLocks noGrp="1"/>
          </p:cNvGraphicFramePr>
          <p:nvPr>
            <p:extLst>
              <p:ext uri="{D42A27DB-BD31-4B8C-83A1-F6EECF244321}">
                <p14:modId xmlns:p14="http://schemas.microsoft.com/office/powerpoint/2010/main" val="3481543071"/>
              </p:ext>
            </p:extLst>
          </p:nvPr>
        </p:nvGraphicFramePr>
        <p:xfrm>
          <a:off x="8901283" y="690810"/>
          <a:ext cx="3215079" cy="5336014"/>
        </p:xfrm>
        <a:graphic>
          <a:graphicData uri="http://schemas.openxmlformats.org/drawingml/2006/table">
            <a:tbl>
              <a:tblPr/>
              <a:tblGrid>
                <a:gridCol w="1269110">
                  <a:extLst>
                    <a:ext uri="{9D8B030D-6E8A-4147-A177-3AD203B41FA5}">
                      <a16:colId xmlns:a16="http://schemas.microsoft.com/office/drawing/2014/main" val="1856649645"/>
                    </a:ext>
                  </a:extLst>
                </a:gridCol>
                <a:gridCol w="1945969">
                  <a:extLst>
                    <a:ext uri="{9D8B030D-6E8A-4147-A177-3AD203B41FA5}">
                      <a16:colId xmlns:a16="http://schemas.microsoft.com/office/drawing/2014/main" val="725543980"/>
                    </a:ext>
                  </a:extLst>
                </a:gridCol>
              </a:tblGrid>
              <a:tr h="659602">
                <a:tc>
                  <a:txBody>
                    <a:bodyPr/>
                    <a:lstStyle/>
                    <a:p>
                      <a:pPr algn="ctr" fontAlgn="ctr">
                        <a:buNone/>
                      </a:pPr>
                      <a:r>
                        <a:rPr lang="fr-FR" sz="800" b="0" i="0" u="none" strike="noStrike" dirty="0">
                          <a:solidFill>
                            <a:schemeClr val="tx1"/>
                          </a:solidFill>
                          <a:effectLst/>
                          <a:latin typeface="Avenir Next LT Pro" panose="020B0504020202020204" pitchFamily="34" charset="0"/>
                        </a:rPr>
                        <a:t>26/01/2026</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a:solidFill>
                            <a:schemeClr val="tx1"/>
                          </a:solidFill>
                          <a:effectLst/>
                          <a:latin typeface="Avenir Next LT Pro" panose="020B0504020202020204" pitchFamily="34" charset="0"/>
                        </a:rPr>
                        <a:t>SOCIETE BRETONNE DE VOLAILLE pour POULE &amp; TOQUE </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0760689"/>
                  </a:ext>
                </a:extLst>
              </a:tr>
              <a:tr h="980948">
                <a:tc>
                  <a:txBody>
                    <a:bodyPr/>
                    <a:lstStyle/>
                    <a:p>
                      <a:pPr algn="ctr" fontAlgn="ctr">
                        <a:buNone/>
                      </a:pPr>
                      <a:r>
                        <a:rPr lang="fr-FR" sz="800" b="0" i="0" u="none" strike="noStrike">
                          <a:solidFill>
                            <a:schemeClr val="tx1"/>
                          </a:solidFill>
                          <a:effectLst/>
                          <a:latin typeface="Avenir Next LT Pro" panose="020B0504020202020204" pitchFamily="34" charset="0"/>
                        </a:rPr>
                        <a:t>11/02/2026</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PEPSICO</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2889765979"/>
                  </a:ext>
                </a:extLst>
              </a:tr>
              <a:tr h="462990">
                <a:tc>
                  <a:txBody>
                    <a:bodyPr/>
                    <a:lstStyle/>
                    <a:p>
                      <a:pPr algn="ctr" fontAlgn="ctr">
                        <a:buNone/>
                      </a:pPr>
                      <a:r>
                        <a:rPr lang="fr-FR" sz="800" b="0" i="0" u="none" strike="noStrike">
                          <a:solidFill>
                            <a:schemeClr val="tx1"/>
                          </a:solidFill>
                          <a:effectLst/>
                          <a:latin typeface="Avenir Next LT Pro" panose="020B0504020202020204" pitchFamily="34" charset="0"/>
                        </a:rPr>
                        <a:t>24/02/2026</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a:solidFill>
                            <a:schemeClr val="tx1"/>
                          </a:solidFill>
                          <a:effectLst/>
                          <a:latin typeface="Avenir Next LT Pro" panose="020B0504020202020204" pitchFamily="34" charset="0"/>
                        </a:rPr>
                        <a:t>ASGARD pour LA PINTADE </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69501467"/>
                  </a:ext>
                </a:extLst>
              </a:tr>
              <a:tr h="462990">
                <a:tc>
                  <a:txBody>
                    <a:bodyPr/>
                    <a:lstStyle/>
                    <a:p>
                      <a:pPr algn="ctr" fontAlgn="ctr">
                        <a:buNone/>
                      </a:pPr>
                      <a:r>
                        <a:rPr lang="fr-FR" sz="800" b="0" i="0" u="none" strike="noStrike" dirty="0">
                          <a:solidFill>
                            <a:schemeClr val="tx1"/>
                          </a:solidFill>
                          <a:effectLst/>
                          <a:latin typeface="Avenir Next LT Pro" panose="020B0504020202020204" pitchFamily="34" charset="0"/>
                        </a:rPr>
                        <a:t>24/02/2026</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a:solidFill>
                            <a:schemeClr val="tx1"/>
                          </a:solidFill>
                          <a:effectLst/>
                          <a:latin typeface="Avenir Next LT Pro" panose="020B0504020202020204" pitchFamily="34" charset="0"/>
                        </a:rPr>
                        <a:t>TOUCHPOINT MEDIA pour ADEME et SOCOPA </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2831354301"/>
                  </a:ext>
                </a:extLst>
              </a:tr>
              <a:tr h="462990">
                <a:tc>
                  <a:txBody>
                    <a:bodyPr/>
                    <a:lstStyle/>
                    <a:p>
                      <a:pPr algn="ctr" fontAlgn="ctr">
                        <a:buNone/>
                      </a:pPr>
                      <a:r>
                        <a:rPr lang="fr-FR" sz="800" b="0" i="0" u="none" strike="noStrike">
                          <a:solidFill>
                            <a:schemeClr val="tx1"/>
                          </a:solidFill>
                          <a:effectLst/>
                          <a:latin typeface="Avenir Next LT Pro" panose="020B0504020202020204" pitchFamily="34" charset="0"/>
                        </a:rPr>
                        <a:t>26/02/2026</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a:solidFill>
                            <a:schemeClr val="tx1"/>
                          </a:solidFill>
                          <a:effectLst/>
                          <a:latin typeface="Avenir Next LT Pro" panose="020B0504020202020204" pitchFamily="34" charset="0"/>
                        </a:rPr>
                        <a:t>PUBLICIS COMMERCE </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58240470"/>
                  </a:ext>
                </a:extLst>
              </a:tr>
              <a:tr h="562353">
                <a:tc>
                  <a:txBody>
                    <a:bodyPr/>
                    <a:lstStyle/>
                    <a:p>
                      <a:pPr algn="ctr" fontAlgn="ctr">
                        <a:buNone/>
                      </a:pPr>
                      <a:r>
                        <a:rPr lang="fr-FR" sz="800" b="0" i="0" u="none" strike="noStrike">
                          <a:solidFill>
                            <a:schemeClr val="tx1"/>
                          </a:solidFill>
                          <a:effectLst/>
                          <a:latin typeface="Avenir Next LT Pro" panose="020B0504020202020204" pitchFamily="34" charset="0"/>
                        </a:rPr>
                        <a:t>27/02/2026</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a:solidFill>
                            <a:schemeClr val="tx1"/>
                          </a:solidFill>
                          <a:effectLst/>
                          <a:latin typeface="Avenir Next LT Pro" panose="020B0504020202020204" pitchFamily="34" charset="0"/>
                        </a:rPr>
                        <a:t>RATIONAL </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79045603"/>
                  </a:ext>
                </a:extLst>
              </a:tr>
              <a:tr h="462990">
                <a:tc>
                  <a:txBody>
                    <a:bodyPr/>
                    <a:lstStyle/>
                    <a:p>
                      <a:pPr algn="ctr" fontAlgn="ctr">
                        <a:buNone/>
                      </a:pPr>
                      <a:r>
                        <a:rPr lang="fr-FR" sz="800" b="0" i="0" u="none" strike="noStrike">
                          <a:solidFill>
                            <a:schemeClr val="tx1"/>
                          </a:solidFill>
                          <a:effectLst/>
                          <a:latin typeface="Avenir Next LT Pro" panose="020B0504020202020204" pitchFamily="34" charset="0"/>
                        </a:rPr>
                        <a:t>12/03/2026</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FAST EVENT </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76900566"/>
                  </a:ext>
                </a:extLst>
              </a:tr>
              <a:tr h="462990">
                <a:tc>
                  <a:txBody>
                    <a:bodyPr/>
                    <a:lstStyle/>
                    <a:p>
                      <a:pPr algn="ctr" fontAlgn="ctr">
                        <a:buNone/>
                      </a:pPr>
                      <a:r>
                        <a:rPr lang="fr-FR" sz="800" b="0" i="0" u="none" strike="noStrike">
                          <a:solidFill>
                            <a:schemeClr val="tx1"/>
                          </a:solidFill>
                          <a:effectLst/>
                          <a:latin typeface="Avenir Next LT Pro" panose="020B0504020202020204" pitchFamily="34" charset="0"/>
                        </a:rPr>
                        <a:t>16/03/2026</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buNone/>
                      </a:pPr>
                      <a:r>
                        <a:rPr lang="fr-FR" sz="1000" b="1" i="0" u="none" strike="noStrike">
                          <a:solidFill>
                            <a:schemeClr val="tx1"/>
                          </a:solidFill>
                          <a:effectLst/>
                          <a:latin typeface="Avenir Next LT Pro" panose="020B0504020202020204" pitchFamily="34" charset="0"/>
                        </a:rPr>
                        <a:t>ADINTIME</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4033871295"/>
                  </a:ext>
                </a:extLst>
              </a:tr>
              <a:tr h="818161">
                <a:tc>
                  <a:txBody>
                    <a:bodyPr/>
                    <a:lstStyle/>
                    <a:p>
                      <a:pPr algn="ctr" fontAlgn="ctr">
                        <a:buNone/>
                      </a:pPr>
                      <a:r>
                        <a:rPr lang="fr-FR" sz="800" b="0" i="0" u="none" strike="noStrike">
                          <a:solidFill>
                            <a:schemeClr val="tx1"/>
                          </a:solidFill>
                          <a:effectLst/>
                          <a:latin typeface="Avenir Next LT Pro" panose="020B0504020202020204" pitchFamily="34" charset="0"/>
                        </a:rPr>
                        <a:t>18/03/2026</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fr-FR" sz="1000" b="1" i="0" u="none" strike="noStrike" dirty="0">
                          <a:solidFill>
                            <a:schemeClr val="tx1"/>
                          </a:solidFill>
                          <a:effectLst/>
                          <a:latin typeface="Avenir Next LT Pro" panose="020B0504020202020204" pitchFamily="34" charset="0"/>
                        </a:rPr>
                        <a:t>BIVB ( Vins de Bourgogne) </a:t>
                      </a:r>
                    </a:p>
                  </a:txBody>
                  <a:tcPr marL="3556" marR="3556" marT="35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29337395"/>
                  </a:ext>
                </a:extLst>
              </a:tr>
            </a:tbl>
          </a:graphicData>
        </a:graphic>
      </p:graphicFrame>
    </p:spTree>
    <p:extLst>
      <p:ext uri="{BB962C8B-B14F-4D97-AF65-F5344CB8AC3E}">
        <p14:creationId xmlns:p14="http://schemas.microsoft.com/office/powerpoint/2010/main" val="1148821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9704B504-41D8-EB76-75AF-451B0CB4AF30}"/>
              </a:ext>
            </a:extLst>
          </p:cNvPr>
          <p:cNvSpPr>
            <a:spLocks noGrp="1"/>
          </p:cNvSpPr>
          <p:nvPr>
            <p:ph type="title"/>
          </p:nvPr>
        </p:nvSpPr>
        <p:spPr>
          <a:xfrm>
            <a:off x="173234" y="321470"/>
            <a:ext cx="11322677" cy="945155"/>
          </a:xfrm>
        </p:spPr>
        <p:txBody>
          <a:bodyPr/>
          <a:lstStyle/>
          <a:p>
            <a:r>
              <a:rPr lang="fr-FR" dirty="0"/>
              <a:t>prospects chauds</a:t>
            </a:r>
            <a:endParaRPr lang="fr-FR" sz="2800" b="1" dirty="0">
              <a:solidFill>
                <a:srgbClr val="004282"/>
              </a:solidFill>
              <a:latin typeface="Avenir Next LT Pro" panose="020B0504020202020204" pitchFamily="34" charset="0"/>
            </a:endParaRPr>
          </a:p>
        </p:txBody>
      </p:sp>
      <p:graphicFrame>
        <p:nvGraphicFramePr>
          <p:cNvPr id="7" name="Tableau 6">
            <a:extLst>
              <a:ext uri="{FF2B5EF4-FFF2-40B4-BE49-F238E27FC236}">
                <a16:creationId xmlns:a16="http://schemas.microsoft.com/office/drawing/2014/main" id="{DA39E329-C2F0-0CC5-4735-689B72058C5A}"/>
              </a:ext>
            </a:extLst>
          </p:cNvPr>
          <p:cNvGraphicFramePr>
            <a:graphicFrameLocks noGrp="1"/>
          </p:cNvGraphicFramePr>
          <p:nvPr/>
        </p:nvGraphicFramePr>
        <p:xfrm>
          <a:off x="1536192" y="777240"/>
          <a:ext cx="8677401" cy="5715635"/>
        </p:xfrm>
        <a:graphic>
          <a:graphicData uri="http://schemas.openxmlformats.org/drawingml/2006/table">
            <a:tbl>
              <a:tblPr firstRow="1" bandRow="1">
                <a:tableStyleId>{5DA37D80-6434-44D0-A028-1B22A696006F}</a:tableStyleId>
              </a:tblPr>
              <a:tblGrid>
                <a:gridCol w="2892467">
                  <a:extLst>
                    <a:ext uri="{9D8B030D-6E8A-4147-A177-3AD203B41FA5}">
                      <a16:colId xmlns:a16="http://schemas.microsoft.com/office/drawing/2014/main" val="3589411464"/>
                    </a:ext>
                  </a:extLst>
                </a:gridCol>
                <a:gridCol w="2892467">
                  <a:extLst>
                    <a:ext uri="{9D8B030D-6E8A-4147-A177-3AD203B41FA5}">
                      <a16:colId xmlns:a16="http://schemas.microsoft.com/office/drawing/2014/main" val="3317912394"/>
                    </a:ext>
                  </a:extLst>
                </a:gridCol>
                <a:gridCol w="2892467">
                  <a:extLst>
                    <a:ext uri="{9D8B030D-6E8A-4147-A177-3AD203B41FA5}">
                      <a16:colId xmlns:a16="http://schemas.microsoft.com/office/drawing/2014/main" val="1090992795"/>
                    </a:ext>
                  </a:extLst>
                </a:gridCol>
              </a:tblGrid>
              <a:tr h="1031435">
                <a:tc>
                  <a:txBody>
                    <a:bodyPr/>
                    <a:lstStyle/>
                    <a:p>
                      <a:pPr algn="ctr"/>
                      <a:r>
                        <a:rPr lang="fr-FR" sz="1400" b="0" dirty="0">
                          <a:latin typeface="Avenir Next LT Pro" panose="020B0504020202020204" pitchFamily="34" charset="0"/>
                        </a:rPr>
                        <a:t>BIMI</a:t>
                      </a:r>
                    </a:p>
                  </a:txBody>
                  <a:tcPr anchor="ctr"/>
                </a:tc>
                <a:tc>
                  <a:txBody>
                    <a:bodyPr/>
                    <a:lstStyle/>
                    <a:p>
                      <a:pPr algn="ctr"/>
                      <a:r>
                        <a:rPr lang="fr-FR" sz="1400" b="0" dirty="0">
                          <a:latin typeface="Avenir Next LT Pro" panose="020B0504020202020204" pitchFamily="34" charset="0"/>
                        </a:rPr>
                        <a:t>CAMUS                               FRANCE DISTRIBUTION </a:t>
                      </a:r>
                    </a:p>
                  </a:txBody>
                  <a:tcPr anchor="ctr"/>
                </a:tc>
                <a:tc>
                  <a:txBody>
                    <a:bodyPr/>
                    <a:lstStyle/>
                    <a:p>
                      <a:pPr algn="ctr"/>
                      <a:r>
                        <a:rPr lang="fr-FR" sz="1400" b="0" dirty="0">
                          <a:latin typeface="Avenir Next LT Pro" panose="020B0504020202020204" pitchFamily="34" charset="0"/>
                        </a:rPr>
                        <a:t>MARTIN-POURET </a:t>
                      </a:r>
                    </a:p>
                  </a:txBody>
                  <a:tcPr anchor="ctr"/>
                </a:tc>
                <a:extLst>
                  <a:ext uri="{0D108BD9-81ED-4DB2-BD59-A6C34878D82A}">
                    <a16:rowId xmlns:a16="http://schemas.microsoft.com/office/drawing/2014/main" val="3200051411"/>
                  </a:ext>
                </a:extLst>
              </a:tr>
              <a:tr h="798049">
                <a:tc>
                  <a:txBody>
                    <a:bodyPr/>
                    <a:lstStyle/>
                    <a:p>
                      <a:pPr algn="ctr"/>
                      <a:r>
                        <a:rPr lang="fr-FR" sz="1400" b="0" dirty="0">
                          <a:latin typeface="Avenir Next LT Pro" panose="020B0504020202020204" pitchFamily="34" charset="0"/>
                        </a:rPr>
                        <a:t>TRADYSEL </a:t>
                      </a:r>
                    </a:p>
                  </a:txBody>
                  <a:tcPr anchor="ctr"/>
                </a:tc>
                <a:tc>
                  <a:txBody>
                    <a:bodyPr/>
                    <a:lstStyle/>
                    <a:p>
                      <a:pPr algn="ctr"/>
                      <a:r>
                        <a:rPr lang="fr-FR" sz="1400" b="0" dirty="0">
                          <a:latin typeface="Avenir Next LT Pro" panose="020B0504020202020204" pitchFamily="34" charset="0"/>
                        </a:rPr>
                        <a:t>LA FRENCH SVP </a:t>
                      </a:r>
                    </a:p>
                  </a:txBody>
                  <a:tcPr anchor="ctr"/>
                </a:tc>
                <a:tc>
                  <a:txBody>
                    <a:bodyPr/>
                    <a:lstStyle/>
                    <a:p>
                      <a:pPr algn="ctr"/>
                      <a:r>
                        <a:rPr lang="fr-FR" sz="1400" b="0" dirty="0">
                          <a:latin typeface="Avenir Next LT Pro" panose="020B0504020202020204" pitchFamily="34" charset="0"/>
                        </a:rPr>
                        <a:t>PROCTER &amp; GAMBLE </a:t>
                      </a:r>
                    </a:p>
                  </a:txBody>
                  <a:tcPr anchor="ctr"/>
                </a:tc>
                <a:extLst>
                  <a:ext uri="{0D108BD9-81ED-4DB2-BD59-A6C34878D82A}">
                    <a16:rowId xmlns:a16="http://schemas.microsoft.com/office/drawing/2014/main" val="2889655308"/>
                  </a:ext>
                </a:extLst>
              </a:tr>
              <a:tr h="763351">
                <a:tc>
                  <a:txBody>
                    <a:bodyPr/>
                    <a:lstStyle/>
                    <a:p>
                      <a:pPr algn="ctr"/>
                      <a:r>
                        <a:rPr lang="fr-FR" sz="1400" b="0" dirty="0">
                          <a:latin typeface="Avenir Next LT Pro" panose="020B0504020202020204" pitchFamily="34" charset="0"/>
                        </a:rPr>
                        <a:t>NESTLE WATERS</a:t>
                      </a:r>
                    </a:p>
                  </a:txBody>
                  <a:tcPr anchor="ctr"/>
                </a:tc>
                <a:tc>
                  <a:txBody>
                    <a:bodyPr/>
                    <a:lstStyle/>
                    <a:p>
                      <a:pPr algn="ctr"/>
                      <a:r>
                        <a:rPr lang="fr-FR" sz="1400" b="0" dirty="0">
                          <a:latin typeface="Avenir Next LT Pro" panose="020B0504020202020204" pitchFamily="34" charset="0"/>
                        </a:rPr>
                        <a:t>HAPPYVORE</a:t>
                      </a:r>
                    </a:p>
                  </a:txBody>
                  <a:tcPr anchor="ctr"/>
                </a:tc>
                <a:tc>
                  <a:txBody>
                    <a:bodyPr/>
                    <a:lstStyle/>
                    <a:p>
                      <a:pPr algn="ctr"/>
                      <a:r>
                        <a:rPr lang="fr-FR" sz="1400" b="0" dirty="0">
                          <a:latin typeface="Avenir Next LT Pro" panose="020B0504020202020204" pitchFamily="34" charset="0"/>
                        </a:rPr>
                        <a:t>GILAC </a:t>
                      </a:r>
                    </a:p>
                  </a:txBody>
                  <a:tcPr anchor="ctr"/>
                </a:tc>
                <a:extLst>
                  <a:ext uri="{0D108BD9-81ED-4DB2-BD59-A6C34878D82A}">
                    <a16:rowId xmlns:a16="http://schemas.microsoft.com/office/drawing/2014/main" val="2707113411"/>
                  </a:ext>
                </a:extLst>
              </a:tr>
              <a:tr h="798049">
                <a:tc>
                  <a:txBody>
                    <a:bodyPr/>
                    <a:lstStyle/>
                    <a:p>
                      <a:pPr algn="ctr"/>
                      <a:r>
                        <a:rPr lang="fr-FR" sz="1400" b="0" dirty="0">
                          <a:latin typeface="Avenir Next LT Pro" panose="020B0504020202020204" pitchFamily="34" charset="0"/>
                        </a:rPr>
                        <a:t>DE BUYER </a:t>
                      </a:r>
                    </a:p>
                  </a:txBody>
                  <a:tcPr anchor="ctr"/>
                </a:tc>
                <a:tc>
                  <a:txBody>
                    <a:bodyPr/>
                    <a:lstStyle/>
                    <a:p>
                      <a:pPr algn="ctr"/>
                      <a:r>
                        <a:rPr lang="fr-FR" sz="1400" b="0" dirty="0">
                          <a:latin typeface="Avenir Next LT Pro" panose="020B0504020202020204" pitchFamily="34" charset="0"/>
                        </a:rPr>
                        <a:t>SAVENCIA                              FOOD SERVICE </a:t>
                      </a:r>
                    </a:p>
                  </a:txBody>
                  <a:tcPr anchor="ctr"/>
                </a:tc>
                <a:tc>
                  <a:txBody>
                    <a:bodyPr/>
                    <a:lstStyle/>
                    <a:p>
                      <a:pPr algn="ctr"/>
                      <a:r>
                        <a:rPr lang="fr-FR" sz="1400" b="0" dirty="0">
                          <a:latin typeface="Avenir Next LT Pro" panose="020B0504020202020204" pitchFamily="34" charset="0"/>
                        </a:rPr>
                        <a:t> PERNOD RICARD </a:t>
                      </a:r>
                    </a:p>
                  </a:txBody>
                  <a:tcPr anchor="ctr"/>
                </a:tc>
                <a:extLst>
                  <a:ext uri="{0D108BD9-81ED-4DB2-BD59-A6C34878D82A}">
                    <a16:rowId xmlns:a16="http://schemas.microsoft.com/office/drawing/2014/main" val="2190128621"/>
                  </a:ext>
                </a:extLst>
              </a:tr>
              <a:tr h="798049">
                <a:tc>
                  <a:txBody>
                    <a:bodyPr/>
                    <a:lstStyle/>
                    <a:p>
                      <a:pPr algn="ctr"/>
                      <a:r>
                        <a:rPr lang="fr-FR" sz="1400" b="0" dirty="0">
                          <a:latin typeface="Avenir Next LT Pro" panose="020B0504020202020204" pitchFamily="34" charset="0"/>
                        </a:rPr>
                        <a:t>BACARDI </a:t>
                      </a:r>
                    </a:p>
                  </a:txBody>
                  <a:tcPr anchor="ctr"/>
                </a:tc>
                <a:tc>
                  <a:txBody>
                    <a:bodyPr/>
                    <a:lstStyle/>
                    <a:p>
                      <a:pPr algn="ctr"/>
                      <a:r>
                        <a:rPr lang="fr-FR" sz="1400" b="0" dirty="0">
                          <a:latin typeface="Avenir Next LT Pro" panose="020B0504020202020204" pitchFamily="34" charset="0"/>
                        </a:rPr>
                        <a:t>ENODIS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b="0" dirty="0">
                          <a:latin typeface="Avenir Next LT Pro" panose="020B0504020202020204" pitchFamily="34" charset="0"/>
                        </a:rPr>
                        <a:t>HUILERIE DE LAPALISSE  </a:t>
                      </a:r>
                    </a:p>
                  </a:txBody>
                  <a:tcPr anchor="ctr"/>
                </a:tc>
                <a:extLst>
                  <a:ext uri="{0D108BD9-81ED-4DB2-BD59-A6C34878D82A}">
                    <a16:rowId xmlns:a16="http://schemas.microsoft.com/office/drawing/2014/main" val="129218701"/>
                  </a:ext>
                </a:extLst>
              </a:tr>
              <a:tr h="763351">
                <a:tc>
                  <a:txBody>
                    <a:bodyPr/>
                    <a:lstStyle/>
                    <a:p>
                      <a:pPr algn="ctr"/>
                      <a:r>
                        <a:rPr lang="fr-FR" sz="1400" b="0" dirty="0">
                          <a:latin typeface="Avenir Next LT Pro" panose="020B0504020202020204" pitchFamily="34" charset="0"/>
                        </a:rPr>
                        <a:t>ELECTROLUX            PROFESSIONAL</a:t>
                      </a:r>
                    </a:p>
                  </a:txBody>
                  <a:tcPr anchor="ctr"/>
                </a:tc>
                <a:tc>
                  <a:txBody>
                    <a:bodyPr/>
                    <a:lstStyle/>
                    <a:p>
                      <a:pPr algn="ctr"/>
                      <a:r>
                        <a:rPr lang="fr-FR" sz="1400" b="0" dirty="0">
                          <a:latin typeface="Avenir Next LT Pro" panose="020B0504020202020204" pitchFamily="34" charset="0"/>
                        </a:rPr>
                        <a:t>PEPSICO </a:t>
                      </a:r>
                    </a:p>
                  </a:txBody>
                  <a:tcPr anchor="ctr"/>
                </a:tc>
                <a:tc>
                  <a:txBody>
                    <a:bodyPr/>
                    <a:lstStyle/>
                    <a:p>
                      <a:pPr algn="ctr"/>
                      <a:r>
                        <a:rPr lang="fr-FR" sz="1400" b="0" dirty="0">
                          <a:latin typeface="Avenir Next LT Pro" panose="020B0504020202020204" pitchFamily="34" charset="0"/>
                        </a:rPr>
                        <a:t>POULE &amp; TOQUE </a:t>
                      </a:r>
                    </a:p>
                  </a:txBody>
                  <a:tcPr anchor="ctr"/>
                </a:tc>
                <a:extLst>
                  <a:ext uri="{0D108BD9-81ED-4DB2-BD59-A6C34878D82A}">
                    <a16:rowId xmlns:a16="http://schemas.microsoft.com/office/drawing/2014/main" val="1749840468"/>
                  </a:ext>
                </a:extLst>
              </a:tr>
              <a:tr h="763351">
                <a:tc>
                  <a:txBody>
                    <a:bodyPr/>
                    <a:lstStyle/>
                    <a:p>
                      <a:pPr algn="ctr"/>
                      <a:r>
                        <a:rPr lang="fr-FR" sz="1400" b="0" dirty="0">
                          <a:latin typeface="Avenir Next LT Pro" panose="020B0504020202020204" pitchFamily="34" charset="0"/>
                        </a:rPr>
                        <a:t>RATIONAL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b="0" dirty="0">
                          <a:latin typeface="Avenir Next LT Pro" panose="020B0504020202020204" pitchFamily="34" charset="0"/>
                        </a:rPr>
                        <a:t>SUNTORY                            GLOBAL SPIRITS  </a:t>
                      </a:r>
                    </a:p>
                  </a:txBody>
                  <a:tcPr anchor="ctr"/>
                </a:tc>
                <a:tc>
                  <a:txBody>
                    <a:bodyPr/>
                    <a:lstStyle/>
                    <a:p>
                      <a:pPr algn="ctr"/>
                      <a:r>
                        <a:rPr lang="fr-FR" sz="1400" b="0" dirty="0">
                          <a:latin typeface="Avenir Next LT Pro" panose="020B0504020202020204" pitchFamily="34" charset="0"/>
                        </a:rPr>
                        <a:t>… </a:t>
                      </a:r>
                    </a:p>
                  </a:txBody>
                  <a:tcPr anchor="ctr"/>
                </a:tc>
                <a:extLst>
                  <a:ext uri="{0D108BD9-81ED-4DB2-BD59-A6C34878D82A}">
                    <a16:rowId xmlns:a16="http://schemas.microsoft.com/office/drawing/2014/main" val="36925962"/>
                  </a:ext>
                </a:extLst>
              </a:tr>
            </a:tbl>
          </a:graphicData>
        </a:graphic>
      </p:graphicFrame>
      <p:pic>
        <p:nvPicPr>
          <p:cNvPr id="9" name="Image 8" descr="Une image contenant texte, Police, Graphique, graphisme&#10;&#10;Description générée automatiquement">
            <a:extLst>
              <a:ext uri="{FF2B5EF4-FFF2-40B4-BE49-F238E27FC236}">
                <a16:creationId xmlns:a16="http://schemas.microsoft.com/office/drawing/2014/main" id="{AC067EE2-895C-9A1E-DA9C-A95B653657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10" name="Espace réservé du numéro de diapositive 4">
            <a:extLst>
              <a:ext uri="{FF2B5EF4-FFF2-40B4-BE49-F238E27FC236}">
                <a16:creationId xmlns:a16="http://schemas.microsoft.com/office/drawing/2014/main" id="{475CEE1F-E31A-AEEE-6DAF-D693E43E9231}"/>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pic>
        <p:nvPicPr>
          <p:cNvPr id="13" name="Image 12">
            <a:extLst>
              <a:ext uri="{FF2B5EF4-FFF2-40B4-BE49-F238E27FC236}">
                <a16:creationId xmlns:a16="http://schemas.microsoft.com/office/drawing/2014/main" id="{5F8D27C7-7A74-2568-DFB6-826261472254}"/>
              </a:ext>
            </a:extLst>
          </p:cNvPr>
          <p:cNvPicPr>
            <a:picLocks noChangeAspect="1"/>
          </p:cNvPicPr>
          <p:nvPr/>
        </p:nvPicPr>
        <p:blipFill>
          <a:blip r:embed="rId3"/>
          <a:stretch>
            <a:fillRect/>
          </a:stretch>
        </p:blipFill>
        <p:spPr>
          <a:xfrm>
            <a:off x="3715120" y="2948947"/>
            <a:ext cx="572769" cy="367703"/>
          </a:xfrm>
          <a:prstGeom prst="rect">
            <a:avLst/>
          </a:prstGeom>
        </p:spPr>
      </p:pic>
      <p:pic>
        <p:nvPicPr>
          <p:cNvPr id="15" name="Image 14">
            <a:extLst>
              <a:ext uri="{FF2B5EF4-FFF2-40B4-BE49-F238E27FC236}">
                <a16:creationId xmlns:a16="http://schemas.microsoft.com/office/drawing/2014/main" id="{66EDF1F1-73D2-E665-A084-E3E774BE2EA8}"/>
              </a:ext>
            </a:extLst>
          </p:cNvPr>
          <p:cNvPicPr>
            <a:picLocks noChangeAspect="1"/>
          </p:cNvPicPr>
          <p:nvPr/>
        </p:nvPicPr>
        <p:blipFill>
          <a:blip r:embed="rId4"/>
          <a:stretch>
            <a:fillRect/>
          </a:stretch>
        </p:blipFill>
        <p:spPr>
          <a:xfrm>
            <a:off x="1660625" y="5119694"/>
            <a:ext cx="515612" cy="435738"/>
          </a:xfrm>
          <a:prstGeom prst="rect">
            <a:avLst/>
          </a:prstGeom>
        </p:spPr>
      </p:pic>
      <p:pic>
        <p:nvPicPr>
          <p:cNvPr id="17" name="Picture 4" descr="Gamme &quot;Prêt à cuire&quot; Poule et Toque">
            <a:extLst>
              <a:ext uri="{FF2B5EF4-FFF2-40B4-BE49-F238E27FC236}">
                <a16:creationId xmlns:a16="http://schemas.microsoft.com/office/drawing/2014/main" id="{FB205EBB-2EB1-5382-B239-2B23A1EF73C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3021" y="5290460"/>
            <a:ext cx="515612" cy="447905"/>
          </a:xfrm>
          <a:prstGeom prst="rect">
            <a:avLst/>
          </a:prstGeom>
          <a:noFill/>
          <a:extLst>
            <a:ext uri="{909E8E84-426E-40DD-AFC4-6F175D3DCCD1}">
              <a14:hiddenFill xmlns:a14="http://schemas.microsoft.com/office/drawing/2010/main">
                <a:solidFill>
                  <a:srgbClr val="FFFFFF"/>
                </a:solidFill>
              </a14:hiddenFill>
            </a:ext>
          </a:extLst>
        </p:spPr>
      </p:pic>
      <p:pic>
        <p:nvPicPr>
          <p:cNvPr id="18" name="Image 17">
            <a:extLst>
              <a:ext uri="{FF2B5EF4-FFF2-40B4-BE49-F238E27FC236}">
                <a16:creationId xmlns:a16="http://schemas.microsoft.com/office/drawing/2014/main" id="{A19487AE-310D-B296-E2FC-98C1BDFE8E2E}"/>
              </a:ext>
            </a:extLst>
          </p:cNvPr>
          <p:cNvPicPr>
            <a:picLocks noChangeAspect="1"/>
          </p:cNvPicPr>
          <p:nvPr/>
        </p:nvPicPr>
        <p:blipFill>
          <a:blip r:embed="rId6"/>
          <a:srcRect l="7783" t="13564" r="8403" b="13564"/>
          <a:stretch>
            <a:fillRect/>
          </a:stretch>
        </p:blipFill>
        <p:spPr>
          <a:xfrm>
            <a:off x="6623559" y="1536931"/>
            <a:ext cx="572769" cy="252993"/>
          </a:xfrm>
          <a:prstGeom prst="rect">
            <a:avLst/>
          </a:prstGeom>
        </p:spPr>
      </p:pic>
      <p:pic>
        <p:nvPicPr>
          <p:cNvPr id="25" name="Image 24">
            <a:extLst>
              <a:ext uri="{FF2B5EF4-FFF2-40B4-BE49-F238E27FC236}">
                <a16:creationId xmlns:a16="http://schemas.microsoft.com/office/drawing/2014/main" id="{ADBB564B-DE97-CC41-E2AE-1D9AE19CEF2E}"/>
              </a:ext>
            </a:extLst>
          </p:cNvPr>
          <p:cNvPicPr>
            <a:picLocks noChangeAspect="1"/>
          </p:cNvPicPr>
          <p:nvPr/>
        </p:nvPicPr>
        <p:blipFill>
          <a:blip r:embed="rId7"/>
          <a:stretch>
            <a:fillRect/>
          </a:stretch>
        </p:blipFill>
        <p:spPr>
          <a:xfrm>
            <a:off x="8821477" y="1550795"/>
            <a:ext cx="1261617" cy="171600"/>
          </a:xfrm>
          <a:prstGeom prst="rect">
            <a:avLst/>
          </a:prstGeom>
        </p:spPr>
      </p:pic>
      <p:pic>
        <p:nvPicPr>
          <p:cNvPr id="26" name="Image 25">
            <a:extLst>
              <a:ext uri="{FF2B5EF4-FFF2-40B4-BE49-F238E27FC236}">
                <a16:creationId xmlns:a16="http://schemas.microsoft.com/office/drawing/2014/main" id="{8995AAD0-2D42-71F2-3190-0E564888496E}"/>
              </a:ext>
            </a:extLst>
          </p:cNvPr>
          <p:cNvPicPr>
            <a:picLocks noChangeAspect="1"/>
          </p:cNvPicPr>
          <p:nvPr/>
        </p:nvPicPr>
        <p:blipFill>
          <a:blip r:embed="rId8"/>
          <a:stretch>
            <a:fillRect/>
          </a:stretch>
        </p:blipFill>
        <p:spPr>
          <a:xfrm>
            <a:off x="1590317" y="1914065"/>
            <a:ext cx="776179" cy="478661"/>
          </a:xfrm>
          <a:prstGeom prst="rect">
            <a:avLst/>
          </a:prstGeom>
        </p:spPr>
      </p:pic>
      <p:pic>
        <p:nvPicPr>
          <p:cNvPr id="31" name="Image 30">
            <a:extLst>
              <a:ext uri="{FF2B5EF4-FFF2-40B4-BE49-F238E27FC236}">
                <a16:creationId xmlns:a16="http://schemas.microsoft.com/office/drawing/2014/main" id="{67CF6F75-C617-DB9E-A580-A1ADC69935D8}"/>
              </a:ext>
            </a:extLst>
          </p:cNvPr>
          <p:cNvPicPr>
            <a:picLocks noChangeAspect="1"/>
          </p:cNvPicPr>
          <p:nvPr/>
        </p:nvPicPr>
        <p:blipFill>
          <a:blip r:embed="rId9"/>
          <a:stretch>
            <a:fillRect/>
          </a:stretch>
        </p:blipFill>
        <p:spPr>
          <a:xfrm>
            <a:off x="3487166" y="996318"/>
            <a:ext cx="572769" cy="540613"/>
          </a:xfrm>
          <a:prstGeom prst="rect">
            <a:avLst/>
          </a:prstGeom>
        </p:spPr>
      </p:pic>
      <p:pic>
        <p:nvPicPr>
          <p:cNvPr id="32" name="Image 31">
            <a:extLst>
              <a:ext uri="{FF2B5EF4-FFF2-40B4-BE49-F238E27FC236}">
                <a16:creationId xmlns:a16="http://schemas.microsoft.com/office/drawing/2014/main" id="{7082AE4D-0074-B9DD-06C8-050E3A55450F}"/>
              </a:ext>
            </a:extLst>
          </p:cNvPr>
          <p:cNvPicPr>
            <a:picLocks noChangeAspect="1"/>
          </p:cNvPicPr>
          <p:nvPr/>
        </p:nvPicPr>
        <p:blipFill>
          <a:blip r:embed="rId10"/>
          <a:stretch>
            <a:fillRect/>
          </a:stretch>
        </p:blipFill>
        <p:spPr>
          <a:xfrm>
            <a:off x="3583369" y="4273785"/>
            <a:ext cx="688919" cy="540929"/>
          </a:xfrm>
          <a:prstGeom prst="rect">
            <a:avLst/>
          </a:prstGeom>
        </p:spPr>
      </p:pic>
      <p:pic>
        <p:nvPicPr>
          <p:cNvPr id="33" name="Image 32">
            <a:extLst>
              <a:ext uri="{FF2B5EF4-FFF2-40B4-BE49-F238E27FC236}">
                <a16:creationId xmlns:a16="http://schemas.microsoft.com/office/drawing/2014/main" id="{A96AA162-2D13-4E7F-B75B-2589CD11DF23}"/>
              </a:ext>
            </a:extLst>
          </p:cNvPr>
          <p:cNvPicPr>
            <a:picLocks noChangeAspect="1"/>
          </p:cNvPicPr>
          <p:nvPr/>
        </p:nvPicPr>
        <p:blipFill>
          <a:blip r:embed="rId11"/>
          <a:stretch>
            <a:fillRect/>
          </a:stretch>
        </p:blipFill>
        <p:spPr>
          <a:xfrm>
            <a:off x="1660625" y="3593626"/>
            <a:ext cx="776179" cy="414723"/>
          </a:xfrm>
          <a:prstGeom prst="rect">
            <a:avLst/>
          </a:prstGeom>
        </p:spPr>
      </p:pic>
      <p:pic>
        <p:nvPicPr>
          <p:cNvPr id="34" name="Image 33">
            <a:extLst>
              <a:ext uri="{FF2B5EF4-FFF2-40B4-BE49-F238E27FC236}">
                <a16:creationId xmlns:a16="http://schemas.microsoft.com/office/drawing/2014/main" id="{B5781AD4-D695-98A1-0303-9D9281121068}"/>
              </a:ext>
            </a:extLst>
          </p:cNvPr>
          <p:cNvPicPr>
            <a:picLocks noChangeAspect="1"/>
          </p:cNvPicPr>
          <p:nvPr/>
        </p:nvPicPr>
        <p:blipFill>
          <a:blip r:embed="rId12"/>
          <a:stretch>
            <a:fillRect/>
          </a:stretch>
        </p:blipFill>
        <p:spPr>
          <a:xfrm>
            <a:off x="4469150" y="1851398"/>
            <a:ext cx="676376" cy="463619"/>
          </a:xfrm>
          <a:prstGeom prst="rect">
            <a:avLst/>
          </a:prstGeom>
        </p:spPr>
      </p:pic>
      <p:pic>
        <p:nvPicPr>
          <p:cNvPr id="35" name="Image 34">
            <a:extLst>
              <a:ext uri="{FF2B5EF4-FFF2-40B4-BE49-F238E27FC236}">
                <a16:creationId xmlns:a16="http://schemas.microsoft.com/office/drawing/2014/main" id="{5AA5B0B1-37F7-8E17-CBFA-245DE1AB9D38}"/>
              </a:ext>
            </a:extLst>
          </p:cNvPr>
          <p:cNvPicPr>
            <a:picLocks noChangeAspect="1"/>
          </p:cNvPicPr>
          <p:nvPr/>
        </p:nvPicPr>
        <p:blipFill>
          <a:blip r:embed="rId13"/>
          <a:stretch>
            <a:fillRect/>
          </a:stretch>
        </p:blipFill>
        <p:spPr>
          <a:xfrm>
            <a:off x="6357658" y="2573290"/>
            <a:ext cx="923108" cy="424246"/>
          </a:xfrm>
          <a:prstGeom prst="rect">
            <a:avLst/>
          </a:prstGeom>
        </p:spPr>
      </p:pic>
      <p:pic>
        <p:nvPicPr>
          <p:cNvPr id="36" name="Image 35">
            <a:extLst>
              <a:ext uri="{FF2B5EF4-FFF2-40B4-BE49-F238E27FC236}">
                <a16:creationId xmlns:a16="http://schemas.microsoft.com/office/drawing/2014/main" id="{D0AE0488-F2A4-044C-2AAE-33E3EF881783}"/>
              </a:ext>
            </a:extLst>
          </p:cNvPr>
          <p:cNvPicPr>
            <a:picLocks noChangeAspect="1"/>
          </p:cNvPicPr>
          <p:nvPr/>
        </p:nvPicPr>
        <p:blipFill>
          <a:blip r:embed="rId14"/>
          <a:stretch>
            <a:fillRect/>
          </a:stretch>
        </p:blipFill>
        <p:spPr>
          <a:xfrm>
            <a:off x="7433741" y="2212162"/>
            <a:ext cx="361128" cy="361128"/>
          </a:xfrm>
          <a:prstGeom prst="rect">
            <a:avLst/>
          </a:prstGeom>
        </p:spPr>
      </p:pic>
      <p:pic>
        <p:nvPicPr>
          <p:cNvPr id="37" name="Image 36">
            <a:extLst>
              <a:ext uri="{FF2B5EF4-FFF2-40B4-BE49-F238E27FC236}">
                <a16:creationId xmlns:a16="http://schemas.microsoft.com/office/drawing/2014/main" id="{030692D6-7CFA-6F59-8A35-43DCA0FABF95}"/>
              </a:ext>
            </a:extLst>
          </p:cNvPr>
          <p:cNvPicPr>
            <a:picLocks noChangeAspect="1"/>
          </p:cNvPicPr>
          <p:nvPr/>
        </p:nvPicPr>
        <p:blipFill>
          <a:blip r:embed="rId15"/>
          <a:stretch>
            <a:fillRect/>
          </a:stretch>
        </p:blipFill>
        <p:spPr>
          <a:xfrm>
            <a:off x="4469150" y="3827028"/>
            <a:ext cx="932245" cy="362641"/>
          </a:xfrm>
          <a:prstGeom prst="rect">
            <a:avLst/>
          </a:prstGeom>
        </p:spPr>
      </p:pic>
      <p:pic>
        <p:nvPicPr>
          <p:cNvPr id="38" name="Image 37">
            <a:extLst>
              <a:ext uri="{FF2B5EF4-FFF2-40B4-BE49-F238E27FC236}">
                <a16:creationId xmlns:a16="http://schemas.microsoft.com/office/drawing/2014/main" id="{F1EFE8C8-0126-683C-6F5E-0010A5E19FCD}"/>
              </a:ext>
            </a:extLst>
          </p:cNvPr>
          <p:cNvPicPr>
            <a:picLocks noChangeAspect="1"/>
          </p:cNvPicPr>
          <p:nvPr/>
        </p:nvPicPr>
        <p:blipFill>
          <a:blip r:embed="rId16"/>
          <a:stretch>
            <a:fillRect/>
          </a:stretch>
        </p:blipFill>
        <p:spPr>
          <a:xfrm>
            <a:off x="7433741" y="3706992"/>
            <a:ext cx="941992" cy="346202"/>
          </a:xfrm>
          <a:prstGeom prst="rect">
            <a:avLst/>
          </a:prstGeom>
        </p:spPr>
      </p:pic>
      <p:pic>
        <p:nvPicPr>
          <p:cNvPr id="39" name="Image 38">
            <a:extLst>
              <a:ext uri="{FF2B5EF4-FFF2-40B4-BE49-F238E27FC236}">
                <a16:creationId xmlns:a16="http://schemas.microsoft.com/office/drawing/2014/main" id="{6A2BDE17-7D9F-83BB-B9E3-1071933C0E97}"/>
              </a:ext>
            </a:extLst>
          </p:cNvPr>
          <p:cNvPicPr>
            <a:picLocks noChangeAspect="1"/>
          </p:cNvPicPr>
          <p:nvPr/>
        </p:nvPicPr>
        <p:blipFill>
          <a:blip r:embed="rId17"/>
          <a:stretch>
            <a:fillRect/>
          </a:stretch>
        </p:blipFill>
        <p:spPr>
          <a:xfrm>
            <a:off x="6357658" y="5811659"/>
            <a:ext cx="838670" cy="269101"/>
          </a:xfrm>
          <a:prstGeom prst="rect">
            <a:avLst/>
          </a:prstGeom>
        </p:spPr>
      </p:pic>
      <p:pic>
        <p:nvPicPr>
          <p:cNvPr id="40" name="Image 39">
            <a:extLst>
              <a:ext uri="{FF2B5EF4-FFF2-40B4-BE49-F238E27FC236}">
                <a16:creationId xmlns:a16="http://schemas.microsoft.com/office/drawing/2014/main" id="{60A168FF-062F-725B-B8E8-C400E6F54B82}"/>
              </a:ext>
            </a:extLst>
          </p:cNvPr>
          <p:cNvPicPr>
            <a:picLocks noChangeAspect="1"/>
          </p:cNvPicPr>
          <p:nvPr/>
        </p:nvPicPr>
        <p:blipFill>
          <a:blip r:embed="rId18"/>
          <a:stretch>
            <a:fillRect/>
          </a:stretch>
        </p:blipFill>
        <p:spPr>
          <a:xfrm>
            <a:off x="3456832" y="6226730"/>
            <a:ext cx="941992" cy="254312"/>
          </a:xfrm>
          <a:prstGeom prst="rect">
            <a:avLst/>
          </a:prstGeom>
        </p:spPr>
      </p:pic>
      <p:pic>
        <p:nvPicPr>
          <p:cNvPr id="41" name="Image 40">
            <a:extLst>
              <a:ext uri="{FF2B5EF4-FFF2-40B4-BE49-F238E27FC236}">
                <a16:creationId xmlns:a16="http://schemas.microsoft.com/office/drawing/2014/main" id="{681A1F51-316F-8ACF-1FE6-4C0C24E174BE}"/>
              </a:ext>
            </a:extLst>
          </p:cNvPr>
          <p:cNvPicPr>
            <a:picLocks noChangeAspect="1"/>
          </p:cNvPicPr>
          <p:nvPr/>
        </p:nvPicPr>
        <p:blipFill>
          <a:blip r:embed="rId19"/>
          <a:stretch>
            <a:fillRect/>
          </a:stretch>
        </p:blipFill>
        <p:spPr>
          <a:xfrm>
            <a:off x="9398258" y="4682517"/>
            <a:ext cx="660986" cy="264394"/>
          </a:xfrm>
          <a:prstGeom prst="rect">
            <a:avLst/>
          </a:prstGeom>
        </p:spPr>
      </p:pic>
      <p:pic>
        <p:nvPicPr>
          <p:cNvPr id="42" name="Image 41">
            <a:extLst>
              <a:ext uri="{FF2B5EF4-FFF2-40B4-BE49-F238E27FC236}">
                <a16:creationId xmlns:a16="http://schemas.microsoft.com/office/drawing/2014/main" id="{2CA4E46D-7CDB-116A-321B-F9BF96F3732E}"/>
              </a:ext>
            </a:extLst>
          </p:cNvPr>
          <p:cNvPicPr>
            <a:picLocks noChangeAspect="1"/>
          </p:cNvPicPr>
          <p:nvPr/>
        </p:nvPicPr>
        <p:blipFill>
          <a:blip r:embed="rId20"/>
          <a:srcRect l="7912" t="32400" r="6355" b="34533"/>
          <a:stretch>
            <a:fillRect/>
          </a:stretch>
        </p:blipFill>
        <p:spPr>
          <a:xfrm>
            <a:off x="9373736" y="3047168"/>
            <a:ext cx="685508" cy="264395"/>
          </a:xfrm>
          <a:prstGeom prst="rect">
            <a:avLst/>
          </a:prstGeom>
        </p:spPr>
      </p:pic>
      <p:pic>
        <p:nvPicPr>
          <p:cNvPr id="43" name="Image 42">
            <a:extLst>
              <a:ext uri="{FF2B5EF4-FFF2-40B4-BE49-F238E27FC236}">
                <a16:creationId xmlns:a16="http://schemas.microsoft.com/office/drawing/2014/main" id="{67411BFA-0BB0-9DB0-56C0-63C470FC106C}"/>
              </a:ext>
            </a:extLst>
          </p:cNvPr>
          <p:cNvPicPr>
            <a:picLocks noChangeAspect="1"/>
          </p:cNvPicPr>
          <p:nvPr/>
        </p:nvPicPr>
        <p:blipFill>
          <a:blip r:embed="rId21"/>
          <a:stretch>
            <a:fillRect/>
          </a:stretch>
        </p:blipFill>
        <p:spPr>
          <a:xfrm>
            <a:off x="6358306" y="4638498"/>
            <a:ext cx="842442" cy="308413"/>
          </a:xfrm>
          <a:prstGeom prst="rect">
            <a:avLst/>
          </a:prstGeom>
        </p:spPr>
      </p:pic>
      <p:pic>
        <p:nvPicPr>
          <p:cNvPr id="44" name="Image 43">
            <a:extLst>
              <a:ext uri="{FF2B5EF4-FFF2-40B4-BE49-F238E27FC236}">
                <a16:creationId xmlns:a16="http://schemas.microsoft.com/office/drawing/2014/main" id="{B5C80039-C64E-D52E-D0BD-00C7C2911C03}"/>
              </a:ext>
            </a:extLst>
          </p:cNvPr>
          <p:cNvPicPr>
            <a:picLocks noChangeAspect="1"/>
          </p:cNvPicPr>
          <p:nvPr/>
        </p:nvPicPr>
        <p:blipFill>
          <a:blip r:embed="rId22"/>
          <a:stretch>
            <a:fillRect/>
          </a:stretch>
        </p:blipFill>
        <p:spPr>
          <a:xfrm>
            <a:off x="4398824" y="5337317"/>
            <a:ext cx="1273578" cy="354190"/>
          </a:xfrm>
          <a:prstGeom prst="rect">
            <a:avLst/>
          </a:prstGeom>
        </p:spPr>
      </p:pic>
    </p:spTree>
    <p:extLst>
      <p:ext uri="{BB962C8B-B14F-4D97-AF65-F5344CB8AC3E}">
        <p14:creationId xmlns:p14="http://schemas.microsoft.com/office/powerpoint/2010/main" val="11091250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A9ECD-4CB3-09B5-D321-7CC116833A77}"/>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82935B04-E8BD-7294-FBB9-17A3264863DB}"/>
              </a:ext>
            </a:extLst>
          </p:cNvPr>
          <p:cNvSpPr>
            <a:spLocks noGrp="1"/>
          </p:cNvSpPr>
          <p:nvPr>
            <p:ph type="body" sz="quarter" idx="10"/>
          </p:nvPr>
        </p:nvSpPr>
        <p:spPr>
          <a:xfrm>
            <a:off x="1021976" y="1685360"/>
            <a:ext cx="10175907" cy="2771058"/>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cap="none" dirty="0">
                <a:solidFill>
                  <a:srgbClr val="1A3C7B"/>
                </a:solidFill>
              </a:rPr>
              <a:t>QUEL EST NOTRE BESOIN AUJOURD’HUI ?</a:t>
            </a:r>
            <a:endParaRPr kumimoji="0" lang="en-US" sz="4800" b="1" i="0" u="none" strike="noStrike" kern="1200" cap="none" spc="0" normalizeH="0" baseline="0" noProof="0" dirty="0">
              <a:ln>
                <a:noFill/>
              </a:ln>
              <a:solidFill>
                <a:srgbClr val="1A3C7B"/>
              </a:solidFill>
              <a:effectLst/>
              <a:uLnTx/>
              <a:uFillTx/>
              <a:latin typeface="Avenir Next LT Pro" panose="020B0504020202020204" pitchFamily="34" charset="0"/>
              <a:ea typeface="+mn-ea"/>
              <a:cs typeface="+mn-cs"/>
            </a:endParaRPr>
          </a:p>
        </p:txBody>
      </p:sp>
      <p:pic>
        <p:nvPicPr>
          <p:cNvPr id="3" name="Image 2" descr="Une image contenant texte, Police, Graphique, graphisme&#10;&#10;Description générée automatiquement">
            <a:extLst>
              <a:ext uri="{FF2B5EF4-FFF2-40B4-BE49-F238E27FC236}">
                <a16:creationId xmlns:a16="http://schemas.microsoft.com/office/drawing/2014/main" id="{077B4A35-A9AA-5330-A9F9-B1B338CE72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4" name="Espace réservé du numéro de diapositive 4">
            <a:extLst>
              <a:ext uri="{FF2B5EF4-FFF2-40B4-BE49-F238E27FC236}">
                <a16:creationId xmlns:a16="http://schemas.microsoft.com/office/drawing/2014/main" id="{56430F9B-D446-2E50-7E08-0E54ADA4A4AE}"/>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2568963315"/>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43219-7B60-B268-7569-CBCD05D1F67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DB2DBA6-FE2D-08A6-4091-69D13981EA59}"/>
              </a:ext>
            </a:extLst>
          </p:cNvPr>
          <p:cNvSpPr>
            <a:spLocks noGrp="1"/>
          </p:cNvSpPr>
          <p:nvPr>
            <p:ph type="title"/>
          </p:nvPr>
        </p:nvSpPr>
        <p:spPr/>
        <p:txBody>
          <a:bodyPr/>
          <a:lstStyle/>
          <a:p>
            <a:r>
              <a:rPr lang="fr-FR" sz="2400" dirty="0"/>
              <a:t>Comment pouvez-vous nous aider ?</a:t>
            </a:r>
          </a:p>
        </p:txBody>
      </p:sp>
      <p:pic>
        <p:nvPicPr>
          <p:cNvPr id="3" name="Image 2" descr="Une image contenant texte, Police, Graphique, graphisme&#10;&#10;Description générée automatiquement">
            <a:extLst>
              <a:ext uri="{FF2B5EF4-FFF2-40B4-BE49-F238E27FC236}">
                <a16:creationId xmlns:a16="http://schemas.microsoft.com/office/drawing/2014/main" id="{4D62D4D8-2B54-B1F6-BD65-C006CB4BD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5" name="ZoneTexte 4">
            <a:extLst>
              <a:ext uri="{FF2B5EF4-FFF2-40B4-BE49-F238E27FC236}">
                <a16:creationId xmlns:a16="http://schemas.microsoft.com/office/drawing/2014/main" id="{B1B7BF32-6F17-C6D7-2C55-DCE11F6A1938}"/>
              </a:ext>
            </a:extLst>
          </p:cNvPr>
          <p:cNvSpPr txBox="1"/>
          <p:nvPr/>
        </p:nvSpPr>
        <p:spPr>
          <a:xfrm>
            <a:off x="1717040" y="1198701"/>
            <a:ext cx="9916160" cy="4893647"/>
          </a:xfrm>
          <a:prstGeom prst="rect">
            <a:avLst/>
          </a:prstGeom>
          <a:noFill/>
        </p:spPr>
        <p:txBody>
          <a:bodyPr wrap="square">
            <a:spAutoFit/>
          </a:bodyPr>
          <a:lstStyle/>
          <a:p>
            <a:pPr>
              <a:buNone/>
            </a:pPr>
            <a:r>
              <a:rPr lang="fr-FR" sz="2400" b="1" dirty="0">
                <a:solidFill>
                  <a:srgbClr val="004282"/>
                </a:solidFill>
                <a:latin typeface="Avenir Next LT Pro" panose="020B0504020202020204" pitchFamily="34" charset="0"/>
              </a:rPr>
              <a:t> </a:t>
            </a:r>
          </a:p>
          <a:p>
            <a:pPr>
              <a:buNone/>
            </a:pPr>
            <a:r>
              <a:rPr lang="fr-FR" sz="2400" b="1" dirty="0">
                <a:solidFill>
                  <a:srgbClr val="004282"/>
                </a:solidFill>
                <a:latin typeface="Avenir Next LT Pro" panose="020B0504020202020204" pitchFamily="34" charset="0"/>
              </a:rPr>
              <a:t>&gt;&gt; Identifier des marques avec un ‘vrai’ budget marketing</a:t>
            </a:r>
            <a:endParaRPr lang="fr-FR" sz="2400" dirty="0">
              <a:solidFill>
                <a:srgbClr val="004282"/>
              </a:solidFill>
              <a:latin typeface="Avenir Next LT Pro" panose="020B0504020202020204" pitchFamily="34" charset="0"/>
            </a:endParaRPr>
          </a:p>
          <a:p>
            <a:pPr marL="342900" indent="-342900">
              <a:buFont typeface="Wingdings" panose="05000000000000000000" pitchFamily="2" charset="2"/>
              <a:buChar char="ü"/>
            </a:pPr>
            <a:r>
              <a:rPr lang="fr-FR" sz="2400" dirty="0">
                <a:solidFill>
                  <a:srgbClr val="004282"/>
                </a:solidFill>
                <a:latin typeface="Avenir Next LT Pro" panose="020B0504020202020204" pitchFamily="34" charset="0"/>
              </a:rPr>
              <a:t>grandes marques nationales</a:t>
            </a:r>
          </a:p>
          <a:p>
            <a:pPr marL="342900" indent="-342900">
              <a:buFont typeface="Wingdings" panose="05000000000000000000" pitchFamily="2" charset="2"/>
              <a:buChar char="ü"/>
            </a:pPr>
            <a:r>
              <a:rPr lang="fr-FR" sz="2400" dirty="0">
                <a:solidFill>
                  <a:srgbClr val="004282"/>
                </a:solidFill>
                <a:latin typeface="Avenir Next LT Pro" panose="020B0504020202020204" pitchFamily="34" charset="0"/>
              </a:rPr>
              <a:t>marques innovantes</a:t>
            </a:r>
          </a:p>
          <a:p>
            <a:pPr marL="342900" indent="-342900">
              <a:buFont typeface="Wingdings" panose="05000000000000000000" pitchFamily="2" charset="2"/>
              <a:buChar char="ü"/>
            </a:pPr>
            <a:r>
              <a:rPr lang="fr-FR" sz="2400" dirty="0">
                <a:solidFill>
                  <a:srgbClr val="004282"/>
                </a:solidFill>
                <a:latin typeface="Avenir Next LT Pro" panose="020B0504020202020204" pitchFamily="34" charset="0"/>
              </a:rPr>
              <a:t>marques en lancement</a:t>
            </a:r>
          </a:p>
          <a:p>
            <a:pPr marL="342900" indent="-342900">
              <a:buFont typeface="Wingdings" panose="05000000000000000000" pitchFamily="2" charset="2"/>
              <a:buChar char="ü"/>
            </a:pPr>
            <a:r>
              <a:rPr lang="fr-FR" sz="2400" dirty="0">
                <a:solidFill>
                  <a:srgbClr val="004282"/>
                </a:solidFill>
                <a:latin typeface="Avenir Next LT Pro" panose="020B0504020202020204" pitchFamily="34" charset="0"/>
              </a:rPr>
              <a:t>marques qui communiquent déjà ailleurs</a:t>
            </a:r>
          </a:p>
          <a:p>
            <a:pPr>
              <a:buFont typeface="Arial" panose="020B0604020202020204" pitchFamily="34" charset="0"/>
              <a:buChar char="•"/>
            </a:pPr>
            <a:endParaRPr lang="fr-FR" sz="2400" dirty="0">
              <a:solidFill>
                <a:srgbClr val="004282"/>
              </a:solidFill>
              <a:latin typeface="Avenir Next LT Pro" panose="020B0504020202020204" pitchFamily="34" charset="0"/>
            </a:endParaRPr>
          </a:p>
          <a:p>
            <a:pPr>
              <a:buNone/>
            </a:pPr>
            <a:r>
              <a:rPr lang="fr-FR" sz="2400" b="1" dirty="0">
                <a:solidFill>
                  <a:srgbClr val="004282"/>
                </a:solidFill>
                <a:latin typeface="Avenir Next LT Pro" panose="020B0504020202020204" pitchFamily="34" charset="0"/>
              </a:rPr>
              <a:t>&gt;&gt; Nous mettre en relation avec leurs équipes  </a:t>
            </a:r>
          </a:p>
          <a:p>
            <a:pPr>
              <a:buNone/>
            </a:pPr>
            <a:endParaRPr lang="fr-FR" sz="2400" dirty="0">
              <a:solidFill>
                <a:srgbClr val="004282"/>
              </a:solidFill>
              <a:latin typeface="Avenir Next LT Pro" panose="020B0504020202020204" pitchFamily="34" charset="0"/>
            </a:endParaRPr>
          </a:p>
          <a:p>
            <a:pPr>
              <a:buNone/>
            </a:pPr>
            <a:r>
              <a:rPr lang="fr-FR" sz="2400" b="1" dirty="0">
                <a:solidFill>
                  <a:srgbClr val="004282"/>
                </a:solidFill>
                <a:latin typeface="Avenir Next LT Pro" panose="020B0504020202020204" pitchFamily="34" charset="0"/>
              </a:rPr>
              <a:t>&gt;&gt; Nous signaler les opportunités</a:t>
            </a:r>
            <a:endParaRPr lang="fr-FR" sz="2400" dirty="0">
              <a:solidFill>
                <a:srgbClr val="004282"/>
              </a:solidFill>
              <a:latin typeface="Avenir Next LT Pro" panose="020B0504020202020204" pitchFamily="34" charset="0"/>
            </a:endParaRPr>
          </a:p>
          <a:p>
            <a:pPr marL="342900" indent="-342900">
              <a:buFont typeface="Wingdings" panose="05000000000000000000" pitchFamily="2" charset="2"/>
              <a:buChar char="ü"/>
            </a:pPr>
            <a:r>
              <a:rPr lang="fr-FR" sz="2400" dirty="0">
                <a:solidFill>
                  <a:srgbClr val="004282"/>
                </a:solidFill>
                <a:latin typeface="Avenir Next LT Pro" panose="020B0504020202020204" pitchFamily="34" charset="0"/>
              </a:rPr>
              <a:t>lancement produit</a:t>
            </a:r>
          </a:p>
          <a:p>
            <a:pPr marL="342900" indent="-342900">
              <a:buFont typeface="Wingdings" panose="05000000000000000000" pitchFamily="2" charset="2"/>
              <a:buChar char="ü"/>
            </a:pPr>
            <a:r>
              <a:rPr lang="fr-FR" sz="2400" dirty="0">
                <a:solidFill>
                  <a:srgbClr val="004282"/>
                </a:solidFill>
                <a:latin typeface="Avenir Next LT Pro" panose="020B0504020202020204" pitchFamily="34" charset="0"/>
              </a:rPr>
              <a:t>repositionnement de marque</a:t>
            </a:r>
          </a:p>
          <a:p>
            <a:pPr marL="342900" indent="-342900">
              <a:buFont typeface="Wingdings" panose="05000000000000000000" pitchFamily="2" charset="2"/>
              <a:buChar char="ü"/>
            </a:pPr>
            <a:r>
              <a:rPr lang="fr-FR" sz="2400" dirty="0">
                <a:solidFill>
                  <a:srgbClr val="004282"/>
                </a:solidFill>
                <a:latin typeface="Avenir Next LT Pro" panose="020B0504020202020204" pitchFamily="34" charset="0"/>
              </a:rPr>
              <a:t>forte actualité marketing</a:t>
            </a:r>
          </a:p>
        </p:txBody>
      </p:sp>
    </p:spTree>
    <p:extLst>
      <p:ext uri="{BB962C8B-B14F-4D97-AF65-F5344CB8AC3E}">
        <p14:creationId xmlns:p14="http://schemas.microsoft.com/office/powerpoint/2010/main" val="8919574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77B20B-F959-D628-BABA-568E180CB00B}"/>
            </a:ext>
          </a:extLst>
        </p:cNvPr>
        <p:cNvGrpSpPr/>
        <p:nvPr/>
      </p:nvGrpSpPr>
      <p:grpSpPr>
        <a:xfrm>
          <a:off x="0" y="0"/>
          <a:ext cx="0" cy="0"/>
          <a:chOff x="0" y="0"/>
          <a:chExt cx="0" cy="0"/>
        </a:xfrm>
      </p:grpSpPr>
      <p:pic>
        <p:nvPicPr>
          <p:cNvPr id="3" name="Image 2" descr="Une image contenant texte, Police, Graphique, graphisme&#10;&#10;Description générée automatiquement">
            <a:extLst>
              <a:ext uri="{FF2B5EF4-FFF2-40B4-BE49-F238E27FC236}">
                <a16:creationId xmlns:a16="http://schemas.microsoft.com/office/drawing/2014/main" id="{8F8C6F75-0A69-BBC1-CF18-31A0084DF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8" name="ZoneTexte 7">
            <a:extLst>
              <a:ext uri="{FF2B5EF4-FFF2-40B4-BE49-F238E27FC236}">
                <a16:creationId xmlns:a16="http://schemas.microsoft.com/office/drawing/2014/main" id="{5F041C71-2F3E-1632-E41B-5A2B2A7D556F}"/>
              </a:ext>
            </a:extLst>
          </p:cNvPr>
          <p:cNvSpPr txBox="1"/>
          <p:nvPr/>
        </p:nvSpPr>
        <p:spPr>
          <a:xfrm>
            <a:off x="1740126" y="1666855"/>
            <a:ext cx="8706931" cy="1569660"/>
          </a:xfrm>
          <a:prstGeom prst="rect">
            <a:avLst/>
          </a:prstGeom>
          <a:noFill/>
        </p:spPr>
        <p:txBody>
          <a:bodyPr wrap="square">
            <a:spAutoFit/>
          </a:bodyPr>
          <a:lstStyle/>
          <a:p>
            <a:r>
              <a:rPr lang="fr-FR" sz="3200" i="1" dirty="0">
                <a:latin typeface="Avenir Next LT Pro" panose="020B0504020202020204" pitchFamily="34" charset="0"/>
              </a:rPr>
              <a:t>Le Retail Media est une opportunité supplémentaire pour les marques de soutenir leur développement chez METRO…</a:t>
            </a:r>
          </a:p>
        </p:txBody>
      </p:sp>
      <p:sp>
        <p:nvSpPr>
          <p:cNvPr id="10" name="ZoneTexte 9">
            <a:extLst>
              <a:ext uri="{FF2B5EF4-FFF2-40B4-BE49-F238E27FC236}">
                <a16:creationId xmlns:a16="http://schemas.microsoft.com/office/drawing/2014/main" id="{15550102-7BF4-2D20-8A7C-F437549135DC}"/>
              </a:ext>
            </a:extLst>
          </p:cNvPr>
          <p:cNvSpPr txBox="1"/>
          <p:nvPr/>
        </p:nvSpPr>
        <p:spPr>
          <a:xfrm>
            <a:off x="1740126" y="3465175"/>
            <a:ext cx="9580880" cy="1384995"/>
          </a:xfrm>
          <a:prstGeom prst="rect">
            <a:avLst/>
          </a:prstGeom>
          <a:noFill/>
        </p:spPr>
        <p:txBody>
          <a:bodyPr wrap="square">
            <a:spAutoFit/>
          </a:bodyPr>
          <a:lstStyle/>
          <a:p>
            <a:r>
              <a:rPr lang="fr-FR" sz="2800" i="1" dirty="0">
                <a:latin typeface="Avenir Next LT Pro" panose="020B0504020202020204" pitchFamily="34" charset="0"/>
              </a:rPr>
              <a:t>Et pour accélérer, nous avons besoin de vous :</a:t>
            </a:r>
            <a:br>
              <a:rPr lang="fr-FR" sz="2800" i="1" dirty="0">
                <a:latin typeface="Avenir Next LT Pro" panose="020B0504020202020204" pitchFamily="34" charset="0"/>
              </a:rPr>
            </a:br>
            <a:r>
              <a:rPr lang="fr-FR" sz="2800" i="1" dirty="0">
                <a:latin typeface="Avenir Next LT Pro" panose="020B0504020202020204" pitchFamily="34" charset="0"/>
              </a:rPr>
              <a:t>car ce sont vos fournisseurs qui seront nos meilleurs partenaires.</a:t>
            </a:r>
          </a:p>
        </p:txBody>
      </p:sp>
    </p:spTree>
    <p:extLst>
      <p:ext uri="{BB962C8B-B14F-4D97-AF65-F5344CB8AC3E}">
        <p14:creationId xmlns:p14="http://schemas.microsoft.com/office/powerpoint/2010/main" val="41768201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A4C8EECA-02BC-215D-DFD3-D174CD27D339}"/>
              </a:ext>
            </a:extLst>
          </p:cNvPr>
          <p:cNvSpPr txBox="1"/>
          <p:nvPr/>
        </p:nvSpPr>
        <p:spPr>
          <a:xfrm>
            <a:off x="1829824" y="4199700"/>
            <a:ext cx="6097464" cy="923330"/>
          </a:xfrm>
          <a:prstGeom prst="rect">
            <a:avLst/>
          </a:prstGeom>
          <a:noFill/>
        </p:spPr>
        <p:txBody>
          <a:bodyPr wrap="square">
            <a:spAutoFit/>
          </a:bodyPr>
          <a:lstStyle/>
          <a:p>
            <a:pPr>
              <a:buNone/>
            </a:pPr>
            <a:r>
              <a:rPr lang="fr-FR" sz="1800" b="1" dirty="0">
                <a:solidFill>
                  <a:srgbClr val="242424"/>
                </a:solidFill>
                <a:effectLst/>
                <a:latin typeface="Playfair Display" panose="00000500000000000000" pitchFamily="2" charset="0"/>
                <a:ea typeface="Times New Roman" panose="02020603050405020304" pitchFamily="18" charset="0"/>
                <a:cs typeface="Aptos" panose="020B0004020202020204" pitchFamily="34" charset="0"/>
              </a:rPr>
              <a:t>Henri </a:t>
            </a:r>
            <a:r>
              <a:rPr lang="fr-FR" sz="1800" b="1" dirty="0">
                <a:solidFill>
                  <a:srgbClr val="AD9671"/>
                </a:solidFill>
                <a:effectLst/>
                <a:latin typeface="Playfair Display" panose="00000500000000000000" pitchFamily="2" charset="0"/>
                <a:ea typeface="Times New Roman" panose="02020603050405020304" pitchFamily="18" charset="0"/>
                <a:cs typeface="Aptos" panose="020B0004020202020204" pitchFamily="34" charset="0"/>
              </a:rPr>
              <a:t>de Montaudouin</a:t>
            </a:r>
            <a:endParaRPr lang="fr-FR" sz="2000" dirty="0">
              <a:effectLst/>
              <a:latin typeface="Aptos" panose="020B0004020202020204" pitchFamily="34" charset="0"/>
              <a:ea typeface="Aptos" panose="020B0004020202020204" pitchFamily="34" charset="0"/>
              <a:cs typeface="Aptos" panose="020B0004020202020204" pitchFamily="34" charset="0"/>
            </a:endParaRPr>
          </a:p>
          <a:p>
            <a:pPr>
              <a:buNone/>
            </a:pPr>
            <a:r>
              <a:rPr lang="fr-FR" sz="1800" dirty="0">
                <a:solidFill>
                  <a:srgbClr val="262626"/>
                </a:solidFill>
                <a:effectLst/>
                <a:latin typeface="Playfair Display" panose="00000500000000000000" pitchFamily="2" charset="0"/>
                <a:ea typeface="Times New Roman" panose="02020603050405020304" pitchFamily="18" charset="0"/>
                <a:cs typeface="Aptos" panose="020B0004020202020204" pitchFamily="34" charset="0"/>
              </a:rPr>
              <a:t>+33 (0)6</a:t>
            </a:r>
            <a:r>
              <a:rPr lang="fr-FR" sz="1800" dirty="0">
                <a:solidFill>
                  <a:srgbClr val="242424"/>
                </a:solidFill>
                <a:effectLst/>
                <a:latin typeface="Playfair Display" panose="00000500000000000000" pitchFamily="2" charset="0"/>
                <a:ea typeface="Times New Roman" panose="02020603050405020304" pitchFamily="18" charset="0"/>
                <a:cs typeface="Aptos" panose="020B0004020202020204" pitchFamily="34" charset="0"/>
              </a:rPr>
              <a:t> 12 64 30 67</a:t>
            </a:r>
            <a:endParaRPr lang="fr-FR" sz="2000" dirty="0">
              <a:effectLst/>
              <a:latin typeface="Aptos" panose="020B0004020202020204" pitchFamily="34" charset="0"/>
              <a:ea typeface="Aptos" panose="020B0004020202020204" pitchFamily="34" charset="0"/>
              <a:cs typeface="Aptos" panose="020B0004020202020204" pitchFamily="34" charset="0"/>
            </a:endParaRPr>
          </a:p>
          <a:p>
            <a:r>
              <a:rPr lang="fr-FR" sz="1800" dirty="0">
                <a:solidFill>
                  <a:srgbClr val="1F2043"/>
                </a:solidFill>
                <a:effectLst/>
                <a:latin typeface="Playfair Display" panose="00000500000000000000" pitchFamily="2" charset="0"/>
                <a:ea typeface="Aptos" panose="020B0004020202020204" pitchFamily="34" charset="0"/>
                <a:cs typeface="Aptos" panose="020B0004020202020204" pitchFamily="34" charset="0"/>
              </a:rPr>
              <a:t>52 avenue Charles de Gaulle – 92200 Neuilly-sur-Seine</a:t>
            </a:r>
            <a:endParaRPr lang="fr-FR" dirty="0">
              <a:solidFill>
                <a:srgbClr val="1F2043"/>
              </a:solidFill>
            </a:endParaRPr>
          </a:p>
        </p:txBody>
      </p:sp>
      <p:pic>
        <p:nvPicPr>
          <p:cNvPr id="2" name="Image 1" descr="Une image contenant texte, Police, Graphique, graphisme&#10;&#10;Description générée automatiquement">
            <a:extLst>
              <a:ext uri="{FF2B5EF4-FFF2-40B4-BE49-F238E27FC236}">
                <a16:creationId xmlns:a16="http://schemas.microsoft.com/office/drawing/2014/main" id="{2B2CCED0-B2A9-7424-5925-B62E8F90E9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2838" y="2598417"/>
            <a:ext cx="2161162" cy="1601283"/>
          </a:xfrm>
          <a:prstGeom prst="rect">
            <a:avLst/>
          </a:prstGeom>
        </p:spPr>
      </p:pic>
    </p:spTree>
    <p:extLst>
      <p:ext uri="{BB962C8B-B14F-4D97-AF65-F5344CB8AC3E}">
        <p14:creationId xmlns:p14="http://schemas.microsoft.com/office/powerpoint/2010/main" val="28534541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B966BAF-AFB0-E001-EEAC-A60616D6CDBB}"/>
            </a:ext>
          </a:extLst>
        </p:cNvPr>
        <p:cNvGrpSpPr/>
        <p:nvPr/>
      </p:nvGrpSpPr>
      <p:grpSpPr>
        <a:xfrm>
          <a:off x="0" y="0"/>
          <a:ext cx="0" cy="0"/>
          <a:chOff x="0" y="0"/>
          <a:chExt cx="0" cy="0"/>
        </a:xfrm>
      </p:grpSpPr>
      <p:sp>
        <p:nvSpPr>
          <p:cNvPr id="245" name="Titre 2">
            <a:extLst>
              <a:ext uri="{FF2B5EF4-FFF2-40B4-BE49-F238E27FC236}">
                <a16:creationId xmlns:a16="http://schemas.microsoft.com/office/drawing/2014/main" id="{EAF19F58-D457-129A-6161-A08AB6A3139F}"/>
              </a:ext>
            </a:extLst>
          </p:cNvPr>
          <p:cNvSpPr>
            <a:spLocks noGrp="1"/>
          </p:cNvSpPr>
          <p:nvPr>
            <p:ph type="title"/>
          </p:nvPr>
        </p:nvSpPr>
        <p:spPr>
          <a:xfrm>
            <a:off x="398863" y="350881"/>
            <a:ext cx="10515600" cy="537556"/>
          </a:xfrm>
        </p:spPr>
        <p:txBody>
          <a:bodyPr>
            <a:noAutofit/>
          </a:bodyPr>
          <a:lstStyle/>
          <a:p>
            <a:pPr marL="12700" algn="r">
              <a:lnSpc>
                <a:spcPct val="100000"/>
              </a:lnSpc>
              <a:spcBef>
                <a:spcPts val="140"/>
              </a:spcBef>
            </a:pPr>
            <a:r>
              <a:rPr lang="fr-FR" sz="3600" spc="-50" dirty="0">
                <a:cs typeface="Arial"/>
              </a:rPr>
              <a:t>RAPPEL différence avec la visibilité négociée pendant les contreparties</a:t>
            </a:r>
          </a:p>
        </p:txBody>
      </p:sp>
      <p:sp>
        <p:nvSpPr>
          <p:cNvPr id="30" name="ZoneTexte 29">
            <a:extLst>
              <a:ext uri="{FF2B5EF4-FFF2-40B4-BE49-F238E27FC236}">
                <a16:creationId xmlns:a16="http://schemas.microsoft.com/office/drawing/2014/main" id="{7DE52B3E-2DC7-6199-5B45-82AD60F3A791}"/>
              </a:ext>
            </a:extLst>
          </p:cNvPr>
          <p:cNvSpPr txBox="1"/>
          <p:nvPr/>
        </p:nvSpPr>
        <p:spPr>
          <a:xfrm>
            <a:off x="10914463" y="103607"/>
            <a:ext cx="856325" cy="1569660"/>
          </a:xfrm>
          <a:prstGeom prst="rect">
            <a:avLst/>
          </a:prstGeom>
          <a:noFill/>
        </p:spPr>
        <p:txBody>
          <a:bodyPr wrap="none" rtlCol="0">
            <a:spAutoFit/>
          </a:bodyPr>
          <a:lstStyle/>
          <a:p>
            <a:r>
              <a:rPr lang="fr-FR" sz="9600" b="1" dirty="0">
                <a:latin typeface="Avenir Next LT Pro" panose="020B0504020202020204" pitchFamily="34" charset="0"/>
              </a:rPr>
              <a:t>?</a:t>
            </a:r>
          </a:p>
        </p:txBody>
      </p:sp>
      <p:sp>
        <p:nvSpPr>
          <p:cNvPr id="7" name="object 11">
            <a:extLst>
              <a:ext uri="{FF2B5EF4-FFF2-40B4-BE49-F238E27FC236}">
                <a16:creationId xmlns:a16="http://schemas.microsoft.com/office/drawing/2014/main" id="{EA88F394-B7A1-83A8-0BCA-FB42DCB9EB78}"/>
              </a:ext>
            </a:extLst>
          </p:cNvPr>
          <p:cNvSpPr/>
          <p:nvPr/>
        </p:nvSpPr>
        <p:spPr>
          <a:xfrm>
            <a:off x="5709452" y="1772202"/>
            <a:ext cx="45719" cy="2701112"/>
          </a:xfrm>
          <a:custGeom>
            <a:avLst/>
            <a:gdLst/>
            <a:ahLst/>
            <a:cxnLst/>
            <a:rect l="l" t="t" r="r" b="b"/>
            <a:pathLst>
              <a:path h="4958080">
                <a:moveTo>
                  <a:pt x="0" y="0"/>
                </a:moveTo>
                <a:lnTo>
                  <a:pt x="0" y="4957671"/>
                </a:lnTo>
              </a:path>
            </a:pathLst>
          </a:custGeom>
          <a:ln w="12700">
            <a:solidFill>
              <a:srgbClr val="002F69"/>
            </a:solidFill>
            <a:prstDash val="dot"/>
          </a:ln>
        </p:spPr>
        <p:txBody>
          <a:bodyPr wrap="square" lIns="0" tIns="0" rIns="0" bIns="0" rtlCol="0"/>
          <a:lstStyle/>
          <a:p>
            <a:endParaRPr sz="1200"/>
          </a:p>
        </p:txBody>
      </p:sp>
      <p:sp>
        <p:nvSpPr>
          <p:cNvPr id="22" name="object 28">
            <a:extLst>
              <a:ext uri="{FF2B5EF4-FFF2-40B4-BE49-F238E27FC236}">
                <a16:creationId xmlns:a16="http://schemas.microsoft.com/office/drawing/2014/main" id="{07C33F7F-2261-4FCC-FA44-AED9EE0D791C}"/>
              </a:ext>
            </a:extLst>
          </p:cNvPr>
          <p:cNvSpPr txBox="1"/>
          <p:nvPr/>
        </p:nvSpPr>
        <p:spPr>
          <a:xfrm>
            <a:off x="705591" y="1792467"/>
            <a:ext cx="4109720" cy="2017219"/>
          </a:xfrm>
          <a:prstGeom prst="rect">
            <a:avLst/>
          </a:prstGeom>
        </p:spPr>
        <p:txBody>
          <a:bodyPr vert="horz" wrap="square" lIns="0" tIns="16510" rIns="0" bIns="0" rtlCol="0">
            <a:spAutoFit/>
          </a:bodyPr>
          <a:lstStyle/>
          <a:p>
            <a:pPr algn="ctr">
              <a:spcBef>
                <a:spcPts val="130"/>
              </a:spcBef>
            </a:pPr>
            <a:r>
              <a:rPr sz="4000" b="1" spc="-15" baseline="-1658" dirty="0">
                <a:solidFill>
                  <a:srgbClr val="0096C2"/>
                </a:solidFill>
                <a:latin typeface="Avenir Next LT Pro" panose="020B0504020202020204" pitchFamily="34" charset="0"/>
                <a:cs typeface="Arial"/>
              </a:rPr>
              <a:t>VISIBILITÉ ACHAT</a:t>
            </a:r>
            <a:r>
              <a:rPr sz="4000" b="1" spc="-15" baseline="-2487" dirty="0">
                <a:solidFill>
                  <a:srgbClr val="0096C2"/>
                </a:solidFill>
                <a:latin typeface="Avenir Next LT Pro" panose="020B0504020202020204" pitchFamily="34" charset="0"/>
                <a:cs typeface="Arial"/>
              </a:rPr>
              <a:t>S</a:t>
            </a:r>
            <a:endParaRPr sz="4000" baseline="-2487" dirty="0">
              <a:latin typeface="Avenir Next LT Pro" panose="020B0504020202020204" pitchFamily="34" charset="0"/>
              <a:cs typeface="Arial"/>
            </a:endParaRPr>
          </a:p>
          <a:p>
            <a:pPr marR="635" algn="ctr"/>
            <a:r>
              <a:rPr sz="2400" b="1" spc="220" dirty="0">
                <a:solidFill>
                  <a:srgbClr val="002F69"/>
                </a:solidFill>
                <a:latin typeface="Avenir Next LT Pro" panose="020B0504020202020204" pitchFamily="34" charset="0"/>
                <a:cs typeface="Arial"/>
              </a:rPr>
              <a:t>=</a:t>
            </a:r>
            <a:endParaRPr sz="2400" dirty="0">
              <a:latin typeface="Avenir Next LT Pro" panose="020B0504020202020204" pitchFamily="34" charset="0"/>
              <a:cs typeface="Arial"/>
            </a:endParaRPr>
          </a:p>
          <a:p>
            <a:pPr marL="13335" marR="7620" algn="ctr">
              <a:spcBef>
                <a:spcPts val="405"/>
              </a:spcBef>
            </a:pPr>
            <a:r>
              <a:rPr sz="2400" b="1" spc="67" baseline="1262" dirty="0">
                <a:solidFill>
                  <a:srgbClr val="0096C2"/>
                </a:solidFill>
                <a:latin typeface="Avenir Next LT Pro" panose="020B0504020202020204" pitchFamily="34" charset="0"/>
                <a:cs typeface="Arial"/>
              </a:rPr>
              <a:t>ACTIVATION</a:t>
            </a:r>
            <a:r>
              <a:rPr sz="2400" b="1" spc="44" baseline="1262" dirty="0">
                <a:solidFill>
                  <a:srgbClr val="0096C2"/>
                </a:solidFill>
                <a:latin typeface="Avenir Next LT Pro" panose="020B0504020202020204" pitchFamily="34" charset="0"/>
                <a:cs typeface="Arial"/>
              </a:rPr>
              <a:t> </a:t>
            </a:r>
            <a:r>
              <a:rPr sz="1600" b="1" spc="45" dirty="0">
                <a:solidFill>
                  <a:srgbClr val="0096C2"/>
                </a:solidFill>
                <a:latin typeface="Avenir Next LT Pro" panose="020B0504020202020204" pitchFamily="34" charset="0"/>
                <a:cs typeface="Arial"/>
              </a:rPr>
              <a:t>COMMERCIALE </a:t>
            </a:r>
            <a:r>
              <a:rPr sz="1600" b="1" spc="-10" dirty="0">
                <a:solidFill>
                  <a:srgbClr val="0096C2"/>
                </a:solidFill>
                <a:latin typeface="Avenir Next LT Pro" panose="020B0504020202020204" pitchFamily="34" charset="0"/>
                <a:cs typeface="Arial"/>
              </a:rPr>
              <a:t>TACTIQUE</a:t>
            </a:r>
            <a:endParaRPr sz="1600" dirty="0">
              <a:latin typeface="Avenir Next LT Pro" panose="020B0504020202020204" pitchFamily="34" charset="0"/>
              <a:cs typeface="Arial"/>
            </a:endParaRPr>
          </a:p>
          <a:p>
            <a:pPr marR="635" algn="ctr"/>
            <a:r>
              <a:rPr sz="2400" b="1" spc="220" dirty="0">
                <a:solidFill>
                  <a:srgbClr val="002F69"/>
                </a:solidFill>
                <a:latin typeface="Avenir Next LT Pro" panose="020B0504020202020204" pitchFamily="34" charset="0"/>
                <a:cs typeface="Arial"/>
              </a:rPr>
              <a:t>=</a:t>
            </a:r>
            <a:endParaRPr sz="2400" dirty="0">
              <a:latin typeface="Avenir Next LT Pro" panose="020B0504020202020204" pitchFamily="34" charset="0"/>
              <a:cs typeface="Arial"/>
            </a:endParaRPr>
          </a:p>
          <a:p>
            <a:pPr marL="19050" marR="9525" algn="ctr"/>
            <a:r>
              <a:rPr lang="fr-FR" b="1" spc="-30" baseline="3367" dirty="0">
                <a:solidFill>
                  <a:srgbClr val="002F69"/>
                </a:solidFill>
                <a:latin typeface="Avenir Next LT Pro" panose="020B0504020202020204" pitchFamily="34" charset="0"/>
                <a:cs typeface="Arial"/>
              </a:rPr>
              <a:t>CONTREPARTIES NÉGOCIÉES DURANT LES ACCORDS COMMERCIAUX, COMPRENANT DE LA VISIBILITÉ AU</a:t>
            </a:r>
          </a:p>
          <a:p>
            <a:pPr marL="19050" marR="9525" algn="ctr"/>
            <a:r>
              <a:rPr lang="fr-FR" b="1" spc="-30" baseline="3367" dirty="0">
                <a:solidFill>
                  <a:srgbClr val="002F69"/>
                </a:solidFill>
                <a:latin typeface="Avenir Next LT Pro" panose="020B0504020202020204" pitchFamily="34" charset="0"/>
                <a:cs typeface="Arial"/>
              </a:rPr>
              <a:t>PLUS PRÈS DE L’ACTE D’ACHAT</a:t>
            </a:r>
          </a:p>
        </p:txBody>
      </p:sp>
      <p:sp>
        <p:nvSpPr>
          <p:cNvPr id="23" name="object 29">
            <a:extLst>
              <a:ext uri="{FF2B5EF4-FFF2-40B4-BE49-F238E27FC236}">
                <a16:creationId xmlns:a16="http://schemas.microsoft.com/office/drawing/2014/main" id="{F02C713D-7C48-EB09-B653-A0117BB3985D}"/>
              </a:ext>
            </a:extLst>
          </p:cNvPr>
          <p:cNvSpPr txBox="1"/>
          <p:nvPr/>
        </p:nvSpPr>
        <p:spPr>
          <a:xfrm>
            <a:off x="6593614" y="1772202"/>
            <a:ext cx="4320849" cy="2001830"/>
          </a:xfrm>
          <a:prstGeom prst="rect">
            <a:avLst/>
          </a:prstGeom>
        </p:spPr>
        <p:txBody>
          <a:bodyPr vert="horz" wrap="square" lIns="0" tIns="16510" rIns="0" bIns="0" rtlCol="0">
            <a:spAutoFit/>
          </a:bodyPr>
          <a:lstStyle/>
          <a:p>
            <a:pPr marL="8890" algn="ctr">
              <a:spcBef>
                <a:spcPts val="130"/>
              </a:spcBef>
            </a:pPr>
            <a:r>
              <a:rPr sz="2400" b="1" spc="-75" dirty="0">
                <a:solidFill>
                  <a:srgbClr val="0096C2"/>
                </a:solidFill>
                <a:latin typeface="Avenir Next LT Pro" panose="020B0504020202020204" pitchFamily="34" charset="0"/>
                <a:cs typeface="Arial"/>
              </a:rPr>
              <a:t>RETAIL</a:t>
            </a:r>
            <a:r>
              <a:rPr sz="2400" b="1" spc="-145" dirty="0">
                <a:solidFill>
                  <a:srgbClr val="0096C2"/>
                </a:solidFill>
                <a:latin typeface="Avenir Next LT Pro" panose="020B0504020202020204" pitchFamily="34" charset="0"/>
                <a:cs typeface="Arial"/>
              </a:rPr>
              <a:t> </a:t>
            </a:r>
            <a:r>
              <a:rPr sz="2400" b="1" spc="160" dirty="0">
                <a:solidFill>
                  <a:srgbClr val="0096C2"/>
                </a:solidFill>
                <a:latin typeface="Avenir Next LT Pro" panose="020B0504020202020204" pitchFamily="34" charset="0"/>
                <a:cs typeface="Arial"/>
              </a:rPr>
              <a:t>MÉDIA</a:t>
            </a:r>
            <a:endParaRPr sz="2400" dirty="0">
              <a:latin typeface="Avenir Next LT Pro" panose="020B0504020202020204" pitchFamily="34" charset="0"/>
              <a:cs typeface="Arial"/>
            </a:endParaRPr>
          </a:p>
          <a:p>
            <a:pPr algn="ctr"/>
            <a:r>
              <a:rPr sz="2400" b="1" spc="220" dirty="0">
                <a:solidFill>
                  <a:srgbClr val="002F69"/>
                </a:solidFill>
                <a:latin typeface="Avenir Next LT Pro" panose="020B0504020202020204" pitchFamily="34" charset="0"/>
                <a:cs typeface="Arial"/>
              </a:rPr>
              <a:t>=</a:t>
            </a:r>
            <a:endParaRPr sz="2400" dirty="0">
              <a:latin typeface="Avenir Next LT Pro" panose="020B0504020202020204" pitchFamily="34" charset="0"/>
              <a:cs typeface="Arial"/>
            </a:endParaRPr>
          </a:p>
          <a:p>
            <a:pPr marL="12065" marR="5080" algn="ctr">
              <a:spcBef>
                <a:spcPts val="480"/>
              </a:spcBef>
            </a:pPr>
            <a:r>
              <a:rPr sz="2400" b="1" spc="67" baseline="1262" dirty="0">
                <a:solidFill>
                  <a:srgbClr val="0096C2"/>
                </a:solidFill>
                <a:latin typeface="Avenir Next LT Pro" panose="020B0504020202020204" pitchFamily="34" charset="0"/>
                <a:cs typeface="Arial"/>
              </a:rPr>
              <a:t>ACTIVATION MARK</a:t>
            </a:r>
            <a:r>
              <a:rPr lang="fr-FR" sz="2400" b="1" spc="67" baseline="1262" dirty="0">
                <a:solidFill>
                  <a:srgbClr val="0096C2"/>
                </a:solidFill>
                <a:latin typeface="Avenir Next LT Pro" panose="020B0504020202020204" pitchFamily="34" charset="0"/>
                <a:cs typeface="Arial"/>
              </a:rPr>
              <a:t>E</a:t>
            </a:r>
            <a:r>
              <a:rPr sz="2400" b="1" spc="67" baseline="1262" dirty="0">
                <a:solidFill>
                  <a:srgbClr val="0096C2"/>
                </a:solidFill>
                <a:latin typeface="Avenir Next LT Pro" panose="020B0504020202020204" pitchFamily="34" charset="0"/>
                <a:cs typeface="Arial"/>
              </a:rPr>
              <a:t>TING STRATÉGIQUE</a:t>
            </a:r>
          </a:p>
          <a:p>
            <a:pPr algn="ctr"/>
            <a:r>
              <a:rPr sz="2400" b="1" spc="220" dirty="0">
                <a:solidFill>
                  <a:srgbClr val="002F69"/>
                </a:solidFill>
                <a:latin typeface="Avenir Next LT Pro" panose="020B0504020202020204" pitchFamily="34" charset="0"/>
                <a:cs typeface="Arial"/>
              </a:rPr>
              <a:t>=</a:t>
            </a:r>
            <a:endParaRPr sz="2400" dirty="0">
              <a:latin typeface="Avenir Next LT Pro" panose="020B0504020202020204" pitchFamily="34" charset="0"/>
              <a:cs typeface="Arial"/>
            </a:endParaRPr>
          </a:p>
          <a:p>
            <a:pPr marL="60325" marR="50165" indent="168910" algn="ctr">
              <a:spcBef>
                <a:spcPts val="65"/>
              </a:spcBef>
            </a:pPr>
            <a:r>
              <a:rPr lang="fr-FR" b="1" baseline="3367" dirty="0">
                <a:solidFill>
                  <a:srgbClr val="002F69"/>
                </a:solidFill>
                <a:latin typeface="Avenir Next LT Pro" panose="020B0504020202020204" pitchFamily="34" charset="0"/>
                <a:cs typeface="Arial"/>
              </a:rPr>
              <a:t>INVESTISSEMENT EN COMPLÉMENT DES NÉGOCIATIONS COMMERCIALES</a:t>
            </a:r>
            <a:r>
              <a:rPr sz="1200" b="1" spc="-10" dirty="0">
                <a:solidFill>
                  <a:srgbClr val="002F69"/>
                </a:solidFill>
                <a:latin typeface="Avenir Next LT Pro" panose="020B0504020202020204" pitchFamily="34" charset="0"/>
                <a:cs typeface="Arial"/>
              </a:rPr>
              <a:t>,</a:t>
            </a:r>
            <a:r>
              <a:rPr b="1" baseline="3367" dirty="0">
                <a:solidFill>
                  <a:srgbClr val="002F69"/>
                </a:solidFill>
                <a:latin typeface="Avenir Next LT Pro" panose="020B0504020202020204" pitchFamily="34" charset="0"/>
                <a:cs typeface="Arial"/>
              </a:rPr>
              <a:t>AVEC</a:t>
            </a:r>
            <a:r>
              <a:rPr b="1" spc="37" baseline="3367" dirty="0">
                <a:solidFill>
                  <a:srgbClr val="002F69"/>
                </a:solidFill>
                <a:latin typeface="Avenir Next LT Pro" panose="020B0504020202020204" pitchFamily="34" charset="0"/>
                <a:cs typeface="Arial"/>
              </a:rPr>
              <a:t> </a:t>
            </a:r>
            <a:r>
              <a:rPr b="1" baseline="1683" dirty="0">
                <a:solidFill>
                  <a:srgbClr val="002F69"/>
                </a:solidFill>
                <a:latin typeface="Avenir Next LT Pro" panose="020B0504020202020204" pitchFamily="34" charset="0"/>
                <a:cs typeface="Arial"/>
              </a:rPr>
              <a:t>EXPLOITATION</a:t>
            </a:r>
            <a:r>
              <a:rPr b="1" spc="37" baseline="1683" dirty="0">
                <a:solidFill>
                  <a:srgbClr val="002F69"/>
                </a:solidFill>
                <a:latin typeface="Avenir Next LT Pro" panose="020B0504020202020204" pitchFamily="34" charset="0"/>
                <a:cs typeface="Arial"/>
              </a:rPr>
              <a:t> </a:t>
            </a:r>
            <a:r>
              <a:rPr sz="1200" b="1" dirty="0">
                <a:solidFill>
                  <a:srgbClr val="002F69"/>
                </a:solidFill>
                <a:latin typeface="Avenir Next LT Pro" panose="020B0504020202020204" pitchFamily="34" charset="0"/>
                <a:cs typeface="Arial"/>
              </a:rPr>
              <a:t>DE</a:t>
            </a:r>
            <a:r>
              <a:rPr sz="1200" b="1" spc="25" dirty="0">
                <a:solidFill>
                  <a:srgbClr val="002F69"/>
                </a:solidFill>
                <a:latin typeface="Avenir Next LT Pro" panose="020B0504020202020204" pitchFamily="34" charset="0"/>
                <a:cs typeface="Arial"/>
              </a:rPr>
              <a:t> </a:t>
            </a:r>
            <a:r>
              <a:rPr sz="1200" b="1" spc="-25" dirty="0">
                <a:solidFill>
                  <a:srgbClr val="002F69"/>
                </a:solidFill>
                <a:latin typeface="Avenir Next LT Pro" panose="020B0504020202020204" pitchFamily="34" charset="0"/>
                <a:cs typeface="Arial"/>
              </a:rPr>
              <a:t>LA </a:t>
            </a:r>
            <a:r>
              <a:rPr b="1" spc="-30" baseline="1683" dirty="0">
                <a:solidFill>
                  <a:srgbClr val="002F69"/>
                </a:solidFill>
                <a:latin typeface="Avenir Next LT Pro" panose="020B0504020202020204" pitchFamily="34" charset="0"/>
                <a:cs typeface="Arial"/>
              </a:rPr>
              <a:t>DATA</a:t>
            </a:r>
            <a:r>
              <a:rPr b="1" spc="-120" baseline="1683" dirty="0">
                <a:solidFill>
                  <a:srgbClr val="002F69"/>
                </a:solidFill>
                <a:latin typeface="Avenir Next LT Pro" panose="020B0504020202020204" pitchFamily="34" charset="0"/>
                <a:cs typeface="Arial"/>
              </a:rPr>
              <a:t> </a:t>
            </a:r>
            <a:r>
              <a:rPr sz="1200" b="1" spc="-10" dirty="0">
                <a:solidFill>
                  <a:srgbClr val="002F69"/>
                </a:solidFill>
                <a:latin typeface="Avenir Next LT Pro" panose="020B0504020202020204" pitchFamily="34" charset="0"/>
                <a:cs typeface="Arial"/>
              </a:rPr>
              <a:t>RETAILER</a:t>
            </a:r>
            <a:endParaRPr sz="1200" dirty="0">
              <a:latin typeface="Avenir Next LT Pro" panose="020B0504020202020204" pitchFamily="34" charset="0"/>
              <a:cs typeface="Arial"/>
            </a:endParaRPr>
          </a:p>
        </p:txBody>
      </p:sp>
      <p:sp>
        <p:nvSpPr>
          <p:cNvPr id="24" name="object 30">
            <a:extLst>
              <a:ext uri="{FF2B5EF4-FFF2-40B4-BE49-F238E27FC236}">
                <a16:creationId xmlns:a16="http://schemas.microsoft.com/office/drawing/2014/main" id="{4CFFCFF6-C914-D40E-56EC-4542CE4DBD5F}"/>
              </a:ext>
            </a:extLst>
          </p:cNvPr>
          <p:cNvSpPr txBox="1"/>
          <p:nvPr/>
        </p:nvSpPr>
        <p:spPr>
          <a:xfrm>
            <a:off x="5310090" y="4242552"/>
            <a:ext cx="373380" cy="1492074"/>
          </a:xfrm>
          <a:prstGeom prst="rect">
            <a:avLst/>
          </a:prstGeom>
        </p:spPr>
        <p:txBody>
          <a:bodyPr vert="horz" wrap="square" lIns="0" tIns="14604" rIns="0" bIns="0" rtlCol="0">
            <a:spAutoFit/>
          </a:bodyPr>
          <a:lstStyle/>
          <a:p>
            <a:pPr marL="12700">
              <a:lnSpc>
                <a:spcPct val="100000"/>
              </a:lnSpc>
              <a:spcBef>
                <a:spcPts val="114"/>
              </a:spcBef>
            </a:pPr>
            <a:r>
              <a:rPr sz="9600" b="1" spc="-50" dirty="0">
                <a:solidFill>
                  <a:srgbClr val="0096C2"/>
                </a:solidFill>
                <a:latin typeface="Avenir Next LT Pro" panose="020B0504020202020204" pitchFamily="34" charset="0"/>
                <a:cs typeface="Roboto Bk"/>
              </a:rPr>
              <a:t>#</a:t>
            </a:r>
            <a:endParaRPr sz="9600" dirty="0">
              <a:latin typeface="Avenir Next LT Pro" panose="020B0504020202020204" pitchFamily="34" charset="0"/>
              <a:cs typeface="Roboto Bk"/>
            </a:endParaRPr>
          </a:p>
        </p:txBody>
      </p:sp>
      <p:sp>
        <p:nvSpPr>
          <p:cNvPr id="29" name="object 35">
            <a:extLst>
              <a:ext uri="{FF2B5EF4-FFF2-40B4-BE49-F238E27FC236}">
                <a16:creationId xmlns:a16="http://schemas.microsoft.com/office/drawing/2014/main" id="{16B95C8A-0349-6E4E-C7E7-4803AE036CF8}"/>
              </a:ext>
            </a:extLst>
          </p:cNvPr>
          <p:cNvSpPr txBox="1"/>
          <p:nvPr/>
        </p:nvSpPr>
        <p:spPr>
          <a:xfrm>
            <a:off x="6769098" y="4171960"/>
            <a:ext cx="4793905" cy="1530547"/>
          </a:xfrm>
          <a:prstGeom prst="rect">
            <a:avLst/>
          </a:prstGeom>
        </p:spPr>
        <p:txBody>
          <a:bodyPr vert="horz" wrap="square" lIns="0" tIns="52705" rIns="0" bIns="0" rtlCol="0">
            <a:spAutoFit/>
          </a:bodyPr>
          <a:lstStyle/>
          <a:p>
            <a:pPr marL="19685" marR="57785" indent="635">
              <a:spcBef>
                <a:spcPts val="415"/>
              </a:spcBef>
            </a:pPr>
            <a:r>
              <a:rPr lang="fr-FR" b="1" spc="300" baseline="3086" dirty="0">
                <a:solidFill>
                  <a:srgbClr val="002F69"/>
                </a:solidFill>
                <a:latin typeface="Avenir Next LT Pro" panose="020B0504020202020204" pitchFamily="34" charset="0"/>
                <a:cs typeface="Arial"/>
              </a:rPr>
              <a:t>Valide hors accords commerciaux (toute l’année, selon les inventaires disponibles)</a:t>
            </a:r>
            <a:br>
              <a:rPr lang="fr-FR" b="1" spc="300" baseline="3086" dirty="0">
                <a:solidFill>
                  <a:srgbClr val="002F69"/>
                </a:solidFill>
                <a:latin typeface="Avenir Next LT Pro" panose="020B0504020202020204" pitchFamily="34" charset="0"/>
                <a:cs typeface="Arial"/>
              </a:rPr>
            </a:br>
            <a:br>
              <a:rPr lang="fr-FR" b="1" spc="300" baseline="3086" dirty="0">
                <a:solidFill>
                  <a:srgbClr val="002F69"/>
                </a:solidFill>
                <a:latin typeface="Avenir Next LT Pro" panose="020B0504020202020204" pitchFamily="34" charset="0"/>
                <a:cs typeface="Arial"/>
              </a:rPr>
            </a:br>
            <a:r>
              <a:rPr b="1" spc="300" baseline="3086" dirty="0">
                <a:solidFill>
                  <a:srgbClr val="002F69"/>
                </a:solidFill>
                <a:latin typeface="Avenir Next LT Pro" panose="020B0504020202020204" pitchFamily="34" charset="0"/>
                <a:cs typeface="Arial"/>
              </a:rPr>
              <a:t>Budget </a:t>
            </a:r>
            <a:r>
              <a:rPr b="1" spc="300" baseline="3086" dirty="0" err="1">
                <a:solidFill>
                  <a:srgbClr val="002F69"/>
                </a:solidFill>
                <a:latin typeface="Avenir Next LT Pro" panose="020B0504020202020204" pitchFamily="34" charset="0"/>
                <a:cs typeface="Arial"/>
              </a:rPr>
              <a:t>pr</a:t>
            </a:r>
            <a:r>
              <a:rPr b="1" spc="300" baseline="1543" dirty="0" err="1">
                <a:solidFill>
                  <a:srgbClr val="002F69"/>
                </a:solidFill>
                <a:latin typeface="Avenir Next LT Pro" panose="020B0504020202020204" pitchFamily="34" charset="0"/>
                <a:cs typeface="Arial"/>
              </a:rPr>
              <a:t>ovenant</a:t>
            </a:r>
            <a:r>
              <a:rPr b="1" spc="300" baseline="1543" dirty="0">
                <a:solidFill>
                  <a:srgbClr val="002F69"/>
                </a:solidFill>
                <a:latin typeface="Avenir Next LT Pro" panose="020B0504020202020204" pitchFamily="34" charset="0"/>
                <a:cs typeface="Arial"/>
              </a:rPr>
              <a:t> du </a:t>
            </a:r>
            <a:r>
              <a:rPr sz="1200" b="1" spc="300" dirty="0">
                <a:solidFill>
                  <a:srgbClr val="002F69"/>
                </a:solidFill>
                <a:latin typeface="Avenir Next LT Pro" panose="020B0504020202020204" pitchFamily="34" charset="0"/>
                <a:cs typeface="Arial"/>
              </a:rPr>
              <a:t>marketing </a:t>
            </a:r>
            <a:r>
              <a:rPr sz="1200" b="1" spc="300" dirty="0" err="1">
                <a:solidFill>
                  <a:srgbClr val="002F69"/>
                </a:solidFill>
                <a:latin typeface="Avenir Next LT Pro" panose="020B0504020202020204" pitchFamily="34" charset="0"/>
                <a:cs typeface="Arial"/>
              </a:rPr>
              <a:t>principalemen</a:t>
            </a:r>
            <a:r>
              <a:rPr lang="fr-FR" sz="1200" b="1" spc="300" dirty="0">
                <a:solidFill>
                  <a:srgbClr val="002F69"/>
                </a:solidFill>
                <a:latin typeface="Avenir Next LT Pro" panose="020B0504020202020204" pitchFamily="34" charset="0"/>
                <a:cs typeface="Arial"/>
              </a:rPr>
              <a:t>t</a:t>
            </a:r>
            <a:br>
              <a:rPr lang="fr-FR" sz="1200" b="1" spc="300" dirty="0">
                <a:solidFill>
                  <a:srgbClr val="002F69"/>
                </a:solidFill>
                <a:latin typeface="Avenir Next LT Pro" panose="020B0504020202020204" pitchFamily="34" charset="0"/>
                <a:cs typeface="Arial"/>
              </a:rPr>
            </a:br>
            <a:br>
              <a:rPr lang="fr-FR" sz="1200" b="1" spc="300" dirty="0">
                <a:solidFill>
                  <a:srgbClr val="002F69"/>
                </a:solidFill>
                <a:latin typeface="Avenir Next LT Pro" panose="020B0504020202020204" pitchFamily="34" charset="0"/>
                <a:cs typeface="Arial"/>
              </a:rPr>
            </a:br>
            <a:r>
              <a:rPr lang="fr-FR" sz="1200" b="1" spc="300" dirty="0">
                <a:solidFill>
                  <a:srgbClr val="002F69"/>
                </a:solidFill>
                <a:latin typeface="Avenir Next LT Pro" panose="020B0504020202020204" pitchFamily="34" charset="0"/>
                <a:cs typeface="Arial" panose="020B0604020202020204" pitchFamily="34" charset="0"/>
              </a:rPr>
              <a:t>Bilans et études détaillées pouvant aller jusqu’à une vision à l’EAN</a:t>
            </a:r>
            <a:endParaRPr sz="1200" b="1" spc="300" dirty="0">
              <a:solidFill>
                <a:srgbClr val="002F69"/>
              </a:solidFill>
              <a:latin typeface="Avenir Next LT Pro" panose="020B0504020202020204" pitchFamily="34" charset="0"/>
              <a:cs typeface="Arial" panose="020B0604020202020204" pitchFamily="34" charset="0"/>
            </a:endParaRPr>
          </a:p>
        </p:txBody>
      </p:sp>
      <p:sp>
        <p:nvSpPr>
          <p:cNvPr id="34" name="object 11">
            <a:extLst>
              <a:ext uri="{FF2B5EF4-FFF2-40B4-BE49-F238E27FC236}">
                <a16:creationId xmlns:a16="http://schemas.microsoft.com/office/drawing/2014/main" id="{90181883-6F06-52AE-3890-9A45EEDBDC0E}"/>
              </a:ext>
            </a:extLst>
          </p:cNvPr>
          <p:cNvSpPr/>
          <p:nvPr/>
        </p:nvSpPr>
        <p:spPr>
          <a:xfrm>
            <a:off x="5701835" y="5508971"/>
            <a:ext cx="91122" cy="373382"/>
          </a:xfrm>
          <a:custGeom>
            <a:avLst/>
            <a:gdLst/>
            <a:ahLst/>
            <a:cxnLst/>
            <a:rect l="l" t="t" r="r" b="b"/>
            <a:pathLst>
              <a:path h="4958080">
                <a:moveTo>
                  <a:pt x="0" y="0"/>
                </a:moveTo>
                <a:lnTo>
                  <a:pt x="0" y="4957671"/>
                </a:lnTo>
              </a:path>
            </a:pathLst>
          </a:custGeom>
          <a:ln w="12700">
            <a:solidFill>
              <a:srgbClr val="002F69"/>
            </a:solidFill>
            <a:prstDash val="dot"/>
          </a:ln>
        </p:spPr>
        <p:txBody>
          <a:bodyPr wrap="square" lIns="0" tIns="0" rIns="0" bIns="0" rtlCol="0"/>
          <a:lstStyle/>
          <a:p>
            <a:endParaRPr sz="1200"/>
          </a:p>
        </p:txBody>
      </p:sp>
      <p:sp>
        <p:nvSpPr>
          <p:cNvPr id="35" name="Triangle isocèle 34">
            <a:extLst>
              <a:ext uri="{FF2B5EF4-FFF2-40B4-BE49-F238E27FC236}">
                <a16:creationId xmlns:a16="http://schemas.microsoft.com/office/drawing/2014/main" id="{F69174DF-9375-2C26-98FB-57AC559FC01B}"/>
              </a:ext>
            </a:extLst>
          </p:cNvPr>
          <p:cNvSpPr/>
          <p:nvPr/>
        </p:nvSpPr>
        <p:spPr>
          <a:xfrm rot="5400000">
            <a:off x="410405" y="4250155"/>
            <a:ext cx="373380" cy="21699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Triangle isocèle 35">
            <a:extLst>
              <a:ext uri="{FF2B5EF4-FFF2-40B4-BE49-F238E27FC236}">
                <a16:creationId xmlns:a16="http://schemas.microsoft.com/office/drawing/2014/main" id="{1F6AFC0C-EBAF-3F93-5366-CB963BF5619D}"/>
              </a:ext>
            </a:extLst>
          </p:cNvPr>
          <p:cNvSpPr/>
          <p:nvPr/>
        </p:nvSpPr>
        <p:spPr>
          <a:xfrm rot="5400000">
            <a:off x="409413" y="4807585"/>
            <a:ext cx="373380" cy="21699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Triangle isocèle 36">
            <a:extLst>
              <a:ext uri="{FF2B5EF4-FFF2-40B4-BE49-F238E27FC236}">
                <a16:creationId xmlns:a16="http://schemas.microsoft.com/office/drawing/2014/main" id="{71171C1D-DDC6-651D-9650-B54058A11AB8}"/>
              </a:ext>
            </a:extLst>
          </p:cNvPr>
          <p:cNvSpPr/>
          <p:nvPr/>
        </p:nvSpPr>
        <p:spPr>
          <a:xfrm rot="5400000">
            <a:off x="409413" y="5359190"/>
            <a:ext cx="373380" cy="21699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object 35">
            <a:extLst>
              <a:ext uri="{FF2B5EF4-FFF2-40B4-BE49-F238E27FC236}">
                <a16:creationId xmlns:a16="http://schemas.microsoft.com/office/drawing/2014/main" id="{775C18D7-A78E-6092-BF78-8F2D5657D47E}"/>
              </a:ext>
            </a:extLst>
          </p:cNvPr>
          <p:cNvSpPr txBox="1"/>
          <p:nvPr/>
        </p:nvSpPr>
        <p:spPr>
          <a:xfrm>
            <a:off x="889565" y="4150807"/>
            <a:ext cx="4227158" cy="1530547"/>
          </a:xfrm>
          <a:prstGeom prst="rect">
            <a:avLst/>
          </a:prstGeom>
        </p:spPr>
        <p:txBody>
          <a:bodyPr vert="horz" wrap="square" lIns="0" tIns="52705" rIns="0" bIns="0" rtlCol="0">
            <a:spAutoFit/>
          </a:bodyPr>
          <a:lstStyle/>
          <a:p>
            <a:pPr marL="19685" marR="57785" indent="635">
              <a:spcBef>
                <a:spcPts val="415"/>
              </a:spcBef>
            </a:pPr>
            <a:r>
              <a:rPr lang="fr-FR" b="1" spc="300" baseline="3086" dirty="0">
                <a:solidFill>
                  <a:srgbClr val="002F69"/>
                </a:solidFill>
                <a:latin typeface="Avenir Next LT Pro" panose="020B0504020202020204" pitchFamily="34" charset="0"/>
                <a:cs typeface="Arial"/>
              </a:rPr>
              <a:t>V</a:t>
            </a:r>
            <a:r>
              <a:rPr lang="fr-FR" b="1" spc="300" baseline="1543" dirty="0">
                <a:solidFill>
                  <a:srgbClr val="002F69"/>
                </a:solidFill>
                <a:latin typeface="Avenir Next LT Pro" panose="020B0504020202020204" pitchFamily="34" charset="0"/>
                <a:cs typeface="Arial"/>
              </a:rPr>
              <a:t>alidé pendant </a:t>
            </a:r>
            <a:r>
              <a:rPr lang="fr-FR" sz="1200" b="1" spc="300" dirty="0">
                <a:solidFill>
                  <a:srgbClr val="002F69"/>
                </a:solidFill>
                <a:latin typeface="Avenir Next LT Pro" panose="020B0504020202020204" pitchFamily="34" charset="0"/>
                <a:cs typeface="Arial"/>
              </a:rPr>
              <a:t>les accords </a:t>
            </a:r>
            <a:r>
              <a:rPr lang="fr-FR" b="1" spc="300" baseline="1543" dirty="0">
                <a:solidFill>
                  <a:srgbClr val="002F69"/>
                </a:solidFill>
                <a:latin typeface="Avenir Next LT Pro" panose="020B0504020202020204" pitchFamily="34" charset="0"/>
                <a:cs typeface="Arial"/>
              </a:rPr>
              <a:t>commer</a:t>
            </a:r>
            <a:r>
              <a:rPr lang="fr-FR" sz="1200" b="1" spc="300" dirty="0">
                <a:solidFill>
                  <a:srgbClr val="002F69"/>
                </a:solidFill>
                <a:latin typeface="Avenir Next LT Pro" panose="020B0504020202020204" pitchFamily="34" charset="0"/>
                <a:cs typeface="Arial"/>
              </a:rPr>
              <a:t>ciaux</a:t>
            </a:r>
            <a:endParaRPr lang="fr-FR" sz="1200" b="1" spc="300" dirty="0">
              <a:latin typeface="Avenir Next LT Pro" panose="020B0504020202020204" pitchFamily="34" charset="0"/>
              <a:cs typeface="Arial"/>
            </a:endParaRPr>
          </a:p>
          <a:p>
            <a:pPr marL="15240" marR="5080" indent="635"/>
            <a:br>
              <a:rPr lang="fr-FR" b="1" spc="300" baseline="3086" dirty="0">
                <a:solidFill>
                  <a:srgbClr val="002F69"/>
                </a:solidFill>
                <a:latin typeface="Avenir Next LT Pro" panose="020B0504020202020204" pitchFamily="34" charset="0"/>
                <a:cs typeface="Arial"/>
              </a:rPr>
            </a:br>
            <a:r>
              <a:rPr lang="fr-FR" b="1" spc="300" baseline="3086" dirty="0">
                <a:solidFill>
                  <a:srgbClr val="002F69"/>
                </a:solidFill>
                <a:latin typeface="Avenir Next LT Pro" panose="020B0504020202020204" pitchFamily="34" charset="0"/>
                <a:cs typeface="Arial"/>
              </a:rPr>
              <a:t>Budget provenant </a:t>
            </a:r>
            <a:r>
              <a:rPr lang="fr-FR" b="1" spc="300" baseline="1543" dirty="0">
                <a:solidFill>
                  <a:srgbClr val="002F69"/>
                </a:solidFill>
                <a:latin typeface="Avenir Next LT Pro" panose="020B0504020202020204" pitchFamily="34" charset="0"/>
                <a:cs typeface="Arial"/>
              </a:rPr>
              <a:t>du commer</a:t>
            </a:r>
            <a:r>
              <a:rPr lang="fr-FR" sz="1200" b="1" spc="300" dirty="0">
                <a:solidFill>
                  <a:srgbClr val="002F69"/>
                </a:solidFill>
                <a:latin typeface="Avenir Next LT Pro" panose="020B0504020202020204" pitchFamily="34" charset="0"/>
                <a:cs typeface="Arial"/>
              </a:rPr>
              <a:t>cial principalement</a:t>
            </a:r>
          </a:p>
          <a:p>
            <a:pPr marL="15240" marR="5080" indent="635"/>
            <a:endParaRPr lang="fr-FR" sz="1200" b="1" spc="300" dirty="0">
              <a:solidFill>
                <a:srgbClr val="002F69"/>
              </a:solidFill>
              <a:latin typeface="Avenir Next LT Pro" panose="020B0504020202020204" pitchFamily="34" charset="0"/>
              <a:cs typeface="Arial"/>
            </a:endParaRPr>
          </a:p>
          <a:p>
            <a:pPr marL="13335" indent="635"/>
            <a:r>
              <a:rPr lang="fr-FR" sz="1200" b="1" spc="300" dirty="0">
                <a:solidFill>
                  <a:srgbClr val="002F69"/>
                </a:solidFill>
                <a:latin typeface="Avenir Next LT Pro" panose="020B0504020202020204" pitchFamily="34" charset="0"/>
                <a:cs typeface="Arial" panose="020B0604020202020204" pitchFamily="34" charset="0"/>
              </a:rPr>
              <a:t>Des actions pouvant améliorer le levier assortiment</a:t>
            </a:r>
          </a:p>
        </p:txBody>
      </p:sp>
      <p:sp>
        <p:nvSpPr>
          <p:cNvPr id="48" name="Triangle isocèle 47">
            <a:extLst>
              <a:ext uri="{FF2B5EF4-FFF2-40B4-BE49-F238E27FC236}">
                <a16:creationId xmlns:a16="http://schemas.microsoft.com/office/drawing/2014/main" id="{35F35DC2-EBD1-96BD-E8A2-672E0D874F8E}"/>
              </a:ext>
            </a:extLst>
          </p:cNvPr>
          <p:cNvSpPr/>
          <p:nvPr/>
        </p:nvSpPr>
        <p:spPr>
          <a:xfrm rot="5400000">
            <a:off x="6321842" y="4304879"/>
            <a:ext cx="373380" cy="21699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9" name="Triangle isocèle 48">
            <a:extLst>
              <a:ext uri="{FF2B5EF4-FFF2-40B4-BE49-F238E27FC236}">
                <a16:creationId xmlns:a16="http://schemas.microsoft.com/office/drawing/2014/main" id="{FC346BF4-FA3F-C5EA-C651-EDB15B4B5CEF}"/>
              </a:ext>
            </a:extLst>
          </p:cNvPr>
          <p:cNvSpPr/>
          <p:nvPr/>
        </p:nvSpPr>
        <p:spPr>
          <a:xfrm rot="5400000">
            <a:off x="6320850" y="4862309"/>
            <a:ext cx="373380" cy="21699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0" name="Triangle isocèle 49">
            <a:extLst>
              <a:ext uri="{FF2B5EF4-FFF2-40B4-BE49-F238E27FC236}">
                <a16:creationId xmlns:a16="http://schemas.microsoft.com/office/drawing/2014/main" id="{3C6A751A-9BEC-04D0-D222-1F159D1680EF}"/>
              </a:ext>
            </a:extLst>
          </p:cNvPr>
          <p:cNvSpPr/>
          <p:nvPr/>
        </p:nvSpPr>
        <p:spPr>
          <a:xfrm rot="5400000">
            <a:off x="6320850" y="5413914"/>
            <a:ext cx="373380" cy="21699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Rectangle 50">
            <a:extLst>
              <a:ext uri="{FF2B5EF4-FFF2-40B4-BE49-F238E27FC236}">
                <a16:creationId xmlns:a16="http://schemas.microsoft.com/office/drawing/2014/main" id="{4B0E2AB8-20F4-1F9C-A013-33B8F1C1F2C5}"/>
              </a:ext>
            </a:extLst>
          </p:cNvPr>
          <p:cNvSpPr/>
          <p:nvPr/>
        </p:nvSpPr>
        <p:spPr>
          <a:xfrm>
            <a:off x="2971800" y="6184210"/>
            <a:ext cx="5447372" cy="52385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75280" marR="5080" indent="-2863215" algn="ctr">
              <a:spcBef>
                <a:spcPts val="260"/>
              </a:spcBef>
            </a:pPr>
            <a:r>
              <a:rPr lang="fr-FR" sz="1400" b="1" spc="-10" dirty="0">
                <a:solidFill>
                  <a:schemeClr val="bg1"/>
                </a:solidFill>
                <a:latin typeface="Avenir Next LT Pro" panose="020B0504020202020204" pitchFamily="34" charset="0"/>
                <a:cs typeface="Arial"/>
              </a:rPr>
              <a:t>Pour</a:t>
            </a:r>
            <a:r>
              <a:rPr lang="fr-FR" sz="1400" b="1" spc="-80" dirty="0">
                <a:solidFill>
                  <a:schemeClr val="bg1"/>
                </a:solidFill>
                <a:latin typeface="Avenir Next LT Pro" panose="020B0504020202020204" pitchFamily="34" charset="0"/>
                <a:cs typeface="Arial"/>
              </a:rPr>
              <a:t> </a:t>
            </a:r>
            <a:r>
              <a:rPr lang="fr-FR" sz="1400" b="1" spc="-20" dirty="0">
                <a:solidFill>
                  <a:schemeClr val="bg1"/>
                </a:solidFill>
                <a:latin typeface="Avenir Next LT Pro" panose="020B0504020202020204" pitchFamily="34" charset="0"/>
                <a:cs typeface="Arial"/>
              </a:rPr>
              <a:t>chacun</a:t>
            </a:r>
            <a:r>
              <a:rPr lang="fr-FR" sz="1400" b="1" spc="-75" dirty="0">
                <a:solidFill>
                  <a:schemeClr val="bg1"/>
                </a:solidFill>
                <a:latin typeface="Avenir Next LT Pro" panose="020B0504020202020204" pitchFamily="34" charset="0"/>
                <a:cs typeface="Arial"/>
              </a:rPr>
              <a:t> </a:t>
            </a:r>
            <a:r>
              <a:rPr lang="fr-FR" sz="1400" b="1" spc="110" dirty="0">
                <a:solidFill>
                  <a:schemeClr val="bg1"/>
                </a:solidFill>
                <a:latin typeface="Avenir Next LT Pro" panose="020B0504020202020204" pitchFamily="34" charset="0"/>
                <a:cs typeface="Arial"/>
              </a:rPr>
              <a:t>de</a:t>
            </a:r>
            <a:r>
              <a:rPr lang="fr-FR" sz="1400" b="1" spc="-80" dirty="0">
                <a:solidFill>
                  <a:schemeClr val="bg1"/>
                </a:solidFill>
                <a:latin typeface="Avenir Next LT Pro" panose="020B0504020202020204" pitchFamily="34" charset="0"/>
                <a:cs typeface="Arial"/>
              </a:rPr>
              <a:t> </a:t>
            </a:r>
            <a:r>
              <a:rPr lang="fr-FR" sz="1400" b="1" spc="-60" dirty="0">
                <a:solidFill>
                  <a:schemeClr val="bg1"/>
                </a:solidFill>
                <a:latin typeface="Avenir Next LT Pro" panose="020B0504020202020204" pitchFamily="34" charset="0"/>
                <a:cs typeface="Arial"/>
              </a:rPr>
              <a:t>ces</a:t>
            </a:r>
            <a:r>
              <a:rPr lang="fr-FR" sz="1400" b="1" spc="-75" dirty="0">
                <a:solidFill>
                  <a:schemeClr val="bg1"/>
                </a:solidFill>
                <a:latin typeface="Avenir Next LT Pro" panose="020B0504020202020204" pitchFamily="34" charset="0"/>
                <a:cs typeface="Arial"/>
              </a:rPr>
              <a:t> </a:t>
            </a:r>
            <a:r>
              <a:rPr lang="fr-FR" sz="1400" b="1" spc="50" dirty="0">
                <a:solidFill>
                  <a:schemeClr val="bg1"/>
                </a:solidFill>
                <a:latin typeface="Avenir Next LT Pro" panose="020B0504020202020204" pitchFamily="34" charset="0"/>
                <a:cs typeface="Arial"/>
              </a:rPr>
              <a:t>modèles,</a:t>
            </a:r>
            <a:r>
              <a:rPr lang="fr-FR" sz="1400" b="1" spc="-150" dirty="0">
                <a:solidFill>
                  <a:schemeClr val="bg1"/>
                </a:solidFill>
                <a:latin typeface="Avenir Next LT Pro" panose="020B0504020202020204" pitchFamily="34" charset="0"/>
                <a:cs typeface="Arial"/>
              </a:rPr>
              <a:t> </a:t>
            </a:r>
          </a:p>
          <a:p>
            <a:pPr marL="2875280" marR="5080" indent="-2863215" algn="ctr">
              <a:spcBef>
                <a:spcPts val="260"/>
              </a:spcBef>
            </a:pPr>
            <a:r>
              <a:rPr lang="fr-FR" sz="1400" b="1" spc="-10" dirty="0">
                <a:solidFill>
                  <a:schemeClr val="bg1"/>
                </a:solidFill>
                <a:latin typeface="Avenir Next LT Pro" panose="020B0504020202020204" pitchFamily="34" charset="0"/>
                <a:cs typeface="Arial"/>
              </a:rPr>
              <a:t>vous</a:t>
            </a:r>
            <a:r>
              <a:rPr lang="fr-FR" sz="1400" b="1" spc="-75" dirty="0">
                <a:solidFill>
                  <a:schemeClr val="bg1"/>
                </a:solidFill>
                <a:latin typeface="Avenir Next LT Pro" panose="020B0504020202020204" pitchFamily="34" charset="0"/>
                <a:cs typeface="Arial"/>
              </a:rPr>
              <a:t> </a:t>
            </a:r>
            <a:r>
              <a:rPr lang="fr-FR" sz="1400" b="1" spc="55" dirty="0">
                <a:solidFill>
                  <a:schemeClr val="bg1"/>
                </a:solidFill>
                <a:latin typeface="Avenir Next LT Pro" panose="020B0504020202020204" pitchFamily="34" charset="0"/>
                <a:cs typeface="Arial"/>
              </a:rPr>
              <a:t>bénéficiez</a:t>
            </a:r>
            <a:r>
              <a:rPr lang="fr-FR" sz="1400" b="1" spc="-80" dirty="0">
                <a:solidFill>
                  <a:schemeClr val="bg1"/>
                </a:solidFill>
                <a:latin typeface="Avenir Next LT Pro" panose="020B0504020202020204" pitchFamily="34" charset="0"/>
                <a:cs typeface="Arial"/>
              </a:rPr>
              <a:t> </a:t>
            </a:r>
            <a:r>
              <a:rPr lang="fr-FR" sz="1400" b="1" spc="110" dirty="0">
                <a:solidFill>
                  <a:schemeClr val="bg1"/>
                </a:solidFill>
                <a:latin typeface="Avenir Next LT Pro" panose="020B0504020202020204" pitchFamily="34" charset="0"/>
                <a:cs typeface="Arial"/>
              </a:rPr>
              <a:t>de</a:t>
            </a:r>
            <a:r>
              <a:rPr lang="fr-FR" sz="1400" b="1" spc="-75" dirty="0">
                <a:solidFill>
                  <a:schemeClr val="bg1"/>
                </a:solidFill>
                <a:latin typeface="Avenir Next LT Pro" panose="020B0504020202020204" pitchFamily="34" charset="0"/>
                <a:cs typeface="Arial"/>
              </a:rPr>
              <a:t> </a:t>
            </a:r>
            <a:r>
              <a:rPr lang="fr-FR" sz="1400" b="1" dirty="0">
                <a:solidFill>
                  <a:schemeClr val="bg1"/>
                </a:solidFill>
                <a:latin typeface="Avenir Next LT Pro" panose="020B0504020202020204" pitchFamily="34" charset="0"/>
                <a:cs typeface="Arial"/>
              </a:rPr>
              <a:t>supports</a:t>
            </a:r>
            <a:r>
              <a:rPr lang="fr-FR" sz="1400" b="1" spc="-75" dirty="0">
                <a:solidFill>
                  <a:schemeClr val="bg1"/>
                </a:solidFill>
                <a:latin typeface="Avenir Next LT Pro" panose="020B0504020202020204" pitchFamily="34" charset="0"/>
                <a:cs typeface="Arial"/>
              </a:rPr>
              <a:t> </a:t>
            </a:r>
            <a:r>
              <a:rPr lang="fr-FR" sz="1400" b="1" spc="85" dirty="0">
                <a:solidFill>
                  <a:schemeClr val="bg1"/>
                </a:solidFill>
                <a:latin typeface="Avenir Next LT Pro" panose="020B0504020202020204" pitchFamily="34" charset="0"/>
                <a:cs typeface="Arial"/>
              </a:rPr>
              <a:t>de </a:t>
            </a:r>
            <a:r>
              <a:rPr lang="fr-FR" sz="1400" b="1" dirty="0">
                <a:solidFill>
                  <a:schemeClr val="bg1"/>
                </a:solidFill>
                <a:latin typeface="Avenir Next LT Pro" panose="020B0504020202020204" pitchFamily="34" charset="0"/>
                <a:cs typeface="Arial"/>
              </a:rPr>
              <a:t>communication</a:t>
            </a:r>
            <a:r>
              <a:rPr lang="fr-FR" sz="1400" b="1" spc="270" dirty="0">
                <a:solidFill>
                  <a:schemeClr val="bg1"/>
                </a:solidFill>
                <a:latin typeface="Avenir Next LT Pro" panose="020B0504020202020204" pitchFamily="34" charset="0"/>
                <a:cs typeface="Arial"/>
              </a:rPr>
              <a:t> </a:t>
            </a:r>
            <a:r>
              <a:rPr lang="fr-FR" sz="1400" b="1" spc="-10" dirty="0">
                <a:solidFill>
                  <a:schemeClr val="bg1"/>
                </a:solidFill>
                <a:latin typeface="Avenir Next LT Pro" panose="020B0504020202020204" pitchFamily="34" charset="0"/>
                <a:cs typeface="Arial"/>
              </a:rPr>
              <a:t>définis</a:t>
            </a:r>
            <a:endParaRPr lang="fr-FR" sz="1400" dirty="0">
              <a:solidFill>
                <a:schemeClr val="bg1"/>
              </a:solidFill>
              <a:latin typeface="Avenir Next LT Pro" panose="020B0504020202020204" pitchFamily="34" charset="0"/>
              <a:cs typeface="Arial"/>
            </a:endParaRPr>
          </a:p>
        </p:txBody>
      </p:sp>
      <p:pic>
        <p:nvPicPr>
          <p:cNvPr id="52" name="Image 51" descr="Une image contenant texte, Police, Graphique, graphisme&#10;&#10;Description générée automatiquement">
            <a:extLst>
              <a:ext uri="{FF2B5EF4-FFF2-40B4-BE49-F238E27FC236}">
                <a16:creationId xmlns:a16="http://schemas.microsoft.com/office/drawing/2014/main" id="{CFC70501-CAA9-AC8E-C2B1-F4A6BD2F2D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Tree>
    <p:extLst>
      <p:ext uri="{BB962C8B-B14F-4D97-AF65-F5344CB8AC3E}">
        <p14:creationId xmlns:p14="http://schemas.microsoft.com/office/powerpoint/2010/main" val="586133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4EADD86D-B1EB-AA66-9155-F59716A715A3}"/>
              </a:ext>
            </a:extLst>
          </p:cNvPr>
          <p:cNvSpPr>
            <a:spLocks noGrp="1"/>
          </p:cNvSpPr>
          <p:nvPr>
            <p:ph type="body" sz="quarter" idx="10"/>
          </p:nvPr>
        </p:nvSpPr>
        <p:spPr>
          <a:xfrm>
            <a:off x="1021976" y="529891"/>
            <a:ext cx="10175907" cy="2771058"/>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cap="none" dirty="0">
                <a:solidFill>
                  <a:srgbClr val="1A3C7B"/>
                </a:solidFill>
              </a:rPr>
              <a:t>COMMENT</a:t>
            </a:r>
            <a:br>
              <a:rPr lang="en-US" sz="4800" cap="none" dirty="0">
                <a:solidFill>
                  <a:srgbClr val="1A3C7B"/>
                </a:solidFill>
              </a:rPr>
            </a:br>
            <a:r>
              <a:rPr lang="en-US" sz="4800" cap="none" dirty="0">
                <a:solidFill>
                  <a:srgbClr val="1A3C7B"/>
                </a:solidFill>
              </a:rPr>
              <a:t> COMMERCIALISONS-NOUS </a:t>
            </a:r>
            <a:br>
              <a:rPr lang="en-US" sz="4800" cap="none" dirty="0">
                <a:solidFill>
                  <a:srgbClr val="1A3C7B"/>
                </a:solidFill>
              </a:rPr>
            </a:br>
            <a:r>
              <a:rPr lang="en-US" sz="4800" cap="none" dirty="0">
                <a:solidFill>
                  <a:srgbClr val="1A3C7B"/>
                </a:solidFill>
              </a:rPr>
              <a:t>L’OFFRE MEDIA METRO</a:t>
            </a:r>
            <a:br>
              <a:rPr lang="en-US" sz="4800" cap="none" dirty="0">
                <a:solidFill>
                  <a:srgbClr val="1A3C7B"/>
                </a:solidFill>
              </a:rPr>
            </a:br>
            <a:r>
              <a:rPr lang="en-US" sz="4800" cap="none" dirty="0">
                <a:solidFill>
                  <a:srgbClr val="1A3C7B"/>
                </a:solidFill>
              </a:rPr>
              <a:t>A NOS ANNONCEURS ?</a:t>
            </a:r>
            <a:endParaRPr kumimoji="0" lang="en-US" sz="4800" b="1" i="0" u="none" strike="noStrike" kern="1200" cap="none" spc="0" normalizeH="0" baseline="0" noProof="0" dirty="0">
              <a:ln>
                <a:noFill/>
              </a:ln>
              <a:solidFill>
                <a:srgbClr val="1A3C7B"/>
              </a:solidFill>
              <a:effectLst/>
              <a:uLnTx/>
              <a:uFillTx/>
              <a:latin typeface="Avenir Next LT Pro" panose="020B0504020202020204" pitchFamily="34" charset="0"/>
              <a:ea typeface="+mn-ea"/>
              <a:cs typeface="+mn-cs"/>
            </a:endParaRPr>
          </a:p>
        </p:txBody>
      </p:sp>
      <p:pic>
        <p:nvPicPr>
          <p:cNvPr id="3" name="Image 2" descr="Une image contenant texte, Police, Graphique, graphisme&#10;&#10;Description générée automatiquement">
            <a:extLst>
              <a:ext uri="{FF2B5EF4-FFF2-40B4-BE49-F238E27FC236}">
                <a16:creationId xmlns:a16="http://schemas.microsoft.com/office/drawing/2014/main" id="{5199E3AB-9B3F-1204-088F-1C4FE1A7D1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4" name="Espace réservé du numéro de diapositive 4">
            <a:extLst>
              <a:ext uri="{FF2B5EF4-FFF2-40B4-BE49-F238E27FC236}">
                <a16:creationId xmlns:a16="http://schemas.microsoft.com/office/drawing/2014/main" id="{E7A240EB-DB2E-77B3-3638-253E27CC0AFA}"/>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996915311"/>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731E0-9CA5-F41C-74A3-760588E5F9CB}"/>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44BD92C-2400-B226-E9EB-FADFF68D1EB9}"/>
              </a:ext>
            </a:extLst>
          </p:cNvPr>
          <p:cNvSpPr/>
          <p:nvPr/>
        </p:nvSpPr>
        <p:spPr>
          <a:xfrm>
            <a:off x="-21174" y="-28626"/>
            <a:ext cx="12192000" cy="691525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p:txBody>
      </p:sp>
      <p:pic>
        <p:nvPicPr>
          <p:cNvPr id="15" name="Image 14" descr="Une image contenant texte, Police, Graphique, graphisme&#10;&#10;Description générée automatiquement">
            <a:extLst>
              <a:ext uri="{FF2B5EF4-FFF2-40B4-BE49-F238E27FC236}">
                <a16:creationId xmlns:a16="http://schemas.microsoft.com/office/drawing/2014/main" id="{613A02C3-9DB9-DC4A-82A0-2F33E06D8AA6}"/>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215" name="ZoneTexte 214">
            <a:extLst>
              <a:ext uri="{FF2B5EF4-FFF2-40B4-BE49-F238E27FC236}">
                <a16:creationId xmlns:a16="http://schemas.microsoft.com/office/drawing/2014/main" id="{CFDC4457-D573-2680-DCF1-369A3C5E407D}"/>
              </a:ext>
            </a:extLst>
          </p:cNvPr>
          <p:cNvSpPr txBox="1"/>
          <p:nvPr/>
        </p:nvSpPr>
        <p:spPr>
          <a:xfrm>
            <a:off x="3252067" y="48716"/>
            <a:ext cx="7692869" cy="1118255"/>
          </a:xfrm>
          <a:prstGeom prst="rect">
            <a:avLst/>
          </a:prstGeom>
          <a:noFill/>
        </p:spPr>
        <p:txBody>
          <a:bodyPr wrap="square">
            <a:spAutoFit/>
          </a:bodyPr>
          <a:lstStyle/>
          <a:p>
            <a:pPr marL="0" marR="0" lvl="0" indent="0" algn="r" defTabSz="914400" rtl="0" eaLnBrk="1" fontAlgn="auto" latinLnBrk="0" hangingPunct="1">
              <a:lnSpc>
                <a:spcPts val="4000"/>
              </a:lnSpc>
              <a:spcBef>
                <a:spcPts val="0"/>
              </a:spcBef>
              <a:spcAft>
                <a:spcPts val="0"/>
              </a:spcAft>
              <a:buClrTx/>
              <a:buSzTx/>
              <a:buFontTx/>
              <a:buNone/>
              <a:tabLst/>
              <a:defRPr/>
            </a:pPr>
            <a:r>
              <a:rPr kumimoji="0" lang="fr-FR" sz="36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POURQUOI</a:t>
            </a:r>
            <a:r>
              <a:rPr kumimoji="0" lang="fr-FR" sz="3600" b="1" i="0" u="none" strike="noStrike" kern="1200" cap="none" spc="-90" normalizeH="0" baseline="0" noProof="0" dirty="0">
                <a:ln>
                  <a:noFill/>
                </a:ln>
                <a:solidFill>
                  <a:srgbClr val="FFFFFF"/>
                </a:solidFill>
                <a:effectLst/>
                <a:uLnTx/>
                <a:uFillTx/>
                <a:latin typeface="Avenir Next LT Pro" panose="020B0504020202020204" pitchFamily="34" charset="0"/>
                <a:ea typeface="+mn-ea"/>
                <a:cs typeface="+mn-cs"/>
              </a:rPr>
              <a:t> </a:t>
            </a:r>
            <a:r>
              <a:rPr kumimoji="0" lang="fr-FR" sz="3600" b="1" i="0" u="none" strike="noStrike" kern="1200" cap="none" spc="60" normalizeH="0" baseline="0" noProof="0" dirty="0">
                <a:ln>
                  <a:noFill/>
                </a:ln>
                <a:solidFill>
                  <a:srgbClr val="FFFFFF"/>
                </a:solidFill>
                <a:effectLst/>
                <a:uLnTx/>
                <a:uFillTx/>
                <a:latin typeface="Avenir Next LT Pro" panose="020B0504020202020204" pitchFamily="34" charset="0"/>
                <a:ea typeface="+mn-ea"/>
                <a:cs typeface="+mn-cs"/>
              </a:rPr>
              <a:t>ACTIVER</a:t>
            </a:r>
            <a:r>
              <a:rPr kumimoji="0" lang="fr-FR" sz="3600" b="1" i="0" u="none" strike="noStrike" kern="1200" cap="none" spc="-85" normalizeH="0" baseline="0" noProof="0" dirty="0">
                <a:ln>
                  <a:noFill/>
                </a:ln>
                <a:solidFill>
                  <a:srgbClr val="FFFFFF"/>
                </a:solidFill>
                <a:effectLst/>
                <a:uLnTx/>
                <a:uFillTx/>
                <a:latin typeface="Avenir Next LT Pro" panose="020B0504020202020204" pitchFamily="34" charset="0"/>
                <a:ea typeface="+mn-ea"/>
                <a:cs typeface="+mn-cs"/>
              </a:rPr>
              <a:t> </a:t>
            </a:r>
            <a:br>
              <a:rPr kumimoji="0" lang="fr-FR" sz="3600" b="1" i="0" u="none" strike="noStrike" kern="1200" cap="none" spc="-85" normalizeH="0" baseline="0" noProof="0" dirty="0">
                <a:ln>
                  <a:noFill/>
                </a:ln>
                <a:solidFill>
                  <a:srgbClr val="FFFFFF"/>
                </a:solidFill>
                <a:effectLst/>
                <a:uLnTx/>
                <a:uFillTx/>
                <a:latin typeface="Avenir Next LT Pro" panose="020B0504020202020204" pitchFamily="34" charset="0"/>
                <a:ea typeface="+mn-ea"/>
                <a:cs typeface="+mn-cs"/>
              </a:rPr>
            </a:br>
            <a:r>
              <a:rPr kumimoji="0" lang="fr-FR" sz="3600" b="1" i="0" u="none" strike="noStrike" kern="1200" cap="none" spc="150" normalizeH="0" baseline="0" noProof="0" dirty="0">
                <a:ln>
                  <a:noFill/>
                </a:ln>
                <a:solidFill>
                  <a:srgbClr val="FFFFFF"/>
                </a:solidFill>
                <a:effectLst/>
                <a:uLnTx/>
                <a:uFillTx/>
                <a:latin typeface="Avenir Next LT Pro" panose="020B0504020202020204" pitchFamily="34" charset="0"/>
                <a:ea typeface="+mn-ea"/>
                <a:cs typeface="+mn-cs"/>
              </a:rPr>
              <a:t>LE</a:t>
            </a:r>
            <a:r>
              <a:rPr kumimoji="0" lang="fr-FR" sz="3600" b="1" i="0" u="none" strike="noStrike" kern="1200" cap="none" spc="-90" normalizeH="0" baseline="0" noProof="0" dirty="0">
                <a:ln>
                  <a:noFill/>
                </a:ln>
                <a:solidFill>
                  <a:srgbClr val="FFFFFF"/>
                </a:solidFill>
                <a:effectLst/>
                <a:uLnTx/>
                <a:uFillTx/>
                <a:latin typeface="Avenir Next LT Pro" panose="020B0504020202020204" pitchFamily="34" charset="0"/>
                <a:ea typeface="+mn-ea"/>
                <a:cs typeface="+mn-cs"/>
              </a:rPr>
              <a:t> </a:t>
            </a:r>
            <a:r>
              <a:rPr kumimoji="0" lang="fr-FR" sz="3600" b="1" i="0" u="none" strike="noStrike" kern="1200" cap="none" spc="50" normalizeH="0" baseline="0" noProof="0" dirty="0">
                <a:ln>
                  <a:noFill/>
                </a:ln>
                <a:solidFill>
                  <a:srgbClr val="FFFFFF"/>
                </a:solidFill>
                <a:effectLst/>
                <a:uLnTx/>
                <a:uFillTx/>
                <a:latin typeface="Avenir Next LT Pro" panose="020B0504020202020204" pitchFamily="34" charset="0"/>
                <a:ea typeface="+mn-ea"/>
                <a:cs typeface="+mn-cs"/>
              </a:rPr>
              <a:t>RETAIL</a:t>
            </a:r>
            <a:r>
              <a:rPr kumimoji="0" lang="fr-FR" sz="3600" b="1" i="0" u="none" strike="noStrike" kern="1200" cap="none" spc="-85" normalizeH="0" baseline="0" noProof="0" dirty="0">
                <a:ln>
                  <a:noFill/>
                </a:ln>
                <a:solidFill>
                  <a:srgbClr val="FFFFFF"/>
                </a:solidFill>
                <a:effectLst/>
                <a:uLnTx/>
                <a:uFillTx/>
                <a:latin typeface="Avenir Next LT Pro" panose="020B0504020202020204" pitchFamily="34" charset="0"/>
                <a:ea typeface="+mn-ea"/>
                <a:cs typeface="+mn-cs"/>
              </a:rPr>
              <a:t> </a:t>
            </a:r>
            <a:r>
              <a:rPr kumimoji="0" lang="fr-FR" sz="3600" b="1" i="0" u="none" strike="noStrike" kern="1200" cap="none" spc="215" normalizeH="0" baseline="0" noProof="0" dirty="0">
                <a:ln>
                  <a:noFill/>
                </a:ln>
                <a:solidFill>
                  <a:srgbClr val="FFFFFF"/>
                </a:solidFill>
                <a:effectLst/>
                <a:uLnTx/>
                <a:uFillTx/>
                <a:latin typeface="Avenir Next LT Pro" panose="020B0504020202020204" pitchFamily="34" charset="0"/>
                <a:ea typeface="+mn-ea"/>
                <a:cs typeface="+mn-cs"/>
              </a:rPr>
              <a:t>MEDIA </a:t>
            </a:r>
            <a:r>
              <a:rPr kumimoji="0" lang="fr-FR" sz="36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CHEZ</a:t>
            </a:r>
            <a:r>
              <a:rPr kumimoji="0" lang="fr-FR" sz="3600" b="1" i="0" u="none" strike="noStrike" kern="1200" cap="none" spc="-20" normalizeH="0" baseline="0" noProof="0" dirty="0">
                <a:ln>
                  <a:noFill/>
                </a:ln>
                <a:solidFill>
                  <a:srgbClr val="FFFFFF"/>
                </a:solidFill>
                <a:effectLst/>
                <a:uLnTx/>
                <a:uFillTx/>
                <a:latin typeface="Avenir Next LT Pro" panose="020B0504020202020204" pitchFamily="34" charset="0"/>
                <a:ea typeface="+mn-ea"/>
                <a:cs typeface="+mn-cs"/>
              </a:rPr>
              <a:t> </a:t>
            </a:r>
            <a:r>
              <a:rPr kumimoji="0" lang="fr-FR" sz="3600" b="1" i="0" u="none" strike="noStrike" kern="1200" cap="none" spc="55" normalizeH="0" baseline="0" noProof="0" dirty="0">
                <a:ln>
                  <a:noFill/>
                </a:ln>
                <a:solidFill>
                  <a:srgbClr val="FFFFFF"/>
                </a:solidFill>
                <a:effectLst/>
                <a:uLnTx/>
                <a:uFillTx/>
                <a:latin typeface="Avenir Next LT Pro" panose="020B0504020202020204" pitchFamily="34" charset="0"/>
                <a:ea typeface="+mn-ea"/>
                <a:cs typeface="+mn-cs"/>
              </a:rPr>
              <a:t>METRO</a:t>
            </a:r>
            <a:endParaRPr kumimoji="0" lang="fr-FR" sz="36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p:txBody>
      </p:sp>
      <p:sp>
        <p:nvSpPr>
          <p:cNvPr id="216" name="ZoneTexte 215">
            <a:extLst>
              <a:ext uri="{FF2B5EF4-FFF2-40B4-BE49-F238E27FC236}">
                <a16:creationId xmlns:a16="http://schemas.microsoft.com/office/drawing/2014/main" id="{187015A0-E78D-FC43-ECB8-3A90DF6FF1E0}"/>
              </a:ext>
            </a:extLst>
          </p:cNvPr>
          <p:cNvSpPr txBox="1"/>
          <p:nvPr/>
        </p:nvSpPr>
        <p:spPr>
          <a:xfrm>
            <a:off x="10944936" y="-198143"/>
            <a:ext cx="856325"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6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a:t>
            </a:r>
          </a:p>
        </p:txBody>
      </p:sp>
      <p:grpSp>
        <p:nvGrpSpPr>
          <p:cNvPr id="4" name="Groupe 3">
            <a:extLst>
              <a:ext uri="{FF2B5EF4-FFF2-40B4-BE49-F238E27FC236}">
                <a16:creationId xmlns:a16="http://schemas.microsoft.com/office/drawing/2014/main" id="{3AD1E443-EEBC-4C3E-DF78-0F1BC7116240}"/>
              </a:ext>
            </a:extLst>
          </p:cNvPr>
          <p:cNvGrpSpPr/>
          <p:nvPr/>
        </p:nvGrpSpPr>
        <p:grpSpPr>
          <a:xfrm>
            <a:off x="1017732" y="1515279"/>
            <a:ext cx="10156535" cy="4885123"/>
            <a:chOff x="106350" y="628087"/>
            <a:chExt cx="12483394" cy="5945387"/>
          </a:xfrm>
        </p:grpSpPr>
        <p:sp>
          <p:nvSpPr>
            <p:cNvPr id="24" name="object 24">
              <a:extLst>
                <a:ext uri="{FF2B5EF4-FFF2-40B4-BE49-F238E27FC236}">
                  <a16:creationId xmlns:a16="http://schemas.microsoft.com/office/drawing/2014/main" id="{727237AB-5994-1303-FCBB-07EBB628B753}"/>
                </a:ext>
              </a:extLst>
            </p:cNvPr>
            <p:cNvSpPr txBox="1"/>
            <p:nvPr/>
          </p:nvSpPr>
          <p:spPr>
            <a:xfrm>
              <a:off x="6267929" y="1177236"/>
              <a:ext cx="2044923" cy="692184"/>
            </a:xfrm>
            <a:prstGeom prst="rect">
              <a:avLst/>
            </a:prstGeom>
          </p:spPr>
          <p:txBody>
            <a:bodyPr vert="horz" wrap="square" lIns="0" tIns="14604" rIns="0" bIns="0" rtlCol="0">
              <a:spAutoFit/>
            </a:bodyPr>
            <a:lstStyle>
              <a:defPPr>
                <a:defRPr lang="fr-FR"/>
              </a:defPPr>
              <a:lvl1pPr marL="12700">
                <a:lnSpc>
                  <a:spcPct val="100000"/>
                </a:lnSpc>
                <a:spcBef>
                  <a:spcPts val="114"/>
                </a:spcBef>
                <a:defRPr sz="5050" b="1">
                  <a:solidFill>
                    <a:srgbClr val="FFE600"/>
                  </a:solidFill>
                  <a:latin typeface="Avenir Next LT Pro" panose="020B0504020202020204" pitchFamily="34" charset="0"/>
                  <a:cs typeface="Arial"/>
                </a:defRPr>
              </a:lvl1pPr>
            </a:lstStyle>
            <a:p>
              <a:pPr marL="12700" marR="0" lvl="0" indent="0" algn="l" defTabSz="914400" rtl="0" eaLnBrk="1" fontAlgn="auto" latinLnBrk="0" hangingPunct="1">
                <a:lnSpc>
                  <a:spcPct val="100000"/>
                </a:lnSpc>
                <a:spcBef>
                  <a:spcPts val="114"/>
                </a:spcBef>
                <a:spcAft>
                  <a:spcPts val="0"/>
                </a:spcAft>
                <a:buClrTx/>
                <a:buSzTx/>
                <a:buFontTx/>
                <a:buNone/>
                <a:tabLst/>
                <a:defRPr/>
              </a:pPr>
              <a:r>
                <a:rPr kumimoji="0" lang="fr-FR" sz="3600" b="1" i="0" u="none" strike="noStrike" kern="1200" cap="none" spc="0" normalizeH="0" baseline="0" noProof="0" dirty="0">
                  <a:ln>
                    <a:noFill/>
                  </a:ln>
                  <a:solidFill>
                    <a:srgbClr val="FFE600"/>
                  </a:solidFill>
                  <a:effectLst/>
                  <a:uLnTx/>
                  <a:uFillTx/>
                  <a:latin typeface="Avenir Next LT Pro" panose="020B0504020202020204" pitchFamily="34" charset="0"/>
                  <a:ea typeface="+mn-ea"/>
                  <a:cs typeface="Arial"/>
                </a:rPr>
                <a:t>+29K</a:t>
              </a:r>
              <a:endParaRPr kumimoji="0" sz="3600" b="1" i="0" u="none" strike="noStrike" kern="1200" cap="none" spc="0" normalizeH="0" baseline="0" noProof="0" dirty="0">
                <a:ln>
                  <a:noFill/>
                </a:ln>
                <a:solidFill>
                  <a:srgbClr val="FFE600"/>
                </a:solidFill>
                <a:effectLst/>
                <a:uLnTx/>
                <a:uFillTx/>
                <a:latin typeface="Avenir Next LT Pro" panose="020B0504020202020204" pitchFamily="34" charset="0"/>
                <a:ea typeface="+mn-ea"/>
                <a:cs typeface="Arial"/>
              </a:endParaRPr>
            </a:p>
          </p:txBody>
        </p:sp>
        <p:sp>
          <p:nvSpPr>
            <p:cNvPr id="48" name="object 48">
              <a:extLst>
                <a:ext uri="{FF2B5EF4-FFF2-40B4-BE49-F238E27FC236}">
                  <a16:creationId xmlns:a16="http://schemas.microsoft.com/office/drawing/2014/main" id="{32853618-0566-B16A-BFCF-34EE9A1C3DD1}"/>
                </a:ext>
              </a:extLst>
            </p:cNvPr>
            <p:cNvSpPr txBox="1"/>
            <p:nvPr/>
          </p:nvSpPr>
          <p:spPr>
            <a:xfrm>
              <a:off x="6449128" y="2924806"/>
              <a:ext cx="1863724" cy="692184"/>
            </a:xfrm>
            <a:prstGeom prst="rect">
              <a:avLst/>
            </a:prstGeom>
          </p:spPr>
          <p:txBody>
            <a:bodyPr vert="horz" wrap="square" lIns="0" tIns="14604" rIns="0" bIns="0" rtlCol="0">
              <a:spAutoFit/>
            </a:bodyPr>
            <a:lstStyle/>
            <a:p>
              <a:pPr marL="12700" marR="0" lvl="0" indent="0" algn="l" defTabSz="914400" rtl="0" eaLnBrk="1" fontAlgn="auto" latinLnBrk="0" hangingPunct="1">
                <a:lnSpc>
                  <a:spcPct val="100000"/>
                </a:lnSpc>
                <a:spcBef>
                  <a:spcPts val="114"/>
                </a:spcBef>
                <a:spcAft>
                  <a:spcPts val="0"/>
                </a:spcAft>
                <a:buClrTx/>
                <a:buSzTx/>
                <a:buFontTx/>
                <a:buNone/>
                <a:tabLst/>
                <a:defRPr/>
              </a:pPr>
              <a:r>
                <a:rPr kumimoji="0" sz="3600" b="1" i="0" u="none" strike="noStrike" kern="1200" cap="none" spc="450" normalizeH="0" baseline="0" noProof="0" dirty="0">
                  <a:ln>
                    <a:noFill/>
                  </a:ln>
                  <a:solidFill>
                    <a:srgbClr val="FFE600"/>
                  </a:solidFill>
                  <a:effectLst/>
                  <a:uLnTx/>
                  <a:uFillTx/>
                  <a:latin typeface="Avenir Next LT Pro" panose="020B0504020202020204" pitchFamily="34" charset="0"/>
                  <a:ea typeface="+mn-ea"/>
                  <a:cs typeface="Arial"/>
                </a:rPr>
                <a:t>3</a:t>
              </a:r>
              <a:r>
                <a:rPr kumimoji="0" lang="fr-FR" sz="3600" b="1" i="0" u="none" strike="noStrike" kern="1200" cap="none" spc="-620" normalizeH="0" baseline="0" noProof="0" dirty="0">
                  <a:ln>
                    <a:noFill/>
                  </a:ln>
                  <a:solidFill>
                    <a:srgbClr val="FFE600"/>
                  </a:solidFill>
                  <a:effectLst/>
                  <a:uLnTx/>
                  <a:uFillTx/>
                  <a:latin typeface="Avenir Next LT Pro" panose="020B0504020202020204" pitchFamily="34" charset="0"/>
                  <a:ea typeface="+mn-ea"/>
                  <a:cs typeface="Arial"/>
                </a:rPr>
                <a:t> </a:t>
              </a:r>
              <a:r>
                <a:rPr kumimoji="0" sz="1400" b="1" i="0" u="none" strike="noStrike" kern="1200" cap="none" spc="0" normalizeH="0" baseline="0" noProof="0" dirty="0">
                  <a:ln>
                    <a:noFill/>
                  </a:ln>
                  <a:solidFill>
                    <a:srgbClr val="F7FCFE"/>
                  </a:solidFill>
                  <a:effectLst/>
                  <a:uLnTx/>
                  <a:uFillTx/>
                  <a:latin typeface="Avenir Next LT Pro" panose="020B0504020202020204" pitchFamily="34" charset="0"/>
                  <a:ea typeface="+mn-ea"/>
                  <a:cs typeface="Arial"/>
                </a:rPr>
                <a:t>DE</a:t>
              </a:r>
              <a:r>
                <a:rPr kumimoji="0" sz="1400" b="1" i="0" u="none" strike="noStrike" kern="1200" cap="none" spc="-80" normalizeH="0" baseline="0" noProof="0" dirty="0">
                  <a:ln>
                    <a:noFill/>
                  </a:ln>
                  <a:solidFill>
                    <a:srgbClr val="F7FCFE"/>
                  </a:solidFill>
                  <a:effectLst/>
                  <a:uLnTx/>
                  <a:uFillTx/>
                  <a:latin typeface="Avenir Next LT Pro" panose="020B0504020202020204" pitchFamily="34" charset="0"/>
                  <a:ea typeface="+mn-ea"/>
                  <a:cs typeface="Arial"/>
                </a:rPr>
                <a:t> </a:t>
              </a:r>
              <a:r>
                <a:rPr kumimoji="0" sz="1400" b="1" i="0" u="none" strike="noStrike" kern="1200" cap="none" spc="-10" normalizeH="0" baseline="0" noProof="0" dirty="0">
                  <a:ln>
                    <a:noFill/>
                  </a:ln>
                  <a:solidFill>
                    <a:srgbClr val="F7FCFE"/>
                  </a:solidFill>
                  <a:effectLst/>
                  <a:uLnTx/>
                  <a:uFillTx/>
                  <a:latin typeface="Avenir Next LT Pro" panose="020B0504020202020204" pitchFamily="34" charset="0"/>
                  <a:ea typeface="+mn-ea"/>
                  <a:cs typeface="Arial"/>
                </a:rPr>
                <a:t>V</a:t>
              </a:r>
              <a:r>
                <a:rPr kumimoji="0" lang="fr-FR" sz="1400" b="1" i="0" u="none" strike="noStrike" kern="1200" cap="none" spc="-10" normalizeH="0" baseline="0" noProof="0" dirty="0">
                  <a:ln>
                    <a:noFill/>
                  </a:ln>
                  <a:solidFill>
                    <a:srgbClr val="F7FCFE"/>
                  </a:solidFill>
                  <a:effectLst/>
                  <a:uLnTx/>
                  <a:uFillTx/>
                  <a:latin typeface="Avenir Next LT Pro" panose="020B0504020202020204" pitchFamily="34" charset="0"/>
                  <a:ea typeface="+mn-ea"/>
                  <a:cs typeface="Arial"/>
                </a:rPr>
                <a:t>E</a:t>
              </a:r>
              <a:r>
                <a:rPr kumimoji="0" sz="1400" b="1" i="0" u="none" strike="noStrike" kern="1200" cap="none" spc="-10" normalizeH="0" baseline="0" noProof="0" dirty="0">
                  <a:ln>
                    <a:noFill/>
                  </a:ln>
                  <a:solidFill>
                    <a:srgbClr val="F7FCFE"/>
                  </a:solidFill>
                  <a:effectLst/>
                  <a:uLnTx/>
                  <a:uFillTx/>
                  <a:latin typeface="Avenir Next LT Pro" panose="020B0504020202020204" pitchFamily="34" charset="0"/>
                  <a:ea typeface="+mn-ea"/>
                  <a:cs typeface="Arial"/>
                </a:rPr>
                <a:t>NTE</a:t>
              </a:r>
              <a:endParaRPr kumimoji="0"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sp>
          <p:nvSpPr>
            <p:cNvPr id="17" name="object 8">
              <a:extLst>
                <a:ext uri="{FF2B5EF4-FFF2-40B4-BE49-F238E27FC236}">
                  <a16:creationId xmlns:a16="http://schemas.microsoft.com/office/drawing/2014/main" id="{496C72EB-09BB-8D3B-E92F-663911255FE0}"/>
                </a:ext>
              </a:extLst>
            </p:cNvPr>
            <p:cNvSpPr/>
            <p:nvPr/>
          </p:nvSpPr>
          <p:spPr>
            <a:xfrm>
              <a:off x="9531657" y="2450037"/>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nvGrpSpPr>
            <p:cNvPr id="18" name="object 9">
              <a:extLst>
                <a:ext uri="{FF2B5EF4-FFF2-40B4-BE49-F238E27FC236}">
                  <a16:creationId xmlns:a16="http://schemas.microsoft.com/office/drawing/2014/main" id="{72CCCB0C-FA8E-0088-2A75-FA128E8EFB26}"/>
                </a:ext>
              </a:extLst>
            </p:cNvPr>
            <p:cNvGrpSpPr/>
            <p:nvPr/>
          </p:nvGrpSpPr>
          <p:grpSpPr>
            <a:xfrm>
              <a:off x="9640967" y="2450037"/>
              <a:ext cx="2262505" cy="31750"/>
              <a:chOff x="7796920" y="11651562"/>
              <a:chExt cx="2262505" cy="31750"/>
            </a:xfrm>
          </p:grpSpPr>
          <p:sp>
            <p:nvSpPr>
              <p:cNvPr id="19" name="object 10">
                <a:extLst>
                  <a:ext uri="{FF2B5EF4-FFF2-40B4-BE49-F238E27FC236}">
                    <a16:creationId xmlns:a16="http://schemas.microsoft.com/office/drawing/2014/main" id="{96C5BCF2-8C2B-EFE3-9F00-ADC858AE0D69}"/>
                  </a:ext>
                </a:extLst>
              </p:cNvPr>
              <p:cNvSpPr/>
              <p:nvPr/>
            </p:nvSpPr>
            <p:spPr>
              <a:xfrm>
                <a:off x="7796920" y="11667268"/>
                <a:ext cx="2200275" cy="0"/>
              </a:xfrm>
              <a:custGeom>
                <a:avLst/>
                <a:gdLst/>
                <a:ahLst/>
                <a:cxnLst/>
                <a:rect l="l" t="t" r="r" b="b"/>
                <a:pathLst>
                  <a:path w="2200275">
                    <a:moveTo>
                      <a:pt x="0" y="0"/>
                    </a:moveTo>
                    <a:lnTo>
                      <a:pt x="2199681" y="0"/>
                    </a:lnTo>
                  </a:path>
                </a:pathLst>
              </a:custGeom>
              <a:ln w="9525">
                <a:solidFill>
                  <a:srgbClr val="FFFFFF"/>
                </a:solidFill>
                <a:prstDash val="dot"/>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sp>
            <p:nvSpPr>
              <p:cNvPr id="21" name="object 11">
                <a:extLst>
                  <a:ext uri="{FF2B5EF4-FFF2-40B4-BE49-F238E27FC236}">
                    <a16:creationId xmlns:a16="http://schemas.microsoft.com/office/drawing/2014/main" id="{16E0A536-4A26-B1E4-CC69-298674558F95}"/>
                  </a:ext>
                </a:extLst>
              </p:cNvPr>
              <p:cNvSpPr/>
              <p:nvPr/>
            </p:nvSpPr>
            <p:spPr>
              <a:xfrm>
                <a:off x="10027697" y="11651562"/>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a:ln w="952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pic>
          <p:nvPicPr>
            <p:cNvPr id="22" name="object 22">
              <a:extLst>
                <a:ext uri="{FF2B5EF4-FFF2-40B4-BE49-F238E27FC236}">
                  <a16:creationId xmlns:a16="http://schemas.microsoft.com/office/drawing/2014/main" id="{43AF2460-7522-7D0E-ACC3-283535B0250D}"/>
                </a:ext>
              </a:extLst>
            </p:cNvPr>
            <p:cNvPicPr/>
            <p:nvPr/>
          </p:nvPicPr>
          <p:blipFill>
            <a:blip r:embed="rId3" cstate="print"/>
            <a:stretch>
              <a:fillRect/>
            </a:stretch>
          </p:blipFill>
          <p:spPr>
            <a:xfrm>
              <a:off x="8424114" y="1484877"/>
              <a:ext cx="785745" cy="659311"/>
            </a:xfrm>
            <a:prstGeom prst="rect">
              <a:avLst/>
            </a:prstGeom>
          </p:spPr>
        </p:pic>
        <p:sp>
          <p:nvSpPr>
            <p:cNvPr id="23" name="object 23">
              <a:extLst>
                <a:ext uri="{FF2B5EF4-FFF2-40B4-BE49-F238E27FC236}">
                  <a16:creationId xmlns:a16="http://schemas.microsoft.com/office/drawing/2014/main" id="{081C1AED-06B6-36FA-0BF4-72B35D0BE2C3}"/>
                </a:ext>
              </a:extLst>
            </p:cNvPr>
            <p:cNvSpPr txBox="1"/>
            <p:nvPr/>
          </p:nvSpPr>
          <p:spPr>
            <a:xfrm>
              <a:off x="6417164" y="1885902"/>
              <a:ext cx="2081913" cy="283273"/>
            </a:xfrm>
            <a:prstGeom prst="rect">
              <a:avLst/>
            </a:prstGeom>
          </p:spPr>
          <p:txBody>
            <a:bodyPr vert="horz" wrap="square" lIns="0" tIns="17145" rIns="0" bIns="0" rtlCol="0">
              <a:spAutoFit/>
            </a:bodyPr>
            <a:lstStyle/>
            <a:p>
              <a:pPr marL="12700" marR="0" lvl="0" indent="0" algn="l" defTabSz="914400" rtl="0" eaLnBrk="1" fontAlgn="auto" latinLnBrk="0" hangingPunct="1">
                <a:lnSpc>
                  <a:spcPct val="100000"/>
                </a:lnSpc>
                <a:spcBef>
                  <a:spcPts val="135"/>
                </a:spcBef>
                <a:spcAft>
                  <a:spcPts val="0"/>
                </a:spcAft>
                <a:buClrTx/>
                <a:buSzTx/>
                <a:buFontTx/>
                <a:buNone/>
                <a:tabLst/>
                <a:defRPr/>
              </a:pPr>
              <a:r>
                <a:rPr kumimoji="0" lang="fr-FR" sz="1400" b="1" i="0" u="none" strike="noStrike" kern="1200" cap="none" spc="-10" normalizeH="0" baseline="0" noProof="0" dirty="0">
                  <a:ln>
                    <a:noFill/>
                  </a:ln>
                  <a:solidFill>
                    <a:srgbClr val="F7FCFE"/>
                  </a:solidFill>
                  <a:effectLst/>
                  <a:uLnTx/>
                  <a:uFillTx/>
                  <a:latin typeface="Avenir Next LT Pro" panose="020B0504020202020204" pitchFamily="34" charset="0"/>
                  <a:ea typeface="+mn-ea"/>
                  <a:cs typeface="Arial"/>
                </a:rPr>
                <a:t>CLIENTS LIVRÉS</a:t>
              </a: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sp>
          <p:nvSpPr>
            <p:cNvPr id="25" name="object 25">
              <a:extLst>
                <a:ext uri="{FF2B5EF4-FFF2-40B4-BE49-F238E27FC236}">
                  <a16:creationId xmlns:a16="http://schemas.microsoft.com/office/drawing/2014/main" id="{28C129AB-105D-C715-FD39-3E956DF9BF56}"/>
                </a:ext>
              </a:extLst>
            </p:cNvPr>
            <p:cNvSpPr txBox="1"/>
            <p:nvPr/>
          </p:nvSpPr>
          <p:spPr>
            <a:xfrm>
              <a:off x="3659292" y="2735733"/>
              <a:ext cx="1041398" cy="692184"/>
            </a:xfrm>
            <a:prstGeom prst="rect">
              <a:avLst/>
            </a:prstGeom>
          </p:spPr>
          <p:txBody>
            <a:bodyPr vert="horz" wrap="square" lIns="0" tIns="14604" rIns="0" bIns="0" rtlCol="0">
              <a:spAutoFit/>
            </a:bodyPr>
            <a:lstStyle/>
            <a:p>
              <a:pPr marL="12700" marR="0" lvl="0" indent="0" algn="l" defTabSz="914400" rtl="0" eaLnBrk="1" fontAlgn="auto" latinLnBrk="0" hangingPunct="1">
                <a:lnSpc>
                  <a:spcPct val="100000"/>
                </a:lnSpc>
                <a:spcBef>
                  <a:spcPts val="114"/>
                </a:spcBef>
                <a:spcAft>
                  <a:spcPts val="0"/>
                </a:spcAft>
                <a:buClrTx/>
                <a:buSzTx/>
                <a:buFontTx/>
                <a:buNone/>
                <a:tabLst/>
                <a:defRPr/>
              </a:pPr>
              <a:r>
                <a:rPr kumimoji="0" sz="3600" b="1" i="0" u="none" strike="noStrike" kern="1200" cap="none" spc="0" normalizeH="0" baseline="0" noProof="0" dirty="0">
                  <a:ln>
                    <a:noFill/>
                  </a:ln>
                  <a:solidFill>
                    <a:srgbClr val="FFE600"/>
                  </a:solidFill>
                  <a:effectLst/>
                  <a:uLnTx/>
                  <a:uFillTx/>
                  <a:latin typeface="Avenir Next LT Pro" panose="020B0504020202020204" pitchFamily="34" charset="0"/>
                  <a:ea typeface="+mn-ea"/>
                  <a:cs typeface="Arial"/>
                </a:rPr>
                <a:t>99</a:t>
              </a:r>
              <a:endParaRPr kumimoji="0" sz="36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sp>
          <p:nvSpPr>
            <p:cNvPr id="26" name="object 26">
              <a:extLst>
                <a:ext uri="{FF2B5EF4-FFF2-40B4-BE49-F238E27FC236}">
                  <a16:creationId xmlns:a16="http://schemas.microsoft.com/office/drawing/2014/main" id="{BBA7A391-B9E8-5C46-C2AB-B0C30EDC4ABA}"/>
                </a:ext>
              </a:extLst>
            </p:cNvPr>
            <p:cNvSpPr txBox="1"/>
            <p:nvPr/>
          </p:nvSpPr>
          <p:spPr>
            <a:xfrm>
              <a:off x="3678068" y="3407479"/>
              <a:ext cx="1041400" cy="283273"/>
            </a:xfrm>
            <a:prstGeom prst="rect">
              <a:avLst/>
            </a:prstGeom>
          </p:spPr>
          <p:txBody>
            <a:bodyPr vert="horz" wrap="square" lIns="0" tIns="17145" rIns="0" bIns="0" rtlCol="0">
              <a:spAutoFit/>
            </a:bodyPr>
            <a:lstStyle/>
            <a:p>
              <a:pPr marL="12700" marR="0" lvl="0" indent="0" algn="l" defTabSz="914400" rtl="0" eaLnBrk="1" fontAlgn="auto" latinLnBrk="0" hangingPunct="1">
                <a:lnSpc>
                  <a:spcPct val="100000"/>
                </a:lnSpc>
                <a:spcBef>
                  <a:spcPts val="135"/>
                </a:spcBef>
                <a:spcAft>
                  <a:spcPts val="0"/>
                </a:spcAft>
                <a:buClrTx/>
                <a:buSzTx/>
                <a:buFontTx/>
                <a:buNone/>
                <a:tabLst/>
                <a:defRPr/>
              </a:pPr>
              <a:r>
                <a:rPr kumimoji="0" sz="1400" b="1" i="0" u="none" strike="noStrike" kern="1200" cap="none" spc="-65" normalizeH="0" baseline="0" noProof="0" dirty="0">
                  <a:ln>
                    <a:noFill/>
                  </a:ln>
                  <a:solidFill>
                    <a:srgbClr val="F7FCFE"/>
                  </a:solidFill>
                  <a:effectLst/>
                  <a:uLnTx/>
                  <a:uFillTx/>
                  <a:latin typeface="Avenir Next LT Pro" panose="020B0504020202020204" pitchFamily="34" charset="0"/>
                  <a:ea typeface="+mn-ea"/>
                  <a:cs typeface="Arial"/>
                </a:rPr>
                <a:t>HALLES</a:t>
              </a:r>
              <a:endParaRPr kumimoji="0"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pic>
          <p:nvPicPr>
            <p:cNvPr id="27" name="object 27">
              <a:extLst>
                <a:ext uri="{FF2B5EF4-FFF2-40B4-BE49-F238E27FC236}">
                  <a16:creationId xmlns:a16="http://schemas.microsoft.com/office/drawing/2014/main" id="{BFA436B3-DEC7-61F4-68C1-D5AD7272D0A0}"/>
                </a:ext>
              </a:extLst>
            </p:cNvPr>
            <p:cNvPicPr/>
            <p:nvPr/>
          </p:nvPicPr>
          <p:blipFill>
            <a:blip r:embed="rId4" cstate="print"/>
            <a:stretch>
              <a:fillRect/>
            </a:stretch>
          </p:blipFill>
          <p:spPr>
            <a:xfrm>
              <a:off x="4831806" y="2912830"/>
              <a:ext cx="911779" cy="778756"/>
            </a:xfrm>
            <a:prstGeom prst="rect">
              <a:avLst/>
            </a:prstGeom>
          </p:spPr>
        </p:pic>
        <p:sp>
          <p:nvSpPr>
            <p:cNvPr id="28" name="object 28">
              <a:extLst>
                <a:ext uri="{FF2B5EF4-FFF2-40B4-BE49-F238E27FC236}">
                  <a16:creationId xmlns:a16="http://schemas.microsoft.com/office/drawing/2014/main" id="{B13839FD-1848-4685-888F-29E2DB9E71FE}"/>
                </a:ext>
              </a:extLst>
            </p:cNvPr>
            <p:cNvSpPr txBox="1"/>
            <p:nvPr/>
          </p:nvSpPr>
          <p:spPr>
            <a:xfrm>
              <a:off x="3668138" y="1774244"/>
              <a:ext cx="1139825" cy="166218"/>
            </a:xfrm>
            <a:prstGeom prst="rect">
              <a:avLst/>
            </a:prstGeom>
          </p:spPr>
          <p:txBody>
            <a:bodyPr vert="horz"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sz="800" b="1" i="0" u="none" strike="noStrike" kern="1200" cap="none" spc="-10" normalizeH="0" baseline="0" noProof="0" dirty="0" err="1">
                  <a:ln>
                    <a:noFill/>
                  </a:ln>
                  <a:solidFill>
                    <a:srgbClr val="F7FCFE"/>
                  </a:solidFill>
                  <a:effectLst/>
                  <a:uLnTx/>
                  <a:uFillTx/>
                  <a:latin typeface="Avenir Next LT Pro" panose="020B0504020202020204" pitchFamily="34" charset="0"/>
                  <a:ea typeface="+mn-ea"/>
                  <a:cs typeface="Arial"/>
                </a:rPr>
                <a:t>fournisseur</a:t>
              </a:r>
              <a:endParaRPr kumimoji="0"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sp>
          <p:nvSpPr>
            <p:cNvPr id="29" name="object 29">
              <a:extLst>
                <a:ext uri="{FF2B5EF4-FFF2-40B4-BE49-F238E27FC236}">
                  <a16:creationId xmlns:a16="http://schemas.microsoft.com/office/drawing/2014/main" id="{645F0690-3AF4-77D1-4D32-698105956486}"/>
                </a:ext>
              </a:extLst>
            </p:cNvPr>
            <p:cNvSpPr txBox="1"/>
            <p:nvPr/>
          </p:nvSpPr>
          <p:spPr>
            <a:xfrm>
              <a:off x="3650321" y="1921302"/>
              <a:ext cx="1591310" cy="381287"/>
            </a:xfrm>
            <a:prstGeom prst="rect">
              <a:avLst/>
            </a:prstGeom>
          </p:spPr>
          <p:txBody>
            <a:bodyPr vert="horz" wrap="square" lIns="0" tIns="40640" rIns="0" bIns="0" rtlCol="0">
              <a:spAutoFit/>
            </a:bodyPr>
            <a:lstStyle/>
            <a:p>
              <a:pPr marL="12700" marR="5080" lvl="0" indent="0" algn="l" defTabSz="914400" rtl="0" eaLnBrk="1" fontAlgn="auto" latinLnBrk="0" hangingPunct="1">
                <a:lnSpc>
                  <a:spcPts val="1110"/>
                </a:lnSpc>
                <a:spcBef>
                  <a:spcPts val="320"/>
                </a:spcBef>
                <a:spcAft>
                  <a:spcPts val="0"/>
                </a:spcAft>
                <a:buClrTx/>
                <a:buSzTx/>
                <a:buFontTx/>
                <a:buNone/>
                <a:tabLst/>
                <a:defRPr/>
              </a:pPr>
              <a:r>
                <a:rPr kumimoji="0" sz="800" b="1" i="0" u="none" strike="noStrike" kern="1200" cap="none" spc="0" normalizeH="0" baseline="0" noProof="0" dirty="0">
                  <a:ln>
                    <a:noFill/>
                  </a:ln>
                  <a:solidFill>
                    <a:srgbClr val="F7FCFE"/>
                  </a:solidFill>
                  <a:effectLst/>
                  <a:uLnTx/>
                  <a:uFillTx/>
                  <a:latin typeface="Avenir Next LT Pro" panose="020B0504020202020204" pitchFamily="34" charset="0"/>
                  <a:ea typeface="+mn-ea"/>
                  <a:cs typeface="Arial"/>
                </a:rPr>
                <a:t>de</a:t>
              </a:r>
              <a:r>
                <a:rPr kumimoji="0" sz="800" b="1" i="0" u="none" strike="noStrike" kern="1200" cap="none" spc="30" normalizeH="0" baseline="0" noProof="0" dirty="0">
                  <a:ln>
                    <a:noFill/>
                  </a:ln>
                  <a:solidFill>
                    <a:srgbClr val="F7FCFE"/>
                  </a:solidFill>
                  <a:effectLst/>
                  <a:uLnTx/>
                  <a:uFillTx/>
                  <a:latin typeface="Avenir Next LT Pro" panose="020B0504020202020204" pitchFamily="34" charset="0"/>
                  <a:ea typeface="+mn-ea"/>
                  <a:cs typeface="Arial"/>
                </a:rPr>
                <a:t> </a:t>
              </a:r>
              <a:r>
                <a:rPr kumimoji="0" sz="800" b="1" i="0" u="none" strike="noStrike" kern="1200" cap="none" spc="0" normalizeH="0" baseline="0" noProof="0" dirty="0">
                  <a:ln>
                    <a:noFill/>
                  </a:ln>
                  <a:solidFill>
                    <a:srgbClr val="F7FCFE"/>
                  </a:solidFill>
                  <a:effectLst/>
                  <a:uLnTx/>
                  <a:uFillTx/>
                  <a:latin typeface="Avenir Next LT Pro" panose="020B0504020202020204" pitchFamily="34" charset="0"/>
                  <a:ea typeface="+mn-ea"/>
                  <a:cs typeface="Arial"/>
                </a:rPr>
                <a:t>la</a:t>
              </a:r>
              <a:r>
                <a:rPr kumimoji="0" sz="800" b="1" i="0" u="none" strike="noStrike" kern="1200" cap="none" spc="35" normalizeH="0" baseline="0" noProof="0" dirty="0">
                  <a:ln>
                    <a:noFill/>
                  </a:ln>
                  <a:solidFill>
                    <a:srgbClr val="F7FCFE"/>
                  </a:solidFill>
                  <a:effectLst/>
                  <a:uLnTx/>
                  <a:uFillTx/>
                  <a:latin typeface="Avenir Next LT Pro" panose="020B0504020202020204" pitchFamily="34" charset="0"/>
                  <a:ea typeface="+mn-ea"/>
                  <a:cs typeface="Arial"/>
                </a:rPr>
                <a:t> </a:t>
              </a:r>
              <a:r>
                <a:rPr kumimoji="0" sz="800" b="1" i="0" u="none" strike="noStrike" kern="1200" cap="none" spc="-10" normalizeH="0" baseline="0" noProof="0" dirty="0">
                  <a:ln>
                    <a:noFill/>
                  </a:ln>
                  <a:solidFill>
                    <a:srgbClr val="F7FCFE"/>
                  </a:solidFill>
                  <a:effectLst/>
                  <a:uLnTx/>
                  <a:uFillTx/>
                  <a:latin typeface="Avenir Next LT Pro" panose="020B0504020202020204" pitchFamily="34" charset="0"/>
                  <a:ea typeface="+mn-ea"/>
                  <a:cs typeface="Arial"/>
                </a:rPr>
                <a:t>restauration </a:t>
              </a:r>
              <a:r>
                <a:rPr kumimoji="0" sz="800" b="1" i="0" u="none" strike="noStrike" kern="1200" cap="none" spc="0" normalizeH="0" baseline="0" noProof="0" dirty="0" err="1">
                  <a:ln>
                    <a:noFill/>
                  </a:ln>
                  <a:solidFill>
                    <a:srgbClr val="F7FCFE"/>
                  </a:solidFill>
                  <a:effectLst/>
                  <a:uLnTx/>
                  <a:uFillTx/>
                  <a:latin typeface="Avenir Next LT Pro" panose="020B0504020202020204" pitchFamily="34" charset="0"/>
                  <a:ea typeface="+mn-ea"/>
                  <a:cs typeface="Arial"/>
                </a:rPr>
                <a:t>commerciale</a:t>
              </a:r>
              <a:r>
                <a:rPr kumimoji="0" sz="800" b="1" i="0" u="none" strike="noStrike" kern="1200" cap="none" spc="70" normalizeH="0" baseline="0" noProof="0" dirty="0">
                  <a:ln>
                    <a:noFill/>
                  </a:ln>
                  <a:solidFill>
                    <a:srgbClr val="F7FCFE"/>
                  </a:solidFill>
                  <a:effectLst/>
                  <a:uLnTx/>
                  <a:uFillTx/>
                  <a:latin typeface="Avenir Next LT Pro" panose="020B0504020202020204" pitchFamily="34" charset="0"/>
                  <a:ea typeface="+mn-ea"/>
                  <a:cs typeface="Arial"/>
                </a:rPr>
                <a:t> </a:t>
              </a:r>
              <a:r>
                <a:rPr kumimoji="0" sz="800" b="1" i="0" u="none" strike="noStrike" kern="1200" cap="none" spc="0" normalizeH="0" baseline="0" noProof="0" dirty="0" err="1">
                  <a:ln>
                    <a:noFill/>
                  </a:ln>
                  <a:solidFill>
                    <a:srgbClr val="F7FCFE"/>
                  </a:solidFill>
                  <a:effectLst/>
                  <a:uLnTx/>
                  <a:uFillTx/>
                  <a:latin typeface="Avenir Next LT Pro" panose="020B0504020202020204" pitchFamily="34" charset="0"/>
                  <a:ea typeface="+mn-ea"/>
                  <a:cs typeface="Arial"/>
                </a:rPr>
                <a:t>en</a:t>
              </a:r>
              <a:r>
                <a:rPr kumimoji="0" sz="800" b="1" i="0" u="none" strike="noStrike" kern="1200" cap="none" spc="75" normalizeH="0" baseline="0" noProof="0" dirty="0">
                  <a:ln>
                    <a:noFill/>
                  </a:ln>
                  <a:solidFill>
                    <a:srgbClr val="F7FCFE"/>
                  </a:solidFill>
                  <a:effectLst/>
                  <a:uLnTx/>
                  <a:uFillTx/>
                  <a:latin typeface="Avenir Next LT Pro" panose="020B0504020202020204" pitchFamily="34" charset="0"/>
                  <a:ea typeface="+mn-ea"/>
                  <a:cs typeface="Arial"/>
                </a:rPr>
                <a:t> </a:t>
              </a:r>
              <a:r>
                <a:rPr kumimoji="0" sz="800" b="1" i="0" u="none" strike="noStrike" kern="1200" cap="none" spc="-20" normalizeH="0" baseline="0" noProof="0" dirty="0">
                  <a:ln>
                    <a:noFill/>
                  </a:ln>
                  <a:solidFill>
                    <a:srgbClr val="F7FCFE"/>
                  </a:solidFill>
                  <a:effectLst/>
                  <a:uLnTx/>
                  <a:uFillTx/>
                  <a:latin typeface="Avenir Next LT Pro" panose="020B0504020202020204" pitchFamily="34" charset="0"/>
                  <a:ea typeface="+mn-ea"/>
                  <a:cs typeface="Arial"/>
                </a:rPr>
                <a:t>France</a:t>
              </a:r>
              <a:endParaRPr kumimoji="0"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sp>
          <p:nvSpPr>
            <p:cNvPr id="31" name="object 30">
              <a:extLst>
                <a:ext uri="{FF2B5EF4-FFF2-40B4-BE49-F238E27FC236}">
                  <a16:creationId xmlns:a16="http://schemas.microsoft.com/office/drawing/2014/main" id="{C33AC5AD-3ED6-F681-E0F2-DCB32DEDA208}"/>
                </a:ext>
              </a:extLst>
            </p:cNvPr>
            <p:cNvSpPr txBox="1"/>
            <p:nvPr/>
          </p:nvSpPr>
          <p:spPr>
            <a:xfrm>
              <a:off x="3550924" y="1092740"/>
              <a:ext cx="428625" cy="692184"/>
            </a:xfrm>
            <a:prstGeom prst="rect">
              <a:avLst/>
            </a:prstGeom>
          </p:spPr>
          <p:txBody>
            <a:bodyPr vert="horz" wrap="square" lIns="0" tIns="14604" rIns="0" bIns="0" rtlCol="0">
              <a:spAutoFit/>
            </a:bodyPr>
            <a:lstStyle/>
            <a:p>
              <a:pPr marL="12700" marR="0" lvl="0" indent="0" algn="l" defTabSz="914400" rtl="0" eaLnBrk="1" fontAlgn="auto" latinLnBrk="0" hangingPunct="1">
                <a:lnSpc>
                  <a:spcPct val="100000"/>
                </a:lnSpc>
                <a:spcBef>
                  <a:spcPts val="114"/>
                </a:spcBef>
                <a:spcAft>
                  <a:spcPts val="0"/>
                </a:spcAft>
                <a:buClrTx/>
                <a:buSzTx/>
                <a:buFontTx/>
                <a:buNone/>
                <a:tabLst/>
                <a:defRPr/>
              </a:pPr>
              <a:r>
                <a:rPr kumimoji="0" sz="3600" b="1" i="0" u="none" strike="noStrike" kern="1200" cap="none" spc="-50" normalizeH="0" baseline="0" noProof="0" dirty="0">
                  <a:ln>
                    <a:noFill/>
                  </a:ln>
                  <a:solidFill>
                    <a:srgbClr val="FFE600"/>
                  </a:solidFill>
                  <a:effectLst/>
                  <a:uLnTx/>
                  <a:uFillTx/>
                  <a:latin typeface="Avenir Next LT Pro" panose="020B0504020202020204" pitchFamily="34" charset="0"/>
                  <a:ea typeface="+mn-ea"/>
                  <a:cs typeface="Arial"/>
                </a:rPr>
                <a:t>1</a:t>
              </a:r>
              <a:endParaRPr kumimoji="0" sz="36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sp>
          <p:nvSpPr>
            <p:cNvPr id="32" name="object 31">
              <a:extLst>
                <a:ext uri="{FF2B5EF4-FFF2-40B4-BE49-F238E27FC236}">
                  <a16:creationId xmlns:a16="http://schemas.microsoft.com/office/drawing/2014/main" id="{C3D8037C-CD13-8AF1-1680-B8DCA2F9D997}"/>
                </a:ext>
              </a:extLst>
            </p:cNvPr>
            <p:cNvSpPr txBox="1"/>
            <p:nvPr/>
          </p:nvSpPr>
          <p:spPr>
            <a:xfrm>
              <a:off x="3884371" y="1227139"/>
              <a:ext cx="306705" cy="220064"/>
            </a:xfrm>
            <a:prstGeom prst="rect">
              <a:avLst/>
            </a:prstGeom>
          </p:spPr>
          <p:txBody>
            <a:bodyPr vert="horz" wrap="square" lIns="0" tIns="11430" rIns="0" bIns="0" rtlCol="0">
              <a:spAutoFit/>
            </a:bodyPr>
            <a:lstStyle/>
            <a:p>
              <a:pPr marL="12700" marR="0" lvl="0" indent="0" algn="l" defTabSz="914400" rtl="0" eaLnBrk="1" fontAlgn="auto" latinLnBrk="0" hangingPunct="1">
                <a:lnSpc>
                  <a:spcPct val="100000"/>
                </a:lnSpc>
                <a:spcBef>
                  <a:spcPts val="90"/>
                </a:spcBef>
                <a:spcAft>
                  <a:spcPts val="0"/>
                </a:spcAft>
                <a:buClrTx/>
                <a:buSzTx/>
                <a:buFontTx/>
                <a:buNone/>
                <a:tabLst/>
                <a:defRPr/>
              </a:pPr>
              <a:r>
                <a:rPr kumimoji="0" sz="1100" b="1" i="0" u="none" strike="noStrike" kern="1200" cap="none" spc="-80" normalizeH="0" baseline="0" noProof="0" dirty="0">
                  <a:ln>
                    <a:noFill/>
                  </a:ln>
                  <a:solidFill>
                    <a:srgbClr val="FFE600"/>
                  </a:solidFill>
                  <a:effectLst/>
                  <a:uLnTx/>
                  <a:uFillTx/>
                  <a:latin typeface="Avenir Next LT Pro" panose="020B0504020202020204" pitchFamily="34" charset="0"/>
                  <a:ea typeface="+mn-ea"/>
                  <a:cs typeface="Arial"/>
                </a:rPr>
                <a:t>ER</a:t>
              </a:r>
              <a:endParaRPr kumimoji="0"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grpSp>
          <p:nvGrpSpPr>
            <p:cNvPr id="33" name="object 32">
              <a:extLst>
                <a:ext uri="{FF2B5EF4-FFF2-40B4-BE49-F238E27FC236}">
                  <a16:creationId xmlns:a16="http://schemas.microsoft.com/office/drawing/2014/main" id="{2F4A1E4B-7B5F-858E-E966-3E1E1D736794}"/>
                </a:ext>
              </a:extLst>
            </p:cNvPr>
            <p:cNvGrpSpPr/>
            <p:nvPr/>
          </p:nvGrpSpPr>
          <p:grpSpPr>
            <a:xfrm>
              <a:off x="5248793" y="1240208"/>
              <a:ext cx="654684" cy="927269"/>
              <a:chOff x="3160906" y="10748429"/>
              <a:chExt cx="654684" cy="927269"/>
            </a:xfrm>
          </p:grpSpPr>
          <p:sp>
            <p:nvSpPr>
              <p:cNvPr id="34" name="object 33">
                <a:extLst>
                  <a:ext uri="{FF2B5EF4-FFF2-40B4-BE49-F238E27FC236}">
                    <a16:creationId xmlns:a16="http://schemas.microsoft.com/office/drawing/2014/main" id="{6B79C7EA-0D20-3C13-D8E9-C615E3A7EADB}"/>
                  </a:ext>
                </a:extLst>
              </p:cNvPr>
              <p:cNvSpPr/>
              <p:nvPr/>
            </p:nvSpPr>
            <p:spPr>
              <a:xfrm>
                <a:off x="3225399" y="10748429"/>
                <a:ext cx="541655" cy="599440"/>
              </a:xfrm>
              <a:custGeom>
                <a:avLst/>
                <a:gdLst/>
                <a:ahLst/>
                <a:cxnLst/>
                <a:rect l="l" t="t" r="r" b="b"/>
                <a:pathLst>
                  <a:path w="541654" h="599440">
                    <a:moveTo>
                      <a:pt x="289318" y="18580"/>
                    </a:moveTo>
                    <a:lnTo>
                      <a:pt x="287870" y="11353"/>
                    </a:lnTo>
                    <a:lnTo>
                      <a:pt x="283883" y="5448"/>
                    </a:lnTo>
                    <a:lnTo>
                      <a:pt x="277977" y="1460"/>
                    </a:lnTo>
                    <a:lnTo>
                      <a:pt x="270751" y="0"/>
                    </a:lnTo>
                    <a:lnTo>
                      <a:pt x="263512" y="1460"/>
                    </a:lnTo>
                    <a:lnTo>
                      <a:pt x="257619" y="5448"/>
                    </a:lnTo>
                    <a:lnTo>
                      <a:pt x="253631" y="11353"/>
                    </a:lnTo>
                    <a:lnTo>
                      <a:pt x="252171" y="18580"/>
                    </a:lnTo>
                    <a:lnTo>
                      <a:pt x="253631" y="25806"/>
                    </a:lnTo>
                    <a:lnTo>
                      <a:pt x="257619" y="31711"/>
                    </a:lnTo>
                    <a:lnTo>
                      <a:pt x="263512" y="35699"/>
                    </a:lnTo>
                    <a:lnTo>
                      <a:pt x="270751" y="37160"/>
                    </a:lnTo>
                    <a:lnTo>
                      <a:pt x="277977" y="35699"/>
                    </a:lnTo>
                    <a:lnTo>
                      <a:pt x="283883" y="31711"/>
                    </a:lnTo>
                    <a:lnTo>
                      <a:pt x="287870" y="25806"/>
                    </a:lnTo>
                    <a:lnTo>
                      <a:pt x="289318" y="18580"/>
                    </a:lnTo>
                    <a:close/>
                  </a:path>
                  <a:path w="541654" h="599440">
                    <a:moveTo>
                      <a:pt x="541489" y="328307"/>
                    </a:moveTo>
                    <a:lnTo>
                      <a:pt x="537146" y="279984"/>
                    </a:lnTo>
                    <a:lnTo>
                      <a:pt x="537121" y="279717"/>
                    </a:lnTo>
                    <a:lnTo>
                      <a:pt x="524522" y="233946"/>
                    </a:lnTo>
                    <a:lnTo>
                      <a:pt x="510844" y="205181"/>
                    </a:lnTo>
                    <a:lnTo>
                      <a:pt x="510844" y="328307"/>
                    </a:lnTo>
                    <a:lnTo>
                      <a:pt x="505472" y="378955"/>
                    </a:lnTo>
                    <a:lnTo>
                      <a:pt x="490093" y="425932"/>
                    </a:lnTo>
                    <a:lnTo>
                      <a:pt x="465836" y="468109"/>
                    </a:lnTo>
                    <a:lnTo>
                      <a:pt x="433832" y="504342"/>
                    </a:lnTo>
                    <a:lnTo>
                      <a:pt x="392874" y="534962"/>
                    </a:lnTo>
                    <a:lnTo>
                      <a:pt x="348843" y="555358"/>
                    </a:lnTo>
                    <a:lnTo>
                      <a:pt x="309613" y="565251"/>
                    </a:lnTo>
                    <a:lnTo>
                      <a:pt x="278498" y="568401"/>
                    </a:lnTo>
                    <a:lnTo>
                      <a:pt x="263004" y="568401"/>
                    </a:lnTo>
                    <a:lnTo>
                      <a:pt x="224066" y="563841"/>
                    </a:lnTo>
                    <a:lnTo>
                      <a:pt x="170040" y="546239"/>
                    </a:lnTo>
                    <a:lnTo>
                      <a:pt x="128536" y="521639"/>
                    </a:lnTo>
                    <a:lnTo>
                      <a:pt x="75666" y="468109"/>
                    </a:lnTo>
                    <a:lnTo>
                      <a:pt x="51409" y="425932"/>
                    </a:lnTo>
                    <a:lnTo>
                      <a:pt x="36029" y="378955"/>
                    </a:lnTo>
                    <a:lnTo>
                      <a:pt x="30645" y="328307"/>
                    </a:lnTo>
                    <a:lnTo>
                      <a:pt x="35534" y="279984"/>
                    </a:lnTo>
                    <a:lnTo>
                      <a:pt x="49542" y="234937"/>
                    </a:lnTo>
                    <a:lnTo>
                      <a:pt x="71704" y="194157"/>
                    </a:lnTo>
                    <a:lnTo>
                      <a:pt x="101053" y="158610"/>
                    </a:lnTo>
                    <a:lnTo>
                      <a:pt x="136601" y="129273"/>
                    </a:lnTo>
                    <a:lnTo>
                      <a:pt x="177380" y="107111"/>
                    </a:lnTo>
                    <a:lnTo>
                      <a:pt x="222415" y="93103"/>
                    </a:lnTo>
                    <a:lnTo>
                      <a:pt x="270751" y="88214"/>
                    </a:lnTo>
                    <a:lnTo>
                      <a:pt x="319074" y="93103"/>
                    </a:lnTo>
                    <a:lnTo>
                      <a:pt x="364121" y="107111"/>
                    </a:lnTo>
                    <a:lnTo>
                      <a:pt x="404901" y="129273"/>
                    </a:lnTo>
                    <a:lnTo>
                      <a:pt x="440448" y="158610"/>
                    </a:lnTo>
                    <a:lnTo>
                      <a:pt x="469785" y="194157"/>
                    </a:lnTo>
                    <a:lnTo>
                      <a:pt x="491947" y="234937"/>
                    </a:lnTo>
                    <a:lnTo>
                      <a:pt x="505879" y="279717"/>
                    </a:lnTo>
                    <a:lnTo>
                      <a:pt x="510844" y="328307"/>
                    </a:lnTo>
                    <a:lnTo>
                      <a:pt x="510844" y="205181"/>
                    </a:lnTo>
                    <a:lnTo>
                      <a:pt x="477735" y="153987"/>
                    </a:lnTo>
                    <a:lnTo>
                      <a:pt x="445084" y="121335"/>
                    </a:lnTo>
                    <a:lnTo>
                      <a:pt x="407289" y="94589"/>
                    </a:lnTo>
                    <a:lnTo>
                      <a:pt x="393877" y="88214"/>
                    </a:lnTo>
                    <a:lnTo>
                      <a:pt x="365125" y="74536"/>
                    </a:lnTo>
                    <a:lnTo>
                      <a:pt x="319354" y="61937"/>
                    </a:lnTo>
                    <a:lnTo>
                      <a:pt x="270751" y="57569"/>
                    </a:lnTo>
                    <a:lnTo>
                      <a:pt x="222148" y="61937"/>
                    </a:lnTo>
                    <a:lnTo>
                      <a:pt x="176364" y="74536"/>
                    </a:lnTo>
                    <a:lnTo>
                      <a:pt x="134200" y="94589"/>
                    </a:lnTo>
                    <a:lnTo>
                      <a:pt x="96405" y="121335"/>
                    </a:lnTo>
                    <a:lnTo>
                      <a:pt x="63754" y="153987"/>
                    </a:lnTo>
                    <a:lnTo>
                      <a:pt x="37020" y="191782"/>
                    </a:lnTo>
                    <a:lnTo>
                      <a:pt x="16967" y="233946"/>
                    </a:lnTo>
                    <a:lnTo>
                      <a:pt x="4368" y="279717"/>
                    </a:lnTo>
                    <a:lnTo>
                      <a:pt x="0" y="328307"/>
                    </a:lnTo>
                    <a:lnTo>
                      <a:pt x="4254" y="376275"/>
                    </a:lnTo>
                    <a:lnTo>
                      <a:pt x="16522" y="421487"/>
                    </a:lnTo>
                    <a:lnTo>
                      <a:pt x="36055" y="463219"/>
                    </a:lnTo>
                    <a:lnTo>
                      <a:pt x="62128" y="500722"/>
                    </a:lnTo>
                    <a:lnTo>
                      <a:pt x="94005" y="533285"/>
                    </a:lnTo>
                    <a:lnTo>
                      <a:pt x="141947" y="566420"/>
                    </a:lnTo>
                    <a:lnTo>
                      <a:pt x="200761" y="589876"/>
                    </a:lnTo>
                    <a:lnTo>
                      <a:pt x="239966" y="597306"/>
                    </a:lnTo>
                    <a:lnTo>
                      <a:pt x="262737" y="598919"/>
                    </a:lnTo>
                    <a:lnTo>
                      <a:pt x="278752" y="598919"/>
                    </a:lnTo>
                    <a:lnTo>
                      <a:pt x="340741" y="589876"/>
                    </a:lnTo>
                    <a:lnTo>
                      <a:pt x="395300" y="568401"/>
                    </a:lnTo>
                    <a:lnTo>
                      <a:pt x="399542" y="566420"/>
                    </a:lnTo>
                    <a:lnTo>
                      <a:pt x="431723" y="545896"/>
                    </a:lnTo>
                    <a:lnTo>
                      <a:pt x="479361" y="500722"/>
                    </a:lnTo>
                    <a:lnTo>
                      <a:pt x="505434" y="463219"/>
                    </a:lnTo>
                    <a:lnTo>
                      <a:pt x="524979" y="421487"/>
                    </a:lnTo>
                    <a:lnTo>
                      <a:pt x="537235" y="376275"/>
                    </a:lnTo>
                    <a:lnTo>
                      <a:pt x="541489" y="328307"/>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35" name="object 34">
                <a:extLst>
                  <a:ext uri="{FF2B5EF4-FFF2-40B4-BE49-F238E27FC236}">
                    <a16:creationId xmlns:a16="http://schemas.microsoft.com/office/drawing/2014/main" id="{585A3F75-5F3A-0088-1451-9A5DF5305562}"/>
                  </a:ext>
                </a:extLst>
              </p:cNvPr>
              <p:cNvSpPr/>
              <p:nvPr/>
            </p:nvSpPr>
            <p:spPr>
              <a:xfrm>
                <a:off x="3285840" y="10899105"/>
                <a:ext cx="383542" cy="351493"/>
              </a:xfrm>
              <a:custGeom>
                <a:avLst/>
                <a:gdLst/>
                <a:ahLst/>
                <a:cxnLst/>
                <a:rect l="l" t="t" r="r" b="b"/>
                <a:pathLst>
                  <a:path w="383540" h="367665">
                    <a:moveTo>
                      <a:pt x="191698" y="0"/>
                    </a:moveTo>
                    <a:lnTo>
                      <a:pt x="126109" y="109860"/>
                    </a:lnTo>
                    <a:lnTo>
                      <a:pt x="25243" y="119190"/>
                    </a:lnTo>
                    <a:lnTo>
                      <a:pt x="0" y="146325"/>
                    </a:lnTo>
                    <a:lnTo>
                      <a:pt x="985" y="154245"/>
                    </a:lnTo>
                    <a:lnTo>
                      <a:pt x="4184" y="161558"/>
                    </a:lnTo>
                    <a:lnTo>
                      <a:pt x="9465" y="167774"/>
                    </a:lnTo>
                    <a:lnTo>
                      <a:pt x="85576" y="234610"/>
                    </a:lnTo>
                    <a:lnTo>
                      <a:pt x="63284" y="333434"/>
                    </a:lnTo>
                    <a:lnTo>
                      <a:pt x="84655" y="367360"/>
                    </a:lnTo>
                    <a:lnTo>
                      <a:pt x="95304" y="367360"/>
                    </a:lnTo>
                    <a:lnTo>
                      <a:pt x="100214" y="366062"/>
                    </a:lnTo>
                    <a:lnTo>
                      <a:pt x="176751" y="320597"/>
                    </a:lnTo>
                    <a:lnTo>
                      <a:pt x="104172" y="320597"/>
                    </a:lnTo>
                    <a:lnTo>
                      <a:pt x="126580" y="221291"/>
                    </a:lnTo>
                    <a:lnTo>
                      <a:pt x="50221" y="154245"/>
                    </a:lnTo>
                    <a:lnTo>
                      <a:pt x="48736" y="154245"/>
                    </a:lnTo>
                    <a:lnTo>
                      <a:pt x="151459" y="144739"/>
                    </a:lnTo>
                    <a:lnTo>
                      <a:pt x="191698" y="51223"/>
                    </a:lnTo>
                    <a:lnTo>
                      <a:pt x="232051" y="51223"/>
                    </a:lnTo>
                    <a:lnTo>
                      <a:pt x="217237" y="16805"/>
                    </a:lnTo>
                    <a:lnTo>
                      <a:pt x="212955" y="9872"/>
                    </a:lnTo>
                    <a:lnTo>
                      <a:pt x="206989" y="4574"/>
                    </a:lnTo>
                    <a:lnTo>
                      <a:pt x="199762" y="1190"/>
                    </a:lnTo>
                    <a:lnTo>
                      <a:pt x="191698" y="0"/>
                    </a:lnTo>
                    <a:close/>
                  </a:path>
                  <a:path w="383540" h="367665">
                    <a:moveTo>
                      <a:pt x="264279" y="311718"/>
                    </a:moveTo>
                    <a:lnTo>
                      <a:pt x="191698" y="311718"/>
                    </a:lnTo>
                    <a:lnTo>
                      <a:pt x="278795" y="363454"/>
                    </a:lnTo>
                    <a:lnTo>
                      <a:pt x="286336" y="366547"/>
                    </a:lnTo>
                    <a:lnTo>
                      <a:pt x="294611" y="367360"/>
                    </a:lnTo>
                    <a:lnTo>
                      <a:pt x="294108" y="367360"/>
                    </a:lnTo>
                    <a:lnTo>
                      <a:pt x="320728" y="341562"/>
                    </a:lnTo>
                    <a:lnTo>
                      <a:pt x="320113" y="333434"/>
                    </a:lnTo>
                    <a:lnTo>
                      <a:pt x="317218" y="320597"/>
                    </a:lnTo>
                    <a:lnTo>
                      <a:pt x="279225" y="320597"/>
                    </a:lnTo>
                    <a:lnTo>
                      <a:pt x="264279" y="311718"/>
                    </a:lnTo>
                    <a:close/>
                  </a:path>
                  <a:path w="383540" h="367665">
                    <a:moveTo>
                      <a:pt x="191698" y="268599"/>
                    </a:moveTo>
                    <a:lnTo>
                      <a:pt x="104172" y="320597"/>
                    </a:lnTo>
                    <a:lnTo>
                      <a:pt x="176751" y="320597"/>
                    </a:lnTo>
                    <a:lnTo>
                      <a:pt x="191698" y="311718"/>
                    </a:lnTo>
                    <a:lnTo>
                      <a:pt x="264279" y="311718"/>
                    </a:lnTo>
                    <a:lnTo>
                      <a:pt x="191698" y="268599"/>
                    </a:lnTo>
                    <a:close/>
                  </a:path>
                  <a:path w="383540" h="367665">
                    <a:moveTo>
                      <a:pt x="232051" y="51223"/>
                    </a:moveTo>
                    <a:lnTo>
                      <a:pt x="191698" y="51223"/>
                    </a:lnTo>
                    <a:lnTo>
                      <a:pt x="231949" y="144739"/>
                    </a:lnTo>
                    <a:lnTo>
                      <a:pt x="334661" y="154245"/>
                    </a:lnTo>
                    <a:lnTo>
                      <a:pt x="333176" y="154245"/>
                    </a:lnTo>
                    <a:lnTo>
                      <a:pt x="256817" y="221291"/>
                    </a:lnTo>
                    <a:lnTo>
                      <a:pt x="279225" y="320597"/>
                    </a:lnTo>
                    <a:lnTo>
                      <a:pt x="317218" y="320597"/>
                    </a:lnTo>
                    <a:lnTo>
                      <a:pt x="297821" y="234610"/>
                    </a:lnTo>
                    <a:lnTo>
                      <a:pt x="373934" y="167774"/>
                    </a:lnTo>
                    <a:lnTo>
                      <a:pt x="379208" y="161558"/>
                    </a:lnTo>
                    <a:lnTo>
                      <a:pt x="382407" y="154245"/>
                    </a:lnTo>
                    <a:lnTo>
                      <a:pt x="383396" y="146325"/>
                    </a:lnTo>
                    <a:lnTo>
                      <a:pt x="382038" y="138288"/>
                    </a:lnTo>
                    <a:lnTo>
                      <a:pt x="257288" y="109860"/>
                    </a:lnTo>
                    <a:lnTo>
                      <a:pt x="232051" y="51223"/>
                    </a:lnTo>
                    <a:close/>
                  </a:path>
                </a:pathLst>
              </a:custGeom>
              <a:solidFill>
                <a:srgbClr val="FCE52D"/>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36" name="object 35">
                <a:extLst>
                  <a:ext uri="{FF2B5EF4-FFF2-40B4-BE49-F238E27FC236}">
                    <a16:creationId xmlns:a16="http://schemas.microsoft.com/office/drawing/2014/main" id="{6516FEB3-C27B-AE26-7035-B8D15D7B94BA}"/>
                  </a:ext>
                </a:extLst>
              </p:cNvPr>
              <p:cNvSpPr/>
              <p:nvPr/>
            </p:nvSpPr>
            <p:spPr>
              <a:xfrm>
                <a:off x="3160906" y="10758123"/>
                <a:ext cx="654684" cy="917575"/>
              </a:xfrm>
              <a:custGeom>
                <a:avLst/>
                <a:gdLst/>
                <a:ahLst/>
                <a:cxnLst/>
                <a:rect l="l" t="t" r="r" b="b"/>
                <a:pathLst>
                  <a:path w="654684" h="917575">
                    <a:moveTo>
                      <a:pt x="173418" y="799221"/>
                    </a:moveTo>
                    <a:lnTo>
                      <a:pt x="144917" y="799221"/>
                    </a:lnTo>
                    <a:lnTo>
                      <a:pt x="191187" y="909197"/>
                    </a:lnTo>
                    <a:lnTo>
                      <a:pt x="193156" y="913972"/>
                    </a:lnTo>
                    <a:lnTo>
                      <a:pt x="197795" y="917123"/>
                    </a:lnTo>
                    <a:lnTo>
                      <a:pt x="203009" y="917260"/>
                    </a:lnTo>
                    <a:lnTo>
                      <a:pt x="208349" y="917260"/>
                    </a:lnTo>
                    <a:lnTo>
                      <a:pt x="212988" y="914328"/>
                    </a:lnTo>
                    <a:lnTo>
                      <a:pt x="215134" y="909731"/>
                    </a:lnTo>
                    <a:lnTo>
                      <a:pt x="233009" y="871900"/>
                    </a:lnTo>
                    <a:lnTo>
                      <a:pt x="203972" y="871900"/>
                    </a:lnTo>
                    <a:lnTo>
                      <a:pt x="173418" y="799221"/>
                    </a:lnTo>
                    <a:close/>
                  </a:path>
                  <a:path w="654684" h="917575">
                    <a:moveTo>
                      <a:pt x="356093" y="672785"/>
                    </a:moveTo>
                    <a:lnTo>
                      <a:pt x="327089" y="672785"/>
                    </a:lnTo>
                    <a:lnTo>
                      <a:pt x="439033" y="909731"/>
                    </a:lnTo>
                    <a:lnTo>
                      <a:pt x="441180" y="914328"/>
                    </a:lnTo>
                    <a:lnTo>
                      <a:pt x="445818" y="917260"/>
                    </a:lnTo>
                    <a:lnTo>
                      <a:pt x="451159" y="917260"/>
                    </a:lnTo>
                    <a:lnTo>
                      <a:pt x="456373" y="917123"/>
                    </a:lnTo>
                    <a:lnTo>
                      <a:pt x="460970" y="913972"/>
                    </a:lnTo>
                    <a:lnTo>
                      <a:pt x="478675" y="871900"/>
                    </a:lnTo>
                    <a:lnTo>
                      <a:pt x="450195" y="871900"/>
                    </a:lnTo>
                    <a:lnTo>
                      <a:pt x="356093" y="672785"/>
                    </a:lnTo>
                    <a:close/>
                  </a:path>
                  <a:path w="654684" h="917575">
                    <a:moveTo>
                      <a:pt x="215849" y="596871"/>
                    </a:moveTo>
                    <a:lnTo>
                      <a:pt x="147189" y="596871"/>
                    </a:lnTo>
                    <a:lnTo>
                      <a:pt x="183826" y="617851"/>
                    </a:lnTo>
                    <a:lnTo>
                      <a:pt x="223207" y="634034"/>
                    </a:lnTo>
                    <a:lnTo>
                      <a:pt x="264945" y="645020"/>
                    </a:lnTo>
                    <a:lnTo>
                      <a:pt x="308650" y="650409"/>
                    </a:lnTo>
                    <a:lnTo>
                      <a:pt x="203972" y="871900"/>
                    </a:lnTo>
                    <a:lnTo>
                      <a:pt x="233009" y="871900"/>
                    </a:lnTo>
                    <a:lnTo>
                      <a:pt x="327089" y="672785"/>
                    </a:lnTo>
                    <a:lnTo>
                      <a:pt x="356093" y="672785"/>
                    </a:lnTo>
                    <a:lnTo>
                      <a:pt x="345518" y="650409"/>
                    </a:lnTo>
                    <a:lnTo>
                      <a:pt x="389230" y="645020"/>
                    </a:lnTo>
                    <a:lnTo>
                      <a:pt x="430980" y="634034"/>
                    </a:lnTo>
                    <a:lnTo>
                      <a:pt x="467424" y="619059"/>
                    </a:lnTo>
                    <a:lnTo>
                      <a:pt x="315917" y="619059"/>
                    </a:lnTo>
                    <a:lnTo>
                      <a:pt x="308524" y="618714"/>
                    </a:lnTo>
                    <a:lnTo>
                      <a:pt x="301215" y="618054"/>
                    </a:lnTo>
                    <a:lnTo>
                      <a:pt x="263196" y="612218"/>
                    </a:lnTo>
                    <a:lnTo>
                      <a:pt x="226917" y="601688"/>
                    </a:lnTo>
                    <a:lnTo>
                      <a:pt x="215849" y="596871"/>
                    </a:lnTo>
                    <a:close/>
                  </a:path>
                  <a:path w="654684" h="917575">
                    <a:moveTo>
                      <a:pt x="499010" y="768751"/>
                    </a:moveTo>
                    <a:lnTo>
                      <a:pt x="492183" y="771997"/>
                    </a:lnTo>
                    <a:lnTo>
                      <a:pt x="450195" y="871900"/>
                    </a:lnTo>
                    <a:lnTo>
                      <a:pt x="478675" y="871900"/>
                    </a:lnTo>
                    <a:lnTo>
                      <a:pt x="509261" y="799221"/>
                    </a:lnTo>
                    <a:lnTo>
                      <a:pt x="601065" y="799221"/>
                    </a:lnTo>
                    <a:lnTo>
                      <a:pt x="499010" y="768751"/>
                    </a:lnTo>
                    <a:close/>
                  </a:path>
                  <a:path w="654684" h="917575">
                    <a:moveTo>
                      <a:pt x="279886" y="0"/>
                    </a:moveTo>
                    <a:lnTo>
                      <a:pt x="225479" y="12774"/>
                    </a:lnTo>
                    <a:lnTo>
                      <a:pt x="182700" y="30065"/>
                    </a:lnTo>
                    <a:lnTo>
                      <a:pt x="143359" y="52853"/>
                    </a:lnTo>
                    <a:lnTo>
                      <a:pt x="107881" y="80633"/>
                    </a:lnTo>
                    <a:lnTo>
                      <a:pt x="76692" y="112898"/>
                    </a:lnTo>
                    <a:lnTo>
                      <a:pt x="50219" y="149143"/>
                    </a:lnTo>
                    <a:lnTo>
                      <a:pt x="28887" y="188862"/>
                    </a:lnTo>
                    <a:lnTo>
                      <a:pt x="13122" y="231548"/>
                    </a:lnTo>
                    <a:lnTo>
                      <a:pt x="3351" y="276697"/>
                    </a:lnTo>
                    <a:lnTo>
                      <a:pt x="0" y="323801"/>
                    </a:lnTo>
                    <a:lnTo>
                      <a:pt x="3996" y="374967"/>
                    </a:lnTo>
                    <a:lnTo>
                      <a:pt x="15575" y="423643"/>
                    </a:lnTo>
                    <a:lnTo>
                      <a:pt x="34130" y="469221"/>
                    </a:lnTo>
                    <a:lnTo>
                      <a:pt x="59053" y="511092"/>
                    </a:lnTo>
                    <a:lnTo>
                      <a:pt x="89736" y="548648"/>
                    </a:lnTo>
                    <a:lnTo>
                      <a:pt x="125494" y="581280"/>
                    </a:lnTo>
                    <a:lnTo>
                      <a:pt x="15015" y="815158"/>
                    </a:lnTo>
                    <a:lnTo>
                      <a:pt x="12784" y="819849"/>
                    </a:lnTo>
                    <a:lnTo>
                      <a:pt x="13570" y="825409"/>
                    </a:lnTo>
                    <a:lnTo>
                      <a:pt x="16941" y="829346"/>
                    </a:lnTo>
                    <a:lnTo>
                      <a:pt x="20313" y="833241"/>
                    </a:lnTo>
                    <a:lnTo>
                      <a:pt x="25695" y="834822"/>
                    </a:lnTo>
                    <a:lnTo>
                      <a:pt x="143165" y="799745"/>
                    </a:lnTo>
                    <a:lnTo>
                      <a:pt x="51349" y="799745"/>
                    </a:lnTo>
                    <a:lnTo>
                      <a:pt x="147189" y="596871"/>
                    </a:lnTo>
                    <a:lnTo>
                      <a:pt x="215849" y="596871"/>
                    </a:lnTo>
                    <a:lnTo>
                      <a:pt x="192706" y="586799"/>
                    </a:lnTo>
                    <a:lnTo>
                      <a:pt x="160895" y="567888"/>
                    </a:lnTo>
                    <a:lnTo>
                      <a:pt x="103004" y="516055"/>
                    </a:lnTo>
                    <a:lnTo>
                      <a:pt x="73140" y="474505"/>
                    </a:lnTo>
                    <a:lnTo>
                      <a:pt x="50722" y="428033"/>
                    </a:lnTo>
                    <a:lnTo>
                      <a:pt x="36629" y="377509"/>
                    </a:lnTo>
                    <a:lnTo>
                      <a:pt x="31737" y="323801"/>
                    </a:lnTo>
                    <a:lnTo>
                      <a:pt x="35460" y="276697"/>
                    </a:lnTo>
                    <a:lnTo>
                      <a:pt x="46295" y="231725"/>
                    </a:lnTo>
                    <a:lnTo>
                      <a:pt x="63702" y="189678"/>
                    </a:lnTo>
                    <a:lnTo>
                      <a:pt x="87155" y="151129"/>
                    </a:lnTo>
                    <a:lnTo>
                      <a:pt x="116128" y="116704"/>
                    </a:lnTo>
                    <a:lnTo>
                      <a:pt x="150092" y="87031"/>
                    </a:lnTo>
                    <a:lnTo>
                      <a:pt x="188519" y="62737"/>
                    </a:lnTo>
                    <a:lnTo>
                      <a:pt x="230881" y="44449"/>
                    </a:lnTo>
                    <a:lnTo>
                      <a:pt x="276651" y="32794"/>
                    </a:lnTo>
                    <a:lnTo>
                      <a:pt x="285279" y="31297"/>
                    </a:lnTo>
                    <a:lnTo>
                      <a:pt x="291101" y="23067"/>
                    </a:lnTo>
                    <a:lnTo>
                      <a:pt x="288116" y="5821"/>
                    </a:lnTo>
                    <a:lnTo>
                      <a:pt x="279886" y="0"/>
                    </a:lnTo>
                    <a:close/>
                  </a:path>
                  <a:path w="654684" h="917575">
                    <a:moveTo>
                      <a:pt x="601065" y="799221"/>
                    </a:moveTo>
                    <a:lnTo>
                      <a:pt x="509261" y="799221"/>
                    </a:lnTo>
                    <a:lnTo>
                      <a:pt x="628473" y="834822"/>
                    </a:lnTo>
                    <a:lnTo>
                      <a:pt x="633855" y="833241"/>
                    </a:lnTo>
                    <a:lnTo>
                      <a:pt x="637226" y="829346"/>
                    </a:lnTo>
                    <a:lnTo>
                      <a:pt x="640598" y="825409"/>
                    </a:lnTo>
                    <a:lnTo>
                      <a:pt x="641394" y="819849"/>
                    </a:lnTo>
                    <a:lnTo>
                      <a:pt x="639153" y="815158"/>
                    </a:lnTo>
                    <a:lnTo>
                      <a:pt x="631871" y="799745"/>
                    </a:lnTo>
                    <a:lnTo>
                      <a:pt x="602819" y="799745"/>
                    </a:lnTo>
                    <a:lnTo>
                      <a:pt x="601065" y="799221"/>
                    </a:lnTo>
                    <a:close/>
                  </a:path>
                  <a:path w="654684" h="917575">
                    <a:moveTo>
                      <a:pt x="157649" y="770112"/>
                    </a:moveTo>
                    <a:lnTo>
                      <a:pt x="151220" y="770112"/>
                    </a:lnTo>
                    <a:lnTo>
                      <a:pt x="149943" y="770280"/>
                    </a:lnTo>
                    <a:lnTo>
                      <a:pt x="148717" y="770678"/>
                    </a:lnTo>
                    <a:lnTo>
                      <a:pt x="51349" y="799745"/>
                    </a:lnTo>
                    <a:lnTo>
                      <a:pt x="143165" y="799745"/>
                    </a:lnTo>
                    <a:lnTo>
                      <a:pt x="144917" y="799221"/>
                    </a:lnTo>
                    <a:lnTo>
                      <a:pt x="173418" y="799221"/>
                    </a:lnTo>
                    <a:lnTo>
                      <a:pt x="162466" y="773170"/>
                    </a:lnTo>
                    <a:lnTo>
                      <a:pt x="157649" y="770112"/>
                    </a:lnTo>
                    <a:close/>
                  </a:path>
                  <a:path w="654684" h="917575">
                    <a:moveTo>
                      <a:pt x="536020" y="596871"/>
                    </a:moveTo>
                    <a:lnTo>
                      <a:pt x="506979" y="596871"/>
                    </a:lnTo>
                    <a:lnTo>
                      <a:pt x="602819" y="799745"/>
                    </a:lnTo>
                    <a:lnTo>
                      <a:pt x="631871" y="799745"/>
                    </a:lnTo>
                    <a:lnTo>
                      <a:pt x="536020" y="596871"/>
                    </a:lnTo>
                    <a:close/>
                  </a:path>
                  <a:path w="654684" h="917575">
                    <a:moveTo>
                      <a:pt x="374281" y="0"/>
                    </a:moveTo>
                    <a:lnTo>
                      <a:pt x="366051" y="5821"/>
                    </a:lnTo>
                    <a:lnTo>
                      <a:pt x="363077" y="23067"/>
                    </a:lnTo>
                    <a:lnTo>
                      <a:pt x="368899" y="31297"/>
                    </a:lnTo>
                    <a:lnTo>
                      <a:pt x="377517" y="32794"/>
                    </a:lnTo>
                    <a:lnTo>
                      <a:pt x="423324" y="44449"/>
                    </a:lnTo>
                    <a:lnTo>
                      <a:pt x="465694" y="62737"/>
                    </a:lnTo>
                    <a:lnTo>
                      <a:pt x="504118" y="87031"/>
                    </a:lnTo>
                    <a:lnTo>
                      <a:pt x="538074" y="116704"/>
                    </a:lnTo>
                    <a:lnTo>
                      <a:pt x="567037" y="151129"/>
                    </a:lnTo>
                    <a:lnTo>
                      <a:pt x="590481" y="189678"/>
                    </a:lnTo>
                    <a:lnTo>
                      <a:pt x="607810" y="231548"/>
                    </a:lnTo>
                    <a:lnTo>
                      <a:pt x="618709" y="276697"/>
                    </a:lnTo>
                    <a:lnTo>
                      <a:pt x="622431" y="323801"/>
                    </a:lnTo>
                    <a:lnTo>
                      <a:pt x="617538" y="377509"/>
                    </a:lnTo>
                    <a:lnTo>
                      <a:pt x="603445" y="428033"/>
                    </a:lnTo>
                    <a:lnTo>
                      <a:pt x="581028" y="474505"/>
                    </a:lnTo>
                    <a:lnTo>
                      <a:pt x="551163" y="516055"/>
                    </a:lnTo>
                    <a:lnTo>
                      <a:pt x="514727" y="551815"/>
                    </a:lnTo>
                    <a:lnTo>
                      <a:pt x="461467" y="586799"/>
                    </a:lnTo>
                    <a:lnTo>
                      <a:pt x="390980" y="612218"/>
                    </a:lnTo>
                    <a:lnTo>
                      <a:pt x="352963" y="618054"/>
                    </a:lnTo>
                    <a:lnTo>
                      <a:pt x="338251" y="619059"/>
                    </a:lnTo>
                    <a:lnTo>
                      <a:pt x="467424" y="619059"/>
                    </a:lnTo>
                    <a:lnTo>
                      <a:pt x="470364" y="617851"/>
                    </a:lnTo>
                    <a:lnTo>
                      <a:pt x="506979" y="596871"/>
                    </a:lnTo>
                    <a:lnTo>
                      <a:pt x="536020" y="596871"/>
                    </a:lnTo>
                    <a:lnTo>
                      <a:pt x="528654" y="581280"/>
                    </a:lnTo>
                    <a:lnTo>
                      <a:pt x="564463" y="548648"/>
                    </a:lnTo>
                    <a:lnTo>
                      <a:pt x="595132" y="511092"/>
                    </a:lnTo>
                    <a:lnTo>
                      <a:pt x="620049" y="469221"/>
                    </a:lnTo>
                    <a:lnTo>
                      <a:pt x="638603" y="423643"/>
                    </a:lnTo>
                    <a:lnTo>
                      <a:pt x="650183" y="374967"/>
                    </a:lnTo>
                    <a:lnTo>
                      <a:pt x="654179" y="323801"/>
                    </a:lnTo>
                    <a:lnTo>
                      <a:pt x="650827" y="276697"/>
                    </a:lnTo>
                    <a:lnTo>
                      <a:pt x="641097" y="231725"/>
                    </a:lnTo>
                    <a:lnTo>
                      <a:pt x="625299" y="188862"/>
                    </a:lnTo>
                    <a:lnTo>
                      <a:pt x="603972" y="149143"/>
                    </a:lnTo>
                    <a:lnTo>
                      <a:pt x="577505" y="112898"/>
                    </a:lnTo>
                    <a:lnTo>
                      <a:pt x="546322" y="80633"/>
                    </a:lnTo>
                    <a:lnTo>
                      <a:pt x="510848" y="52853"/>
                    </a:lnTo>
                    <a:lnTo>
                      <a:pt x="471509" y="30065"/>
                    </a:lnTo>
                    <a:lnTo>
                      <a:pt x="428725" y="12774"/>
                    </a:lnTo>
                    <a:lnTo>
                      <a:pt x="382909" y="1486"/>
                    </a:lnTo>
                    <a:lnTo>
                      <a:pt x="374281"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grpSp>
        <p:sp>
          <p:nvSpPr>
            <p:cNvPr id="37" name="object 36">
              <a:extLst>
                <a:ext uri="{FF2B5EF4-FFF2-40B4-BE49-F238E27FC236}">
                  <a16:creationId xmlns:a16="http://schemas.microsoft.com/office/drawing/2014/main" id="{955A67AA-B3FE-ADCA-2A18-AF38B953A96C}"/>
                </a:ext>
              </a:extLst>
            </p:cNvPr>
            <p:cNvSpPr/>
            <p:nvPr/>
          </p:nvSpPr>
          <p:spPr>
            <a:xfrm>
              <a:off x="11120881" y="2894504"/>
              <a:ext cx="748030" cy="748030"/>
            </a:xfrm>
            <a:custGeom>
              <a:avLst/>
              <a:gdLst/>
              <a:ahLst/>
              <a:cxnLst/>
              <a:rect l="l" t="t" r="r" b="b"/>
              <a:pathLst>
                <a:path w="748029" h="748030">
                  <a:moveTo>
                    <a:pt x="392176" y="0"/>
                  </a:moveTo>
                  <a:lnTo>
                    <a:pt x="373894" y="0"/>
                  </a:lnTo>
                  <a:lnTo>
                    <a:pt x="327059" y="2918"/>
                  </a:lnTo>
                  <a:lnTo>
                    <a:pt x="281942" y="11438"/>
                  </a:lnTo>
                  <a:lnTo>
                    <a:pt x="238895" y="25207"/>
                  </a:lnTo>
                  <a:lnTo>
                    <a:pt x="198272" y="43871"/>
                  </a:lnTo>
                  <a:lnTo>
                    <a:pt x="160426" y="67078"/>
                  </a:lnTo>
                  <a:lnTo>
                    <a:pt x="125710" y="94474"/>
                  </a:lnTo>
                  <a:lnTo>
                    <a:pt x="94477" y="125706"/>
                  </a:lnTo>
                  <a:lnTo>
                    <a:pt x="67080" y="160422"/>
                  </a:lnTo>
                  <a:lnTo>
                    <a:pt x="43873" y="198268"/>
                  </a:lnTo>
                  <a:lnTo>
                    <a:pt x="25208" y="238891"/>
                  </a:lnTo>
                  <a:lnTo>
                    <a:pt x="11439" y="281939"/>
                  </a:lnTo>
                  <a:lnTo>
                    <a:pt x="2918" y="327057"/>
                  </a:lnTo>
                  <a:lnTo>
                    <a:pt x="0" y="373894"/>
                  </a:lnTo>
                  <a:lnTo>
                    <a:pt x="2848" y="419605"/>
                  </a:lnTo>
                  <a:lnTo>
                    <a:pt x="11439" y="465846"/>
                  </a:lnTo>
                  <a:lnTo>
                    <a:pt x="25208" y="508892"/>
                  </a:lnTo>
                  <a:lnTo>
                    <a:pt x="43873" y="549515"/>
                  </a:lnTo>
                  <a:lnTo>
                    <a:pt x="67080" y="587361"/>
                  </a:lnTo>
                  <a:lnTo>
                    <a:pt x="94477" y="622078"/>
                  </a:lnTo>
                  <a:lnTo>
                    <a:pt x="125710" y="653311"/>
                  </a:lnTo>
                  <a:lnTo>
                    <a:pt x="160426" y="680707"/>
                  </a:lnTo>
                  <a:lnTo>
                    <a:pt x="198272" y="703915"/>
                  </a:lnTo>
                  <a:lnTo>
                    <a:pt x="238895" y="722580"/>
                  </a:lnTo>
                  <a:lnTo>
                    <a:pt x="281942" y="736349"/>
                  </a:lnTo>
                  <a:lnTo>
                    <a:pt x="327059" y="744870"/>
                  </a:lnTo>
                  <a:lnTo>
                    <a:pt x="373894" y="747788"/>
                  </a:lnTo>
                  <a:lnTo>
                    <a:pt x="420729" y="744870"/>
                  </a:lnTo>
                  <a:lnTo>
                    <a:pt x="465846" y="736349"/>
                  </a:lnTo>
                  <a:lnTo>
                    <a:pt x="508892" y="722580"/>
                  </a:lnTo>
                  <a:lnTo>
                    <a:pt x="533630" y="711213"/>
                  </a:lnTo>
                  <a:lnTo>
                    <a:pt x="373894" y="711213"/>
                  </a:lnTo>
                  <a:lnTo>
                    <a:pt x="328183" y="708129"/>
                  </a:lnTo>
                  <a:lnTo>
                    <a:pt x="284322" y="699144"/>
                  </a:lnTo>
                  <a:lnTo>
                    <a:pt x="242717" y="684664"/>
                  </a:lnTo>
                  <a:lnTo>
                    <a:pt x="203772" y="665095"/>
                  </a:lnTo>
                  <a:lnTo>
                    <a:pt x="167892" y="640840"/>
                  </a:lnTo>
                  <a:lnTo>
                    <a:pt x="135482" y="612305"/>
                  </a:lnTo>
                  <a:lnTo>
                    <a:pt x="106948" y="579896"/>
                  </a:lnTo>
                  <a:lnTo>
                    <a:pt x="82693" y="544016"/>
                  </a:lnTo>
                  <a:lnTo>
                    <a:pt x="63124" y="505071"/>
                  </a:lnTo>
                  <a:lnTo>
                    <a:pt x="48644" y="463466"/>
                  </a:lnTo>
                  <a:lnTo>
                    <a:pt x="39659" y="419605"/>
                  </a:lnTo>
                  <a:lnTo>
                    <a:pt x="36574" y="373894"/>
                  </a:lnTo>
                  <a:lnTo>
                    <a:pt x="39908" y="327057"/>
                  </a:lnTo>
                  <a:lnTo>
                    <a:pt x="49973" y="279634"/>
                  </a:lnTo>
                  <a:lnTo>
                    <a:pt x="66008" y="236104"/>
                  </a:lnTo>
                  <a:lnTo>
                    <a:pt x="87634" y="195610"/>
                  </a:lnTo>
                  <a:lnTo>
                    <a:pt x="114374" y="158625"/>
                  </a:lnTo>
                  <a:lnTo>
                    <a:pt x="145678" y="125706"/>
                  </a:lnTo>
                  <a:lnTo>
                    <a:pt x="181298" y="97088"/>
                  </a:lnTo>
                  <a:lnTo>
                    <a:pt x="220532" y="73486"/>
                  </a:lnTo>
                  <a:lnTo>
                    <a:pt x="262978" y="55297"/>
                  </a:lnTo>
                  <a:lnTo>
                    <a:pt x="308164" y="42995"/>
                  </a:lnTo>
                  <a:lnTo>
                    <a:pt x="355612" y="37056"/>
                  </a:lnTo>
                  <a:lnTo>
                    <a:pt x="392176" y="37056"/>
                  </a:lnTo>
                  <a:lnTo>
                    <a:pt x="392176" y="0"/>
                  </a:lnTo>
                  <a:close/>
                </a:path>
                <a:path w="748029" h="748030">
                  <a:moveTo>
                    <a:pt x="392176" y="37056"/>
                  </a:moveTo>
                  <a:lnTo>
                    <a:pt x="355612" y="37056"/>
                  </a:lnTo>
                  <a:lnTo>
                    <a:pt x="355612" y="392176"/>
                  </a:lnTo>
                  <a:lnTo>
                    <a:pt x="710721" y="392176"/>
                  </a:lnTo>
                  <a:lnTo>
                    <a:pt x="704785" y="439624"/>
                  </a:lnTo>
                  <a:lnTo>
                    <a:pt x="692485" y="484809"/>
                  </a:lnTo>
                  <a:lnTo>
                    <a:pt x="674298" y="527256"/>
                  </a:lnTo>
                  <a:lnTo>
                    <a:pt x="650698" y="566489"/>
                  </a:lnTo>
                  <a:lnTo>
                    <a:pt x="622160" y="602034"/>
                  </a:lnTo>
                  <a:lnTo>
                    <a:pt x="589162" y="633414"/>
                  </a:lnTo>
                  <a:lnTo>
                    <a:pt x="552178" y="660154"/>
                  </a:lnTo>
                  <a:lnTo>
                    <a:pt x="511683" y="681780"/>
                  </a:lnTo>
                  <a:lnTo>
                    <a:pt x="468154" y="697815"/>
                  </a:lnTo>
                  <a:lnTo>
                    <a:pt x="422066" y="707785"/>
                  </a:lnTo>
                  <a:lnTo>
                    <a:pt x="373894" y="711213"/>
                  </a:lnTo>
                  <a:lnTo>
                    <a:pt x="533630" y="711213"/>
                  </a:lnTo>
                  <a:lnTo>
                    <a:pt x="587361" y="680707"/>
                  </a:lnTo>
                  <a:lnTo>
                    <a:pt x="622078" y="653311"/>
                  </a:lnTo>
                  <a:lnTo>
                    <a:pt x="653311" y="622078"/>
                  </a:lnTo>
                  <a:lnTo>
                    <a:pt x="680707" y="587361"/>
                  </a:lnTo>
                  <a:lnTo>
                    <a:pt x="703915" y="549515"/>
                  </a:lnTo>
                  <a:lnTo>
                    <a:pt x="722580" y="508892"/>
                  </a:lnTo>
                  <a:lnTo>
                    <a:pt x="736349" y="465846"/>
                  </a:lnTo>
                  <a:lnTo>
                    <a:pt x="744870" y="420729"/>
                  </a:lnTo>
                  <a:lnTo>
                    <a:pt x="747788" y="373894"/>
                  </a:lnTo>
                  <a:lnTo>
                    <a:pt x="747788" y="355612"/>
                  </a:lnTo>
                  <a:lnTo>
                    <a:pt x="392176" y="355612"/>
                  </a:lnTo>
                  <a:lnTo>
                    <a:pt x="392176" y="37056"/>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sp>
          <p:nvSpPr>
            <p:cNvPr id="38" name="object 37">
              <a:extLst>
                <a:ext uri="{FF2B5EF4-FFF2-40B4-BE49-F238E27FC236}">
                  <a16:creationId xmlns:a16="http://schemas.microsoft.com/office/drawing/2014/main" id="{BA3FA653-FCA6-C373-FA53-10658613C81F}"/>
                </a:ext>
              </a:extLst>
            </p:cNvPr>
            <p:cNvSpPr txBox="1"/>
            <p:nvPr/>
          </p:nvSpPr>
          <p:spPr>
            <a:xfrm>
              <a:off x="9712062" y="3170384"/>
              <a:ext cx="1591310" cy="773812"/>
            </a:xfrm>
            <a:prstGeom prst="rect">
              <a:avLst/>
            </a:prstGeom>
          </p:spPr>
          <p:txBody>
            <a:bodyPr vert="horz" wrap="square" lIns="0" tIns="17145" rIns="0" bIns="0" rtlCol="0">
              <a:spAutoFit/>
            </a:bodyPr>
            <a:lstStyle/>
            <a:p>
              <a:pPr marL="12700" marR="0" lvl="0" indent="0" algn="l" defTabSz="914400" rtl="0" eaLnBrk="1" fontAlgn="auto" latinLnBrk="0" hangingPunct="1">
                <a:lnSpc>
                  <a:spcPts val="2520"/>
                </a:lnSpc>
                <a:spcBef>
                  <a:spcPts val="135"/>
                </a:spcBef>
                <a:spcAft>
                  <a:spcPts val="0"/>
                </a:spcAft>
                <a:buClrTx/>
                <a:buSzTx/>
                <a:buFontTx/>
                <a:buNone/>
                <a:tabLst/>
                <a:defRPr/>
              </a:pPr>
              <a:r>
                <a:rPr kumimoji="0" sz="1400" b="1" i="0" u="none" strike="noStrike" kern="1200" cap="none" spc="0" normalizeH="0" baseline="0" noProof="0" dirty="0">
                  <a:ln>
                    <a:noFill/>
                  </a:ln>
                  <a:solidFill>
                    <a:srgbClr val="F7FCFE"/>
                  </a:solidFill>
                  <a:effectLst/>
                  <a:uLnTx/>
                  <a:uFillTx/>
                  <a:latin typeface="Avenir Next LT Pro" panose="020B0504020202020204" pitchFamily="34" charset="0"/>
                  <a:ea typeface="+mn-ea"/>
                  <a:cs typeface="Arial"/>
                </a:rPr>
                <a:t>DE</a:t>
              </a:r>
              <a:r>
                <a:rPr kumimoji="0" sz="1400" b="1" i="0" u="none" strike="noStrike" kern="1200" cap="none" spc="-25" normalizeH="0" baseline="0" noProof="0" dirty="0">
                  <a:ln>
                    <a:noFill/>
                  </a:ln>
                  <a:solidFill>
                    <a:srgbClr val="F7FCFE"/>
                  </a:solidFill>
                  <a:effectLst/>
                  <a:uLnTx/>
                  <a:uFillTx/>
                  <a:latin typeface="Avenir Next LT Pro" panose="020B0504020202020204" pitchFamily="34" charset="0"/>
                  <a:ea typeface="+mn-ea"/>
                  <a:cs typeface="Arial"/>
                </a:rPr>
                <a:t> </a:t>
              </a:r>
              <a:r>
                <a:rPr kumimoji="0" sz="1400" b="1" i="0" u="none" strike="noStrike" kern="1200" cap="none" spc="95" normalizeH="0" baseline="0" noProof="0" dirty="0">
                  <a:ln>
                    <a:noFill/>
                  </a:ln>
                  <a:solidFill>
                    <a:srgbClr val="F7FCFE"/>
                  </a:solidFill>
                  <a:effectLst/>
                  <a:uLnTx/>
                  <a:uFillTx/>
                  <a:latin typeface="Avenir Next LT Pro" panose="020B0504020202020204" pitchFamily="34" charset="0"/>
                  <a:ea typeface="+mn-ea"/>
                  <a:cs typeface="Arial"/>
                </a:rPr>
                <a:t>PDM</a:t>
              </a:r>
              <a:endParaRPr kumimoji="0"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a:p>
              <a:pPr marL="12700" marR="5080" lvl="0" indent="0" algn="l" defTabSz="914400" rtl="0" eaLnBrk="1" fontAlgn="auto" latinLnBrk="0" hangingPunct="1">
                <a:lnSpc>
                  <a:spcPts val="1110"/>
                </a:lnSpc>
                <a:spcBef>
                  <a:spcPts val="210"/>
                </a:spcBef>
                <a:spcAft>
                  <a:spcPts val="0"/>
                </a:spcAft>
                <a:buClrTx/>
                <a:buSzTx/>
                <a:buFontTx/>
                <a:buNone/>
                <a:tabLst/>
                <a:defRPr/>
              </a:pPr>
              <a:r>
                <a:rPr kumimoji="0" sz="800" b="1" i="0" u="none" strike="noStrike" kern="1200" cap="none" spc="0" normalizeH="0" baseline="0" noProof="0" dirty="0">
                  <a:ln>
                    <a:noFill/>
                  </a:ln>
                  <a:solidFill>
                    <a:srgbClr val="F7FCFE"/>
                  </a:solidFill>
                  <a:effectLst/>
                  <a:uLnTx/>
                  <a:uFillTx/>
                  <a:latin typeface="Avenir Next LT Pro" panose="020B0504020202020204" pitchFamily="34" charset="0"/>
                  <a:ea typeface="+mn-ea"/>
                  <a:cs typeface="Arial"/>
                </a:rPr>
                <a:t>de</a:t>
              </a:r>
              <a:r>
                <a:rPr kumimoji="0" sz="800" b="1" i="0" u="none" strike="noStrike" kern="1200" cap="none" spc="30" normalizeH="0" baseline="0" noProof="0" dirty="0">
                  <a:ln>
                    <a:noFill/>
                  </a:ln>
                  <a:solidFill>
                    <a:srgbClr val="F7FCFE"/>
                  </a:solidFill>
                  <a:effectLst/>
                  <a:uLnTx/>
                  <a:uFillTx/>
                  <a:latin typeface="Avenir Next LT Pro" panose="020B0504020202020204" pitchFamily="34" charset="0"/>
                  <a:ea typeface="+mn-ea"/>
                  <a:cs typeface="Arial"/>
                </a:rPr>
                <a:t> </a:t>
              </a:r>
              <a:r>
                <a:rPr kumimoji="0" sz="800" b="1" i="0" u="none" strike="noStrike" kern="1200" cap="none" spc="0" normalizeH="0" baseline="0" noProof="0" dirty="0">
                  <a:ln>
                    <a:noFill/>
                  </a:ln>
                  <a:solidFill>
                    <a:srgbClr val="F7FCFE"/>
                  </a:solidFill>
                  <a:effectLst/>
                  <a:uLnTx/>
                  <a:uFillTx/>
                  <a:latin typeface="Avenir Next LT Pro" panose="020B0504020202020204" pitchFamily="34" charset="0"/>
                  <a:ea typeface="+mn-ea"/>
                  <a:cs typeface="Arial"/>
                </a:rPr>
                <a:t>la</a:t>
              </a:r>
              <a:r>
                <a:rPr kumimoji="0" sz="800" b="1" i="0" u="none" strike="noStrike" kern="1200" cap="none" spc="35" normalizeH="0" baseline="0" noProof="0" dirty="0">
                  <a:ln>
                    <a:noFill/>
                  </a:ln>
                  <a:solidFill>
                    <a:srgbClr val="F7FCFE"/>
                  </a:solidFill>
                  <a:effectLst/>
                  <a:uLnTx/>
                  <a:uFillTx/>
                  <a:latin typeface="Avenir Next LT Pro" panose="020B0504020202020204" pitchFamily="34" charset="0"/>
                  <a:ea typeface="+mn-ea"/>
                  <a:cs typeface="Arial"/>
                </a:rPr>
                <a:t> </a:t>
              </a:r>
              <a:r>
                <a:rPr kumimoji="0" sz="800" b="1" i="0" u="none" strike="noStrike" kern="1200" cap="none" spc="-10" normalizeH="0" baseline="0" noProof="0" dirty="0">
                  <a:ln>
                    <a:noFill/>
                  </a:ln>
                  <a:solidFill>
                    <a:srgbClr val="F7FCFE"/>
                  </a:solidFill>
                  <a:effectLst/>
                  <a:uLnTx/>
                  <a:uFillTx/>
                  <a:latin typeface="Avenir Next LT Pro" panose="020B0504020202020204" pitchFamily="34" charset="0"/>
                  <a:ea typeface="+mn-ea"/>
                  <a:cs typeface="Arial"/>
                </a:rPr>
                <a:t>restauration </a:t>
              </a:r>
              <a:r>
                <a:rPr kumimoji="0" sz="800" b="1" i="0" u="none" strike="noStrike" kern="1200" cap="none" spc="0" normalizeH="0" baseline="0" noProof="0" dirty="0" err="1">
                  <a:ln>
                    <a:noFill/>
                  </a:ln>
                  <a:solidFill>
                    <a:srgbClr val="F7FCFE"/>
                  </a:solidFill>
                  <a:effectLst/>
                  <a:uLnTx/>
                  <a:uFillTx/>
                  <a:latin typeface="Avenir Next LT Pro" panose="020B0504020202020204" pitchFamily="34" charset="0"/>
                  <a:ea typeface="+mn-ea"/>
                  <a:cs typeface="Arial"/>
                </a:rPr>
                <a:t>commerciale</a:t>
              </a:r>
              <a:r>
                <a:rPr kumimoji="0" sz="800" b="1" i="0" u="none" strike="noStrike" kern="1200" cap="none" spc="70" normalizeH="0" baseline="0" noProof="0" dirty="0">
                  <a:ln>
                    <a:noFill/>
                  </a:ln>
                  <a:solidFill>
                    <a:srgbClr val="F7FCFE"/>
                  </a:solidFill>
                  <a:effectLst/>
                  <a:uLnTx/>
                  <a:uFillTx/>
                  <a:latin typeface="Avenir Next LT Pro" panose="020B0504020202020204" pitchFamily="34" charset="0"/>
                  <a:ea typeface="+mn-ea"/>
                  <a:cs typeface="Arial"/>
                </a:rPr>
                <a:t> </a:t>
              </a:r>
              <a:r>
                <a:rPr kumimoji="0" sz="800" b="1" i="0" u="none" strike="noStrike" kern="1200" cap="none" spc="0" normalizeH="0" baseline="0" noProof="0" dirty="0" err="1">
                  <a:ln>
                    <a:noFill/>
                  </a:ln>
                  <a:solidFill>
                    <a:srgbClr val="F7FCFE"/>
                  </a:solidFill>
                  <a:effectLst/>
                  <a:uLnTx/>
                  <a:uFillTx/>
                  <a:latin typeface="Avenir Next LT Pro" panose="020B0504020202020204" pitchFamily="34" charset="0"/>
                  <a:ea typeface="+mn-ea"/>
                  <a:cs typeface="Arial"/>
                </a:rPr>
                <a:t>en</a:t>
              </a:r>
              <a:r>
                <a:rPr kumimoji="0" sz="800" b="1" i="0" u="none" strike="noStrike" kern="1200" cap="none" spc="75" normalizeH="0" baseline="0" noProof="0" dirty="0">
                  <a:ln>
                    <a:noFill/>
                  </a:ln>
                  <a:solidFill>
                    <a:srgbClr val="F7FCFE"/>
                  </a:solidFill>
                  <a:effectLst/>
                  <a:uLnTx/>
                  <a:uFillTx/>
                  <a:latin typeface="Avenir Next LT Pro" panose="020B0504020202020204" pitchFamily="34" charset="0"/>
                  <a:ea typeface="+mn-ea"/>
                  <a:cs typeface="Arial"/>
                </a:rPr>
                <a:t> </a:t>
              </a:r>
              <a:r>
                <a:rPr kumimoji="0" sz="800" b="1" i="0" u="none" strike="noStrike" kern="1200" cap="none" spc="-20" normalizeH="0" baseline="0" noProof="0" dirty="0">
                  <a:ln>
                    <a:noFill/>
                  </a:ln>
                  <a:solidFill>
                    <a:srgbClr val="F7FCFE"/>
                  </a:solidFill>
                  <a:effectLst/>
                  <a:uLnTx/>
                  <a:uFillTx/>
                  <a:latin typeface="Avenir Next LT Pro" panose="020B0504020202020204" pitchFamily="34" charset="0"/>
                  <a:ea typeface="+mn-ea"/>
                  <a:cs typeface="Arial"/>
                </a:rPr>
                <a:t>France</a:t>
              </a:r>
              <a:endParaRPr kumimoji="0"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sp>
          <p:nvSpPr>
            <p:cNvPr id="39" name="object 38">
              <a:extLst>
                <a:ext uri="{FF2B5EF4-FFF2-40B4-BE49-F238E27FC236}">
                  <a16:creationId xmlns:a16="http://schemas.microsoft.com/office/drawing/2014/main" id="{D4B26BBF-3913-581E-EABB-6CF4C1CC77E8}"/>
                </a:ext>
              </a:extLst>
            </p:cNvPr>
            <p:cNvSpPr txBox="1"/>
            <p:nvPr/>
          </p:nvSpPr>
          <p:spPr>
            <a:xfrm>
              <a:off x="9667888" y="2498639"/>
              <a:ext cx="1389163" cy="692184"/>
            </a:xfrm>
            <a:prstGeom prst="rect">
              <a:avLst/>
            </a:prstGeom>
          </p:spPr>
          <p:txBody>
            <a:bodyPr vert="horz" wrap="square" lIns="0" tIns="14604" rIns="0" bIns="0" rtlCol="0">
              <a:spAutoFit/>
            </a:bodyPr>
            <a:lstStyle/>
            <a:p>
              <a:pPr marL="38100" marR="0" lvl="0" indent="0" algn="l" defTabSz="914400" rtl="0" eaLnBrk="1" fontAlgn="auto" latinLnBrk="0" hangingPunct="1">
                <a:lnSpc>
                  <a:spcPct val="100000"/>
                </a:lnSpc>
                <a:spcBef>
                  <a:spcPts val="114"/>
                </a:spcBef>
                <a:spcAft>
                  <a:spcPts val="0"/>
                </a:spcAft>
                <a:buClrTx/>
                <a:buSzTx/>
                <a:buFontTx/>
                <a:buNone/>
                <a:tabLst/>
                <a:defRPr/>
              </a:pPr>
              <a:r>
                <a:rPr kumimoji="0" sz="3600" b="1" i="0" u="none" strike="noStrike" kern="1200" cap="none" spc="-455" normalizeH="0" baseline="0" noProof="0" dirty="0">
                  <a:ln>
                    <a:noFill/>
                  </a:ln>
                  <a:solidFill>
                    <a:srgbClr val="FFE600"/>
                  </a:solidFill>
                  <a:effectLst/>
                  <a:uLnTx/>
                  <a:uFillTx/>
                  <a:latin typeface="Avenir Next LT Pro" panose="020B0504020202020204" pitchFamily="34" charset="0"/>
                  <a:ea typeface="+mn-ea"/>
                  <a:cs typeface="Arial"/>
                </a:rPr>
                <a:t>1</a:t>
              </a:r>
              <a:r>
                <a:rPr kumimoji="0" sz="3600" b="1" i="0" u="none" strike="noStrike" kern="1200" cap="none" spc="125" normalizeH="0" baseline="0" noProof="0" dirty="0">
                  <a:ln>
                    <a:noFill/>
                  </a:ln>
                  <a:solidFill>
                    <a:srgbClr val="FFE600"/>
                  </a:solidFill>
                  <a:effectLst/>
                  <a:uLnTx/>
                  <a:uFillTx/>
                  <a:latin typeface="Avenir Next LT Pro" panose="020B0504020202020204" pitchFamily="34" charset="0"/>
                  <a:ea typeface="+mn-ea"/>
                  <a:cs typeface="Arial"/>
                </a:rPr>
                <a:t>6</a:t>
              </a:r>
              <a:r>
                <a:rPr kumimoji="0" sz="2000" b="1" i="0" u="none" strike="noStrike" kern="1200" cap="none" spc="375" normalizeH="0" baseline="50387" noProof="0" dirty="0">
                  <a:ln>
                    <a:noFill/>
                  </a:ln>
                  <a:solidFill>
                    <a:srgbClr val="FFE600"/>
                  </a:solidFill>
                  <a:effectLst/>
                  <a:uLnTx/>
                  <a:uFillTx/>
                  <a:latin typeface="Avenir Next LT Pro" panose="020B0504020202020204" pitchFamily="34" charset="0"/>
                  <a:ea typeface="+mn-ea"/>
                  <a:cs typeface="Arial"/>
                </a:rPr>
                <a:t>%</a:t>
              </a:r>
              <a:endParaRPr kumimoji="0" sz="2000" b="0" i="0" u="none" strike="noStrike" kern="1200" cap="none" spc="0" normalizeH="0" baseline="50387" noProof="0" dirty="0">
                <a:ln>
                  <a:noFill/>
                </a:ln>
                <a:solidFill>
                  <a:srgbClr val="004282"/>
                </a:solidFill>
                <a:effectLst/>
                <a:uLnTx/>
                <a:uFillTx/>
                <a:latin typeface="Avenir Next LT Pro" panose="020B0504020202020204" pitchFamily="34" charset="0"/>
                <a:ea typeface="+mn-ea"/>
                <a:cs typeface="Arial"/>
              </a:endParaRPr>
            </a:p>
          </p:txBody>
        </p:sp>
        <p:sp>
          <p:nvSpPr>
            <p:cNvPr id="40" name="object 39">
              <a:extLst>
                <a:ext uri="{FF2B5EF4-FFF2-40B4-BE49-F238E27FC236}">
                  <a16:creationId xmlns:a16="http://schemas.microsoft.com/office/drawing/2014/main" id="{530429C8-7520-1397-EC9F-F759980A4276}"/>
                </a:ext>
              </a:extLst>
            </p:cNvPr>
            <p:cNvSpPr/>
            <p:nvPr/>
          </p:nvSpPr>
          <p:spPr>
            <a:xfrm>
              <a:off x="11537443" y="2833540"/>
              <a:ext cx="392430" cy="392430"/>
            </a:xfrm>
            <a:custGeom>
              <a:avLst/>
              <a:gdLst/>
              <a:ahLst/>
              <a:cxnLst/>
              <a:rect l="l" t="t" r="r" b="b"/>
              <a:pathLst>
                <a:path w="392429" h="392429">
                  <a:moveTo>
                    <a:pt x="18292" y="0"/>
                  </a:moveTo>
                  <a:lnTo>
                    <a:pt x="0" y="0"/>
                  </a:lnTo>
                  <a:lnTo>
                    <a:pt x="0" y="392187"/>
                  </a:lnTo>
                  <a:lnTo>
                    <a:pt x="392187" y="392187"/>
                  </a:lnTo>
                  <a:lnTo>
                    <a:pt x="392187" y="373904"/>
                  </a:lnTo>
                  <a:lnTo>
                    <a:pt x="391047" y="355612"/>
                  </a:lnTo>
                  <a:lnTo>
                    <a:pt x="36574" y="355612"/>
                  </a:lnTo>
                  <a:lnTo>
                    <a:pt x="36574" y="37066"/>
                  </a:lnTo>
                  <a:lnTo>
                    <a:pt x="179099" y="37066"/>
                  </a:lnTo>
                  <a:lnTo>
                    <a:pt x="153291" y="25208"/>
                  </a:lnTo>
                  <a:lnTo>
                    <a:pt x="110244" y="11439"/>
                  </a:lnTo>
                  <a:lnTo>
                    <a:pt x="65127" y="2918"/>
                  </a:lnTo>
                  <a:lnTo>
                    <a:pt x="18292" y="0"/>
                  </a:lnTo>
                  <a:close/>
                </a:path>
                <a:path w="392429" h="392429">
                  <a:moveTo>
                    <a:pt x="179099" y="37066"/>
                  </a:moveTo>
                  <a:lnTo>
                    <a:pt x="36574" y="37066"/>
                  </a:lnTo>
                  <a:lnTo>
                    <a:pt x="82440" y="42693"/>
                  </a:lnTo>
                  <a:lnTo>
                    <a:pt x="126209" y="54271"/>
                  </a:lnTo>
                  <a:lnTo>
                    <a:pt x="167453" y="71373"/>
                  </a:lnTo>
                  <a:lnTo>
                    <a:pt x="205745" y="93570"/>
                  </a:lnTo>
                  <a:lnTo>
                    <a:pt x="240656" y="120433"/>
                  </a:lnTo>
                  <a:lnTo>
                    <a:pt x="271756" y="151535"/>
                  </a:lnTo>
                  <a:lnTo>
                    <a:pt x="298619" y="186445"/>
                  </a:lnTo>
                  <a:lnTo>
                    <a:pt x="320815" y="224737"/>
                  </a:lnTo>
                  <a:lnTo>
                    <a:pt x="337916" y="265981"/>
                  </a:lnTo>
                  <a:lnTo>
                    <a:pt x="349494" y="309749"/>
                  </a:lnTo>
                  <a:lnTo>
                    <a:pt x="355120" y="355612"/>
                  </a:lnTo>
                  <a:lnTo>
                    <a:pt x="391047" y="355612"/>
                  </a:lnTo>
                  <a:lnTo>
                    <a:pt x="380747" y="281948"/>
                  </a:lnTo>
                  <a:lnTo>
                    <a:pt x="366978" y="238900"/>
                  </a:lnTo>
                  <a:lnTo>
                    <a:pt x="348313" y="198276"/>
                  </a:lnTo>
                  <a:lnTo>
                    <a:pt x="325106" y="160429"/>
                  </a:lnTo>
                  <a:lnTo>
                    <a:pt x="297709" y="125712"/>
                  </a:lnTo>
                  <a:lnTo>
                    <a:pt x="266476" y="94478"/>
                  </a:lnTo>
                  <a:lnTo>
                    <a:pt x="231760" y="67081"/>
                  </a:lnTo>
                  <a:lnTo>
                    <a:pt x="193914" y="43873"/>
                  </a:lnTo>
                  <a:lnTo>
                    <a:pt x="179099" y="37066"/>
                  </a:lnTo>
                  <a:close/>
                </a:path>
              </a:pathLst>
            </a:custGeom>
            <a:solidFill>
              <a:srgbClr val="4890BC"/>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sp>
          <p:nvSpPr>
            <p:cNvPr id="41" name="object 40">
              <a:extLst>
                <a:ext uri="{FF2B5EF4-FFF2-40B4-BE49-F238E27FC236}">
                  <a16:creationId xmlns:a16="http://schemas.microsoft.com/office/drawing/2014/main" id="{A16FC770-149B-E34D-95C3-580369964902}"/>
                </a:ext>
              </a:extLst>
            </p:cNvPr>
            <p:cNvSpPr txBox="1"/>
            <p:nvPr/>
          </p:nvSpPr>
          <p:spPr>
            <a:xfrm>
              <a:off x="9639755" y="1181112"/>
              <a:ext cx="1976741" cy="692184"/>
            </a:xfrm>
            <a:prstGeom prst="rect">
              <a:avLst/>
            </a:prstGeom>
          </p:spPr>
          <p:txBody>
            <a:bodyPr vert="horz" wrap="square" lIns="0" tIns="14604" rIns="0" bIns="0" rtlCol="0">
              <a:spAutoFit/>
            </a:bodyPr>
            <a:lstStyle/>
            <a:p>
              <a:pPr marL="12700" marR="0" lvl="0" indent="0" algn="l" defTabSz="914400" rtl="0" eaLnBrk="1" fontAlgn="auto" latinLnBrk="0" hangingPunct="1">
                <a:lnSpc>
                  <a:spcPct val="100000"/>
                </a:lnSpc>
                <a:spcBef>
                  <a:spcPts val="114"/>
                </a:spcBef>
                <a:spcAft>
                  <a:spcPts val="0"/>
                </a:spcAft>
                <a:buClrTx/>
                <a:buSzTx/>
                <a:buFontTx/>
                <a:buNone/>
                <a:tabLst/>
                <a:defRPr/>
              </a:pPr>
              <a:r>
                <a:rPr kumimoji="0" sz="3600" b="1" i="0" u="none" strike="noStrike" kern="1200" cap="none" spc="0" normalizeH="0" baseline="0" noProof="0" dirty="0">
                  <a:ln>
                    <a:noFill/>
                  </a:ln>
                  <a:solidFill>
                    <a:srgbClr val="FFE600"/>
                  </a:solidFill>
                  <a:effectLst/>
                  <a:uLnTx/>
                  <a:uFillTx/>
                  <a:latin typeface="Avenir Next LT Pro" panose="020B0504020202020204" pitchFamily="34" charset="0"/>
                  <a:ea typeface="+mn-ea"/>
                  <a:cs typeface="Arial"/>
                </a:rPr>
                <a:t>500k</a:t>
              </a:r>
              <a:endParaRPr kumimoji="0" sz="36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sp>
          <p:nvSpPr>
            <p:cNvPr id="42" name="object 41">
              <a:extLst>
                <a:ext uri="{FF2B5EF4-FFF2-40B4-BE49-F238E27FC236}">
                  <a16:creationId xmlns:a16="http://schemas.microsoft.com/office/drawing/2014/main" id="{18286282-BA9E-3B12-E72F-DB5AC6331959}"/>
                </a:ext>
              </a:extLst>
            </p:cNvPr>
            <p:cNvSpPr txBox="1"/>
            <p:nvPr/>
          </p:nvSpPr>
          <p:spPr>
            <a:xfrm>
              <a:off x="9658528" y="1852861"/>
              <a:ext cx="1141096" cy="283273"/>
            </a:xfrm>
            <a:prstGeom prst="rect">
              <a:avLst/>
            </a:prstGeom>
          </p:spPr>
          <p:txBody>
            <a:bodyPr vert="horz" wrap="square" lIns="0" tIns="17145" rIns="0" bIns="0" rtlCol="0">
              <a:spAutoFit/>
            </a:bodyPr>
            <a:lstStyle/>
            <a:p>
              <a:pPr marL="12700" marR="0" lvl="0" indent="0" algn="l" defTabSz="914400" rtl="0" eaLnBrk="1" fontAlgn="auto" latinLnBrk="0" hangingPunct="1">
                <a:lnSpc>
                  <a:spcPct val="100000"/>
                </a:lnSpc>
                <a:spcBef>
                  <a:spcPts val="135"/>
                </a:spcBef>
                <a:spcAft>
                  <a:spcPts val="0"/>
                </a:spcAft>
                <a:buClrTx/>
                <a:buSzTx/>
                <a:buFontTx/>
                <a:buNone/>
                <a:tabLst/>
                <a:defRPr/>
              </a:pPr>
              <a:r>
                <a:rPr kumimoji="0" sz="1400" b="1" i="0" u="none" strike="noStrike" kern="1200" cap="none" spc="-30" normalizeH="0" baseline="0" noProof="0">
                  <a:ln>
                    <a:noFill/>
                  </a:ln>
                  <a:solidFill>
                    <a:srgbClr val="F7FCFE"/>
                  </a:solidFill>
                  <a:effectLst/>
                  <a:uLnTx/>
                  <a:uFillTx/>
                  <a:latin typeface="Avenir Next LT Pro" panose="020B0504020202020204" pitchFamily="34" charset="0"/>
                  <a:ea typeface="+mn-ea"/>
                  <a:cs typeface="Arial"/>
                </a:rPr>
                <a:t>CLIENTS</a:t>
              </a:r>
              <a:endParaRPr kumimoji="0" sz="14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Arial"/>
              </a:endParaRPr>
            </a:p>
          </p:txBody>
        </p:sp>
        <p:grpSp>
          <p:nvGrpSpPr>
            <p:cNvPr id="43" name="object 42">
              <a:extLst>
                <a:ext uri="{FF2B5EF4-FFF2-40B4-BE49-F238E27FC236}">
                  <a16:creationId xmlns:a16="http://schemas.microsoft.com/office/drawing/2014/main" id="{6B2E8576-D6ED-4679-3031-E75DDE3E208B}"/>
                </a:ext>
              </a:extLst>
            </p:cNvPr>
            <p:cNvGrpSpPr/>
            <p:nvPr/>
          </p:nvGrpSpPr>
          <p:grpSpPr>
            <a:xfrm>
              <a:off x="11405199" y="1378035"/>
              <a:ext cx="638810" cy="682625"/>
              <a:chOff x="9561152" y="10364486"/>
              <a:chExt cx="638810" cy="682625"/>
            </a:xfrm>
          </p:grpSpPr>
          <p:sp>
            <p:nvSpPr>
              <p:cNvPr id="44" name="object 43">
                <a:extLst>
                  <a:ext uri="{FF2B5EF4-FFF2-40B4-BE49-F238E27FC236}">
                    <a16:creationId xmlns:a16="http://schemas.microsoft.com/office/drawing/2014/main" id="{2782A60A-FDE0-30C8-9D46-792B717FE0A2}"/>
                  </a:ext>
                </a:extLst>
              </p:cNvPr>
              <p:cNvSpPr/>
              <p:nvPr/>
            </p:nvSpPr>
            <p:spPr>
              <a:xfrm>
                <a:off x="9561152" y="10364486"/>
                <a:ext cx="638810" cy="582930"/>
              </a:xfrm>
              <a:custGeom>
                <a:avLst/>
                <a:gdLst/>
                <a:ahLst/>
                <a:cxnLst/>
                <a:rect l="l" t="t" r="r" b="b"/>
                <a:pathLst>
                  <a:path w="638809" h="582929">
                    <a:moveTo>
                      <a:pt x="319456" y="0"/>
                    </a:moveTo>
                    <a:lnTo>
                      <a:pt x="272239" y="3701"/>
                    </a:lnTo>
                    <a:lnTo>
                      <a:pt x="227176" y="14452"/>
                    </a:lnTo>
                    <a:lnTo>
                      <a:pt x="184761" y="31725"/>
                    </a:lnTo>
                    <a:lnTo>
                      <a:pt x="145488" y="54990"/>
                    </a:lnTo>
                    <a:lnTo>
                      <a:pt x="109851" y="83721"/>
                    </a:lnTo>
                    <a:lnTo>
                      <a:pt x="78341" y="117388"/>
                    </a:lnTo>
                    <a:lnTo>
                      <a:pt x="51454" y="155462"/>
                    </a:lnTo>
                    <a:lnTo>
                      <a:pt x="29683" y="197415"/>
                    </a:lnTo>
                    <a:lnTo>
                      <a:pt x="13521" y="242720"/>
                    </a:lnTo>
                    <a:lnTo>
                      <a:pt x="3462" y="290846"/>
                    </a:lnTo>
                    <a:lnTo>
                      <a:pt x="0" y="341267"/>
                    </a:lnTo>
                    <a:lnTo>
                      <a:pt x="4195" y="396725"/>
                    </a:lnTo>
                    <a:lnTo>
                      <a:pt x="16342" y="449319"/>
                    </a:lnTo>
                    <a:lnTo>
                      <a:pt x="35727" y="498220"/>
                    </a:lnTo>
                    <a:lnTo>
                      <a:pt x="35778" y="498347"/>
                    </a:lnTo>
                    <a:lnTo>
                      <a:pt x="61762" y="542971"/>
                    </a:lnTo>
                    <a:lnTo>
                      <a:pt x="61841" y="543106"/>
                    </a:lnTo>
                    <a:lnTo>
                      <a:pt x="93761" y="582757"/>
                    </a:lnTo>
                    <a:lnTo>
                      <a:pt x="93871" y="582893"/>
                    </a:lnTo>
                    <a:lnTo>
                      <a:pt x="119524" y="535101"/>
                    </a:lnTo>
                    <a:lnTo>
                      <a:pt x="150950" y="493834"/>
                    </a:lnTo>
                    <a:lnTo>
                      <a:pt x="187403" y="460056"/>
                    </a:lnTo>
                    <a:lnTo>
                      <a:pt x="228136" y="434734"/>
                    </a:lnTo>
                    <a:lnTo>
                      <a:pt x="272403" y="418832"/>
                    </a:lnTo>
                    <a:lnTo>
                      <a:pt x="319456" y="413317"/>
                    </a:lnTo>
                    <a:lnTo>
                      <a:pt x="630746" y="413317"/>
                    </a:lnTo>
                    <a:lnTo>
                      <a:pt x="634570" y="396725"/>
                    </a:lnTo>
                    <a:lnTo>
                      <a:pt x="636354" y="373213"/>
                    </a:lnTo>
                    <a:lnTo>
                      <a:pt x="319456" y="373213"/>
                    </a:lnTo>
                    <a:lnTo>
                      <a:pt x="272944" y="364098"/>
                    </a:lnTo>
                    <a:lnTo>
                      <a:pt x="234965" y="339242"/>
                    </a:lnTo>
                    <a:lnTo>
                      <a:pt x="209361" y="302380"/>
                    </a:lnTo>
                    <a:lnTo>
                      <a:pt x="199972" y="257248"/>
                    </a:lnTo>
                    <a:lnTo>
                      <a:pt x="209361" y="212118"/>
                    </a:lnTo>
                    <a:lnTo>
                      <a:pt x="234965" y="175260"/>
                    </a:lnTo>
                    <a:lnTo>
                      <a:pt x="272944" y="150407"/>
                    </a:lnTo>
                    <a:lnTo>
                      <a:pt x="319456" y="141294"/>
                    </a:lnTo>
                    <a:lnTo>
                      <a:pt x="577315" y="141294"/>
                    </a:lnTo>
                    <a:lnTo>
                      <a:pt x="560437" y="117388"/>
                    </a:lnTo>
                    <a:lnTo>
                      <a:pt x="528938" y="83721"/>
                    </a:lnTo>
                    <a:lnTo>
                      <a:pt x="493314" y="54990"/>
                    </a:lnTo>
                    <a:lnTo>
                      <a:pt x="454060" y="31725"/>
                    </a:lnTo>
                    <a:lnTo>
                      <a:pt x="411669" y="14452"/>
                    </a:lnTo>
                    <a:lnTo>
                      <a:pt x="366636" y="3701"/>
                    </a:lnTo>
                    <a:lnTo>
                      <a:pt x="319456" y="0"/>
                    </a:lnTo>
                    <a:close/>
                  </a:path>
                  <a:path w="638809" h="582929">
                    <a:moveTo>
                      <a:pt x="630746" y="413317"/>
                    </a:moveTo>
                    <a:lnTo>
                      <a:pt x="319456" y="413317"/>
                    </a:lnTo>
                    <a:lnTo>
                      <a:pt x="366454" y="418832"/>
                    </a:lnTo>
                    <a:lnTo>
                      <a:pt x="410692" y="434734"/>
                    </a:lnTo>
                    <a:lnTo>
                      <a:pt x="451424" y="460056"/>
                    </a:lnTo>
                    <a:lnTo>
                      <a:pt x="487901" y="493834"/>
                    </a:lnTo>
                    <a:lnTo>
                      <a:pt x="519373" y="535101"/>
                    </a:lnTo>
                    <a:lnTo>
                      <a:pt x="545040" y="582757"/>
                    </a:lnTo>
                    <a:lnTo>
                      <a:pt x="576947" y="543106"/>
                    </a:lnTo>
                    <a:lnTo>
                      <a:pt x="577055" y="542971"/>
                    </a:lnTo>
                    <a:lnTo>
                      <a:pt x="603008" y="498347"/>
                    </a:lnTo>
                    <a:lnTo>
                      <a:pt x="603082" y="498220"/>
                    </a:lnTo>
                    <a:lnTo>
                      <a:pt x="622432" y="449319"/>
                    </a:lnTo>
                    <a:lnTo>
                      <a:pt x="630746" y="413317"/>
                    </a:lnTo>
                    <a:close/>
                  </a:path>
                  <a:path w="638809" h="582929">
                    <a:moveTo>
                      <a:pt x="577315" y="141294"/>
                    </a:moveTo>
                    <a:lnTo>
                      <a:pt x="319456" y="141294"/>
                    </a:lnTo>
                    <a:lnTo>
                      <a:pt x="365968" y="150407"/>
                    </a:lnTo>
                    <a:lnTo>
                      <a:pt x="403947" y="175260"/>
                    </a:lnTo>
                    <a:lnTo>
                      <a:pt x="429551" y="212118"/>
                    </a:lnTo>
                    <a:lnTo>
                      <a:pt x="438939" y="257248"/>
                    </a:lnTo>
                    <a:lnTo>
                      <a:pt x="429551" y="302380"/>
                    </a:lnTo>
                    <a:lnTo>
                      <a:pt x="403947" y="339242"/>
                    </a:lnTo>
                    <a:lnTo>
                      <a:pt x="365968" y="364098"/>
                    </a:lnTo>
                    <a:lnTo>
                      <a:pt x="319456" y="373213"/>
                    </a:lnTo>
                    <a:lnTo>
                      <a:pt x="636354" y="373213"/>
                    </a:lnTo>
                    <a:lnTo>
                      <a:pt x="635303" y="290846"/>
                    </a:lnTo>
                    <a:lnTo>
                      <a:pt x="625244" y="242720"/>
                    </a:lnTo>
                    <a:lnTo>
                      <a:pt x="609085" y="197415"/>
                    </a:lnTo>
                    <a:lnTo>
                      <a:pt x="587318" y="155462"/>
                    </a:lnTo>
                    <a:lnTo>
                      <a:pt x="577315" y="141294"/>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sp>
            <p:nvSpPr>
              <p:cNvPr id="45" name="object 44">
                <a:extLst>
                  <a:ext uri="{FF2B5EF4-FFF2-40B4-BE49-F238E27FC236}">
                    <a16:creationId xmlns:a16="http://schemas.microsoft.com/office/drawing/2014/main" id="{D54527A8-B883-6852-F01A-AA042152E62C}"/>
                  </a:ext>
                </a:extLst>
              </p:cNvPr>
              <p:cNvSpPr/>
              <p:nvPr/>
            </p:nvSpPr>
            <p:spPr>
              <a:xfrm>
                <a:off x="9655016" y="10777802"/>
                <a:ext cx="451484" cy="269240"/>
              </a:xfrm>
              <a:custGeom>
                <a:avLst/>
                <a:gdLst/>
                <a:ahLst/>
                <a:cxnLst/>
                <a:rect l="l" t="t" r="r" b="b"/>
                <a:pathLst>
                  <a:path w="451484" h="269240">
                    <a:moveTo>
                      <a:pt x="225595" y="0"/>
                    </a:moveTo>
                    <a:lnTo>
                      <a:pt x="178537" y="5515"/>
                    </a:lnTo>
                    <a:lnTo>
                      <a:pt x="134268" y="21417"/>
                    </a:lnTo>
                    <a:lnTo>
                      <a:pt x="93533" y="46740"/>
                    </a:lnTo>
                    <a:lnTo>
                      <a:pt x="57079" y="80520"/>
                    </a:lnTo>
                    <a:lnTo>
                      <a:pt x="25653" y="121790"/>
                    </a:lnTo>
                    <a:lnTo>
                      <a:pt x="0" y="169586"/>
                    </a:lnTo>
                    <a:lnTo>
                      <a:pt x="37162" y="203614"/>
                    </a:lnTo>
                    <a:lnTo>
                      <a:pt x="78964" y="231281"/>
                    </a:lnTo>
                    <a:lnTo>
                      <a:pt x="124744" y="251896"/>
                    </a:lnTo>
                    <a:lnTo>
                      <a:pt x="173841" y="264772"/>
                    </a:lnTo>
                    <a:lnTo>
                      <a:pt x="225595" y="269216"/>
                    </a:lnTo>
                    <a:lnTo>
                      <a:pt x="277400" y="264757"/>
                    </a:lnTo>
                    <a:lnTo>
                      <a:pt x="326503" y="251848"/>
                    </a:lnTo>
                    <a:lnTo>
                      <a:pt x="372262" y="231190"/>
                    </a:lnTo>
                    <a:lnTo>
                      <a:pt x="414035" y="203487"/>
                    </a:lnTo>
                    <a:lnTo>
                      <a:pt x="451179" y="169439"/>
                    </a:lnTo>
                    <a:lnTo>
                      <a:pt x="425470" y="121705"/>
                    </a:lnTo>
                    <a:lnTo>
                      <a:pt x="394009" y="80476"/>
                    </a:lnTo>
                    <a:lnTo>
                      <a:pt x="357545" y="46722"/>
                    </a:lnTo>
                    <a:lnTo>
                      <a:pt x="316823" y="21411"/>
                    </a:lnTo>
                    <a:lnTo>
                      <a:pt x="272591" y="5514"/>
                    </a:lnTo>
                    <a:lnTo>
                      <a:pt x="225595" y="0"/>
                    </a:lnTo>
                    <a:close/>
                  </a:path>
                </a:pathLst>
              </a:custGeom>
              <a:solidFill>
                <a:srgbClr val="5999BD"/>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pic>
            <p:nvPicPr>
              <p:cNvPr id="46" name="object 45">
                <a:extLst>
                  <a:ext uri="{FF2B5EF4-FFF2-40B4-BE49-F238E27FC236}">
                    <a16:creationId xmlns:a16="http://schemas.microsoft.com/office/drawing/2014/main" id="{6647C5CF-0D0D-EC22-D7B7-C150DD1C2C6A}"/>
                  </a:ext>
                </a:extLst>
              </p:cNvPr>
              <p:cNvPicPr/>
              <p:nvPr/>
            </p:nvPicPr>
            <p:blipFill>
              <a:blip r:embed="rId5" cstate="print"/>
              <a:stretch>
                <a:fillRect/>
              </a:stretch>
            </p:blipFill>
            <p:spPr>
              <a:xfrm>
                <a:off x="9761131" y="10505773"/>
                <a:ext cx="238956" cy="231930"/>
              </a:xfrm>
              <a:prstGeom prst="rect">
                <a:avLst/>
              </a:prstGeom>
            </p:spPr>
          </p:pic>
        </p:grpSp>
        <p:sp>
          <p:nvSpPr>
            <p:cNvPr id="47" name="object 47">
              <a:extLst>
                <a:ext uri="{FF2B5EF4-FFF2-40B4-BE49-F238E27FC236}">
                  <a16:creationId xmlns:a16="http://schemas.microsoft.com/office/drawing/2014/main" id="{FA2FC007-3B7C-CC71-9E93-D5B4BB0C395D}"/>
                </a:ext>
              </a:extLst>
            </p:cNvPr>
            <p:cNvSpPr txBox="1"/>
            <p:nvPr/>
          </p:nvSpPr>
          <p:spPr>
            <a:xfrm>
              <a:off x="7019083" y="3003071"/>
              <a:ext cx="1293092" cy="283273"/>
            </a:xfrm>
            <a:prstGeom prst="rect">
              <a:avLst/>
            </a:prstGeom>
          </p:spPr>
          <p:txBody>
            <a:bodyPr vert="horz" wrap="square" lIns="0" tIns="17145" rIns="0" bIns="0" rtlCol="0">
              <a:spAutoFit/>
            </a:bodyPr>
            <a:lstStyle/>
            <a:p>
              <a:pPr marL="12700" marR="0" lvl="0" indent="0" algn="l" defTabSz="914400" rtl="0" eaLnBrk="1" fontAlgn="auto" latinLnBrk="0" hangingPunct="1">
                <a:lnSpc>
                  <a:spcPct val="100000"/>
                </a:lnSpc>
                <a:spcBef>
                  <a:spcPts val="135"/>
                </a:spcBef>
                <a:spcAft>
                  <a:spcPts val="0"/>
                </a:spcAft>
                <a:buClrTx/>
                <a:buSzTx/>
                <a:buFontTx/>
                <a:buNone/>
                <a:tabLst/>
                <a:defRPr/>
              </a:pPr>
              <a:r>
                <a:rPr kumimoji="0" sz="1400" b="1" i="0" u="none" strike="noStrike" kern="1200" cap="none" spc="55" normalizeH="0" baseline="0" noProof="0" dirty="0">
                  <a:ln>
                    <a:noFill/>
                  </a:ln>
                  <a:solidFill>
                    <a:srgbClr val="F7FCFE"/>
                  </a:solidFill>
                  <a:effectLst/>
                  <a:uLnTx/>
                  <a:uFillTx/>
                  <a:latin typeface="Avenir Next LT Pro" panose="020B0504020202020204" pitchFamily="34" charset="0"/>
                  <a:ea typeface="+mn-ea"/>
                  <a:cs typeface="Arial"/>
                </a:rPr>
                <a:t>CANAUX</a:t>
              </a:r>
              <a:endParaRPr kumimoji="0"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grpSp>
          <p:nvGrpSpPr>
            <p:cNvPr id="49" name="object 49">
              <a:extLst>
                <a:ext uri="{FF2B5EF4-FFF2-40B4-BE49-F238E27FC236}">
                  <a16:creationId xmlns:a16="http://schemas.microsoft.com/office/drawing/2014/main" id="{CD6E98A7-2098-D369-609F-6929A9A2FB38}"/>
                </a:ext>
              </a:extLst>
            </p:cNvPr>
            <p:cNvGrpSpPr/>
            <p:nvPr/>
          </p:nvGrpSpPr>
          <p:grpSpPr>
            <a:xfrm>
              <a:off x="8681439" y="2688011"/>
              <a:ext cx="385475" cy="910557"/>
              <a:chOff x="6303725" y="11598499"/>
              <a:chExt cx="385475" cy="910557"/>
            </a:xfrm>
          </p:grpSpPr>
          <p:pic>
            <p:nvPicPr>
              <p:cNvPr id="50" name="object 50">
                <a:extLst>
                  <a:ext uri="{FF2B5EF4-FFF2-40B4-BE49-F238E27FC236}">
                    <a16:creationId xmlns:a16="http://schemas.microsoft.com/office/drawing/2014/main" id="{EC26D995-EE8E-7F8F-FCEC-4F9105E5CC9E}"/>
                  </a:ext>
                </a:extLst>
              </p:cNvPr>
              <p:cNvPicPr/>
              <p:nvPr/>
            </p:nvPicPr>
            <p:blipFill>
              <a:blip r:embed="rId6" cstate="print"/>
              <a:stretch>
                <a:fillRect/>
              </a:stretch>
            </p:blipFill>
            <p:spPr>
              <a:xfrm>
                <a:off x="6303725" y="12220050"/>
                <a:ext cx="383579" cy="289006"/>
              </a:xfrm>
              <a:prstGeom prst="rect">
                <a:avLst/>
              </a:prstGeom>
            </p:spPr>
          </p:pic>
          <p:pic>
            <p:nvPicPr>
              <p:cNvPr id="51" name="object 51">
                <a:extLst>
                  <a:ext uri="{FF2B5EF4-FFF2-40B4-BE49-F238E27FC236}">
                    <a16:creationId xmlns:a16="http://schemas.microsoft.com/office/drawing/2014/main" id="{1C444562-065B-5B3F-F525-ED8A93E1392F}"/>
                  </a:ext>
                </a:extLst>
              </p:cNvPr>
              <p:cNvPicPr/>
              <p:nvPr/>
            </p:nvPicPr>
            <p:blipFill>
              <a:blip r:embed="rId7" cstate="print"/>
              <a:stretch>
                <a:fillRect/>
              </a:stretch>
            </p:blipFill>
            <p:spPr>
              <a:xfrm>
                <a:off x="6309118" y="11598499"/>
                <a:ext cx="380082" cy="614808"/>
              </a:xfrm>
              <a:prstGeom prst="rect">
                <a:avLst/>
              </a:prstGeom>
            </p:spPr>
          </p:pic>
        </p:grpSp>
        <p:sp>
          <p:nvSpPr>
            <p:cNvPr id="52" name="object 52">
              <a:extLst>
                <a:ext uri="{FF2B5EF4-FFF2-40B4-BE49-F238E27FC236}">
                  <a16:creationId xmlns:a16="http://schemas.microsoft.com/office/drawing/2014/main" id="{556E1966-E0BB-BBBB-24B1-40F84ED24EB0}"/>
                </a:ext>
              </a:extLst>
            </p:cNvPr>
            <p:cNvSpPr/>
            <p:nvPr/>
          </p:nvSpPr>
          <p:spPr>
            <a:xfrm>
              <a:off x="3590903" y="2450037"/>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nvGrpSpPr>
            <p:cNvPr id="53" name="object 53">
              <a:extLst>
                <a:ext uri="{FF2B5EF4-FFF2-40B4-BE49-F238E27FC236}">
                  <a16:creationId xmlns:a16="http://schemas.microsoft.com/office/drawing/2014/main" id="{7EF597D3-F0FE-8B06-B872-069D371575EF}"/>
                </a:ext>
              </a:extLst>
            </p:cNvPr>
            <p:cNvGrpSpPr/>
            <p:nvPr/>
          </p:nvGrpSpPr>
          <p:grpSpPr>
            <a:xfrm>
              <a:off x="3702363" y="2450037"/>
              <a:ext cx="2122805" cy="31750"/>
              <a:chOff x="1324649" y="11651562"/>
              <a:chExt cx="2122805" cy="31750"/>
            </a:xfrm>
          </p:grpSpPr>
          <p:sp>
            <p:nvSpPr>
              <p:cNvPr id="54" name="object 54">
                <a:extLst>
                  <a:ext uri="{FF2B5EF4-FFF2-40B4-BE49-F238E27FC236}">
                    <a16:creationId xmlns:a16="http://schemas.microsoft.com/office/drawing/2014/main" id="{42F4A7A6-9289-08A7-7BF7-FF837C2138C8}"/>
                  </a:ext>
                </a:extLst>
              </p:cNvPr>
              <p:cNvSpPr/>
              <p:nvPr/>
            </p:nvSpPr>
            <p:spPr>
              <a:xfrm>
                <a:off x="1324649" y="11667268"/>
                <a:ext cx="2059305" cy="0"/>
              </a:xfrm>
              <a:custGeom>
                <a:avLst/>
                <a:gdLst/>
                <a:ahLst/>
                <a:cxnLst/>
                <a:rect l="l" t="t" r="r" b="b"/>
                <a:pathLst>
                  <a:path w="2059304">
                    <a:moveTo>
                      <a:pt x="0" y="0"/>
                    </a:moveTo>
                    <a:lnTo>
                      <a:pt x="2058733" y="0"/>
                    </a:lnTo>
                  </a:path>
                </a:pathLst>
              </a:custGeom>
              <a:ln w="9525">
                <a:solidFill>
                  <a:srgbClr val="FFFFFF"/>
                </a:solidFill>
                <a:prstDash val="dot"/>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sp>
            <p:nvSpPr>
              <p:cNvPr id="55" name="object 55">
                <a:extLst>
                  <a:ext uri="{FF2B5EF4-FFF2-40B4-BE49-F238E27FC236}">
                    <a16:creationId xmlns:a16="http://schemas.microsoft.com/office/drawing/2014/main" id="{863CA4DE-B14B-8EAC-1459-6F57BEDAB7FF}"/>
                  </a:ext>
                </a:extLst>
              </p:cNvPr>
              <p:cNvSpPr/>
              <p:nvPr/>
            </p:nvSpPr>
            <p:spPr>
              <a:xfrm>
                <a:off x="3415551" y="11651562"/>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a:ln w="952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grpSp>
          <p:nvGrpSpPr>
            <p:cNvPr id="57" name="object 57">
              <a:extLst>
                <a:ext uri="{FF2B5EF4-FFF2-40B4-BE49-F238E27FC236}">
                  <a16:creationId xmlns:a16="http://schemas.microsoft.com/office/drawing/2014/main" id="{9E6CCFA3-88B0-9D4D-0EA6-D80CC94718D9}"/>
                </a:ext>
              </a:extLst>
            </p:cNvPr>
            <p:cNvGrpSpPr/>
            <p:nvPr/>
          </p:nvGrpSpPr>
          <p:grpSpPr>
            <a:xfrm>
              <a:off x="6525220" y="2450037"/>
              <a:ext cx="2543810" cy="31750"/>
              <a:chOff x="4437333" y="11651562"/>
              <a:chExt cx="2543810" cy="31750"/>
            </a:xfrm>
          </p:grpSpPr>
          <p:sp>
            <p:nvSpPr>
              <p:cNvPr id="58" name="object 58">
                <a:extLst>
                  <a:ext uri="{FF2B5EF4-FFF2-40B4-BE49-F238E27FC236}">
                    <a16:creationId xmlns:a16="http://schemas.microsoft.com/office/drawing/2014/main" id="{535DF581-EA21-9359-5FA3-B7FC22592F39}"/>
                  </a:ext>
                </a:extLst>
              </p:cNvPr>
              <p:cNvSpPr/>
              <p:nvPr/>
            </p:nvSpPr>
            <p:spPr>
              <a:xfrm>
                <a:off x="4437333" y="11667268"/>
                <a:ext cx="2481580" cy="0"/>
              </a:xfrm>
              <a:custGeom>
                <a:avLst/>
                <a:gdLst/>
                <a:ahLst/>
                <a:cxnLst/>
                <a:rect l="l" t="t" r="r" b="b"/>
                <a:pathLst>
                  <a:path w="2481579">
                    <a:moveTo>
                      <a:pt x="0" y="0"/>
                    </a:moveTo>
                    <a:lnTo>
                      <a:pt x="2481264" y="0"/>
                    </a:lnTo>
                  </a:path>
                </a:pathLst>
              </a:custGeom>
              <a:ln w="9525">
                <a:solidFill>
                  <a:srgbClr val="FFFFFF"/>
                </a:solidFill>
                <a:prstDash val="dot"/>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sp>
            <p:nvSpPr>
              <p:cNvPr id="59" name="object 59">
                <a:extLst>
                  <a:ext uri="{FF2B5EF4-FFF2-40B4-BE49-F238E27FC236}">
                    <a16:creationId xmlns:a16="http://schemas.microsoft.com/office/drawing/2014/main" id="{534A0322-B189-E26C-1D1D-8ADB84C0F198}"/>
                  </a:ext>
                </a:extLst>
              </p:cNvPr>
              <p:cNvSpPr/>
              <p:nvPr/>
            </p:nvSpPr>
            <p:spPr>
              <a:xfrm>
                <a:off x="6949704" y="11651562"/>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a:ln w="952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sp>
          <p:nvSpPr>
            <p:cNvPr id="60" name="object 60">
              <a:extLst>
                <a:ext uri="{FF2B5EF4-FFF2-40B4-BE49-F238E27FC236}">
                  <a16:creationId xmlns:a16="http://schemas.microsoft.com/office/drawing/2014/main" id="{63BED175-9DC2-520C-FCBE-843837B9EF8B}"/>
                </a:ext>
              </a:extLst>
            </p:cNvPr>
            <p:cNvSpPr/>
            <p:nvPr/>
          </p:nvSpPr>
          <p:spPr>
            <a:xfrm>
              <a:off x="9285277" y="3778718"/>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nvGrpSpPr>
            <p:cNvPr id="61" name="object 61">
              <a:extLst>
                <a:ext uri="{FF2B5EF4-FFF2-40B4-BE49-F238E27FC236}">
                  <a16:creationId xmlns:a16="http://schemas.microsoft.com/office/drawing/2014/main" id="{CD83BF7D-A159-DF6C-A627-F34120E4FEA2}"/>
                </a:ext>
              </a:extLst>
            </p:cNvPr>
            <p:cNvGrpSpPr/>
            <p:nvPr/>
          </p:nvGrpSpPr>
          <p:grpSpPr>
            <a:xfrm>
              <a:off x="9285277" y="2629883"/>
              <a:ext cx="31750" cy="1069340"/>
              <a:chOff x="7288830" y="12138104"/>
              <a:chExt cx="31750" cy="1069340"/>
            </a:xfrm>
          </p:grpSpPr>
          <p:sp>
            <p:nvSpPr>
              <p:cNvPr id="62" name="object 62">
                <a:extLst>
                  <a:ext uri="{FF2B5EF4-FFF2-40B4-BE49-F238E27FC236}">
                    <a16:creationId xmlns:a16="http://schemas.microsoft.com/office/drawing/2014/main" id="{D63C8229-7561-FE7A-4165-31319F098787}"/>
                  </a:ext>
                </a:extLst>
              </p:cNvPr>
              <p:cNvSpPr/>
              <p:nvPr/>
            </p:nvSpPr>
            <p:spPr>
              <a:xfrm>
                <a:off x="7304536" y="12201683"/>
                <a:ext cx="0" cy="1005840"/>
              </a:xfrm>
              <a:custGeom>
                <a:avLst/>
                <a:gdLst/>
                <a:ahLst/>
                <a:cxnLst/>
                <a:rect l="l" t="t" r="r" b="b"/>
                <a:pathLst>
                  <a:path h="1005840">
                    <a:moveTo>
                      <a:pt x="0" y="1005225"/>
                    </a:moveTo>
                    <a:lnTo>
                      <a:pt x="0" y="0"/>
                    </a:lnTo>
                  </a:path>
                </a:pathLst>
              </a:custGeom>
              <a:ln w="9525">
                <a:solidFill>
                  <a:srgbClr val="FFFFFF"/>
                </a:solidFill>
                <a:prstDash val="dot"/>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sp>
            <p:nvSpPr>
              <p:cNvPr id="63" name="object 63">
                <a:extLst>
                  <a:ext uri="{FF2B5EF4-FFF2-40B4-BE49-F238E27FC236}">
                    <a16:creationId xmlns:a16="http://schemas.microsoft.com/office/drawing/2014/main" id="{8A176F28-43FF-9559-9A0E-F1C6CCEBD6D2}"/>
                  </a:ext>
                </a:extLst>
              </p:cNvPr>
              <p:cNvSpPr/>
              <p:nvPr/>
            </p:nvSpPr>
            <p:spPr>
              <a:xfrm>
                <a:off x="7288830" y="12138104"/>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a:ln w="952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sp>
          <p:nvSpPr>
            <p:cNvPr id="192" name="object 64">
              <a:extLst>
                <a:ext uri="{FF2B5EF4-FFF2-40B4-BE49-F238E27FC236}">
                  <a16:creationId xmlns:a16="http://schemas.microsoft.com/office/drawing/2014/main" id="{34B6FBDE-5B5C-80AB-A6FF-A8CA224717BF}"/>
                </a:ext>
              </a:extLst>
            </p:cNvPr>
            <p:cNvSpPr/>
            <p:nvPr/>
          </p:nvSpPr>
          <p:spPr>
            <a:xfrm>
              <a:off x="9285277" y="2324715"/>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nvGrpSpPr>
            <p:cNvPr id="193" name="object 65">
              <a:extLst>
                <a:ext uri="{FF2B5EF4-FFF2-40B4-BE49-F238E27FC236}">
                  <a16:creationId xmlns:a16="http://schemas.microsoft.com/office/drawing/2014/main" id="{E33ADDE2-AB45-2363-B47C-EE6332B1AE2C}"/>
                </a:ext>
              </a:extLst>
            </p:cNvPr>
            <p:cNvGrpSpPr/>
            <p:nvPr/>
          </p:nvGrpSpPr>
          <p:grpSpPr>
            <a:xfrm>
              <a:off x="9285277" y="1175880"/>
              <a:ext cx="31750" cy="1069340"/>
              <a:chOff x="7288830" y="10061717"/>
              <a:chExt cx="31750" cy="1069340"/>
            </a:xfrm>
          </p:grpSpPr>
          <p:sp>
            <p:nvSpPr>
              <p:cNvPr id="194" name="object 66">
                <a:extLst>
                  <a:ext uri="{FF2B5EF4-FFF2-40B4-BE49-F238E27FC236}">
                    <a16:creationId xmlns:a16="http://schemas.microsoft.com/office/drawing/2014/main" id="{4371D056-6F3D-70DB-E5AB-F221D50BB9EF}"/>
                  </a:ext>
                </a:extLst>
              </p:cNvPr>
              <p:cNvSpPr/>
              <p:nvPr/>
            </p:nvSpPr>
            <p:spPr>
              <a:xfrm>
                <a:off x="7304536" y="10125295"/>
                <a:ext cx="0" cy="1005840"/>
              </a:xfrm>
              <a:custGeom>
                <a:avLst/>
                <a:gdLst/>
                <a:ahLst/>
                <a:cxnLst/>
                <a:rect l="l" t="t" r="r" b="b"/>
                <a:pathLst>
                  <a:path h="1005840">
                    <a:moveTo>
                      <a:pt x="0" y="1005225"/>
                    </a:moveTo>
                    <a:lnTo>
                      <a:pt x="0" y="0"/>
                    </a:lnTo>
                  </a:path>
                </a:pathLst>
              </a:custGeom>
              <a:ln w="9525">
                <a:solidFill>
                  <a:srgbClr val="FFFFFF"/>
                </a:solidFill>
                <a:prstDash val="dot"/>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sp>
            <p:nvSpPr>
              <p:cNvPr id="195" name="object 67">
                <a:extLst>
                  <a:ext uri="{FF2B5EF4-FFF2-40B4-BE49-F238E27FC236}">
                    <a16:creationId xmlns:a16="http://schemas.microsoft.com/office/drawing/2014/main" id="{301A0935-1BC7-364D-16E5-C6E3302C37BD}"/>
                  </a:ext>
                </a:extLst>
              </p:cNvPr>
              <p:cNvSpPr/>
              <p:nvPr/>
            </p:nvSpPr>
            <p:spPr>
              <a:xfrm>
                <a:off x="7288830" y="10061717"/>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a:ln w="952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sp>
          <p:nvSpPr>
            <p:cNvPr id="196" name="object 68">
              <a:extLst>
                <a:ext uri="{FF2B5EF4-FFF2-40B4-BE49-F238E27FC236}">
                  <a16:creationId xmlns:a16="http://schemas.microsoft.com/office/drawing/2014/main" id="{6E1ABE1B-F8F7-413A-1D4E-DD9771929D7C}"/>
                </a:ext>
              </a:extLst>
            </p:cNvPr>
            <p:cNvSpPr/>
            <p:nvPr/>
          </p:nvSpPr>
          <p:spPr>
            <a:xfrm>
              <a:off x="6178004" y="2324715"/>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nvGrpSpPr>
            <p:cNvPr id="197" name="object 69">
              <a:extLst>
                <a:ext uri="{FF2B5EF4-FFF2-40B4-BE49-F238E27FC236}">
                  <a16:creationId xmlns:a16="http://schemas.microsoft.com/office/drawing/2014/main" id="{03BBC9D2-6C73-4664-123E-98D552438604}"/>
                </a:ext>
              </a:extLst>
            </p:cNvPr>
            <p:cNvGrpSpPr/>
            <p:nvPr/>
          </p:nvGrpSpPr>
          <p:grpSpPr>
            <a:xfrm>
              <a:off x="6178004" y="1175880"/>
              <a:ext cx="31750" cy="1069340"/>
              <a:chOff x="3876492" y="10061717"/>
              <a:chExt cx="31750" cy="1069340"/>
            </a:xfrm>
          </p:grpSpPr>
          <p:sp>
            <p:nvSpPr>
              <p:cNvPr id="198" name="object 70">
                <a:extLst>
                  <a:ext uri="{FF2B5EF4-FFF2-40B4-BE49-F238E27FC236}">
                    <a16:creationId xmlns:a16="http://schemas.microsoft.com/office/drawing/2014/main" id="{E858B99D-8DCE-5144-9519-6CD6C534A6F6}"/>
                  </a:ext>
                </a:extLst>
              </p:cNvPr>
              <p:cNvSpPr/>
              <p:nvPr/>
            </p:nvSpPr>
            <p:spPr>
              <a:xfrm>
                <a:off x="3892198" y="10125295"/>
                <a:ext cx="0" cy="1005840"/>
              </a:xfrm>
              <a:custGeom>
                <a:avLst/>
                <a:gdLst/>
                <a:ahLst/>
                <a:cxnLst/>
                <a:rect l="l" t="t" r="r" b="b"/>
                <a:pathLst>
                  <a:path h="1005840">
                    <a:moveTo>
                      <a:pt x="0" y="1005225"/>
                    </a:moveTo>
                    <a:lnTo>
                      <a:pt x="0" y="0"/>
                    </a:lnTo>
                  </a:path>
                </a:pathLst>
              </a:custGeom>
              <a:ln w="9525">
                <a:solidFill>
                  <a:srgbClr val="FFFFFF"/>
                </a:solidFill>
                <a:prstDash val="dot"/>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sp>
            <p:nvSpPr>
              <p:cNvPr id="199" name="object 71">
                <a:extLst>
                  <a:ext uri="{FF2B5EF4-FFF2-40B4-BE49-F238E27FC236}">
                    <a16:creationId xmlns:a16="http://schemas.microsoft.com/office/drawing/2014/main" id="{08A4DC8C-3BA5-95D0-8538-01CF1AE3C5EB}"/>
                  </a:ext>
                </a:extLst>
              </p:cNvPr>
              <p:cNvSpPr/>
              <p:nvPr/>
            </p:nvSpPr>
            <p:spPr>
              <a:xfrm>
                <a:off x="3876492" y="10061717"/>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a:ln w="952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sp>
          <p:nvSpPr>
            <p:cNvPr id="200" name="object 72">
              <a:extLst>
                <a:ext uri="{FF2B5EF4-FFF2-40B4-BE49-F238E27FC236}">
                  <a16:creationId xmlns:a16="http://schemas.microsoft.com/office/drawing/2014/main" id="{8415866F-6859-75E2-17D0-FFCAFF3F0CBF}"/>
                </a:ext>
              </a:extLst>
            </p:cNvPr>
            <p:cNvSpPr/>
            <p:nvPr/>
          </p:nvSpPr>
          <p:spPr>
            <a:xfrm>
              <a:off x="6178004" y="3778718"/>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nvGrpSpPr>
            <p:cNvPr id="201" name="object 73">
              <a:extLst>
                <a:ext uri="{FF2B5EF4-FFF2-40B4-BE49-F238E27FC236}">
                  <a16:creationId xmlns:a16="http://schemas.microsoft.com/office/drawing/2014/main" id="{2635B7E8-09E0-2996-7D1F-7D18D5CA8E41}"/>
                </a:ext>
              </a:extLst>
            </p:cNvPr>
            <p:cNvGrpSpPr/>
            <p:nvPr/>
          </p:nvGrpSpPr>
          <p:grpSpPr>
            <a:xfrm>
              <a:off x="6178004" y="2629883"/>
              <a:ext cx="31750" cy="1069340"/>
              <a:chOff x="3876492" y="12138104"/>
              <a:chExt cx="31750" cy="1069340"/>
            </a:xfrm>
          </p:grpSpPr>
          <p:sp>
            <p:nvSpPr>
              <p:cNvPr id="202" name="object 74">
                <a:extLst>
                  <a:ext uri="{FF2B5EF4-FFF2-40B4-BE49-F238E27FC236}">
                    <a16:creationId xmlns:a16="http://schemas.microsoft.com/office/drawing/2014/main" id="{DFE39C7A-41EA-2A1B-04DA-132777272DE1}"/>
                  </a:ext>
                </a:extLst>
              </p:cNvPr>
              <p:cNvSpPr/>
              <p:nvPr/>
            </p:nvSpPr>
            <p:spPr>
              <a:xfrm>
                <a:off x="3892198" y="12201683"/>
                <a:ext cx="0" cy="1005840"/>
              </a:xfrm>
              <a:custGeom>
                <a:avLst/>
                <a:gdLst/>
                <a:ahLst/>
                <a:cxnLst/>
                <a:rect l="l" t="t" r="r" b="b"/>
                <a:pathLst>
                  <a:path h="1005840">
                    <a:moveTo>
                      <a:pt x="0" y="1005225"/>
                    </a:moveTo>
                    <a:lnTo>
                      <a:pt x="0" y="0"/>
                    </a:lnTo>
                  </a:path>
                </a:pathLst>
              </a:custGeom>
              <a:ln w="9525">
                <a:solidFill>
                  <a:srgbClr val="FFFFFF"/>
                </a:solidFill>
                <a:prstDash val="dot"/>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sp>
            <p:nvSpPr>
              <p:cNvPr id="203" name="object 75">
                <a:extLst>
                  <a:ext uri="{FF2B5EF4-FFF2-40B4-BE49-F238E27FC236}">
                    <a16:creationId xmlns:a16="http://schemas.microsoft.com/office/drawing/2014/main" id="{54AEF223-99B5-1785-777F-85C34E50F30B}"/>
                  </a:ext>
                </a:extLst>
              </p:cNvPr>
              <p:cNvSpPr/>
              <p:nvPr/>
            </p:nvSpPr>
            <p:spPr>
              <a:xfrm>
                <a:off x="3876492" y="12138104"/>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a:ln w="952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sp>
          <p:nvSpPr>
            <p:cNvPr id="204" name="object 13">
              <a:extLst>
                <a:ext uri="{FF2B5EF4-FFF2-40B4-BE49-F238E27FC236}">
                  <a16:creationId xmlns:a16="http://schemas.microsoft.com/office/drawing/2014/main" id="{98351A6D-97B8-BE13-901C-A2EBB58E64FE}"/>
                </a:ext>
              </a:extLst>
            </p:cNvPr>
            <p:cNvSpPr/>
            <p:nvPr/>
          </p:nvSpPr>
          <p:spPr>
            <a:xfrm>
              <a:off x="106350" y="628087"/>
              <a:ext cx="3227634" cy="3227634"/>
            </a:xfrm>
            <a:custGeom>
              <a:avLst/>
              <a:gdLst/>
              <a:ahLst/>
              <a:cxnLst/>
              <a:rect l="l" t="t" r="r" b="b"/>
              <a:pathLst>
                <a:path w="6231890" h="6231890">
                  <a:moveTo>
                    <a:pt x="3115706" y="0"/>
                  </a:moveTo>
                  <a:lnTo>
                    <a:pt x="3067546" y="364"/>
                  </a:lnTo>
                  <a:lnTo>
                    <a:pt x="3019563" y="1455"/>
                  </a:lnTo>
                  <a:lnTo>
                    <a:pt x="2971761" y="3266"/>
                  </a:lnTo>
                  <a:lnTo>
                    <a:pt x="2924146" y="5792"/>
                  </a:lnTo>
                  <a:lnTo>
                    <a:pt x="2876722" y="9028"/>
                  </a:lnTo>
                  <a:lnTo>
                    <a:pt x="2829495" y="12970"/>
                  </a:lnTo>
                  <a:lnTo>
                    <a:pt x="2782470" y="17611"/>
                  </a:lnTo>
                  <a:lnTo>
                    <a:pt x="2735653" y="22946"/>
                  </a:lnTo>
                  <a:lnTo>
                    <a:pt x="2689048" y="28971"/>
                  </a:lnTo>
                  <a:lnTo>
                    <a:pt x="2642661" y="35679"/>
                  </a:lnTo>
                  <a:lnTo>
                    <a:pt x="2596497" y="43066"/>
                  </a:lnTo>
                  <a:lnTo>
                    <a:pt x="2550562" y="51127"/>
                  </a:lnTo>
                  <a:lnTo>
                    <a:pt x="2504860" y="59855"/>
                  </a:lnTo>
                  <a:lnTo>
                    <a:pt x="2459397" y="69247"/>
                  </a:lnTo>
                  <a:lnTo>
                    <a:pt x="2414178" y="79296"/>
                  </a:lnTo>
                  <a:lnTo>
                    <a:pt x="2369208" y="89998"/>
                  </a:lnTo>
                  <a:lnTo>
                    <a:pt x="2324493" y="101347"/>
                  </a:lnTo>
                  <a:lnTo>
                    <a:pt x="2280038" y="113339"/>
                  </a:lnTo>
                  <a:lnTo>
                    <a:pt x="2235847" y="125967"/>
                  </a:lnTo>
                  <a:lnTo>
                    <a:pt x="2191927" y="139226"/>
                  </a:lnTo>
                  <a:lnTo>
                    <a:pt x="2148282" y="153112"/>
                  </a:lnTo>
                  <a:lnTo>
                    <a:pt x="2104918" y="167619"/>
                  </a:lnTo>
                  <a:lnTo>
                    <a:pt x="2061840" y="182742"/>
                  </a:lnTo>
                  <a:lnTo>
                    <a:pt x="2019053" y="198475"/>
                  </a:lnTo>
                  <a:lnTo>
                    <a:pt x="1976563" y="214814"/>
                  </a:lnTo>
                  <a:lnTo>
                    <a:pt x="1934374" y="231753"/>
                  </a:lnTo>
                  <a:lnTo>
                    <a:pt x="1892492" y="249287"/>
                  </a:lnTo>
                  <a:lnTo>
                    <a:pt x="1850922" y="267410"/>
                  </a:lnTo>
                  <a:lnTo>
                    <a:pt x="1809670" y="286118"/>
                  </a:lnTo>
                  <a:lnTo>
                    <a:pt x="1768740" y="305405"/>
                  </a:lnTo>
                  <a:lnTo>
                    <a:pt x="1728138" y="325266"/>
                  </a:lnTo>
                  <a:lnTo>
                    <a:pt x="1687869" y="345696"/>
                  </a:lnTo>
                  <a:lnTo>
                    <a:pt x="1647938" y="366689"/>
                  </a:lnTo>
                  <a:lnTo>
                    <a:pt x="1608351" y="388240"/>
                  </a:lnTo>
                  <a:lnTo>
                    <a:pt x="1569113" y="410345"/>
                  </a:lnTo>
                  <a:lnTo>
                    <a:pt x="1530229" y="432997"/>
                  </a:lnTo>
                  <a:lnTo>
                    <a:pt x="1491704" y="456191"/>
                  </a:lnTo>
                  <a:lnTo>
                    <a:pt x="1453543" y="479923"/>
                  </a:lnTo>
                  <a:lnTo>
                    <a:pt x="1415752" y="504187"/>
                  </a:lnTo>
                  <a:lnTo>
                    <a:pt x="1378336" y="528978"/>
                  </a:lnTo>
                  <a:lnTo>
                    <a:pt x="1341301" y="554291"/>
                  </a:lnTo>
                  <a:lnTo>
                    <a:pt x="1304651" y="580120"/>
                  </a:lnTo>
                  <a:lnTo>
                    <a:pt x="1268391" y="606460"/>
                  </a:lnTo>
                  <a:lnTo>
                    <a:pt x="1232527" y="633305"/>
                  </a:lnTo>
                  <a:lnTo>
                    <a:pt x="1197065" y="660652"/>
                  </a:lnTo>
                  <a:lnTo>
                    <a:pt x="1162009" y="688494"/>
                  </a:lnTo>
                  <a:lnTo>
                    <a:pt x="1127364" y="716826"/>
                  </a:lnTo>
                  <a:lnTo>
                    <a:pt x="1093137" y="745643"/>
                  </a:lnTo>
                  <a:lnTo>
                    <a:pt x="1059331" y="774939"/>
                  </a:lnTo>
                  <a:lnTo>
                    <a:pt x="1025953" y="804710"/>
                  </a:lnTo>
                  <a:lnTo>
                    <a:pt x="993007" y="834951"/>
                  </a:lnTo>
                  <a:lnTo>
                    <a:pt x="960499" y="865655"/>
                  </a:lnTo>
                  <a:lnTo>
                    <a:pt x="928435" y="896818"/>
                  </a:lnTo>
                  <a:lnTo>
                    <a:pt x="896818" y="928435"/>
                  </a:lnTo>
                  <a:lnTo>
                    <a:pt x="865655" y="960499"/>
                  </a:lnTo>
                  <a:lnTo>
                    <a:pt x="834951" y="993007"/>
                  </a:lnTo>
                  <a:lnTo>
                    <a:pt x="804710" y="1025953"/>
                  </a:lnTo>
                  <a:lnTo>
                    <a:pt x="774939" y="1059331"/>
                  </a:lnTo>
                  <a:lnTo>
                    <a:pt x="745643" y="1093137"/>
                  </a:lnTo>
                  <a:lnTo>
                    <a:pt x="716826" y="1127364"/>
                  </a:lnTo>
                  <a:lnTo>
                    <a:pt x="688494" y="1162009"/>
                  </a:lnTo>
                  <a:lnTo>
                    <a:pt x="660652" y="1197065"/>
                  </a:lnTo>
                  <a:lnTo>
                    <a:pt x="633305" y="1232527"/>
                  </a:lnTo>
                  <a:lnTo>
                    <a:pt x="606460" y="1268391"/>
                  </a:lnTo>
                  <a:lnTo>
                    <a:pt x="580120" y="1304651"/>
                  </a:lnTo>
                  <a:lnTo>
                    <a:pt x="554291" y="1341301"/>
                  </a:lnTo>
                  <a:lnTo>
                    <a:pt x="528978" y="1378336"/>
                  </a:lnTo>
                  <a:lnTo>
                    <a:pt x="504187" y="1415752"/>
                  </a:lnTo>
                  <a:lnTo>
                    <a:pt x="479923" y="1453543"/>
                  </a:lnTo>
                  <a:lnTo>
                    <a:pt x="456191" y="1491704"/>
                  </a:lnTo>
                  <a:lnTo>
                    <a:pt x="432997" y="1530229"/>
                  </a:lnTo>
                  <a:lnTo>
                    <a:pt x="410345" y="1569113"/>
                  </a:lnTo>
                  <a:lnTo>
                    <a:pt x="388240" y="1608351"/>
                  </a:lnTo>
                  <a:lnTo>
                    <a:pt x="366689" y="1647938"/>
                  </a:lnTo>
                  <a:lnTo>
                    <a:pt x="345696" y="1687869"/>
                  </a:lnTo>
                  <a:lnTo>
                    <a:pt x="325266" y="1728138"/>
                  </a:lnTo>
                  <a:lnTo>
                    <a:pt x="305405" y="1768740"/>
                  </a:lnTo>
                  <a:lnTo>
                    <a:pt x="286118" y="1809670"/>
                  </a:lnTo>
                  <a:lnTo>
                    <a:pt x="267410" y="1850922"/>
                  </a:lnTo>
                  <a:lnTo>
                    <a:pt x="249287" y="1892492"/>
                  </a:lnTo>
                  <a:lnTo>
                    <a:pt x="231753" y="1934374"/>
                  </a:lnTo>
                  <a:lnTo>
                    <a:pt x="214814" y="1976563"/>
                  </a:lnTo>
                  <a:lnTo>
                    <a:pt x="198475" y="2019053"/>
                  </a:lnTo>
                  <a:lnTo>
                    <a:pt x="182742" y="2061840"/>
                  </a:lnTo>
                  <a:lnTo>
                    <a:pt x="167619" y="2104918"/>
                  </a:lnTo>
                  <a:lnTo>
                    <a:pt x="153112" y="2148282"/>
                  </a:lnTo>
                  <a:lnTo>
                    <a:pt x="139226" y="2191927"/>
                  </a:lnTo>
                  <a:lnTo>
                    <a:pt x="125967" y="2235847"/>
                  </a:lnTo>
                  <a:lnTo>
                    <a:pt x="113339" y="2280038"/>
                  </a:lnTo>
                  <a:lnTo>
                    <a:pt x="101347" y="2324493"/>
                  </a:lnTo>
                  <a:lnTo>
                    <a:pt x="89998" y="2369208"/>
                  </a:lnTo>
                  <a:lnTo>
                    <a:pt x="79296" y="2414178"/>
                  </a:lnTo>
                  <a:lnTo>
                    <a:pt x="69247" y="2459397"/>
                  </a:lnTo>
                  <a:lnTo>
                    <a:pt x="59855" y="2504860"/>
                  </a:lnTo>
                  <a:lnTo>
                    <a:pt x="51127" y="2550562"/>
                  </a:lnTo>
                  <a:lnTo>
                    <a:pt x="43066" y="2596497"/>
                  </a:lnTo>
                  <a:lnTo>
                    <a:pt x="35679" y="2642661"/>
                  </a:lnTo>
                  <a:lnTo>
                    <a:pt x="28971" y="2689048"/>
                  </a:lnTo>
                  <a:lnTo>
                    <a:pt x="22946" y="2735653"/>
                  </a:lnTo>
                  <a:lnTo>
                    <a:pt x="17611" y="2782470"/>
                  </a:lnTo>
                  <a:lnTo>
                    <a:pt x="12970" y="2829495"/>
                  </a:lnTo>
                  <a:lnTo>
                    <a:pt x="9028" y="2876722"/>
                  </a:lnTo>
                  <a:lnTo>
                    <a:pt x="5792" y="2924146"/>
                  </a:lnTo>
                  <a:lnTo>
                    <a:pt x="3266" y="2971761"/>
                  </a:lnTo>
                  <a:lnTo>
                    <a:pt x="1455" y="3019563"/>
                  </a:lnTo>
                  <a:lnTo>
                    <a:pt x="364" y="3067546"/>
                  </a:lnTo>
                  <a:lnTo>
                    <a:pt x="0" y="3115706"/>
                  </a:lnTo>
                  <a:lnTo>
                    <a:pt x="364" y="3163865"/>
                  </a:lnTo>
                  <a:lnTo>
                    <a:pt x="1455" y="3211848"/>
                  </a:lnTo>
                  <a:lnTo>
                    <a:pt x="3266" y="3259650"/>
                  </a:lnTo>
                  <a:lnTo>
                    <a:pt x="5792" y="3307266"/>
                  </a:lnTo>
                  <a:lnTo>
                    <a:pt x="9028" y="3354690"/>
                  </a:lnTo>
                  <a:lnTo>
                    <a:pt x="12970" y="3401916"/>
                  </a:lnTo>
                  <a:lnTo>
                    <a:pt x="17611" y="3448941"/>
                  </a:lnTo>
                  <a:lnTo>
                    <a:pt x="22946" y="3495759"/>
                  </a:lnTo>
                  <a:lnTo>
                    <a:pt x="28971" y="3542363"/>
                  </a:lnTo>
                  <a:lnTo>
                    <a:pt x="35679" y="3588750"/>
                  </a:lnTo>
                  <a:lnTo>
                    <a:pt x="43066" y="3634914"/>
                  </a:lnTo>
                  <a:lnTo>
                    <a:pt x="51127" y="3680849"/>
                  </a:lnTo>
                  <a:lnTo>
                    <a:pt x="59855" y="3726551"/>
                  </a:lnTo>
                  <a:lnTo>
                    <a:pt x="69247" y="3772014"/>
                  </a:lnTo>
                  <a:lnTo>
                    <a:pt x="79296" y="3817233"/>
                  </a:lnTo>
                  <a:lnTo>
                    <a:pt x="89998" y="3862203"/>
                  </a:lnTo>
                  <a:lnTo>
                    <a:pt x="101347" y="3906918"/>
                  </a:lnTo>
                  <a:lnTo>
                    <a:pt x="113339" y="3951374"/>
                  </a:lnTo>
                  <a:lnTo>
                    <a:pt x="125967" y="3995564"/>
                  </a:lnTo>
                  <a:lnTo>
                    <a:pt x="139226" y="4039484"/>
                  </a:lnTo>
                  <a:lnTo>
                    <a:pt x="153112" y="4083129"/>
                  </a:lnTo>
                  <a:lnTo>
                    <a:pt x="167619" y="4126493"/>
                  </a:lnTo>
                  <a:lnTo>
                    <a:pt x="182742" y="4169571"/>
                  </a:lnTo>
                  <a:lnTo>
                    <a:pt x="198475" y="4212358"/>
                  </a:lnTo>
                  <a:lnTo>
                    <a:pt x="214814" y="4254848"/>
                  </a:lnTo>
                  <a:lnTo>
                    <a:pt x="231753" y="4297037"/>
                  </a:lnTo>
                  <a:lnTo>
                    <a:pt x="249287" y="4338919"/>
                  </a:lnTo>
                  <a:lnTo>
                    <a:pt x="267410" y="4380489"/>
                  </a:lnTo>
                  <a:lnTo>
                    <a:pt x="286118" y="4421741"/>
                  </a:lnTo>
                  <a:lnTo>
                    <a:pt x="305405" y="4462671"/>
                  </a:lnTo>
                  <a:lnTo>
                    <a:pt x="325266" y="4503273"/>
                  </a:lnTo>
                  <a:lnTo>
                    <a:pt x="345696" y="4543542"/>
                  </a:lnTo>
                  <a:lnTo>
                    <a:pt x="366689" y="4583473"/>
                  </a:lnTo>
                  <a:lnTo>
                    <a:pt x="388240" y="4623060"/>
                  </a:lnTo>
                  <a:lnTo>
                    <a:pt x="410345" y="4662298"/>
                  </a:lnTo>
                  <a:lnTo>
                    <a:pt x="432997" y="4701183"/>
                  </a:lnTo>
                  <a:lnTo>
                    <a:pt x="456191" y="4739708"/>
                  </a:lnTo>
                  <a:lnTo>
                    <a:pt x="479923" y="4777868"/>
                  </a:lnTo>
                  <a:lnTo>
                    <a:pt x="504187" y="4815659"/>
                  </a:lnTo>
                  <a:lnTo>
                    <a:pt x="528978" y="4853075"/>
                  </a:lnTo>
                  <a:lnTo>
                    <a:pt x="554291" y="4890111"/>
                  </a:lnTo>
                  <a:lnTo>
                    <a:pt x="580120" y="4926761"/>
                  </a:lnTo>
                  <a:lnTo>
                    <a:pt x="606460" y="4963020"/>
                  </a:lnTo>
                  <a:lnTo>
                    <a:pt x="633305" y="4998884"/>
                  </a:lnTo>
                  <a:lnTo>
                    <a:pt x="660652" y="5034346"/>
                  </a:lnTo>
                  <a:lnTo>
                    <a:pt x="688494" y="5069403"/>
                  </a:lnTo>
                  <a:lnTo>
                    <a:pt x="716826" y="5104047"/>
                  </a:lnTo>
                  <a:lnTo>
                    <a:pt x="745643" y="5138275"/>
                  </a:lnTo>
                  <a:lnTo>
                    <a:pt x="774939" y="5172080"/>
                  </a:lnTo>
                  <a:lnTo>
                    <a:pt x="804710" y="5205459"/>
                  </a:lnTo>
                  <a:lnTo>
                    <a:pt x="834951" y="5238404"/>
                  </a:lnTo>
                  <a:lnTo>
                    <a:pt x="865655" y="5270912"/>
                  </a:lnTo>
                  <a:lnTo>
                    <a:pt x="896818" y="5302977"/>
                  </a:lnTo>
                  <a:lnTo>
                    <a:pt x="928435" y="5334593"/>
                  </a:lnTo>
                  <a:lnTo>
                    <a:pt x="960499" y="5365756"/>
                  </a:lnTo>
                  <a:lnTo>
                    <a:pt x="993007" y="5396461"/>
                  </a:lnTo>
                  <a:lnTo>
                    <a:pt x="1025953" y="5426701"/>
                  </a:lnTo>
                  <a:lnTo>
                    <a:pt x="1059331" y="5456472"/>
                  </a:lnTo>
                  <a:lnTo>
                    <a:pt x="1093137" y="5485769"/>
                  </a:lnTo>
                  <a:lnTo>
                    <a:pt x="1127364" y="5514586"/>
                  </a:lnTo>
                  <a:lnTo>
                    <a:pt x="1162009" y="5542918"/>
                  </a:lnTo>
                  <a:lnTo>
                    <a:pt x="1197065" y="5570760"/>
                  </a:lnTo>
                  <a:lnTo>
                    <a:pt x="1232527" y="5598106"/>
                  </a:lnTo>
                  <a:lnTo>
                    <a:pt x="1268391" y="5624952"/>
                  </a:lnTo>
                  <a:lnTo>
                    <a:pt x="1304651" y="5651292"/>
                  </a:lnTo>
                  <a:lnTo>
                    <a:pt x="1341301" y="5677121"/>
                  </a:lnTo>
                  <a:lnTo>
                    <a:pt x="1378336" y="5702433"/>
                  </a:lnTo>
                  <a:lnTo>
                    <a:pt x="1415752" y="5727224"/>
                  </a:lnTo>
                  <a:lnTo>
                    <a:pt x="1453543" y="5751488"/>
                  </a:lnTo>
                  <a:lnTo>
                    <a:pt x="1491704" y="5775220"/>
                  </a:lnTo>
                  <a:lnTo>
                    <a:pt x="1530229" y="5798415"/>
                  </a:lnTo>
                  <a:lnTo>
                    <a:pt x="1569113" y="5821067"/>
                  </a:lnTo>
                  <a:lnTo>
                    <a:pt x="1608351" y="5843171"/>
                  </a:lnTo>
                  <a:lnTo>
                    <a:pt x="1647938" y="5864723"/>
                  </a:lnTo>
                  <a:lnTo>
                    <a:pt x="1687869" y="5885716"/>
                  </a:lnTo>
                  <a:lnTo>
                    <a:pt x="1728138" y="5906146"/>
                  </a:lnTo>
                  <a:lnTo>
                    <a:pt x="1768740" y="5926007"/>
                  </a:lnTo>
                  <a:lnTo>
                    <a:pt x="1809670" y="5945294"/>
                  </a:lnTo>
                  <a:lnTo>
                    <a:pt x="1850922" y="5964001"/>
                  </a:lnTo>
                  <a:lnTo>
                    <a:pt x="1892492" y="5982125"/>
                  </a:lnTo>
                  <a:lnTo>
                    <a:pt x="1934374" y="5999659"/>
                  </a:lnTo>
                  <a:lnTo>
                    <a:pt x="1976563" y="6016598"/>
                  </a:lnTo>
                  <a:lnTo>
                    <a:pt x="2019053" y="6032936"/>
                  </a:lnTo>
                  <a:lnTo>
                    <a:pt x="2061840" y="6048670"/>
                  </a:lnTo>
                  <a:lnTo>
                    <a:pt x="2104918" y="6063792"/>
                  </a:lnTo>
                  <a:lnTo>
                    <a:pt x="2148282" y="6078299"/>
                  </a:lnTo>
                  <a:lnTo>
                    <a:pt x="2191927" y="6092185"/>
                  </a:lnTo>
                  <a:lnTo>
                    <a:pt x="2235847" y="6105445"/>
                  </a:lnTo>
                  <a:lnTo>
                    <a:pt x="2280038" y="6118073"/>
                  </a:lnTo>
                  <a:lnTo>
                    <a:pt x="2324493" y="6130064"/>
                  </a:lnTo>
                  <a:lnTo>
                    <a:pt x="2369208" y="6141413"/>
                  </a:lnTo>
                  <a:lnTo>
                    <a:pt x="2414178" y="6152115"/>
                  </a:lnTo>
                  <a:lnTo>
                    <a:pt x="2459397" y="6162164"/>
                  </a:lnTo>
                  <a:lnTo>
                    <a:pt x="2504860" y="6171556"/>
                  </a:lnTo>
                  <a:lnTo>
                    <a:pt x="2550562" y="6180285"/>
                  </a:lnTo>
                  <a:lnTo>
                    <a:pt x="2596497" y="6188345"/>
                  </a:lnTo>
                  <a:lnTo>
                    <a:pt x="2642661" y="6195732"/>
                  </a:lnTo>
                  <a:lnTo>
                    <a:pt x="2689048" y="6202441"/>
                  </a:lnTo>
                  <a:lnTo>
                    <a:pt x="2735653" y="6208465"/>
                  </a:lnTo>
                  <a:lnTo>
                    <a:pt x="2782470" y="6213801"/>
                  </a:lnTo>
                  <a:lnTo>
                    <a:pt x="2829495" y="6218442"/>
                  </a:lnTo>
                  <a:lnTo>
                    <a:pt x="2876722" y="6222383"/>
                  </a:lnTo>
                  <a:lnTo>
                    <a:pt x="2924146" y="6225619"/>
                  </a:lnTo>
                  <a:lnTo>
                    <a:pt x="2971761" y="6228146"/>
                  </a:lnTo>
                  <a:lnTo>
                    <a:pt x="3019563" y="6229957"/>
                  </a:lnTo>
                  <a:lnTo>
                    <a:pt x="3067546" y="6231047"/>
                  </a:lnTo>
                  <a:lnTo>
                    <a:pt x="3115706" y="6231412"/>
                  </a:lnTo>
                  <a:lnTo>
                    <a:pt x="3163865" y="6231047"/>
                  </a:lnTo>
                  <a:lnTo>
                    <a:pt x="3211848" y="6229957"/>
                  </a:lnTo>
                  <a:lnTo>
                    <a:pt x="3259650" y="6228146"/>
                  </a:lnTo>
                  <a:lnTo>
                    <a:pt x="3307266" y="6225619"/>
                  </a:lnTo>
                  <a:lnTo>
                    <a:pt x="3354690" y="6222383"/>
                  </a:lnTo>
                  <a:lnTo>
                    <a:pt x="3401916" y="6218442"/>
                  </a:lnTo>
                  <a:lnTo>
                    <a:pt x="3448941" y="6213801"/>
                  </a:lnTo>
                  <a:lnTo>
                    <a:pt x="3495759" y="6208465"/>
                  </a:lnTo>
                  <a:lnTo>
                    <a:pt x="3542363" y="6202441"/>
                  </a:lnTo>
                  <a:lnTo>
                    <a:pt x="3588750" y="6195732"/>
                  </a:lnTo>
                  <a:lnTo>
                    <a:pt x="3634914" y="6188345"/>
                  </a:lnTo>
                  <a:lnTo>
                    <a:pt x="3680849" y="6180285"/>
                  </a:lnTo>
                  <a:lnTo>
                    <a:pt x="3726551" y="6171556"/>
                  </a:lnTo>
                  <a:lnTo>
                    <a:pt x="3772014" y="6162164"/>
                  </a:lnTo>
                  <a:lnTo>
                    <a:pt x="3817233" y="6152115"/>
                  </a:lnTo>
                  <a:lnTo>
                    <a:pt x="3862203" y="6141413"/>
                  </a:lnTo>
                  <a:lnTo>
                    <a:pt x="3906918" y="6130064"/>
                  </a:lnTo>
                  <a:lnTo>
                    <a:pt x="3951374" y="6118073"/>
                  </a:lnTo>
                  <a:lnTo>
                    <a:pt x="3995564" y="6105445"/>
                  </a:lnTo>
                  <a:lnTo>
                    <a:pt x="4039484" y="6092185"/>
                  </a:lnTo>
                  <a:lnTo>
                    <a:pt x="4083129" y="6078299"/>
                  </a:lnTo>
                  <a:lnTo>
                    <a:pt x="4126493" y="6063792"/>
                  </a:lnTo>
                  <a:lnTo>
                    <a:pt x="4169571" y="6048670"/>
                  </a:lnTo>
                  <a:lnTo>
                    <a:pt x="4212358" y="6032936"/>
                  </a:lnTo>
                  <a:lnTo>
                    <a:pt x="4254848" y="6016598"/>
                  </a:lnTo>
                  <a:lnTo>
                    <a:pt x="4297037" y="5999659"/>
                  </a:lnTo>
                  <a:lnTo>
                    <a:pt x="4338919" y="5982125"/>
                  </a:lnTo>
                  <a:lnTo>
                    <a:pt x="4380489" y="5964001"/>
                  </a:lnTo>
                  <a:lnTo>
                    <a:pt x="4421741" y="5945294"/>
                  </a:lnTo>
                  <a:lnTo>
                    <a:pt x="4462671" y="5926007"/>
                  </a:lnTo>
                  <a:lnTo>
                    <a:pt x="4503273" y="5906146"/>
                  </a:lnTo>
                  <a:lnTo>
                    <a:pt x="4543542" y="5885716"/>
                  </a:lnTo>
                  <a:lnTo>
                    <a:pt x="4583473" y="5864723"/>
                  </a:lnTo>
                  <a:lnTo>
                    <a:pt x="4623060" y="5843171"/>
                  </a:lnTo>
                  <a:lnTo>
                    <a:pt x="4662298" y="5821067"/>
                  </a:lnTo>
                  <a:lnTo>
                    <a:pt x="4701183" y="5798415"/>
                  </a:lnTo>
                  <a:lnTo>
                    <a:pt x="4739708" y="5775220"/>
                  </a:lnTo>
                  <a:lnTo>
                    <a:pt x="4777868" y="5751488"/>
                  </a:lnTo>
                  <a:lnTo>
                    <a:pt x="4815659" y="5727224"/>
                  </a:lnTo>
                  <a:lnTo>
                    <a:pt x="4853075" y="5702433"/>
                  </a:lnTo>
                  <a:lnTo>
                    <a:pt x="4890111" y="5677121"/>
                  </a:lnTo>
                  <a:lnTo>
                    <a:pt x="4926761" y="5651292"/>
                  </a:lnTo>
                  <a:lnTo>
                    <a:pt x="4963020" y="5624952"/>
                  </a:lnTo>
                  <a:lnTo>
                    <a:pt x="4998884" y="5598106"/>
                  </a:lnTo>
                  <a:lnTo>
                    <a:pt x="5034346" y="5570760"/>
                  </a:lnTo>
                  <a:lnTo>
                    <a:pt x="5069403" y="5542918"/>
                  </a:lnTo>
                  <a:lnTo>
                    <a:pt x="5104047" y="5514586"/>
                  </a:lnTo>
                  <a:lnTo>
                    <a:pt x="5138275" y="5485769"/>
                  </a:lnTo>
                  <a:lnTo>
                    <a:pt x="5172080" y="5456472"/>
                  </a:lnTo>
                  <a:lnTo>
                    <a:pt x="5205459" y="5426701"/>
                  </a:lnTo>
                  <a:lnTo>
                    <a:pt x="5238404" y="5396461"/>
                  </a:lnTo>
                  <a:lnTo>
                    <a:pt x="5270912" y="5365756"/>
                  </a:lnTo>
                  <a:lnTo>
                    <a:pt x="5302977" y="5334593"/>
                  </a:lnTo>
                  <a:lnTo>
                    <a:pt x="5334593" y="5302977"/>
                  </a:lnTo>
                  <a:lnTo>
                    <a:pt x="5365756" y="5270912"/>
                  </a:lnTo>
                  <a:lnTo>
                    <a:pt x="5396461" y="5238404"/>
                  </a:lnTo>
                  <a:lnTo>
                    <a:pt x="5426701" y="5205459"/>
                  </a:lnTo>
                  <a:lnTo>
                    <a:pt x="5456472" y="5172080"/>
                  </a:lnTo>
                  <a:lnTo>
                    <a:pt x="5485769" y="5138275"/>
                  </a:lnTo>
                  <a:lnTo>
                    <a:pt x="5514586" y="5104047"/>
                  </a:lnTo>
                  <a:lnTo>
                    <a:pt x="5542918" y="5069403"/>
                  </a:lnTo>
                  <a:lnTo>
                    <a:pt x="5570760" y="5034346"/>
                  </a:lnTo>
                  <a:lnTo>
                    <a:pt x="5598106" y="4998884"/>
                  </a:lnTo>
                  <a:lnTo>
                    <a:pt x="5624952" y="4963020"/>
                  </a:lnTo>
                  <a:lnTo>
                    <a:pt x="5651292" y="4926761"/>
                  </a:lnTo>
                  <a:lnTo>
                    <a:pt x="5677121" y="4890111"/>
                  </a:lnTo>
                  <a:lnTo>
                    <a:pt x="5702433" y="4853075"/>
                  </a:lnTo>
                  <a:lnTo>
                    <a:pt x="5727224" y="4815659"/>
                  </a:lnTo>
                  <a:lnTo>
                    <a:pt x="5751488" y="4777868"/>
                  </a:lnTo>
                  <a:lnTo>
                    <a:pt x="5775220" y="4739708"/>
                  </a:lnTo>
                  <a:lnTo>
                    <a:pt x="5798415" y="4701183"/>
                  </a:lnTo>
                  <a:lnTo>
                    <a:pt x="5821067" y="4662298"/>
                  </a:lnTo>
                  <a:lnTo>
                    <a:pt x="5843171" y="4623060"/>
                  </a:lnTo>
                  <a:lnTo>
                    <a:pt x="5864723" y="4583473"/>
                  </a:lnTo>
                  <a:lnTo>
                    <a:pt x="5885716" y="4543542"/>
                  </a:lnTo>
                  <a:lnTo>
                    <a:pt x="5906146" y="4503273"/>
                  </a:lnTo>
                  <a:lnTo>
                    <a:pt x="5926007" y="4462671"/>
                  </a:lnTo>
                  <a:lnTo>
                    <a:pt x="5945294" y="4421741"/>
                  </a:lnTo>
                  <a:lnTo>
                    <a:pt x="5964001" y="4380489"/>
                  </a:lnTo>
                  <a:lnTo>
                    <a:pt x="5982125" y="4338919"/>
                  </a:lnTo>
                  <a:lnTo>
                    <a:pt x="5999659" y="4297037"/>
                  </a:lnTo>
                  <a:lnTo>
                    <a:pt x="6016598" y="4254848"/>
                  </a:lnTo>
                  <a:lnTo>
                    <a:pt x="6032936" y="4212358"/>
                  </a:lnTo>
                  <a:lnTo>
                    <a:pt x="6048670" y="4169571"/>
                  </a:lnTo>
                  <a:lnTo>
                    <a:pt x="6063792" y="4126493"/>
                  </a:lnTo>
                  <a:lnTo>
                    <a:pt x="6078299" y="4083129"/>
                  </a:lnTo>
                  <a:lnTo>
                    <a:pt x="6092185" y="4039484"/>
                  </a:lnTo>
                  <a:lnTo>
                    <a:pt x="6105445" y="3995564"/>
                  </a:lnTo>
                  <a:lnTo>
                    <a:pt x="6118073" y="3951374"/>
                  </a:lnTo>
                  <a:lnTo>
                    <a:pt x="6130064" y="3906918"/>
                  </a:lnTo>
                  <a:lnTo>
                    <a:pt x="6141413" y="3862203"/>
                  </a:lnTo>
                  <a:lnTo>
                    <a:pt x="6152115" y="3817233"/>
                  </a:lnTo>
                  <a:lnTo>
                    <a:pt x="6162164" y="3772014"/>
                  </a:lnTo>
                  <a:lnTo>
                    <a:pt x="6171556" y="3726551"/>
                  </a:lnTo>
                  <a:lnTo>
                    <a:pt x="6180285" y="3680849"/>
                  </a:lnTo>
                  <a:lnTo>
                    <a:pt x="6188345" y="3634914"/>
                  </a:lnTo>
                  <a:lnTo>
                    <a:pt x="6195732" y="3588750"/>
                  </a:lnTo>
                  <a:lnTo>
                    <a:pt x="6202441" y="3542363"/>
                  </a:lnTo>
                  <a:lnTo>
                    <a:pt x="6208465" y="3495759"/>
                  </a:lnTo>
                  <a:lnTo>
                    <a:pt x="6213801" y="3448941"/>
                  </a:lnTo>
                  <a:lnTo>
                    <a:pt x="6218442" y="3401916"/>
                  </a:lnTo>
                  <a:lnTo>
                    <a:pt x="6222383" y="3354690"/>
                  </a:lnTo>
                  <a:lnTo>
                    <a:pt x="6225619" y="3307266"/>
                  </a:lnTo>
                  <a:lnTo>
                    <a:pt x="6228146" y="3259650"/>
                  </a:lnTo>
                  <a:lnTo>
                    <a:pt x="6229957" y="3211848"/>
                  </a:lnTo>
                  <a:lnTo>
                    <a:pt x="6231047" y="3163865"/>
                  </a:lnTo>
                  <a:lnTo>
                    <a:pt x="6231412" y="3115706"/>
                  </a:lnTo>
                  <a:lnTo>
                    <a:pt x="6231047" y="3067546"/>
                  </a:lnTo>
                  <a:lnTo>
                    <a:pt x="6229957" y="3019563"/>
                  </a:lnTo>
                  <a:lnTo>
                    <a:pt x="6228146" y="2971761"/>
                  </a:lnTo>
                  <a:lnTo>
                    <a:pt x="6225619" y="2924146"/>
                  </a:lnTo>
                  <a:lnTo>
                    <a:pt x="6222383" y="2876722"/>
                  </a:lnTo>
                  <a:lnTo>
                    <a:pt x="6218442" y="2829495"/>
                  </a:lnTo>
                  <a:lnTo>
                    <a:pt x="6213801" y="2782470"/>
                  </a:lnTo>
                  <a:lnTo>
                    <a:pt x="6208465" y="2735653"/>
                  </a:lnTo>
                  <a:lnTo>
                    <a:pt x="6202441" y="2689048"/>
                  </a:lnTo>
                  <a:lnTo>
                    <a:pt x="6195732" y="2642661"/>
                  </a:lnTo>
                  <a:lnTo>
                    <a:pt x="6188345" y="2596497"/>
                  </a:lnTo>
                  <a:lnTo>
                    <a:pt x="6180285" y="2550562"/>
                  </a:lnTo>
                  <a:lnTo>
                    <a:pt x="6171556" y="2504860"/>
                  </a:lnTo>
                  <a:lnTo>
                    <a:pt x="6162164" y="2459397"/>
                  </a:lnTo>
                  <a:lnTo>
                    <a:pt x="6152115" y="2414178"/>
                  </a:lnTo>
                  <a:lnTo>
                    <a:pt x="6141413" y="2369208"/>
                  </a:lnTo>
                  <a:lnTo>
                    <a:pt x="6130064" y="2324493"/>
                  </a:lnTo>
                  <a:lnTo>
                    <a:pt x="6118073" y="2280038"/>
                  </a:lnTo>
                  <a:lnTo>
                    <a:pt x="6105445" y="2235847"/>
                  </a:lnTo>
                  <a:lnTo>
                    <a:pt x="6092185" y="2191927"/>
                  </a:lnTo>
                  <a:lnTo>
                    <a:pt x="6078299" y="2148282"/>
                  </a:lnTo>
                  <a:lnTo>
                    <a:pt x="6063792" y="2104918"/>
                  </a:lnTo>
                  <a:lnTo>
                    <a:pt x="6048670" y="2061840"/>
                  </a:lnTo>
                  <a:lnTo>
                    <a:pt x="6032936" y="2019053"/>
                  </a:lnTo>
                  <a:lnTo>
                    <a:pt x="6016598" y="1976563"/>
                  </a:lnTo>
                  <a:lnTo>
                    <a:pt x="5999659" y="1934374"/>
                  </a:lnTo>
                  <a:lnTo>
                    <a:pt x="5982125" y="1892492"/>
                  </a:lnTo>
                  <a:lnTo>
                    <a:pt x="5964001" y="1850922"/>
                  </a:lnTo>
                  <a:lnTo>
                    <a:pt x="5945294" y="1809670"/>
                  </a:lnTo>
                  <a:lnTo>
                    <a:pt x="5926007" y="1768740"/>
                  </a:lnTo>
                  <a:lnTo>
                    <a:pt x="5906146" y="1728138"/>
                  </a:lnTo>
                  <a:lnTo>
                    <a:pt x="5885716" y="1687869"/>
                  </a:lnTo>
                  <a:lnTo>
                    <a:pt x="5864723" y="1647938"/>
                  </a:lnTo>
                  <a:lnTo>
                    <a:pt x="5843171" y="1608351"/>
                  </a:lnTo>
                  <a:lnTo>
                    <a:pt x="5821067" y="1569113"/>
                  </a:lnTo>
                  <a:lnTo>
                    <a:pt x="5798415" y="1530229"/>
                  </a:lnTo>
                  <a:lnTo>
                    <a:pt x="5775220" y="1491704"/>
                  </a:lnTo>
                  <a:lnTo>
                    <a:pt x="5751488" y="1453543"/>
                  </a:lnTo>
                  <a:lnTo>
                    <a:pt x="5727224" y="1415752"/>
                  </a:lnTo>
                  <a:lnTo>
                    <a:pt x="5702433" y="1378336"/>
                  </a:lnTo>
                  <a:lnTo>
                    <a:pt x="5677121" y="1341301"/>
                  </a:lnTo>
                  <a:lnTo>
                    <a:pt x="5651292" y="1304651"/>
                  </a:lnTo>
                  <a:lnTo>
                    <a:pt x="5624952" y="1268391"/>
                  </a:lnTo>
                  <a:lnTo>
                    <a:pt x="5598106" y="1232527"/>
                  </a:lnTo>
                  <a:lnTo>
                    <a:pt x="5570760" y="1197065"/>
                  </a:lnTo>
                  <a:lnTo>
                    <a:pt x="5542918" y="1162009"/>
                  </a:lnTo>
                  <a:lnTo>
                    <a:pt x="5514586" y="1127364"/>
                  </a:lnTo>
                  <a:lnTo>
                    <a:pt x="5485769" y="1093137"/>
                  </a:lnTo>
                  <a:lnTo>
                    <a:pt x="5456472" y="1059331"/>
                  </a:lnTo>
                  <a:lnTo>
                    <a:pt x="5426701" y="1025953"/>
                  </a:lnTo>
                  <a:lnTo>
                    <a:pt x="5396461" y="993007"/>
                  </a:lnTo>
                  <a:lnTo>
                    <a:pt x="5365756" y="960499"/>
                  </a:lnTo>
                  <a:lnTo>
                    <a:pt x="5334593" y="928435"/>
                  </a:lnTo>
                  <a:lnTo>
                    <a:pt x="5302977" y="896818"/>
                  </a:lnTo>
                  <a:lnTo>
                    <a:pt x="5270912" y="865655"/>
                  </a:lnTo>
                  <a:lnTo>
                    <a:pt x="5238404" y="834951"/>
                  </a:lnTo>
                  <a:lnTo>
                    <a:pt x="5205459" y="804710"/>
                  </a:lnTo>
                  <a:lnTo>
                    <a:pt x="5172080" y="774939"/>
                  </a:lnTo>
                  <a:lnTo>
                    <a:pt x="5138275" y="745643"/>
                  </a:lnTo>
                  <a:lnTo>
                    <a:pt x="5104047" y="716826"/>
                  </a:lnTo>
                  <a:lnTo>
                    <a:pt x="5069403" y="688494"/>
                  </a:lnTo>
                  <a:lnTo>
                    <a:pt x="5034346" y="660652"/>
                  </a:lnTo>
                  <a:lnTo>
                    <a:pt x="4998884" y="633305"/>
                  </a:lnTo>
                  <a:lnTo>
                    <a:pt x="4963020" y="606460"/>
                  </a:lnTo>
                  <a:lnTo>
                    <a:pt x="4926761" y="580120"/>
                  </a:lnTo>
                  <a:lnTo>
                    <a:pt x="4890111" y="554291"/>
                  </a:lnTo>
                  <a:lnTo>
                    <a:pt x="4853075" y="528978"/>
                  </a:lnTo>
                  <a:lnTo>
                    <a:pt x="4815659" y="504187"/>
                  </a:lnTo>
                  <a:lnTo>
                    <a:pt x="4777868" y="479923"/>
                  </a:lnTo>
                  <a:lnTo>
                    <a:pt x="4739708" y="456191"/>
                  </a:lnTo>
                  <a:lnTo>
                    <a:pt x="4701183" y="432997"/>
                  </a:lnTo>
                  <a:lnTo>
                    <a:pt x="4662298" y="410345"/>
                  </a:lnTo>
                  <a:lnTo>
                    <a:pt x="4623060" y="388240"/>
                  </a:lnTo>
                  <a:lnTo>
                    <a:pt x="4583473" y="366689"/>
                  </a:lnTo>
                  <a:lnTo>
                    <a:pt x="4543542" y="345696"/>
                  </a:lnTo>
                  <a:lnTo>
                    <a:pt x="4503273" y="325266"/>
                  </a:lnTo>
                  <a:lnTo>
                    <a:pt x="4462671" y="305405"/>
                  </a:lnTo>
                  <a:lnTo>
                    <a:pt x="4421741" y="286118"/>
                  </a:lnTo>
                  <a:lnTo>
                    <a:pt x="4380489" y="267410"/>
                  </a:lnTo>
                  <a:lnTo>
                    <a:pt x="4338919" y="249287"/>
                  </a:lnTo>
                  <a:lnTo>
                    <a:pt x="4297037" y="231753"/>
                  </a:lnTo>
                  <a:lnTo>
                    <a:pt x="4254848" y="214814"/>
                  </a:lnTo>
                  <a:lnTo>
                    <a:pt x="4212358" y="198475"/>
                  </a:lnTo>
                  <a:lnTo>
                    <a:pt x="4169571" y="182742"/>
                  </a:lnTo>
                  <a:lnTo>
                    <a:pt x="4126493" y="167619"/>
                  </a:lnTo>
                  <a:lnTo>
                    <a:pt x="4083129" y="153112"/>
                  </a:lnTo>
                  <a:lnTo>
                    <a:pt x="4039484" y="139226"/>
                  </a:lnTo>
                  <a:lnTo>
                    <a:pt x="3995564" y="125967"/>
                  </a:lnTo>
                  <a:lnTo>
                    <a:pt x="3951374" y="113339"/>
                  </a:lnTo>
                  <a:lnTo>
                    <a:pt x="3906918" y="101347"/>
                  </a:lnTo>
                  <a:lnTo>
                    <a:pt x="3862203" y="89998"/>
                  </a:lnTo>
                  <a:lnTo>
                    <a:pt x="3817233" y="79296"/>
                  </a:lnTo>
                  <a:lnTo>
                    <a:pt x="3772014" y="69247"/>
                  </a:lnTo>
                  <a:lnTo>
                    <a:pt x="3726551" y="59855"/>
                  </a:lnTo>
                  <a:lnTo>
                    <a:pt x="3680849" y="51127"/>
                  </a:lnTo>
                  <a:lnTo>
                    <a:pt x="3634914" y="43066"/>
                  </a:lnTo>
                  <a:lnTo>
                    <a:pt x="3588750" y="35679"/>
                  </a:lnTo>
                  <a:lnTo>
                    <a:pt x="3542363" y="28971"/>
                  </a:lnTo>
                  <a:lnTo>
                    <a:pt x="3495759" y="22946"/>
                  </a:lnTo>
                  <a:lnTo>
                    <a:pt x="3448941" y="17611"/>
                  </a:lnTo>
                  <a:lnTo>
                    <a:pt x="3401916" y="12970"/>
                  </a:lnTo>
                  <a:lnTo>
                    <a:pt x="3354690" y="9028"/>
                  </a:lnTo>
                  <a:lnTo>
                    <a:pt x="3307266" y="5792"/>
                  </a:lnTo>
                  <a:lnTo>
                    <a:pt x="3259650" y="3266"/>
                  </a:lnTo>
                  <a:lnTo>
                    <a:pt x="3211848" y="1455"/>
                  </a:lnTo>
                  <a:lnTo>
                    <a:pt x="3163865" y="364"/>
                  </a:lnTo>
                  <a:lnTo>
                    <a:pt x="3115706"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pic>
          <p:nvPicPr>
            <p:cNvPr id="205" name="object 14">
              <a:extLst>
                <a:ext uri="{FF2B5EF4-FFF2-40B4-BE49-F238E27FC236}">
                  <a16:creationId xmlns:a16="http://schemas.microsoft.com/office/drawing/2014/main" id="{7196B1C1-257C-DAEE-9670-C249A96AD539}"/>
                </a:ext>
              </a:extLst>
            </p:cNvPr>
            <p:cNvPicPr/>
            <p:nvPr/>
          </p:nvPicPr>
          <p:blipFill>
            <a:blip r:embed="rId8" cstate="print"/>
            <a:stretch>
              <a:fillRect/>
            </a:stretch>
          </p:blipFill>
          <p:spPr>
            <a:xfrm>
              <a:off x="574285" y="1447875"/>
              <a:ext cx="2389045" cy="2228601"/>
            </a:xfrm>
            <a:prstGeom prst="rect">
              <a:avLst/>
            </a:prstGeom>
          </p:spPr>
        </p:pic>
        <p:pic>
          <p:nvPicPr>
            <p:cNvPr id="210" name="Image 209" descr="Une image contenant texte, Police, capture d’écran, Graphique&#10;&#10;Le contenu généré par l’IA peut être incorrect.">
              <a:extLst>
                <a:ext uri="{FF2B5EF4-FFF2-40B4-BE49-F238E27FC236}">
                  <a16:creationId xmlns:a16="http://schemas.microsoft.com/office/drawing/2014/main" id="{9C2B8C38-24BD-C21F-0A6D-956B7590A07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08695" y="848784"/>
              <a:ext cx="793388" cy="677282"/>
            </a:xfrm>
            <a:prstGeom prst="rect">
              <a:avLst/>
            </a:prstGeom>
          </p:spPr>
        </p:pic>
        <p:sp>
          <p:nvSpPr>
            <p:cNvPr id="211" name="object 46">
              <a:extLst>
                <a:ext uri="{FF2B5EF4-FFF2-40B4-BE49-F238E27FC236}">
                  <a16:creationId xmlns:a16="http://schemas.microsoft.com/office/drawing/2014/main" id="{48C6331A-2583-537B-770A-ABCEE7BF42C7}"/>
                </a:ext>
              </a:extLst>
            </p:cNvPr>
            <p:cNvSpPr txBox="1"/>
            <p:nvPr/>
          </p:nvSpPr>
          <p:spPr>
            <a:xfrm>
              <a:off x="143930" y="4217407"/>
              <a:ext cx="2819400" cy="792072"/>
            </a:xfrm>
            <a:prstGeom prst="rect">
              <a:avLst/>
            </a:prstGeom>
          </p:spPr>
          <p:txBody>
            <a:bodyPr vert="horz" wrap="square" lIns="0" tIns="95885" rIns="0" bIns="0" rtlCol="0">
              <a:spAutoFit/>
            </a:bodyPr>
            <a:lstStyle/>
            <a:p>
              <a:pPr marL="0" marR="5080" lvl="0" indent="0" algn="ctr" defTabSz="914400" rtl="0" eaLnBrk="1" fontAlgn="auto" latinLnBrk="0" hangingPunct="1">
                <a:lnSpc>
                  <a:spcPct val="100000"/>
                </a:lnSpc>
                <a:spcBef>
                  <a:spcPts val="755"/>
                </a:spcBef>
                <a:spcAft>
                  <a:spcPts val="0"/>
                </a:spcAft>
                <a:buClrTx/>
                <a:buSzTx/>
                <a:buFontTx/>
                <a:buNone/>
                <a:tabLst/>
                <a:defRPr/>
              </a:pPr>
              <a:r>
                <a:rPr kumimoji="0" sz="1200" b="1" i="0" u="none" strike="noStrike" kern="1200" cap="none" spc="60" normalizeH="0" baseline="0" noProof="0" dirty="0">
                  <a:ln>
                    <a:noFill/>
                  </a:ln>
                  <a:solidFill>
                    <a:srgbClr val="F7FCFE"/>
                  </a:solidFill>
                  <a:effectLst/>
                  <a:uLnTx/>
                  <a:uFillTx/>
                  <a:latin typeface="Avenir Next LT Pro" panose="020B0504020202020204" pitchFamily="34" charset="0"/>
                  <a:ea typeface="+mn-ea"/>
                  <a:cs typeface="Arial"/>
                </a:rPr>
                <a:t>Une</a:t>
              </a:r>
              <a:r>
                <a:rPr kumimoji="0" sz="1200" b="1" i="0" u="none" strike="noStrike" kern="1200" cap="none" spc="-70" normalizeH="0" baseline="0" noProof="0" dirty="0">
                  <a:ln>
                    <a:noFill/>
                  </a:ln>
                  <a:solidFill>
                    <a:srgbClr val="F7FCFE"/>
                  </a:solidFill>
                  <a:effectLst/>
                  <a:uLnTx/>
                  <a:uFillTx/>
                  <a:latin typeface="Avenir Next LT Pro" panose="020B0504020202020204" pitchFamily="34" charset="0"/>
                  <a:ea typeface="+mn-ea"/>
                  <a:cs typeface="Arial"/>
                </a:rPr>
                <a:t> </a:t>
              </a:r>
              <a:r>
                <a:rPr kumimoji="0" sz="1200" b="1" i="0" u="none" strike="noStrike" kern="1200" cap="none" spc="75" normalizeH="0" baseline="0" noProof="0" dirty="0" err="1">
                  <a:ln>
                    <a:noFill/>
                  </a:ln>
                  <a:solidFill>
                    <a:srgbClr val="F7FCFE"/>
                  </a:solidFill>
                  <a:effectLst/>
                  <a:uLnTx/>
                  <a:uFillTx/>
                  <a:latin typeface="Avenir Next LT Pro" panose="020B0504020202020204" pitchFamily="34" charset="0"/>
                  <a:ea typeface="+mn-ea"/>
                  <a:cs typeface="Arial"/>
                </a:rPr>
                <a:t>opportunité</a:t>
              </a:r>
              <a:r>
                <a:rPr kumimoji="0" sz="1200" b="1" i="0" u="none" strike="noStrike" kern="1200" cap="none" spc="-70" normalizeH="0" baseline="0" noProof="0" dirty="0">
                  <a:ln>
                    <a:noFill/>
                  </a:ln>
                  <a:solidFill>
                    <a:srgbClr val="F7FCFE"/>
                  </a:solidFill>
                  <a:effectLst/>
                  <a:uLnTx/>
                  <a:uFillTx/>
                  <a:latin typeface="Avenir Next LT Pro" panose="020B0504020202020204" pitchFamily="34" charset="0"/>
                  <a:ea typeface="+mn-ea"/>
                  <a:cs typeface="Arial"/>
                </a:rPr>
                <a:t> </a:t>
              </a:r>
              <a:r>
                <a:rPr kumimoji="0" sz="1200" b="1" i="0" u="none" strike="noStrike" kern="1200" cap="none" spc="130" normalizeH="0" baseline="0" noProof="0" dirty="0">
                  <a:ln>
                    <a:noFill/>
                  </a:ln>
                  <a:solidFill>
                    <a:srgbClr val="F7FCFE"/>
                  </a:solidFill>
                  <a:effectLst/>
                  <a:uLnTx/>
                  <a:uFillTx/>
                  <a:latin typeface="Avenir Next LT Pro" panose="020B0504020202020204" pitchFamily="34" charset="0"/>
                  <a:ea typeface="+mn-ea"/>
                  <a:cs typeface="Arial"/>
                </a:rPr>
                <a:t>de</a:t>
              </a:r>
              <a:r>
                <a:rPr kumimoji="0" sz="1200" b="1" i="0" u="none" strike="noStrike" kern="1200" cap="none" spc="-65" normalizeH="0" baseline="0" noProof="0" dirty="0">
                  <a:ln>
                    <a:noFill/>
                  </a:ln>
                  <a:solidFill>
                    <a:srgbClr val="F7FCFE"/>
                  </a:solidFill>
                  <a:effectLst/>
                  <a:uLnTx/>
                  <a:uFillTx/>
                  <a:latin typeface="Avenir Next LT Pro" panose="020B0504020202020204" pitchFamily="34" charset="0"/>
                  <a:ea typeface="+mn-ea"/>
                  <a:cs typeface="Arial"/>
                </a:rPr>
                <a:t> </a:t>
              </a:r>
              <a:r>
                <a:rPr kumimoji="0" sz="1200" b="1" i="0" u="none" strike="noStrike" kern="1200" cap="none" spc="90" normalizeH="0" baseline="0" noProof="0" dirty="0" err="1">
                  <a:ln>
                    <a:noFill/>
                  </a:ln>
                  <a:solidFill>
                    <a:srgbClr val="F7FCFE"/>
                  </a:solidFill>
                  <a:effectLst/>
                  <a:uLnTx/>
                  <a:uFillTx/>
                  <a:latin typeface="Avenir Next LT Pro" panose="020B0504020202020204" pitchFamily="34" charset="0"/>
                  <a:ea typeface="+mn-ea"/>
                  <a:cs typeface="Arial"/>
                </a:rPr>
                <a:t>mieux</a:t>
              </a:r>
              <a:r>
                <a:rPr kumimoji="0" sz="1200" b="1" i="0" u="none" strike="noStrike" kern="1200" cap="none" spc="-70" normalizeH="0" baseline="0" noProof="0" dirty="0">
                  <a:ln>
                    <a:noFill/>
                  </a:ln>
                  <a:solidFill>
                    <a:srgbClr val="F7FCFE"/>
                  </a:solidFill>
                  <a:effectLst/>
                  <a:uLnTx/>
                  <a:uFillTx/>
                  <a:latin typeface="Avenir Next LT Pro" panose="020B0504020202020204" pitchFamily="34" charset="0"/>
                  <a:ea typeface="+mn-ea"/>
                  <a:cs typeface="Arial"/>
                </a:rPr>
                <a:t> </a:t>
              </a:r>
              <a:r>
                <a:rPr kumimoji="0" sz="1200" b="1" i="0" u="none" strike="noStrike" kern="1200" cap="none" spc="45" normalizeH="0" baseline="0" noProof="0" dirty="0" err="1">
                  <a:ln>
                    <a:noFill/>
                  </a:ln>
                  <a:solidFill>
                    <a:srgbClr val="F7FCFE"/>
                  </a:solidFill>
                  <a:effectLst/>
                  <a:uLnTx/>
                  <a:uFillTx/>
                  <a:latin typeface="Avenir Next LT Pro" panose="020B0504020202020204" pitchFamily="34" charset="0"/>
                  <a:ea typeface="+mn-ea"/>
                  <a:cs typeface="Arial"/>
                </a:rPr>
                <a:t>comprendre</a:t>
              </a:r>
              <a:r>
                <a:rPr kumimoji="0" sz="1200" b="1" i="0" u="none" strike="noStrike" kern="1200" cap="none" spc="45" normalizeH="0" baseline="0" noProof="0" dirty="0">
                  <a:ln>
                    <a:noFill/>
                  </a:ln>
                  <a:solidFill>
                    <a:srgbClr val="F7FCFE"/>
                  </a:solidFill>
                  <a:effectLst/>
                  <a:uLnTx/>
                  <a:uFillTx/>
                  <a:latin typeface="Avenir Next LT Pro" panose="020B0504020202020204" pitchFamily="34" charset="0"/>
                  <a:ea typeface="+mn-ea"/>
                  <a:cs typeface="Arial"/>
                </a:rPr>
                <a:t> </a:t>
              </a:r>
              <a:r>
                <a:rPr kumimoji="0" sz="1200" b="1" i="0" u="none" strike="noStrike" kern="1200" cap="none" spc="-20" normalizeH="0" baseline="0" noProof="0" dirty="0" err="1">
                  <a:ln>
                    <a:noFill/>
                  </a:ln>
                  <a:solidFill>
                    <a:srgbClr val="F7FCFE"/>
                  </a:solidFill>
                  <a:effectLst/>
                  <a:uLnTx/>
                  <a:uFillTx/>
                  <a:latin typeface="Avenir Next LT Pro" panose="020B0504020202020204" pitchFamily="34" charset="0"/>
                  <a:ea typeface="+mn-ea"/>
                  <a:cs typeface="Arial"/>
                </a:rPr>
                <a:t>vos</a:t>
              </a:r>
              <a:r>
                <a:rPr kumimoji="0" sz="1200" b="1" i="0" u="none" strike="noStrike" kern="1200" cap="none" spc="-140" normalizeH="0" baseline="0" noProof="0" dirty="0">
                  <a:ln>
                    <a:noFill/>
                  </a:ln>
                  <a:solidFill>
                    <a:srgbClr val="F7FCFE"/>
                  </a:solidFill>
                  <a:effectLst/>
                  <a:uLnTx/>
                  <a:uFillTx/>
                  <a:latin typeface="Avenir Next LT Pro" panose="020B0504020202020204" pitchFamily="34" charset="0"/>
                  <a:ea typeface="+mn-ea"/>
                  <a:cs typeface="Arial"/>
                </a:rPr>
                <a:t> </a:t>
              </a:r>
              <a:r>
                <a:rPr kumimoji="0" sz="1200" b="1" i="0" u="none" strike="noStrike" kern="1200" cap="none" spc="0" normalizeH="0" baseline="0" noProof="0" dirty="0" err="1">
                  <a:ln>
                    <a:noFill/>
                  </a:ln>
                  <a:solidFill>
                    <a:srgbClr val="F7FCFE"/>
                  </a:solidFill>
                  <a:effectLst/>
                  <a:uLnTx/>
                  <a:uFillTx/>
                  <a:latin typeface="Avenir Next LT Pro" panose="020B0504020202020204" pitchFamily="34" charset="0"/>
                  <a:ea typeface="+mn-ea"/>
                  <a:cs typeface="Arial"/>
                </a:rPr>
                <a:t>cibles</a:t>
              </a:r>
              <a:r>
                <a:rPr kumimoji="0" sz="1200" b="1" i="0" u="none" strike="noStrike" kern="1200" cap="none" spc="-140" normalizeH="0" baseline="0" noProof="0" dirty="0">
                  <a:ln>
                    <a:noFill/>
                  </a:ln>
                  <a:solidFill>
                    <a:srgbClr val="F7FCFE"/>
                  </a:solidFill>
                  <a:effectLst/>
                  <a:uLnTx/>
                  <a:uFillTx/>
                  <a:latin typeface="Avenir Next LT Pro" panose="020B0504020202020204" pitchFamily="34" charset="0"/>
                  <a:ea typeface="+mn-ea"/>
                  <a:cs typeface="Arial"/>
                </a:rPr>
                <a:t> </a:t>
              </a:r>
              <a:r>
                <a:rPr kumimoji="0" sz="1200" b="1" i="0" u="none" strike="noStrike" kern="1200" cap="none" spc="-10" normalizeH="0" baseline="0" noProof="0" dirty="0" err="1">
                  <a:ln>
                    <a:noFill/>
                  </a:ln>
                  <a:solidFill>
                    <a:srgbClr val="F7FCFE"/>
                  </a:solidFill>
                  <a:effectLst/>
                  <a:uLnTx/>
                  <a:uFillTx/>
                  <a:latin typeface="Avenir Next LT Pro" panose="020B0504020202020204" pitchFamily="34" charset="0"/>
                  <a:ea typeface="+mn-ea"/>
                  <a:cs typeface="Arial"/>
                </a:rPr>
                <a:t>professionnelles</a:t>
              </a:r>
              <a:endParaRPr kumimoji="0" sz="12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sp>
          <p:nvSpPr>
            <p:cNvPr id="212" name="object 80">
              <a:extLst>
                <a:ext uri="{FF2B5EF4-FFF2-40B4-BE49-F238E27FC236}">
                  <a16:creationId xmlns:a16="http://schemas.microsoft.com/office/drawing/2014/main" id="{464D9F35-BE20-723E-6C59-A3A32AB44FF6}"/>
                </a:ext>
              </a:extLst>
            </p:cNvPr>
            <p:cNvSpPr txBox="1"/>
            <p:nvPr/>
          </p:nvSpPr>
          <p:spPr>
            <a:xfrm>
              <a:off x="3444660" y="4438380"/>
              <a:ext cx="2877363" cy="1252489"/>
            </a:xfrm>
            <a:prstGeom prst="rect">
              <a:avLst/>
            </a:prstGeom>
          </p:spPr>
          <p:txBody>
            <a:bodyPr vert="horz" wrap="square" lIns="0" tIns="15875" rIns="0" bIns="0" rtlCol="0">
              <a:spAutoFit/>
            </a:bodyPr>
            <a:lstStyle/>
            <a:p>
              <a:pPr marL="13335" marR="0" lvl="0" indent="0" algn="l" defTabSz="914400" rtl="0" eaLnBrk="1" fontAlgn="auto" latinLnBrk="0" hangingPunct="1">
                <a:lnSpc>
                  <a:spcPct val="100000"/>
                </a:lnSpc>
                <a:spcBef>
                  <a:spcPts val="125"/>
                </a:spcBef>
                <a:spcAft>
                  <a:spcPts val="0"/>
                </a:spcAft>
                <a:buClrTx/>
                <a:buSzTx/>
                <a:buFontTx/>
                <a:buNone/>
                <a:tabLst/>
                <a:defRPr/>
              </a:pPr>
              <a:r>
                <a:rPr kumimoji="0" sz="2000" b="1" i="0" u="none" strike="noStrike" kern="1200" cap="none" spc="165" normalizeH="0" baseline="1262" noProof="0" dirty="0">
                  <a:ln>
                    <a:noFill/>
                  </a:ln>
                  <a:solidFill>
                    <a:srgbClr val="FFF200"/>
                  </a:solidFill>
                  <a:effectLst/>
                  <a:uLnTx/>
                  <a:uFillTx/>
                  <a:latin typeface="Avenir Next LT Pro" panose="020B0504020202020204" pitchFamily="34" charset="0"/>
                  <a:ea typeface="+mn-ea"/>
                  <a:cs typeface="Arial"/>
                </a:rPr>
                <a:t>#</a:t>
              </a:r>
              <a:r>
                <a:rPr kumimoji="0" sz="2000" b="1" i="0" u="none" strike="noStrike" kern="1200" cap="none" spc="165" normalizeH="0" baseline="1262" noProof="0" dirty="0">
                  <a:ln>
                    <a:noFill/>
                  </a:ln>
                  <a:solidFill>
                    <a:srgbClr val="FFFFFF"/>
                  </a:solidFill>
                  <a:effectLst/>
                  <a:uLnTx/>
                  <a:uFillTx/>
                  <a:latin typeface="Avenir Next LT Pro" panose="020B0504020202020204" pitchFamily="34" charset="0"/>
                  <a:ea typeface="+mn-ea"/>
                  <a:cs typeface="Arial"/>
                </a:rPr>
                <a:t>IN-</a:t>
              </a:r>
              <a:r>
                <a:rPr kumimoji="0" sz="1400" b="1" i="0" u="none" strike="noStrike" kern="1200" cap="none" spc="-10" normalizeH="0" baseline="0" noProof="0" dirty="0">
                  <a:ln>
                    <a:noFill/>
                  </a:ln>
                  <a:solidFill>
                    <a:srgbClr val="FFFFFF"/>
                  </a:solidFill>
                  <a:effectLst/>
                  <a:uLnTx/>
                  <a:uFillTx/>
                  <a:latin typeface="Avenir Next LT Pro" panose="020B0504020202020204" pitchFamily="34" charset="0"/>
                  <a:ea typeface="+mn-ea"/>
                  <a:cs typeface="Arial"/>
                </a:rPr>
                <a:t>STORE</a:t>
              </a:r>
              <a:endParaRPr kumimoji="0"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a:p>
              <a:pPr marL="0" marR="0" lvl="0" indent="0" algn="l" defTabSz="914400" rtl="0" eaLnBrk="1" fontAlgn="auto" latinLnBrk="0" hangingPunct="1">
                <a:lnSpc>
                  <a:spcPct val="100000"/>
                </a:lnSpc>
                <a:spcBef>
                  <a:spcPts val="459"/>
                </a:spcBef>
                <a:spcAft>
                  <a:spcPts val="0"/>
                </a:spcAft>
                <a:buClrTx/>
                <a:buSzTx/>
                <a:buFontTx/>
                <a:buNone/>
                <a:tabLst/>
                <a:defRPr/>
              </a:pPr>
              <a:endParaRPr kumimoji="0" sz="9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a:p>
              <a:pPr marL="0" marR="5080" lvl="0" indent="635"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t>Radio, messages diffusables à toute heure, </a:t>
              </a:r>
              <a:br>
                <a:rPr kumimoji="0" lang="fr-FR" sz="14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br>
              <a:br>
                <a:rPr kumimoji="0" lang="fr-FR" sz="8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br>
              <a:r>
                <a:rPr kumimoji="0" lang="fr-FR" sz="14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t>PLV thématisée tous les mois,</a:t>
              </a:r>
              <a:br>
                <a:rPr kumimoji="0" lang="fr-FR" sz="14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br>
              <a:br>
                <a:rPr kumimoji="0" lang="fr-FR" sz="8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br>
              <a:r>
                <a:rPr kumimoji="0" lang="fr-FR" sz="14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t>Support  de communication </a:t>
              </a:r>
              <a:r>
                <a:rPr kumimoji="0" lang="fr-FR" sz="1400" b="0" i="0" u="none" strike="noStrike" kern="1200" cap="none" spc="0" normalizeH="0" baseline="3367" noProof="0" dirty="0" err="1">
                  <a:ln>
                    <a:noFill/>
                  </a:ln>
                  <a:solidFill>
                    <a:srgbClr val="FFFFFF"/>
                  </a:solidFill>
                  <a:effectLst/>
                  <a:uLnTx/>
                  <a:uFillTx/>
                  <a:latin typeface="Avenir Next LT Pro" panose="020B0504020202020204" pitchFamily="34" charset="0"/>
                  <a:ea typeface="+mn-ea"/>
                  <a:cs typeface="Arial"/>
                </a:rPr>
                <a:t>print</a:t>
              </a:r>
              <a:endParaRPr kumimoji="0" sz="14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endParaRPr>
            </a:p>
          </p:txBody>
        </p:sp>
        <p:sp>
          <p:nvSpPr>
            <p:cNvPr id="213" name="object 81">
              <a:extLst>
                <a:ext uri="{FF2B5EF4-FFF2-40B4-BE49-F238E27FC236}">
                  <a16:creationId xmlns:a16="http://schemas.microsoft.com/office/drawing/2014/main" id="{B570001E-480E-7479-2050-2C844814757D}"/>
                </a:ext>
              </a:extLst>
            </p:cNvPr>
            <p:cNvSpPr txBox="1"/>
            <p:nvPr/>
          </p:nvSpPr>
          <p:spPr>
            <a:xfrm>
              <a:off x="6943621" y="4415759"/>
              <a:ext cx="5646123" cy="2157715"/>
            </a:xfrm>
            <a:prstGeom prst="rect">
              <a:avLst/>
            </a:prstGeom>
          </p:spPr>
          <p:txBody>
            <a:bodyPr vert="horz" wrap="square" lIns="0" tIns="15875" rIns="0" bIns="0" rtlCol="0">
              <a:spAutoFit/>
            </a:bodyPr>
            <a:lstStyle/>
            <a:p>
              <a:pPr marL="22860" marR="0" lvl="0" indent="0" algn="l" defTabSz="914400" rtl="0" eaLnBrk="1" fontAlgn="auto" latinLnBrk="0" hangingPunct="1">
                <a:lnSpc>
                  <a:spcPct val="100000"/>
                </a:lnSpc>
                <a:spcBef>
                  <a:spcPts val="125"/>
                </a:spcBef>
                <a:spcAft>
                  <a:spcPts val="0"/>
                </a:spcAft>
                <a:buClrTx/>
                <a:buSzTx/>
                <a:buFontTx/>
                <a:buNone/>
                <a:tabLst/>
                <a:defRPr/>
              </a:pPr>
              <a:r>
                <a:rPr kumimoji="0" sz="2000" b="1" i="0" u="none" strike="noStrike" kern="1200" cap="none" spc="0" normalizeH="0" baseline="1262" noProof="0" dirty="0">
                  <a:ln>
                    <a:noFill/>
                  </a:ln>
                  <a:solidFill>
                    <a:srgbClr val="FFF200"/>
                  </a:solidFill>
                  <a:effectLst/>
                  <a:uLnTx/>
                  <a:uFillTx/>
                  <a:latin typeface="Avenir Next LT Pro" panose="020B0504020202020204" pitchFamily="34" charset="0"/>
                  <a:ea typeface="+mn-ea"/>
                  <a:cs typeface="Arial"/>
                </a:rPr>
                <a:t>#</a:t>
              </a:r>
              <a:r>
                <a:rPr kumimoji="0" sz="2000" b="1" i="0" u="none" strike="noStrike" kern="1200" cap="none" spc="0" normalizeH="0" baseline="1262" noProof="0" dirty="0">
                  <a:ln>
                    <a:noFill/>
                  </a:ln>
                  <a:solidFill>
                    <a:srgbClr val="FFFFFF"/>
                  </a:solidFill>
                  <a:effectLst/>
                  <a:uLnTx/>
                  <a:uFillTx/>
                  <a:latin typeface="Avenir Next LT Pro" panose="020B0504020202020204" pitchFamily="34" charset="0"/>
                  <a:ea typeface="+mn-ea"/>
                  <a:cs typeface="Arial"/>
                </a:rPr>
                <a:t>DIGI</a:t>
              </a:r>
              <a:r>
                <a:rPr kumimoji="0"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TAL</a:t>
              </a:r>
              <a:endParaRPr kumimoji="0"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a:p>
              <a:pPr marL="0" marR="0" lvl="0" indent="0" algn="l" defTabSz="914400" rtl="0" eaLnBrk="1" fontAlgn="auto" latinLnBrk="0" hangingPunct="1">
                <a:lnSpc>
                  <a:spcPct val="100000"/>
                </a:lnSpc>
                <a:spcBef>
                  <a:spcPts val="445"/>
                </a:spcBef>
                <a:spcAft>
                  <a:spcPts val="0"/>
                </a:spcAft>
                <a:buClrTx/>
                <a:buSzTx/>
                <a:buFontTx/>
                <a:buNone/>
                <a:tabLst/>
                <a:defRPr/>
              </a:pPr>
              <a:endParaRPr kumimoji="0" sz="9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a:p>
              <a:pPr marL="23495" marR="0" lvl="0" indent="0" algn="l" defTabSz="914400" rtl="0" eaLnBrk="1" fontAlgn="auto" latinLnBrk="0" hangingPunct="1">
                <a:lnSpc>
                  <a:spcPts val="1945"/>
                </a:lnSpc>
                <a:spcBef>
                  <a:spcPts val="0"/>
                </a:spcBef>
                <a:spcAft>
                  <a:spcPts val="0"/>
                </a:spcAft>
                <a:buClrTx/>
                <a:buSzTx/>
                <a:buFontTx/>
                <a:buNone/>
                <a:tabLst/>
                <a:defRPr/>
              </a:pPr>
              <a:r>
                <a:rPr kumimoji="0" sz="1600" b="1"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t>NOMBRES </a:t>
              </a:r>
              <a:r>
                <a:rPr kumimoji="0" sz="1600" b="1" i="0" u="none" strike="noStrike" kern="1200" cap="none" spc="0" normalizeH="0" baseline="1683" noProof="0" dirty="0">
                  <a:ln>
                    <a:noFill/>
                  </a:ln>
                  <a:solidFill>
                    <a:srgbClr val="FFFFFF"/>
                  </a:solidFill>
                  <a:effectLst/>
                  <a:uLnTx/>
                  <a:uFillTx/>
                  <a:latin typeface="Avenir Next LT Pro" panose="020B0504020202020204" pitchFamily="34" charset="0"/>
                  <a:ea typeface="+mn-ea"/>
                  <a:cs typeface="Arial"/>
                </a:rPr>
                <a:t>D’UTILISATEURS </a:t>
              </a:r>
              <a:r>
                <a:rPr kumimoji="0" sz="11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 </a:t>
              </a:r>
              <a:r>
                <a:rPr kumimoji="0"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23M</a:t>
              </a:r>
              <a:r>
                <a:rPr kumimoji="0" lang="fr-FR"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 </a:t>
              </a:r>
              <a:r>
                <a:rPr kumimoji="0" sz="1600" b="0" i="0" u="none" strike="noStrike" kern="1200" cap="none" spc="0" normalizeH="0" baseline="1683" noProof="0" dirty="0">
                  <a:ln>
                    <a:noFill/>
                  </a:ln>
                  <a:solidFill>
                    <a:srgbClr val="FFFFFF"/>
                  </a:solidFill>
                  <a:effectLst/>
                  <a:uLnTx/>
                  <a:uFillTx/>
                  <a:latin typeface="Avenir Next LT Pro" panose="020B0504020202020204" pitchFamily="34" charset="0"/>
                  <a:ea typeface="+mn-ea"/>
                  <a:cs typeface="Arial"/>
                </a:rPr>
                <a:t>de </a:t>
              </a:r>
              <a:r>
                <a:rPr kumimoji="0" sz="1600" b="0" i="0" u="none" strike="noStrike" kern="1200" cap="none" spc="0" normalizeH="0" baseline="1683" noProof="0" dirty="0" err="1">
                  <a:ln>
                    <a:noFill/>
                  </a:ln>
                  <a:solidFill>
                    <a:srgbClr val="FFFFFF"/>
                  </a:solidFill>
                  <a:effectLst/>
                  <a:uLnTx/>
                  <a:uFillTx/>
                  <a:latin typeface="Avenir Next LT Pro" panose="020B0504020202020204" pitchFamily="34" charset="0"/>
                  <a:ea typeface="+mn-ea"/>
                  <a:cs typeface="Arial"/>
                </a:rPr>
                <a:t>visites</a:t>
              </a:r>
              <a:r>
                <a:rPr kumimoji="0" sz="1600" b="0" i="0" u="none" strike="noStrike" kern="1200" cap="none" spc="0" normalizeH="0" baseline="1683" noProof="0" dirty="0">
                  <a:ln>
                    <a:noFill/>
                  </a:ln>
                  <a:solidFill>
                    <a:srgbClr val="FFFFFF"/>
                  </a:solidFill>
                  <a:effectLst/>
                  <a:uLnTx/>
                  <a:uFillTx/>
                  <a:latin typeface="Avenir Next LT Pro" panose="020B0504020202020204" pitchFamily="34" charset="0"/>
                  <a:ea typeface="+mn-ea"/>
                  <a:cs typeface="Arial"/>
                </a:rPr>
                <a:t> </a:t>
              </a:r>
              <a:r>
                <a:rPr kumimoji="0" sz="1100" b="0" i="0" u="none" strike="noStrike" kern="1200" cap="none" spc="0" normalizeH="0" baseline="0" noProof="0" dirty="0" err="1">
                  <a:ln>
                    <a:noFill/>
                  </a:ln>
                  <a:solidFill>
                    <a:srgbClr val="FFFFFF"/>
                  </a:solidFill>
                  <a:effectLst/>
                  <a:uLnTx/>
                  <a:uFillTx/>
                  <a:latin typeface="Avenir Next LT Pro" panose="020B0504020202020204" pitchFamily="34" charset="0"/>
                  <a:ea typeface="+mn-ea"/>
                  <a:cs typeface="Arial"/>
                </a:rPr>
                <a:t>annuelles</a:t>
              </a:r>
              <a:endParaRPr kumimoji="0"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a:p>
              <a:pPr marL="20320" marR="0" lvl="0" indent="0" algn="l" defTabSz="914400" rtl="0" eaLnBrk="1" fontAlgn="auto" latinLnBrk="0" hangingPunct="1">
                <a:lnSpc>
                  <a:spcPts val="1975"/>
                </a:lnSpc>
                <a:spcBef>
                  <a:spcPts val="0"/>
                </a:spcBef>
                <a:spcAft>
                  <a:spcPts val="0"/>
                </a:spcAft>
                <a:buClrTx/>
                <a:buSzTx/>
                <a:buFontTx/>
                <a:buNone/>
                <a:tabLst/>
                <a:defRPr/>
              </a:pPr>
              <a:r>
                <a:rPr kumimoji="0" sz="1600" b="1"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t>TAUX </a:t>
              </a:r>
              <a:r>
                <a:rPr kumimoji="0" sz="1600" b="1" i="0" u="none" strike="noStrike" kern="1200" cap="none" spc="0" normalizeH="0" baseline="1683" noProof="0" dirty="0">
                  <a:ln>
                    <a:noFill/>
                  </a:ln>
                  <a:solidFill>
                    <a:srgbClr val="FFFFFF"/>
                  </a:solidFill>
                  <a:effectLst/>
                  <a:uLnTx/>
                  <a:uFillTx/>
                  <a:latin typeface="Avenir Next LT Pro" panose="020B0504020202020204" pitchFamily="34" charset="0"/>
                  <a:ea typeface="+mn-ea"/>
                  <a:cs typeface="Arial"/>
                </a:rPr>
                <a:t>D’ENGAGEMENT </a:t>
              </a:r>
              <a:r>
                <a:rPr kumimoji="0" lang="fr-FR" sz="1600" b="1" i="0" u="none" strike="noStrike" kern="1200" cap="none" spc="0" normalizeH="0" baseline="1683" noProof="0" dirty="0">
                  <a:ln>
                    <a:noFill/>
                  </a:ln>
                  <a:solidFill>
                    <a:srgbClr val="FFFFFF"/>
                  </a:solidFill>
                  <a:effectLst/>
                  <a:uLnTx/>
                  <a:uFillTx/>
                  <a:latin typeface="Avenir Next LT Pro" panose="020B0504020202020204" pitchFamily="34" charset="0"/>
                  <a:ea typeface="+mn-ea"/>
                  <a:cs typeface="Arial"/>
                </a:rPr>
                <a:t>moyen par an </a:t>
              </a:r>
              <a:r>
                <a:rPr kumimoji="0" sz="11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a:t>
              </a:r>
              <a:r>
                <a:rPr kumimoji="0" lang="fr-FR" sz="11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 </a:t>
              </a:r>
            </a:p>
            <a:p>
              <a:pPr marL="20320" marR="0" lvl="0" indent="0" algn="l" defTabSz="914400" rtl="0" eaLnBrk="1" fontAlgn="auto" latinLnBrk="0" hangingPunct="1">
                <a:lnSpc>
                  <a:spcPts val="1975"/>
                </a:lnSpc>
                <a:spcBef>
                  <a:spcPts val="0"/>
                </a:spcBef>
                <a:spcAft>
                  <a:spcPts val="0"/>
                </a:spcAft>
                <a:buClrTx/>
                <a:buSzTx/>
                <a:buFontTx/>
                <a:buNone/>
                <a:tabLst/>
                <a:defRPr/>
              </a:pPr>
              <a:r>
                <a:rPr kumimoji="0"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80%</a:t>
              </a:r>
              <a:r>
                <a:rPr kumimoji="0" lang="fr-FR"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 vs</a:t>
              </a:r>
              <a:r>
                <a:rPr kumimoji="0"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 </a:t>
              </a:r>
              <a:r>
                <a:rPr kumimoji="0" sz="16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t>Bench </a:t>
              </a:r>
              <a:r>
                <a:rPr kumimoji="0" sz="1600" b="0" i="0" u="none" strike="noStrike" kern="1200" cap="none" spc="0" normalizeH="0" baseline="1683" noProof="0" dirty="0">
                  <a:ln>
                    <a:noFill/>
                  </a:ln>
                  <a:solidFill>
                    <a:srgbClr val="FFFFFF"/>
                  </a:solidFill>
                  <a:effectLst/>
                  <a:uLnTx/>
                  <a:uFillTx/>
                  <a:latin typeface="Avenir Next LT Pro" panose="020B0504020202020204" pitchFamily="34" charset="0"/>
                  <a:ea typeface="+mn-ea"/>
                  <a:cs typeface="Arial"/>
                </a:rPr>
                <a:t>sites web </a:t>
              </a:r>
              <a:r>
                <a:rPr kumimoji="0" sz="1100" b="0" i="0" u="none" strike="noStrike" kern="1200" cap="none" spc="0" normalizeH="0" baseline="0" noProof="0" dirty="0" err="1">
                  <a:ln>
                    <a:noFill/>
                  </a:ln>
                  <a:solidFill>
                    <a:srgbClr val="FFFFFF"/>
                  </a:solidFill>
                  <a:effectLst/>
                  <a:uLnTx/>
                  <a:uFillTx/>
                  <a:latin typeface="Avenir Next LT Pro" panose="020B0504020202020204" pitchFamily="34" charset="0"/>
                  <a:ea typeface="+mn-ea"/>
                  <a:cs typeface="Arial"/>
                </a:rPr>
                <a:t>BtB</a:t>
              </a:r>
              <a:r>
                <a:rPr kumimoji="0"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 : 65%</a:t>
              </a:r>
              <a:br>
                <a:rPr kumimoji="0" lang="fr-FR"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br>
              <a:r>
                <a:rPr kumimoji="0" sz="1600" b="1" i="0" u="none" strike="noStrike" kern="1200" cap="none" spc="0" normalizeH="0" baseline="1683" noProof="0" dirty="0">
                  <a:ln>
                    <a:noFill/>
                  </a:ln>
                  <a:solidFill>
                    <a:srgbClr val="FFFFFF"/>
                  </a:solidFill>
                  <a:effectLst/>
                  <a:uLnTx/>
                  <a:uFillTx/>
                  <a:latin typeface="Avenir Next LT Pro" panose="020B0504020202020204" pitchFamily="34" charset="0"/>
                  <a:ea typeface="+mn-ea"/>
                  <a:cs typeface="Arial"/>
                </a:rPr>
                <a:t>KPIS MARCHANDS </a:t>
              </a:r>
              <a:r>
                <a:rPr kumimoji="0" sz="11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a:t>
              </a:r>
              <a:endParaRPr kumimoji="0" sz="11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a:p>
              <a:pPr marL="14604" marR="0" lvl="0" indent="0" algn="l" defTabSz="914400" rtl="0" eaLnBrk="1" fontAlgn="auto" latinLnBrk="0" hangingPunct="1">
                <a:lnSpc>
                  <a:spcPct val="100000"/>
                </a:lnSpc>
                <a:spcBef>
                  <a:spcPts val="10"/>
                </a:spcBef>
                <a:spcAft>
                  <a:spcPts val="0"/>
                </a:spcAft>
                <a:buClrTx/>
                <a:buSzTx/>
                <a:buFontTx/>
                <a:buNone/>
                <a:tabLst/>
                <a:defRPr/>
              </a:pPr>
              <a:r>
                <a:rPr kumimoji="0" sz="16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t>Applica</a:t>
              </a:r>
              <a:r>
                <a:rPr kumimoji="0" sz="1600" b="0" i="0" u="none" strike="noStrike" kern="1200" cap="none" spc="0" normalizeH="0" baseline="1683" noProof="0" dirty="0">
                  <a:ln>
                    <a:noFill/>
                  </a:ln>
                  <a:solidFill>
                    <a:srgbClr val="FFFFFF"/>
                  </a:solidFill>
                  <a:effectLst/>
                  <a:uLnTx/>
                  <a:uFillTx/>
                  <a:latin typeface="Avenir Next LT Pro" panose="020B0504020202020204" pitchFamily="34" charset="0"/>
                  <a:ea typeface="+mn-ea"/>
                  <a:cs typeface="Arial"/>
                </a:rPr>
                <a:t>tion METRO </a:t>
              </a:r>
              <a:r>
                <a:rPr kumimoji="0"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 ≈ 190K</a:t>
              </a:r>
              <a:r>
                <a:rPr kumimoji="0" lang="fr-FR"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 </a:t>
              </a:r>
              <a:r>
                <a:rPr kumimoji="0" sz="1600" b="0" i="0" u="none" strike="noStrike" kern="1200" cap="none" spc="0" normalizeH="0" baseline="5050" noProof="0" dirty="0" err="1">
                  <a:ln>
                    <a:noFill/>
                  </a:ln>
                  <a:solidFill>
                    <a:srgbClr val="FFFFFF"/>
                  </a:solidFill>
                  <a:effectLst/>
                  <a:uLnTx/>
                  <a:uFillTx/>
                  <a:latin typeface="Avenir Next LT Pro" panose="020B0504020202020204" pitchFamily="34" charset="0"/>
                  <a:ea typeface="+mn-ea"/>
                  <a:cs typeface="Arial"/>
                </a:rPr>
                <a:t>utilisa</a:t>
              </a:r>
              <a:r>
                <a:rPr kumimoji="0" sz="1600" b="0" i="0" u="none" strike="noStrike" kern="1200" cap="none" spc="0" normalizeH="0" baseline="3367" noProof="0" dirty="0" err="1">
                  <a:ln>
                    <a:noFill/>
                  </a:ln>
                  <a:solidFill>
                    <a:srgbClr val="FFFFFF"/>
                  </a:solidFill>
                  <a:effectLst/>
                  <a:uLnTx/>
                  <a:uFillTx/>
                  <a:latin typeface="Avenir Next LT Pro" panose="020B0504020202020204" pitchFamily="34" charset="0"/>
                  <a:ea typeface="+mn-ea"/>
                  <a:cs typeface="Arial"/>
                </a:rPr>
                <a:t>teurs</a:t>
              </a:r>
              <a:r>
                <a:rPr kumimoji="0" sz="16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t> /</a:t>
              </a:r>
              <a:r>
                <a:rPr kumimoji="0" sz="1600" b="0" i="0" u="none" strike="noStrike" kern="1200" cap="none" spc="0" normalizeH="0" baseline="3367" noProof="0" dirty="0" err="1">
                  <a:ln>
                    <a:noFill/>
                  </a:ln>
                  <a:solidFill>
                    <a:srgbClr val="FFFFFF"/>
                  </a:solidFill>
                  <a:effectLst/>
                  <a:uLnTx/>
                  <a:uFillTx/>
                  <a:latin typeface="Avenir Next LT Pro" panose="020B0504020202020204" pitchFamily="34" charset="0"/>
                  <a:ea typeface="+mn-ea"/>
                  <a:cs typeface="Arial"/>
                </a:rPr>
                <a:t>mois</a:t>
              </a:r>
              <a:r>
                <a:rPr kumimoji="0" sz="16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t> </a:t>
              </a:r>
              <a:br>
                <a:rPr kumimoji="0" lang="fr-FR" sz="1600" b="0" i="0" u="none" strike="noStrike" kern="1200" cap="none" spc="0" normalizeH="0" baseline="3367" noProof="0" dirty="0">
                  <a:ln>
                    <a:noFill/>
                  </a:ln>
                  <a:solidFill>
                    <a:srgbClr val="FFFFFF"/>
                  </a:solidFill>
                  <a:effectLst/>
                  <a:uLnTx/>
                  <a:uFillTx/>
                  <a:latin typeface="Avenir Next LT Pro" panose="020B0504020202020204" pitchFamily="34" charset="0"/>
                  <a:ea typeface="+mn-ea"/>
                  <a:cs typeface="Arial"/>
                </a:rPr>
              </a:br>
              <a:r>
                <a:rPr kumimoji="0" sz="1600" b="0" i="0" u="none" strike="noStrike" kern="1200" cap="none" spc="0" normalizeH="0" baseline="1683" noProof="0" dirty="0">
                  <a:ln>
                    <a:noFill/>
                  </a:ln>
                  <a:solidFill>
                    <a:srgbClr val="FFFFFF"/>
                  </a:solidFill>
                  <a:effectLst/>
                  <a:uLnTx/>
                  <a:uFillTx/>
                  <a:latin typeface="Avenir Next LT Pro" panose="020B0504020202020204" pitchFamily="34" charset="0"/>
                  <a:ea typeface="+mn-ea"/>
                  <a:cs typeface="Arial"/>
                </a:rPr>
                <a:t>Web Market </a:t>
              </a:r>
              <a:r>
                <a:rPr kumimoji="0"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place :</a:t>
              </a:r>
              <a:r>
                <a:rPr kumimoji="0" lang="fr-FR"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 </a:t>
              </a:r>
              <a:r>
                <a:rPr kumimoji="0" sz="1600" b="0" i="0" u="none" strike="noStrike" kern="1200" cap="none" spc="0" normalizeH="0" baseline="1683" noProof="0" dirty="0">
                  <a:ln>
                    <a:noFill/>
                  </a:ln>
                  <a:solidFill>
                    <a:srgbClr val="FFFFFF"/>
                  </a:solidFill>
                  <a:effectLst/>
                  <a:uLnTx/>
                  <a:uFillTx/>
                  <a:latin typeface="Avenir Next LT Pro" panose="020B0504020202020204" pitchFamily="34" charset="0"/>
                  <a:ea typeface="+mn-ea"/>
                  <a:cs typeface="Arial"/>
                </a:rPr>
                <a:t>≈ 536K </a:t>
              </a:r>
              <a:r>
                <a:rPr kumimoji="0" sz="1100" b="0" i="0" u="none" strike="noStrike" kern="1200" cap="none" spc="0" normalizeH="0" baseline="0" noProof="0" dirty="0" err="1">
                  <a:ln>
                    <a:noFill/>
                  </a:ln>
                  <a:solidFill>
                    <a:srgbClr val="FFFFFF"/>
                  </a:solidFill>
                  <a:effectLst/>
                  <a:uLnTx/>
                  <a:uFillTx/>
                  <a:latin typeface="Avenir Next LT Pro" panose="020B0504020202020204" pitchFamily="34" charset="0"/>
                  <a:ea typeface="+mn-ea"/>
                  <a:cs typeface="Arial"/>
                </a:rPr>
                <a:t>utilisateurs</a:t>
              </a:r>
              <a:r>
                <a:rPr kumimoji="0" sz="11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Arial"/>
                </a:rPr>
                <a:t>/</a:t>
              </a:r>
              <a:r>
                <a:rPr kumimoji="0" sz="1100" b="0" i="0" u="none" strike="noStrike" kern="1200" cap="none" spc="0" normalizeH="0" baseline="0" noProof="0" dirty="0" err="1">
                  <a:ln>
                    <a:noFill/>
                  </a:ln>
                  <a:solidFill>
                    <a:srgbClr val="FFFFFF"/>
                  </a:solidFill>
                  <a:effectLst/>
                  <a:uLnTx/>
                  <a:uFillTx/>
                  <a:latin typeface="Avenir Next LT Pro" panose="020B0504020202020204" pitchFamily="34" charset="0"/>
                  <a:ea typeface="+mn-ea"/>
                  <a:cs typeface="Arial"/>
                </a:rPr>
                <a:t>mois</a:t>
              </a:r>
              <a:endParaRPr kumimoji="0" sz="11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cxnSp>
          <p:nvCxnSpPr>
            <p:cNvPr id="218" name="Connecteur droit 217">
              <a:extLst>
                <a:ext uri="{FF2B5EF4-FFF2-40B4-BE49-F238E27FC236}">
                  <a16:creationId xmlns:a16="http://schemas.microsoft.com/office/drawing/2014/main" id="{E6E28AD9-00C2-DD0C-12F6-19418CF98139}"/>
                </a:ext>
              </a:extLst>
            </p:cNvPr>
            <p:cNvCxnSpPr/>
            <p:nvPr/>
          </p:nvCxnSpPr>
          <p:spPr>
            <a:xfrm>
              <a:off x="261257" y="4093029"/>
              <a:ext cx="117827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0" name="object 68">
              <a:extLst>
                <a:ext uri="{FF2B5EF4-FFF2-40B4-BE49-F238E27FC236}">
                  <a16:creationId xmlns:a16="http://schemas.microsoft.com/office/drawing/2014/main" id="{BF611E56-9DE7-4C29-28D3-F78F68447EC2}"/>
                </a:ext>
              </a:extLst>
            </p:cNvPr>
            <p:cNvSpPr/>
            <p:nvPr/>
          </p:nvSpPr>
          <p:spPr>
            <a:xfrm>
              <a:off x="6545291" y="6338011"/>
              <a:ext cx="31750" cy="31750"/>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nvGrpSpPr>
            <p:cNvPr id="221" name="object 69">
              <a:extLst>
                <a:ext uri="{FF2B5EF4-FFF2-40B4-BE49-F238E27FC236}">
                  <a16:creationId xmlns:a16="http://schemas.microsoft.com/office/drawing/2014/main" id="{3BF1CF6F-B917-4008-B043-BD35F899A5A0}"/>
                </a:ext>
              </a:extLst>
            </p:cNvPr>
            <p:cNvGrpSpPr/>
            <p:nvPr/>
          </p:nvGrpSpPr>
          <p:grpSpPr>
            <a:xfrm>
              <a:off x="6540884" y="4530851"/>
              <a:ext cx="45718" cy="1758250"/>
              <a:chOff x="3879862" y="10061717"/>
              <a:chExt cx="27807" cy="1069418"/>
            </a:xfrm>
          </p:grpSpPr>
          <p:sp>
            <p:nvSpPr>
              <p:cNvPr id="222" name="object 70">
                <a:extLst>
                  <a:ext uri="{FF2B5EF4-FFF2-40B4-BE49-F238E27FC236}">
                    <a16:creationId xmlns:a16="http://schemas.microsoft.com/office/drawing/2014/main" id="{9C7A77BF-AA99-F193-1E44-1F8A27434A79}"/>
                  </a:ext>
                </a:extLst>
              </p:cNvPr>
              <p:cNvSpPr/>
              <p:nvPr/>
            </p:nvSpPr>
            <p:spPr>
              <a:xfrm>
                <a:off x="3892198" y="10125295"/>
                <a:ext cx="0" cy="1005840"/>
              </a:xfrm>
              <a:custGeom>
                <a:avLst/>
                <a:gdLst/>
                <a:ahLst/>
                <a:cxnLst/>
                <a:rect l="l" t="t" r="r" b="b"/>
                <a:pathLst>
                  <a:path h="1005840">
                    <a:moveTo>
                      <a:pt x="0" y="1005225"/>
                    </a:moveTo>
                    <a:lnTo>
                      <a:pt x="0" y="0"/>
                    </a:lnTo>
                  </a:path>
                </a:pathLst>
              </a:custGeom>
              <a:ln w="9525">
                <a:solidFill>
                  <a:srgbClr val="FFFFFF"/>
                </a:solidFill>
                <a:prstDash val="dot"/>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sp>
            <p:nvSpPr>
              <p:cNvPr id="223" name="object 71">
                <a:extLst>
                  <a:ext uri="{FF2B5EF4-FFF2-40B4-BE49-F238E27FC236}">
                    <a16:creationId xmlns:a16="http://schemas.microsoft.com/office/drawing/2014/main" id="{547EADA9-EAC9-446D-4370-5CD2DB815630}"/>
                  </a:ext>
                </a:extLst>
              </p:cNvPr>
              <p:cNvSpPr/>
              <p:nvPr/>
            </p:nvSpPr>
            <p:spPr>
              <a:xfrm>
                <a:off x="3879862" y="10061717"/>
                <a:ext cx="27807" cy="27808"/>
              </a:xfrm>
              <a:custGeom>
                <a:avLst/>
                <a:gdLst/>
                <a:ahLst/>
                <a:cxnLst/>
                <a:rect l="l" t="t" r="r" b="b"/>
                <a:pathLst>
                  <a:path w="31750" h="31750">
                    <a:moveTo>
                      <a:pt x="0" y="15706"/>
                    </a:moveTo>
                    <a:lnTo>
                      <a:pt x="4600" y="4600"/>
                    </a:lnTo>
                    <a:lnTo>
                      <a:pt x="15706" y="0"/>
                    </a:lnTo>
                    <a:lnTo>
                      <a:pt x="26812" y="4600"/>
                    </a:lnTo>
                    <a:lnTo>
                      <a:pt x="31412" y="15706"/>
                    </a:lnTo>
                    <a:lnTo>
                      <a:pt x="26812" y="26812"/>
                    </a:lnTo>
                    <a:lnTo>
                      <a:pt x="15706" y="31412"/>
                    </a:lnTo>
                    <a:lnTo>
                      <a:pt x="4600" y="26812"/>
                    </a:lnTo>
                    <a:lnTo>
                      <a:pt x="0" y="15706"/>
                    </a:lnTo>
                    <a:close/>
                  </a:path>
                </a:pathLst>
              </a:custGeom>
              <a:solidFill>
                <a:srgbClr val="FFFFFF"/>
              </a:solidFill>
              <a:ln w="952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endParaRPr>
              </a:p>
            </p:txBody>
          </p:sp>
        </p:grpSp>
        <p:sp>
          <p:nvSpPr>
            <p:cNvPr id="2" name="object 23">
              <a:extLst>
                <a:ext uri="{FF2B5EF4-FFF2-40B4-BE49-F238E27FC236}">
                  <a16:creationId xmlns:a16="http://schemas.microsoft.com/office/drawing/2014/main" id="{0CC9070C-A83B-D702-F80E-C511E0E75101}"/>
                </a:ext>
              </a:extLst>
            </p:cNvPr>
            <p:cNvSpPr txBox="1"/>
            <p:nvPr/>
          </p:nvSpPr>
          <p:spPr>
            <a:xfrm>
              <a:off x="8051606" y="2203531"/>
              <a:ext cx="722461" cy="170900"/>
            </a:xfrm>
            <a:prstGeom prst="rect">
              <a:avLst/>
            </a:prstGeom>
          </p:spPr>
          <p:txBody>
            <a:bodyPr vert="horz" wrap="square" lIns="0" tIns="17145" rIns="0" bIns="0" rtlCol="0">
              <a:spAutoFit/>
            </a:bodyPr>
            <a:lstStyle/>
            <a:p>
              <a:pPr marL="12700" marR="0" lvl="0" indent="0" algn="l" defTabSz="914400" rtl="0" eaLnBrk="1" fontAlgn="auto" latinLnBrk="0" hangingPunct="1">
                <a:lnSpc>
                  <a:spcPct val="100000"/>
                </a:lnSpc>
                <a:spcBef>
                  <a:spcPts val="135"/>
                </a:spcBef>
                <a:spcAft>
                  <a:spcPts val="0"/>
                </a:spcAft>
                <a:buClrTx/>
                <a:buSzTx/>
                <a:buFontTx/>
                <a:buNone/>
                <a:tabLst/>
                <a:defRPr/>
              </a:pPr>
              <a:r>
                <a:rPr kumimoji="0" lang="fr-FR" sz="800" b="0" i="0" u="none" strike="noStrike" kern="1200" cap="none" spc="-10" normalizeH="0" baseline="0" noProof="0" dirty="0">
                  <a:ln>
                    <a:noFill/>
                  </a:ln>
                  <a:solidFill>
                    <a:srgbClr val="F7FCFE"/>
                  </a:solidFill>
                  <a:effectLst/>
                  <a:uLnTx/>
                  <a:uFillTx/>
                  <a:latin typeface="Avenir Next LT Pro" panose="020B0504020202020204" pitchFamily="34" charset="0"/>
                  <a:ea typeface="+mn-ea"/>
                  <a:cs typeface="Arial"/>
                </a:rPr>
                <a:t>en 2025</a:t>
              </a:r>
              <a:endParaRPr kumimoji="0"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Arial"/>
              </a:endParaRPr>
            </a:p>
          </p:txBody>
        </p:sp>
      </p:grpSp>
    </p:spTree>
    <p:extLst>
      <p:ext uri="{BB962C8B-B14F-4D97-AF65-F5344CB8AC3E}">
        <p14:creationId xmlns:p14="http://schemas.microsoft.com/office/powerpoint/2010/main" val="3039743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descr="Une image contenant texte, Police, Graphique, graphisme&#10;&#10;Description générée automatiquement">
            <a:extLst>
              <a:ext uri="{FF2B5EF4-FFF2-40B4-BE49-F238E27FC236}">
                <a16:creationId xmlns:a16="http://schemas.microsoft.com/office/drawing/2014/main" id="{ACF26FAB-D555-CB01-1508-3961D2FD5A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14" name="ZoneTexte 13">
            <a:extLst>
              <a:ext uri="{FF2B5EF4-FFF2-40B4-BE49-F238E27FC236}">
                <a16:creationId xmlns:a16="http://schemas.microsoft.com/office/drawing/2014/main" id="{377E3D84-8610-CC25-CD02-EF0D68AE3159}"/>
              </a:ext>
            </a:extLst>
          </p:cNvPr>
          <p:cNvSpPr txBox="1"/>
          <p:nvPr/>
        </p:nvSpPr>
        <p:spPr>
          <a:xfrm>
            <a:off x="3213583" y="650386"/>
            <a:ext cx="893494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METRO, leader du marché de la restauration</a:t>
            </a:r>
          </a:p>
        </p:txBody>
      </p:sp>
      <p:sp>
        <p:nvSpPr>
          <p:cNvPr id="16" name="Text Placeholder 13">
            <a:extLst>
              <a:ext uri="{FF2B5EF4-FFF2-40B4-BE49-F238E27FC236}">
                <a16:creationId xmlns:a16="http://schemas.microsoft.com/office/drawing/2014/main" id="{67FAF60B-4A9E-AB9F-91D2-AD8833D8F39F}"/>
              </a:ext>
            </a:extLst>
          </p:cNvPr>
          <p:cNvSpPr txBox="1">
            <a:spLocks/>
          </p:cNvSpPr>
          <p:nvPr/>
        </p:nvSpPr>
        <p:spPr>
          <a:xfrm>
            <a:off x="356551" y="4589907"/>
            <a:ext cx="4802574" cy="957881"/>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200" kern="1200" cap="all" baseline="0">
                <a:solidFill>
                  <a:srgbClr val="324D5E"/>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004282"/>
              </a:buClr>
              <a:buSzTx/>
              <a:buFont typeface="Arial" panose="020B0604020202020204" pitchFamily="34" charset="0"/>
              <a:buNone/>
              <a:tabLst/>
              <a:defRPr/>
            </a:pPr>
            <a:r>
              <a:rPr kumimoji="0" lang="fr-FR" sz="2000" b="0" i="0" u="none" strike="noStrike" kern="1200" cap="none" spc="0" normalizeH="0" baseline="0" noProof="0" dirty="0">
                <a:ln>
                  <a:noFill/>
                </a:ln>
                <a:solidFill>
                  <a:srgbClr val="004282"/>
                </a:solidFill>
                <a:effectLst/>
                <a:uLnTx/>
                <a:uFillTx/>
                <a:latin typeface="Avenir Next LT Pro" panose="020B0504020202020204" pitchFamily="34" charset="0"/>
                <a:ea typeface="CA Metro" charset="0"/>
                <a:cs typeface="Calibri" panose="020F0502020204030204" pitchFamily="34" charset="0"/>
              </a:rPr>
              <a:t>Site Internet Food &amp; non </a:t>
            </a:r>
            <a:r>
              <a:rPr kumimoji="0" lang="fr-FR" sz="2000" b="0" i="0" u="none" strike="noStrike" kern="1200" cap="none" spc="0" normalizeH="0" baseline="0" noProof="0" dirty="0" err="1">
                <a:ln>
                  <a:noFill/>
                </a:ln>
                <a:solidFill>
                  <a:srgbClr val="004282"/>
                </a:solidFill>
                <a:effectLst/>
                <a:uLnTx/>
                <a:uFillTx/>
                <a:latin typeface="Avenir Next LT Pro" panose="020B0504020202020204" pitchFamily="34" charset="0"/>
                <a:ea typeface="CA Metro" charset="0"/>
                <a:cs typeface="Calibri" panose="020F0502020204030204" pitchFamily="34" charset="0"/>
              </a:rPr>
              <a:t>food</a:t>
            </a:r>
            <a:r>
              <a:rPr kumimoji="0" lang="fr-FR" sz="2000" b="0" i="0" u="none" strike="noStrike" kern="1200" cap="none" spc="0" normalizeH="0" baseline="0" noProof="0" dirty="0">
                <a:ln>
                  <a:noFill/>
                </a:ln>
                <a:solidFill>
                  <a:srgbClr val="004282"/>
                </a:solidFill>
                <a:effectLst/>
                <a:uLnTx/>
                <a:uFillTx/>
                <a:latin typeface="Avenir Next LT Pro" panose="020B0504020202020204" pitchFamily="34" charset="0"/>
                <a:ea typeface="CA Metro" charset="0"/>
                <a:cs typeface="Calibri" panose="020F0502020204030204" pitchFamily="34" charset="0"/>
              </a:rPr>
              <a:t> restauration B2B.</a:t>
            </a:r>
          </a:p>
        </p:txBody>
      </p:sp>
      <p:pic>
        <p:nvPicPr>
          <p:cNvPr id="17" name="Image 16">
            <a:extLst>
              <a:ext uri="{FF2B5EF4-FFF2-40B4-BE49-F238E27FC236}">
                <a16:creationId xmlns:a16="http://schemas.microsoft.com/office/drawing/2014/main" id="{C17B1B59-D22D-377B-9B97-C63AAF76DB2B}"/>
              </a:ext>
            </a:extLst>
          </p:cNvPr>
          <p:cNvPicPr>
            <a:picLocks noChangeAspect="1"/>
          </p:cNvPicPr>
          <p:nvPr/>
        </p:nvPicPr>
        <p:blipFill>
          <a:blip r:embed="rId3" cstate="print">
            <a:extLst>
              <a:ext uri="{28A0092B-C50C-407E-A947-70E740481C1C}">
                <a14:useLocalDpi xmlns:a14="http://schemas.microsoft.com/office/drawing/2010/main"/>
              </a:ext>
            </a:extLst>
          </a:blip>
          <a:srcRect r="-98" b="-8"/>
          <a:stretch>
            <a:fillRect/>
          </a:stretch>
        </p:blipFill>
        <p:spPr>
          <a:xfrm>
            <a:off x="7731514" y="2024991"/>
            <a:ext cx="3847788" cy="3956327"/>
          </a:xfrm>
          <a:prstGeom prst="rect">
            <a:avLst/>
          </a:prstGeom>
        </p:spPr>
      </p:pic>
      <p:pic>
        <p:nvPicPr>
          <p:cNvPr id="18" name="Image 17" descr="Une image contenant texte, Police, jaune, logo&#10;&#10;Description générée automatiquement">
            <a:extLst>
              <a:ext uri="{FF2B5EF4-FFF2-40B4-BE49-F238E27FC236}">
                <a16:creationId xmlns:a16="http://schemas.microsoft.com/office/drawing/2014/main" id="{D3263CCD-CAF7-9ED9-0B1C-02D7B52B229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8866" y="2182519"/>
            <a:ext cx="2598928" cy="1035465"/>
          </a:xfrm>
          <a:prstGeom prst="rect">
            <a:avLst/>
          </a:prstGeom>
        </p:spPr>
      </p:pic>
      <p:sp>
        <p:nvSpPr>
          <p:cNvPr id="19" name="Rectangle 18">
            <a:extLst>
              <a:ext uri="{FF2B5EF4-FFF2-40B4-BE49-F238E27FC236}">
                <a16:creationId xmlns:a16="http://schemas.microsoft.com/office/drawing/2014/main" id="{865A02D5-C196-2D8E-08A7-75C0650BC965}"/>
              </a:ext>
            </a:extLst>
          </p:cNvPr>
          <p:cNvSpPr/>
          <p:nvPr/>
        </p:nvSpPr>
        <p:spPr>
          <a:xfrm>
            <a:off x="7112001" y="1555845"/>
            <a:ext cx="4490720" cy="45719"/>
          </a:xfrm>
          <a:prstGeom prst="rect">
            <a:avLst/>
          </a:prstGeom>
          <a:solidFill>
            <a:srgbClr val="FFE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 Metro"/>
              <a:ea typeface="+mn-ea"/>
              <a:cs typeface="+mn-cs"/>
            </a:endParaRPr>
          </a:p>
        </p:txBody>
      </p:sp>
      <p:sp>
        <p:nvSpPr>
          <p:cNvPr id="21" name="Rectangle 20">
            <a:extLst>
              <a:ext uri="{FF2B5EF4-FFF2-40B4-BE49-F238E27FC236}">
                <a16:creationId xmlns:a16="http://schemas.microsoft.com/office/drawing/2014/main" id="{BEB36076-231C-EE8B-C552-B08BBD888779}"/>
              </a:ext>
            </a:extLst>
          </p:cNvPr>
          <p:cNvSpPr/>
          <p:nvPr/>
        </p:nvSpPr>
        <p:spPr>
          <a:xfrm>
            <a:off x="6425896" y="3927652"/>
            <a:ext cx="1706880" cy="17068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 Metro"/>
              <a:ea typeface="+mn-ea"/>
              <a:cs typeface="+mn-cs"/>
            </a:endParaRPr>
          </a:p>
        </p:txBody>
      </p:sp>
      <p:sp>
        <p:nvSpPr>
          <p:cNvPr id="22" name="ZoneTexte 21">
            <a:extLst>
              <a:ext uri="{FF2B5EF4-FFF2-40B4-BE49-F238E27FC236}">
                <a16:creationId xmlns:a16="http://schemas.microsoft.com/office/drawing/2014/main" id="{07176B49-D272-E198-CEE0-25662296A6C6}"/>
              </a:ext>
            </a:extLst>
          </p:cNvPr>
          <p:cNvSpPr txBox="1"/>
          <p:nvPr/>
        </p:nvSpPr>
        <p:spPr>
          <a:xfrm>
            <a:off x="6425896" y="3978127"/>
            <a:ext cx="1706880"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dirty="0">
                <a:ln>
                  <a:noFill/>
                </a:ln>
                <a:solidFill>
                  <a:srgbClr val="FFE600"/>
                </a:solidFill>
                <a:effectLst/>
                <a:uLnTx/>
                <a:uFillTx/>
                <a:latin typeface="Gill Sans Nova Cond Ultra Bold" panose="020B0B04020104020203" pitchFamily="34" charset="0"/>
                <a:ea typeface="+mn-ea"/>
                <a:cs typeface="+mn-cs"/>
              </a:rPr>
              <a:t>13,8M</a:t>
            </a:r>
            <a:r>
              <a:rPr kumimoji="0" lang="fr-FR" sz="3600" b="1" i="0" u="none" strike="noStrike" kern="1200" cap="none" spc="0" normalizeH="0" baseline="0" noProof="0" dirty="0">
                <a:ln>
                  <a:noFill/>
                </a:ln>
                <a:solidFill>
                  <a:srgbClr val="FFE600"/>
                </a:solidFill>
                <a:effectLst/>
                <a:uLnTx/>
                <a:uFillTx/>
                <a:latin typeface="AvenirNext LT Pro Bold" panose="020B0804020202020204" pitchFamily="34" charset="0"/>
                <a:ea typeface="+mn-ea"/>
                <a:cs typeface="+mn-cs"/>
              </a:rPr>
              <a:t> </a:t>
            </a:r>
            <a:br>
              <a:rPr kumimoji="0" lang="fr-FR" sz="3600" b="1" i="0" u="none" strike="noStrike" kern="1200" cap="none" spc="0" normalizeH="0" baseline="0" noProof="0" dirty="0">
                <a:ln>
                  <a:noFill/>
                </a:ln>
                <a:solidFill>
                  <a:srgbClr val="FFE600"/>
                </a:solidFill>
                <a:effectLst/>
                <a:uLnTx/>
                <a:uFillTx/>
                <a:latin typeface="AvenirNext LT Pro Bold" panose="020B0804020202020204" pitchFamily="34" charset="0"/>
                <a:ea typeface="+mn-ea"/>
                <a:cs typeface="+mn-cs"/>
              </a:rPr>
            </a:br>
            <a:r>
              <a:rPr kumimoji="0" lang="fr-FR" sz="1800" b="1" i="0" u="none" strike="noStrike" kern="1200" cap="none" spc="0" normalizeH="0" baseline="0" noProof="0" dirty="0">
                <a:ln>
                  <a:noFill/>
                </a:ln>
                <a:solidFill>
                  <a:srgbClr val="FFE600"/>
                </a:solidFill>
                <a:effectLst/>
                <a:uLnTx/>
                <a:uFillTx/>
                <a:latin typeface="Avenir Next LT Pro" panose="020B0504020202020204" pitchFamily="34" charset="0"/>
                <a:ea typeface="+mn-ea"/>
                <a:cs typeface="+mn-cs"/>
              </a:rPr>
              <a:t>de visites dans nos halles par an</a:t>
            </a:r>
          </a:p>
        </p:txBody>
      </p:sp>
      <p:sp>
        <p:nvSpPr>
          <p:cNvPr id="32" name="ZoneTexte 31">
            <a:extLst>
              <a:ext uri="{FF2B5EF4-FFF2-40B4-BE49-F238E27FC236}">
                <a16:creationId xmlns:a16="http://schemas.microsoft.com/office/drawing/2014/main" id="{E81C6F1C-1DFC-6019-E64F-77C3D8659A44}"/>
              </a:ext>
            </a:extLst>
          </p:cNvPr>
          <p:cNvSpPr txBox="1"/>
          <p:nvPr/>
        </p:nvSpPr>
        <p:spPr>
          <a:xfrm>
            <a:off x="356551" y="3235690"/>
            <a:ext cx="6108192" cy="1446550"/>
          </a:xfrm>
          <a:prstGeom prst="rect">
            <a:avLst/>
          </a:prstGeom>
          <a:noFill/>
        </p:spPr>
        <p:txBody>
          <a:bodyPr wrap="square">
            <a:spAutoFit/>
          </a:bodyPr>
          <a:lstStyle/>
          <a:p>
            <a:pPr marL="0" marR="0" lvl="0" indent="0" algn="l" defTabSz="914400" rtl="0" eaLnBrk="1" fontAlgn="auto" latinLnBrk="0" hangingPunct="1">
              <a:spcBef>
                <a:spcPts val="0"/>
              </a:spcBef>
              <a:spcAft>
                <a:spcPts val="0"/>
              </a:spcAft>
              <a:buClr>
                <a:srgbClr val="004282"/>
              </a:buClr>
              <a:buSzTx/>
              <a:buFont typeface="Arial" panose="020B0604020202020204" pitchFamily="34" charset="0"/>
              <a:buNone/>
              <a:tabLst/>
              <a:defRPr/>
            </a:pPr>
            <a:r>
              <a:rPr kumimoji="0" lang="fr-FR" sz="4400" b="1" i="0" u="none" strike="noStrike" kern="1200" cap="all" spc="0" normalizeH="0" baseline="0" noProof="0" dirty="0">
                <a:ln>
                  <a:noFill/>
                </a:ln>
                <a:solidFill>
                  <a:srgbClr val="004282"/>
                </a:solidFill>
                <a:effectLst/>
                <a:uLnTx/>
                <a:uFillTx/>
                <a:latin typeface="Avenir Next LT Pro" panose="020B0504020202020204" pitchFamily="34" charset="0"/>
                <a:ea typeface="CA Metro" charset="0"/>
                <a:cs typeface="Calibri" panose="020F0502020204030204" pitchFamily="34" charset="0"/>
              </a:rPr>
              <a:t>#</a:t>
            </a:r>
            <a:r>
              <a:rPr lang="fr-FR" sz="4400" b="1" dirty="0">
                <a:solidFill>
                  <a:srgbClr val="004282"/>
                </a:solidFill>
                <a:latin typeface="Gill Sans Nova Cond Ultra Bold" panose="020B0B04020104020203" pitchFamily="34" charset="0"/>
                <a:ea typeface="CA Metro" charset="0"/>
                <a:cs typeface="Calibri" panose="020F0502020204030204" pitchFamily="34" charset="0"/>
              </a:rPr>
              <a:t>95</a:t>
            </a:r>
            <a:r>
              <a:rPr kumimoji="0" lang="fr-FR" sz="4400" b="1" i="0" u="none" strike="noStrike" kern="1200" cap="all" spc="0" normalizeH="0" baseline="0" noProof="0" dirty="0">
                <a:ln>
                  <a:noFill/>
                </a:ln>
                <a:solidFill>
                  <a:srgbClr val="004282"/>
                </a:solidFill>
                <a:effectLst/>
                <a:uLnTx/>
                <a:uFillTx/>
                <a:latin typeface="Gill Sans Nova Cond Ultra Bold" panose="020B0B04020104020203" pitchFamily="34" charset="0"/>
                <a:ea typeface="CA Metro" charset="0"/>
                <a:cs typeface="Calibri" panose="020F0502020204030204" pitchFamily="34" charset="0"/>
              </a:rPr>
              <a:t>M de visites </a:t>
            </a:r>
          </a:p>
          <a:p>
            <a:pPr marL="0" marR="0" lvl="0" indent="0" algn="l" defTabSz="914400" rtl="0" eaLnBrk="1" fontAlgn="auto" latinLnBrk="0" hangingPunct="1">
              <a:spcBef>
                <a:spcPts val="0"/>
              </a:spcBef>
              <a:spcAft>
                <a:spcPts val="0"/>
              </a:spcAft>
              <a:buClr>
                <a:srgbClr val="004282"/>
              </a:buClr>
              <a:buSzTx/>
              <a:buFont typeface="Arial" panose="020B0604020202020204" pitchFamily="34" charset="0"/>
              <a:buNone/>
              <a:tabLst/>
              <a:defRPr/>
            </a:pPr>
            <a:r>
              <a:rPr kumimoji="0" lang="fr-FR" sz="4400" b="1" i="0" u="none" strike="noStrike" kern="1200" cap="all" spc="0" normalizeH="0" baseline="0" noProof="0" dirty="0">
                <a:ln>
                  <a:noFill/>
                </a:ln>
                <a:solidFill>
                  <a:srgbClr val="004282"/>
                </a:solidFill>
                <a:effectLst/>
                <a:uLnTx/>
                <a:uFillTx/>
                <a:latin typeface="Gill Sans Nova Cond Ultra Bold" panose="020B0B04020104020203" pitchFamily="34" charset="0"/>
                <a:ea typeface="CA Metro" charset="0"/>
                <a:cs typeface="Calibri" panose="020F0502020204030204" pitchFamily="34" charset="0"/>
              </a:rPr>
              <a:t>par an</a:t>
            </a:r>
            <a:endParaRPr kumimoji="0" lang="fr-FR" sz="4400" b="1" i="0" u="none" strike="noStrike" kern="1200" cap="all" spc="0" normalizeH="0" baseline="0" noProof="0" dirty="0">
              <a:ln>
                <a:noFill/>
              </a:ln>
              <a:solidFill>
                <a:srgbClr val="004282"/>
              </a:solidFill>
              <a:effectLst/>
              <a:uLnTx/>
              <a:uFillTx/>
              <a:latin typeface="AvenirNext LT Pro Bold" panose="020B0804020202020204" pitchFamily="34" charset="0"/>
              <a:ea typeface="CA Metro" charset="0"/>
              <a:cs typeface="Calibri" panose="020F0502020204030204" pitchFamily="34" charset="0"/>
            </a:endParaRPr>
          </a:p>
        </p:txBody>
      </p:sp>
      <p:sp>
        <p:nvSpPr>
          <p:cNvPr id="33" name="ZoneTexte 32">
            <a:extLst>
              <a:ext uri="{FF2B5EF4-FFF2-40B4-BE49-F238E27FC236}">
                <a16:creationId xmlns:a16="http://schemas.microsoft.com/office/drawing/2014/main" id="{3915903E-A92D-C643-FE4B-5DCDD6372250}"/>
              </a:ext>
            </a:extLst>
          </p:cNvPr>
          <p:cNvSpPr txBox="1"/>
          <p:nvPr/>
        </p:nvSpPr>
        <p:spPr>
          <a:xfrm>
            <a:off x="191911" y="1274016"/>
            <a:ext cx="5904089" cy="750975"/>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altLang="fr-FR" sz="1800" b="1" i="0" u="none" strike="noStrike" kern="1200" cap="none" spc="0" normalizeH="0" baseline="0" noProof="0" dirty="0">
                <a:ln>
                  <a:noFill/>
                </a:ln>
                <a:solidFill>
                  <a:srgbClr val="004282"/>
                </a:solidFill>
                <a:effectLst/>
                <a:uLnTx/>
                <a:uFillTx/>
                <a:latin typeface="Avenir Next LT Pro" panose="020B0504020202020204" pitchFamily="34" charset="0"/>
                <a:ea typeface="Helvetica" panose="020B0604020202020204" pitchFamily="34" charset="0"/>
                <a:cs typeface="Calibri Light" panose="020F0302020204030204" pitchFamily="34" charset="0"/>
              </a:rPr>
              <a:t>Un carrefour d’audience online incontournable…</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fr-FR" alt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Helvetica" panose="020B060402020202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43" name="Rectangle 42">
            <a:extLst>
              <a:ext uri="{FF2B5EF4-FFF2-40B4-BE49-F238E27FC236}">
                <a16:creationId xmlns:a16="http://schemas.microsoft.com/office/drawing/2014/main" id="{5B5CCE0B-7CDD-598C-2315-5F990F15CC89}"/>
              </a:ext>
            </a:extLst>
          </p:cNvPr>
          <p:cNvSpPr/>
          <p:nvPr/>
        </p:nvSpPr>
        <p:spPr>
          <a:xfrm>
            <a:off x="242710" y="1555845"/>
            <a:ext cx="5418277" cy="45719"/>
          </a:xfrm>
          <a:prstGeom prst="rect">
            <a:avLst/>
          </a:prstGeom>
          <a:solidFill>
            <a:srgbClr val="FFE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 Metro"/>
              <a:ea typeface="+mn-ea"/>
              <a:cs typeface="+mn-cs"/>
            </a:endParaRPr>
          </a:p>
        </p:txBody>
      </p:sp>
      <p:sp>
        <p:nvSpPr>
          <p:cNvPr id="45" name="ZoneTexte 44">
            <a:extLst>
              <a:ext uri="{FF2B5EF4-FFF2-40B4-BE49-F238E27FC236}">
                <a16:creationId xmlns:a16="http://schemas.microsoft.com/office/drawing/2014/main" id="{F6CD0DC8-5E1A-332C-D506-EA97799FD1A5}"/>
              </a:ext>
            </a:extLst>
          </p:cNvPr>
          <p:cNvSpPr txBox="1"/>
          <p:nvPr/>
        </p:nvSpPr>
        <p:spPr>
          <a:xfrm>
            <a:off x="7004304" y="1285636"/>
            <a:ext cx="6108192" cy="3416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altLang="fr-FR" sz="1800" b="1" i="0" u="none" strike="noStrike" kern="1200" cap="none" spc="0" normalizeH="0" baseline="0" noProof="0" dirty="0">
                <a:ln>
                  <a:noFill/>
                </a:ln>
                <a:solidFill>
                  <a:srgbClr val="004282"/>
                </a:solidFill>
                <a:effectLst/>
                <a:uLnTx/>
                <a:uFillTx/>
                <a:latin typeface="Avenir Next LT Pro" panose="020B0504020202020204" pitchFamily="34" charset="0"/>
                <a:ea typeface="Helvetica" panose="020B0604020202020204" pitchFamily="34" charset="0"/>
                <a:cs typeface="Calibri Light" panose="020F0302020204030204" pitchFamily="34" charset="0"/>
              </a:rPr>
              <a:t>… allié à un maillage territoriale puissant</a:t>
            </a:r>
          </a:p>
        </p:txBody>
      </p:sp>
      <p:sp>
        <p:nvSpPr>
          <p:cNvPr id="2" name="Espace réservé du numéro de diapositive 4">
            <a:extLst>
              <a:ext uri="{FF2B5EF4-FFF2-40B4-BE49-F238E27FC236}">
                <a16:creationId xmlns:a16="http://schemas.microsoft.com/office/drawing/2014/main" id="{43B96CD6-22B9-3DBE-81DB-93522D848285}"/>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3163195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Snack, nourriture, fruit&#10;&#10;Le contenu généré par l’IA peut être incorrect.">
            <a:extLst>
              <a:ext uri="{FF2B5EF4-FFF2-40B4-BE49-F238E27FC236}">
                <a16:creationId xmlns:a16="http://schemas.microsoft.com/office/drawing/2014/main" id="{56923D26-26B1-C336-738A-F8CA3EEC8ED5}"/>
              </a:ext>
            </a:extLst>
          </p:cNvPr>
          <p:cNvPicPr>
            <a:picLocks noChangeAspect="1"/>
          </p:cNvPicPr>
          <p:nvPr/>
        </p:nvPicPr>
        <p:blipFill>
          <a:blip r:embed="rId2">
            <a:extLst>
              <a:ext uri="{28A0092B-C50C-407E-A947-70E740481C1C}">
                <a14:useLocalDpi xmlns:a14="http://schemas.microsoft.com/office/drawing/2010/main" val="0"/>
              </a:ext>
            </a:extLst>
          </a:blip>
          <a:srcRect r="9152" b="9141"/>
          <a:stretch>
            <a:fillRect/>
          </a:stretch>
        </p:blipFill>
        <p:spPr>
          <a:xfrm>
            <a:off x="0" y="3426"/>
            <a:ext cx="11076317" cy="6224846"/>
          </a:xfrm>
          <a:prstGeom prst="rect">
            <a:avLst/>
          </a:prstGeom>
        </p:spPr>
      </p:pic>
      <p:sp>
        <p:nvSpPr>
          <p:cNvPr id="6" name="Titre 1">
            <a:extLst>
              <a:ext uri="{FF2B5EF4-FFF2-40B4-BE49-F238E27FC236}">
                <a16:creationId xmlns:a16="http://schemas.microsoft.com/office/drawing/2014/main" id="{4EA043D9-4F13-A82E-8FB0-C3897645B483}"/>
              </a:ext>
            </a:extLst>
          </p:cNvPr>
          <p:cNvSpPr>
            <a:spLocks noGrp="1"/>
          </p:cNvSpPr>
          <p:nvPr>
            <p:ph type="title"/>
          </p:nvPr>
        </p:nvSpPr>
        <p:spPr>
          <a:xfrm>
            <a:off x="428544" y="410127"/>
            <a:ext cx="11322677" cy="945155"/>
          </a:xfrm>
        </p:spPr>
        <p:txBody>
          <a:bodyPr/>
          <a:lstStyle/>
          <a:p>
            <a:r>
              <a:rPr lang="fr-FR" sz="2800" b="1" dirty="0">
                <a:solidFill>
                  <a:srgbClr val="004282"/>
                </a:solidFill>
                <a:latin typeface="Avenir Next LT Pro" panose="020B0504020202020204" pitchFamily="34" charset="0"/>
              </a:rPr>
              <a:t>LES CIBLES METRO</a:t>
            </a:r>
          </a:p>
        </p:txBody>
      </p:sp>
      <p:pic>
        <p:nvPicPr>
          <p:cNvPr id="7" name="Image 6" descr="Une image contenant texte, Police, Graphique, graphisme&#10;&#10;Description générée automatiquement">
            <a:extLst>
              <a:ext uri="{FF2B5EF4-FFF2-40B4-BE49-F238E27FC236}">
                <a16:creationId xmlns:a16="http://schemas.microsoft.com/office/drawing/2014/main" id="{DA68425C-9E5A-0D1E-B230-4B83DD5F58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2" name="Espace réservé du numéro de diapositive 4">
            <a:extLst>
              <a:ext uri="{FF2B5EF4-FFF2-40B4-BE49-F238E27FC236}">
                <a16:creationId xmlns:a16="http://schemas.microsoft.com/office/drawing/2014/main" id="{782E59C7-D1E7-FEBE-2D35-4B54BCA727E6}"/>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2710995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a:extLst>
              <a:ext uri="{FF2B5EF4-FFF2-40B4-BE49-F238E27FC236}">
                <a16:creationId xmlns:a16="http://schemas.microsoft.com/office/drawing/2014/main" id="{F48A8F57-B705-3616-93E9-0CDDBDBC22A0}"/>
              </a:ext>
            </a:extLst>
          </p:cNvPr>
          <p:cNvSpPr>
            <a:spLocks noGrp="1"/>
          </p:cNvSpPr>
          <p:nvPr>
            <p:ph idx="1"/>
          </p:nvPr>
        </p:nvSpPr>
        <p:spPr>
          <a:xfrm>
            <a:off x="705591" y="3533527"/>
            <a:ext cx="10629181" cy="1932317"/>
          </a:xfrm>
          <a:gradFill flip="none" rotWithShape="1">
            <a:gsLst>
              <a:gs pos="0">
                <a:schemeClr val="tx1">
                  <a:lumMod val="20000"/>
                  <a:lumOff val="80000"/>
                  <a:shade val="30000"/>
                  <a:satMod val="115000"/>
                </a:schemeClr>
              </a:gs>
              <a:gs pos="50000">
                <a:schemeClr val="tx1">
                  <a:lumMod val="20000"/>
                  <a:lumOff val="80000"/>
                  <a:shade val="67500"/>
                  <a:satMod val="115000"/>
                </a:schemeClr>
              </a:gs>
              <a:gs pos="100000">
                <a:schemeClr val="tx1">
                  <a:lumMod val="20000"/>
                  <a:lumOff val="80000"/>
                  <a:shade val="100000"/>
                  <a:satMod val="115000"/>
                </a:schemeClr>
              </a:gs>
            </a:gsLst>
            <a:lin ang="10800000" scaled="1"/>
            <a:tileRect/>
          </a:gradFill>
        </p:spPr>
        <p:txBody>
          <a:bodyPr anchor="ctr"/>
          <a:lstStyle/>
          <a:p>
            <a:pPr marL="457200" lvl="1" indent="0">
              <a:buNone/>
            </a:pPr>
            <a:r>
              <a:rPr lang="fr-FR" sz="1800" b="1" dirty="0"/>
              <a:t>ACTIVEZ</a:t>
            </a:r>
            <a:r>
              <a:rPr lang="fr-FR" sz="1800" dirty="0"/>
              <a:t> VOS MARQUES…</a:t>
            </a:r>
          </a:p>
          <a:p>
            <a:pPr marL="457200" lvl="1" indent="0">
              <a:buNone/>
            </a:pPr>
            <a:r>
              <a:rPr lang="fr-FR" sz="1800" dirty="0"/>
              <a:t>	</a:t>
            </a:r>
            <a:r>
              <a:rPr lang="fr-FR" sz="1800" b="1" dirty="0"/>
              <a:t>CONNECTEZ</a:t>
            </a:r>
            <a:r>
              <a:rPr lang="fr-FR" sz="1800" dirty="0"/>
              <a:t>-LES AUX CLIENTS METRO …</a:t>
            </a:r>
          </a:p>
          <a:p>
            <a:pPr marL="457200" lvl="1" indent="0">
              <a:buNone/>
            </a:pPr>
            <a:r>
              <a:rPr lang="fr-FR" sz="1800" dirty="0"/>
              <a:t>		ET</a:t>
            </a:r>
            <a:r>
              <a:rPr lang="fr-FR" sz="1800" b="1" dirty="0"/>
              <a:t> ACCÉLÉREZ </a:t>
            </a:r>
            <a:r>
              <a:rPr lang="fr-FR" sz="1800" dirty="0"/>
              <a:t>VOTRE PERFORMANCE …</a:t>
            </a:r>
          </a:p>
          <a:p>
            <a:pPr marL="457200" lvl="1" indent="0">
              <a:buNone/>
            </a:pPr>
            <a:r>
              <a:rPr lang="fr-FR" dirty="0">
                <a:solidFill>
                  <a:schemeClr val="bg2"/>
                </a:solidFill>
              </a:rPr>
              <a:t>						</a:t>
            </a:r>
            <a:r>
              <a:rPr lang="fr-FR" sz="2000" b="1" dirty="0">
                <a:solidFill>
                  <a:schemeClr val="bg2"/>
                </a:solidFill>
              </a:rPr>
              <a:t>…</a:t>
            </a:r>
            <a:r>
              <a:rPr lang="fr-FR" sz="1800" b="1" dirty="0">
                <a:solidFill>
                  <a:schemeClr val="bg2"/>
                </a:solidFill>
              </a:rPr>
              <a:t>GRÂCE À NOS DISPOSITIFS OMNICANAUX</a:t>
            </a:r>
            <a:endParaRPr lang="fr-FR" b="1" dirty="0">
              <a:solidFill>
                <a:schemeClr val="bg2"/>
              </a:solidFill>
            </a:endParaRPr>
          </a:p>
        </p:txBody>
      </p:sp>
      <p:sp>
        <p:nvSpPr>
          <p:cNvPr id="6" name="ZoneTexte 5">
            <a:extLst>
              <a:ext uri="{FF2B5EF4-FFF2-40B4-BE49-F238E27FC236}">
                <a16:creationId xmlns:a16="http://schemas.microsoft.com/office/drawing/2014/main" id="{6CEC9282-7471-B348-5987-5D9C7BFC071C}"/>
              </a:ext>
            </a:extLst>
          </p:cNvPr>
          <p:cNvSpPr txBox="1"/>
          <p:nvPr/>
        </p:nvSpPr>
        <p:spPr>
          <a:xfrm>
            <a:off x="3209027" y="1008270"/>
            <a:ext cx="2087591"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Régie Commerciale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Partenaire de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METRO</a:t>
            </a:r>
          </a:p>
        </p:txBody>
      </p:sp>
      <p:cxnSp>
        <p:nvCxnSpPr>
          <p:cNvPr id="8" name="Connecteur droit 7">
            <a:extLst>
              <a:ext uri="{FF2B5EF4-FFF2-40B4-BE49-F238E27FC236}">
                <a16:creationId xmlns:a16="http://schemas.microsoft.com/office/drawing/2014/main" id="{9D542303-A97A-4E97-A46F-46EEB8DB4DA2}"/>
              </a:ext>
            </a:extLst>
          </p:cNvPr>
          <p:cNvCxnSpPr/>
          <p:nvPr/>
        </p:nvCxnSpPr>
        <p:spPr>
          <a:xfrm>
            <a:off x="3062377" y="230397"/>
            <a:ext cx="0" cy="2078966"/>
          </a:xfrm>
          <a:prstGeom prst="line">
            <a:avLst/>
          </a:prstGeom>
        </p:spPr>
        <p:style>
          <a:lnRef idx="1">
            <a:schemeClr val="accent3"/>
          </a:lnRef>
          <a:fillRef idx="0">
            <a:schemeClr val="accent3"/>
          </a:fillRef>
          <a:effectRef idx="0">
            <a:schemeClr val="accent3"/>
          </a:effectRef>
          <a:fontRef idx="minor">
            <a:schemeClr val="tx1"/>
          </a:fontRef>
        </p:style>
      </p:cxnSp>
      <p:grpSp>
        <p:nvGrpSpPr>
          <p:cNvPr id="14" name="Groupe 13">
            <a:extLst>
              <a:ext uri="{FF2B5EF4-FFF2-40B4-BE49-F238E27FC236}">
                <a16:creationId xmlns:a16="http://schemas.microsoft.com/office/drawing/2014/main" id="{B3B0E77D-2230-5506-3DF7-7E8A7806A0FC}"/>
              </a:ext>
            </a:extLst>
          </p:cNvPr>
          <p:cNvGrpSpPr/>
          <p:nvPr/>
        </p:nvGrpSpPr>
        <p:grpSpPr>
          <a:xfrm>
            <a:off x="6673585" y="2168286"/>
            <a:ext cx="4737005" cy="1401792"/>
            <a:chOff x="4045790" y="2867384"/>
            <a:chExt cx="3777650" cy="1153304"/>
          </a:xfrm>
        </p:grpSpPr>
        <p:sp>
          <p:nvSpPr>
            <p:cNvPr id="9" name="Ellipse 8">
              <a:extLst>
                <a:ext uri="{FF2B5EF4-FFF2-40B4-BE49-F238E27FC236}">
                  <a16:creationId xmlns:a16="http://schemas.microsoft.com/office/drawing/2014/main" id="{C17D8D07-BF09-7F42-59FE-C14F4F198917}"/>
                </a:ext>
              </a:extLst>
            </p:cNvPr>
            <p:cNvSpPr/>
            <p:nvPr/>
          </p:nvSpPr>
          <p:spPr>
            <a:xfrm>
              <a:off x="4610818" y="3109875"/>
              <a:ext cx="405442" cy="431321"/>
            </a:xfrm>
            <a:prstGeom prst="ellipse">
              <a:avLst/>
            </a:prstGeom>
            <a:solidFill>
              <a:schemeClr val="bg2">
                <a:alpha val="4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 Metro"/>
                <a:ea typeface="+mn-ea"/>
                <a:cs typeface="+mn-cs"/>
              </a:endParaRPr>
            </a:p>
          </p:txBody>
        </p:sp>
        <p:sp>
          <p:nvSpPr>
            <p:cNvPr id="13" name="Ellipse 12">
              <a:extLst>
                <a:ext uri="{FF2B5EF4-FFF2-40B4-BE49-F238E27FC236}">
                  <a16:creationId xmlns:a16="http://schemas.microsoft.com/office/drawing/2014/main" id="{BC3B87BC-2A1C-620A-ADB3-558B0CD42081}"/>
                </a:ext>
              </a:extLst>
            </p:cNvPr>
            <p:cNvSpPr/>
            <p:nvPr/>
          </p:nvSpPr>
          <p:spPr>
            <a:xfrm>
              <a:off x="6938679" y="3165893"/>
              <a:ext cx="405442" cy="431321"/>
            </a:xfrm>
            <a:prstGeom prst="ellipse">
              <a:avLst/>
            </a:prstGeom>
            <a:solidFill>
              <a:schemeClr val="accent4">
                <a:alpha val="4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 Metro"/>
                <a:ea typeface="+mn-ea"/>
                <a:cs typeface="+mn-cs"/>
              </a:endParaRPr>
            </a:p>
          </p:txBody>
        </p:sp>
        <p:pic>
          <p:nvPicPr>
            <p:cNvPr id="2050" name="Picture 2" descr="SVG &gt; signe Chariot achats pictogramme - Image et icône SVG gratuite ...">
              <a:extLst>
                <a:ext uri="{FF2B5EF4-FFF2-40B4-BE49-F238E27FC236}">
                  <a16:creationId xmlns:a16="http://schemas.microsoft.com/office/drawing/2014/main" id="{7D1AC6FE-38E1-B748-AF83-4897E29AD0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5790" y="3109875"/>
              <a:ext cx="836761" cy="674965"/>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 10">
              <a:extLst>
                <a:ext uri="{FF2B5EF4-FFF2-40B4-BE49-F238E27FC236}">
                  <a16:creationId xmlns:a16="http://schemas.microsoft.com/office/drawing/2014/main" id="{36961E1B-CE11-BF1D-28BE-106B5042FC4F}"/>
                </a:ext>
              </a:extLst>
            </p:cNvPr>
            <p:cNvPicPr>
              <a:picLocks noChangeAspect="1"/>
            </p:cNvPicPr>
            <p:nvPr/>
          </p:nvPicPr>
          <p:blipFill>
            <a:blip r:embed="rId3"/>
            <a:stretch>
              <a:fillRect/>
            </a:stretch>
          </p:blipFill>
          <p:spPr>
            <a:xfrm>
              <a:off x="5296618" y="2897456"/>
              <a:ext cx="1123232" cy="1123232"/>
            </a:xfrm>
            <a:prstGeom prst="rect">
              <a:avLst/>
            </a:prstGeom>
          </p:spPr>
        </p:pic>
        <p:sp>
          <p:nvSpPr>
            <p:cNvPr id="12" name="Ellipse 11">
              <a:extLst>
                <a:ext uri="{FF2B5EF4-FFF2-40B4-BE49-F238E27FC236}">
                  <a16:creationId xmlns:a16="http://schemas.microsoft.com/office/drawing/2014/main" id="{DEBFAFF6-357C-18FF-5AE1-61EFCC830E06}"/>
                </a:ext>
              </a:extLst>
            </p:cNvPr>
            <p:cNvSpPr/>
            <p:nvPr/>
          </p:nvSpPr>
          <p:spPr>
            <a:xfrm>
              <a:off x="5619543" y="3155396"/>
              <a:ext cx="405442" cy="431321"/>
            </a:xfrm>
            <a:prstGeom prst="ellipse">
              <a:avLst/>
            </a:prstGeom>
            <a:solidFill>
              <a:schemeClr val="tx1">
                <a:alpha val="4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 Metro"/>
                <a:ea typeface="+mn-ea"/>
                <a:cs typeface="+mn-cs"/>
              </a:endParaRPr>
            </a:p>
          </p:txBody>
        </p:sp>
        <p:pic>
          <p:nvPicPr>
            <p:cNvPr id="2054" name="Picture 6" descr="Vetores de Ícone Celular De Compras e mais imagens de Apresentador - iStock">
              <a:extLst>
                <a:ext uri="{FF2B5EF4-FFF2-40B4-BE49-F238E27FC236}">
                  <a16:creationId xmlns:a16="http://schemas.microsoft.com/office/drawing/2014/main" id="{2274E082-9952-3DED-6589-055B14684FBC}"/>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00208" y="2867384"/>
              <a:ext cx="1123232" cy="1123232"/>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Image 1" descr="Une image contenant texte, Police, Graphique, graphisme&#10;&#10;Description générée automatiquement">
            <a:extLst>
              <a:ext uri="{FF2B5EF4-FFF2-40B4-BE49-F238E27FC236}">
                <a16:creationId xmlns:a16="http://schemas.microsoft.com/office/drawing/2014/main" id="{9C4B086E-2F59-6A1F-496D-028791CB25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688" y="461386"/>
            <a:ext cx="2377128" cy="1605197"/>
          </a:xfrm>
          <a:prstGeom prst="rect">
            <a:avLst/>
          </a:prstGeom>
        </p:spPr>
      </p:pic>
      <p:pic>
        <p:nvPicPr>
          <p:cNvPr id="16" name="Image 15" descr="Une image contenant texte, Police, Graphique, graphisme&#10;&#10;Description générée automatiquement">
            <a:extLst>
              <a:ext uri="{FF2B5EF4-FFF2-40B4-BE49-F238E27FC236}">
                <a16:creationId xmlns:a16="http://schemas.microsoft.com/office/drawing/2014/main" id="{9BB8A11F-F4B3-F28D-B21A-6852E64724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487" y="5907024"/>
            <a:ext cx="1206208" cy="893724"/>
          </a:xfrm>
          <a:prstGeom prst="rect">
            <a:avLst/>
          </a:prstGeom>
        </p:spPr>
      </p:pic>
      <p:sp>
        <p:nvSpPr>
          <p:cNvPr id="5" name="Espace réservé du numéro de diapositive 4">
            <a:extLst>
              <a:ext uri="{FF2B5EF4-FFF2-40B4-BE49-F238E27FC236}">
                <a16:creationId xmlns:a16="http://schemas.microsoft.com/office/drawing/2014/main" id="{5CA66D85-F6B4-32BB-0588-7582E2419AC4}"/>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3149655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11480-9E3F-60F3-0DFE-F6E94BF387D5}"/>
            </a:ext>
          </a:extLst>
        </p:cNvPr>
        <p:cNvGrpSpPr/>
        <p:nvPr/>
      </p:nvGrpSpPr>
      <p:grpSpPr>
        <a:xfrm>
          <a:off x="0" y="0"/>
          <a:ext cx="0" cy="0"/>
          <a:chOff x="0" y="0"/>
          <a:chExt cx="0" cy="0"/>
        </a:xfrm>
      </p:grpSpPr>
      <p:sp>
        <p:nvSpPr>
          <p:cNvPr id="27" name="Rectangle 26">
            <a:extLst>
              <a:ext uri="{FF2B5EF4-FFF2-40B4-BE49-F238E27FC236}">
                <a16:creationId xmlns:a16="http://schemas.microsoft.com/office/drawing/2014/main" id="{F7915F23-B1B9-FA33-E4C4-14F6DC63DE20}"/>
              </a:ext>
            </a:extLst>
          </p:cNvPr>
          <p:cNvSpPr/>
          <p:nvPr/>
        </p:nvSpPr>
        <p:spPr>
          <a:xfrm>
            <a:off x="8679207" y="1166738"/>
            <a:ext cx="3191103" cy="4884684"/>
          </a:xfrm>
          <a:prstGeom prst="rect">
            <a:avLst/>
          </a:prstGeom>
          <a:solidFill>
            <a:schemeClr val="accent1">
              <a:lumMod val="20000"/>
              <a:lumOff val="80000"/>
              <a:alpha val="1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sp>
        <p:nvSpPr>
          <p:cNvPr id="25" name="Rectangle 24">
            <a:extLst>
              <a:ext uri="{FF2B5EF4-FFF2-40B4-BE49-F238E27FC236}">
                <a16:creationId xmlns:a16="http://schemas.microsoft.com/office/drawing/2014/main" id="{E6B2DADB-D567-0509-92A5-CA318F8C3E70}"/>
              </a:ext>
            </a:extLst>
          </p:cNvPr>
          <p:cNvSpPr/>
          <p:nvPr/>
        </p:nvSpPr>
        <p:spPr>
          <a:xfrm>
            <a:off x="5234589" y="1154869"/>
            <a:ext cx="3186965" cy="4884684"/>
          </a:xfrm>
          <a:prstGeom prst="rect">
            <a:avLst/>
          </a:prstGeom>
          <a:solidFill>
            <a:schemeClr val="bg2">
              <a:lumMod val="20000"/>
              <a:lumOff val="80000"/>
              <a:alpha val="2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sp>
        <p:nvSpPr>
          <p:cNvPr id="2" name="Titre 1">
            <a:extLst>
              <a:ext uri="{FF2B5EF4-FFF2-40B4-BE49-F238E27FC236}">
                <a16:creationId xmlns:a16="http://schemas.microsoft.com/office/drawing/2014/main" id="{9300CB1F-7ECC-3676-38C5-A0AF3487D073}"/>
              </a:ext>
            </a:extLst>
          </p:cNvPr>
          <p:cNvSpPr>
            <a:spLocks noGrp="1"/>
          </p:cNvSpPr>
          <p:nvPr>
            <p:ph type="title"/>
          </p:nvPr>
        </p:nvSpPr>
        <p:spPr/>
        <p:txBody>
          <a:bodyPr/>
          <a:lstStyle/>
          <a:p>
            <a:r>
              <a:rPr lang="fr-FR" sz="2400" dirty="0"/>
              <a:t>DES SOLUTIONS PUBLICITAIRES Omnicanales touchant vos cibles peu importe leur position sur le </a:t>
            </a:r>
            <a:r>
              <a:rPr lang="fr-FR" sz="2400" dirty="0" err="1"/>
              <a:t>funnel</a:t>
            </a:r>
            <a:endParaRPr lang="fr-FR" sz="2400" dirty="0"/>
          </a:p>
        </p:txBody>
      </p:sp>
      <p:sp>
        <p:nvSpPr>
          <p:cNvPr id="6" name="Rectangle : coins arrondis 5">
            <a:extLst>
              <a:ext uri="{FF2B5EF4-FFF2-40B4-BE49-F238E27FC236}">
                <a16:creationId xmlns:a16="http://schemas.microsoft.com/office/drawing/2014/main" id="{C280C7B2-8E9E-44F4-C1FA-31B777370F05}"/>
              </a:ext>
            </a:extLst>
          </p:cNvPr>
          <p:cNvSpPr/>
          <p:nvPr/>
        </p:nvSpPr>
        <p:spPr>
          <a:xfrm>
            <a:off x="717140" y="2457889"/>
            <a:ext cx="4458530" cy="694103"/>
          </a:xfrm>
          <a:prstGeom prst="roundRect">
            <a:avLst>
              <a:gd name="adj" fmla="val 50000"/>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AWARENESS</a:t>
            </a:r>
          </a:p>
        </p:txBody>
      </p:sp>
      <p:sp>
        <p:nvSpPr>
          <p:cNvPr id="7" name="Rectangle : coins arrondis 6">
            <a:extLst>
              <a:ext uri="{FF2B5EF4-FFF2-40B4-BE49-F238E27FC236}">
                <a16:creationId xmlns:a16="http://schemas.microsoft.com/office/drawing/2014/main" id="{58803B23-7A71-5CD3-98AF-5ECA88596477}"/>
              </a:ext>
            </a:extLst>
          </p:cNvPr>
          <p:cNvSpPr/>
          <p:nvPr/>
        </p:nvSpPr>
        <p:spPr>
          <a:xfrm>
            <a:off x="1178212" y="3323733"/>
            <a:ext cx="3536384" cy="694103"/>
          </a:xfrm>
          <a:prstGeom prst="roundRect">
            <a:avLst>
              <a:gd name="adj" fmla="val 5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CONSIDERATION</a:t>
            </a:r>
            <a:endParaRPr kumimoji="0" lang="fr-FR" sz="1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8" name="Rectangle : coins arrondis 7">
            <a:extLst>
              <a:ext uri="{FF2B5EF4-FFF2-40B4-BE49-F238E27FC236}">
                <a16:creationId xmlns:a16="http://schemas.microsoft.com/office/drawing/2014/main" id="{2AF7B44B-2AF3-5DAB-EC1F-B17C325B9065}"/>
              </a:ext>
            </a:extLst>
          </p:cNvPr>
          <p:cNvSpPr/>
          <p:nvPr/>
        </p:nvSpPr>
        <p:spPr>
          <a:xfrm>
            <a:off x="1719861" y="4189577"/>
            <a:ext cx="2453087" cy="694103"/>
          </a:xfrm>
          <a:prstGeom prst="roundRect">
            <a:avLst>
              <a:gd name="adj" fmla="val 50000"/>
            </a:avLst>
          </a:prstGeom>
          <a:solidFill>
            <a:schemeClr val="accent6">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CONVERSION</a:t>
            </a:r>
          </a:p>
        </p:txBody>
      </p:sp>
      <p:sp>
        <p:nvSpPr>
          <p:cNvPr id="9" name="Rectangle : coins arrondis 8">
            <a:extLst>
              <a:ext uri="{FF2B5EF4-FFF2-40B4-BE49-F238E27FC236}">
                <a16:creationId xmlns:a16="http://schemas.microsoft.com/office/drawing/2014/main" id="{69D87FDB-9BF8-BB13-E6AF-70CDE2DCE927}"/>
              </a:ext>
            </a:extLst>
          </p:cNvPr>
          <p:cNvSpPr/>
          <p:nvPr/>
        </p:nvSpPr>
        <p:spPr>
          <a:xfrm>
            <a:off x="1983970" y="5055421"/>
            <a:ext cx="1924867" cy="694103"/>
          </a:xfrm>
          <a:prstGeom prst="roundRect">
            <a:avLst>
              <a:gd name="adj" fmla="val 5000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FIDELISATION</a:t>
            </a:r>
          </a:p>
        </p:txBody>
      </p:sp>
      <p:cxnSp>
        <p:nvCxnSpPr>
          <p:cNvPr id="12" name="Connecteur droit 11">
            <a:extLst>
              <a:ext uri="{FF2B5EF4-FFF2-40B4-BE49-F238E27FC236}">
                <a16:creationId xmlns:a16="http://schemas.microsoft.com/office/drawing/2014/main" id="{3C4F843B-17D0-B621-B7A4-13EF2E92359B}"/>
              </a:ext>
            </a:extLst>
          </p:cNvPr>
          <p:cNvCxnSpPr/>
          <p:nvPr/>
        </p:nvCxnSpPr>
        <p:spPr>
          <a:xfrm>
            <a:off x="443012" y="4107979"/>
            <a:ext cx="98213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0810A445-BF4F-C51B-0C5F-DE047FEB26A8}"/>
              </a:ext>
            </a:extLst>
          </p:cNvPr>
          <p:cNvCxnSpPr/>
          <p:nvPr/>
        </p:nvCxnSpPr>
        <p:spPr>
          <a:xfrm>
            <a:off x="443012" y="4974762"/>
            <a:ext cx="98213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1" name="Groupe 50">
            <a:extLst>
              <a:ext uri="{FF2B5EF4-FFF2-40B4-BE49-F238E27FC236}">
                <a16:creationId xmlns:a16="http://schemas.microsoft.com/office/drawing/2014/main" id="{00D5AE26-24C7-3E9C-EFC3-723B7DA3D53C}"/>
              </a:ext>
            </a:extLst>
          </p:cNvPr>
          <p:cNvGrpSpPr/>
          <p:nvPr/>
        </p:nvGrpSpPr>
        <p:grpSpPr>
          <a:xfrm>
            <a:off x="10604954" y="1821688"/>
            <a:ext cx="1118755" cy="1254802"/>
            <a:chOff x="8969973" y="1422467"/>
            <a:chExt cx="1479242" cy="1683180"/>
          </a:xfrm>
        </p:grpSpPr>
        <p:grpSp>
          <p:nvGrpSpPr>
            <p:cNvPr id="24" name="Groupe 23">
              <a:extLst>
                <a:ext uri="{FF2B5EF4-FFF2-40B4-BE49-F238E27FC236}">
                  <a16:creationId xmlns:a16="http://schemas.microsoft.com/office/drawing/2014/main" id="{B85855C8-DA64-AA21-D24C-C56E0A9B193A}"/>
                </a:ext>
              </a:extLst>
            </p:cNvPr>
            <p:cNvGrpSpPr/>
            <p:nvPr/>
          </p:nvGrpSpPr>
          <p:grpSpPr>
            <a:xfrm>
              <a:off x="8969973" y="1905002"/>
              <a:ext cx="1278927" cy="1200645"/>
              <a:chOff x="588459" y="1029567"/>
              <a:chExt cx="2699167" cy="2666096"/>
            </a:xfrm>
          </p:grpSpPr>
          <p:pic>
            <p:nvPicPr>
              <p:cNvPr id="20" name="Picture 1" descr="A screenshot of a phone&#10;&#10;AI-generated content may be incorrect.">
                <a:extLst>
                  <a:ext uri="{FF2B5EF4-FFF2-40B4-BE49-F238E27FC236}">
                    <a16:creationId xmlns:a16="http://schemas.microsoft.com/office/drawing/2014/main" id="{AB293F81-45B3-D7DF-6956-A7B15016AF39}"/>
                  </a:ext>
                </a:extLst>
              </p:cNvPr>
              <p:cNvPicPr>
                <a:picLocks noChangeAspect="1"/>
              </p:cNvPicPr>
              <p:nvPr/>
            </p:nvPicPr>
            <p:blipFill>
              <a:blip r:embed="rId3"/>
              <a:stretch>
                <a:fillRect/>
              </a:stretch>
            </p:blipFill>
            <p:spPr>
              <a:xfrm>
                <a:off x="588459" y="1029567"/>
                <a:ext cx="1324314" cy="2133618"/>
              </a:xfrm>
              <a:prstGeom prst="rect">
                <a:avLst/>
              </a:prstGeom>
              <a:ln>
                <a:noFill/>
              </a:ln>
              <a:effectLst>
                <a:outerShdw blurRad="292100" dist="139700" dir="2700000" algn="tl" rotWithShape="0">
                  <a:srgbClr val="333333">
                    <a:alpha val="65000"/>
                  </a:srgbClr>
                </a:outerShdw>
              </a:effectLst>
            </p:spPr>
          </p:pic>
          <p:pic>
            <p:nvPicPr>
              <p:cNvPr id="21" name="Picture 26" descr="A group of hands holding drinks&#10;&#10;AI-generated content may be incorrect.">
                <a:extLst>
                  <a:ext uri="{FF2B5EF4-FFF2-40B4-BE49-F238E27FC236}">
                    <a16:creationId xmlns:a16="http://schemas.microsoft.com/office/drawing/2014/main" id="{3EEA27AE-6676-8BB4-9D30-FF64E0A7D3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8214" y="1598232"/>
                <a:ext cx="1149412" cy="2097431"/>
              </a:xfrm>
              <a:prstGeom prst="rect">
                <a:avLst/>
              </a:prstGeom>
              <a:ln>
                <a:noFill/>
              </a:ln>
              <a:effectLst>
                <a:outerShdw blurRad="292100" dist="139700" dir="2700000" algn="tl" rotWithShape="0">
                  <a:srgbClr val="333333">
                    <a:alpha val="65000"/>
                  </a:srgbClr>
                </a:outerShdw>
              </a:effectLst>
            </p:spPr>
          </p:pic>
          <p:pic>
            <p:nvPicPr>
              <p:cNvPr id="22" name="object 51">
                <a:extLst>
                  <a:ext uri="{FF2B5EF4-FFF2-40B4-BE49-F238E27FC236}">
                    <a16:creationId xmlns:a16="http://schemas.microsoft.com/office/drawing/2014/main" id="{D3A5DD0B-9165-8587-4D76-E74FE38AA76E}"/>
                  </a:ext>
                </a:extLst>
              </p:cNvPr>
              <p:cNvPicPr/>
              <p:nvPr/>
            </p:nvPicPr>
            <p:blipFill>
              <a:blip r:embed="rId5" cstate="print"/>
              <a:stretch>
                <a:fillRect/>
              </a:stretch>
            </p:blipFill>
            <p:spPr>
              <a:xfrm>
                <a:off x="968415" y="3275450"/>
                <a:ext cx="368549" cy="368541"/>
              </a:xfrm>
              <a:prstGeom prst="rect">
                <a:avLst/>
              </a:prstGeom>
            </p:spPr>
          </p:pic>
          <p:pic>
            <p:nvPicPr>
              <p:cNvPr id="23" name="object 53">
                <a:extLst>
                  <a:ext uri="{FF2B5EF4-FFF2-40B4-BE49-F238E27FC236}">
                    <a16:creationId xmlns:a16="http://schemas.microsoft.com/office/drawing/2014/main" id="{14D21CA4-2545-9C20-6F54-DD56EC814497}"/>
                  </a:ext>
                </a:extLst>
              </p:cNvPr>
              <p:cNvPicPr/>
              <p:nvPr/>
            </p:nvPicPr>
            <p:blipFill>
              <a:blip r:embed="rId6" cstate="print"/>
              <a:stretch>
                <a:fillRect/>
              </a:stretch>
            </p:blipFill>
            <p:spPr>
              <a:xfrm>
                <a:off x="1428093" y="3275447"/>
                <a:ext cx="368549" cy="368549"/>
              </a:xfrm>
              <a:prstGeom prst="rect">
                <a:avLst/>
              </a:prstGeom>
            </p:spPr>
          </p:pic>
        </p:grpSp>
        <p:sp>
          <p:nvSpPr>
            <p:cNvPr id="5" name="ZoneTexte 4">
              <a:extLst>
                <a:ext uri="{FF2B5EF4-FFF2-40B4-BE49-F238E27FC236}">
                  <a16:creationId xmlns:a16="http://schemas.microsoft.com/office/drawing/2014/main" id="{E0097210-1E00-4D4E-0F42-1B27D556D6B7}"/>
                </a:ext>
              </a:extLst>
            </p:cNvPr>
            <p:cNvSpPr txBox="1"/>
            <p:nvPr/>
          </p:nvSpPr>
          <p:spPr>
            <a:xfrm>
              <a:off x="9541154" y="1422467"/>
              <a:ext cx="908061" cy="7431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lumMod val="50000"/>
                    </a:srgbClr>
                  </a:solidFill>
                  <a:effectLst/>
                  <a:uLnTx/>
                  <a:uFillTx/>
                  <a:latin typeface="Avenir Next LT Pro" panose="020B0504020202020204" pitchFamily="34" charset="0"/>
                  <a:ea typeface="+mn-ea"/>
                  <a:cs typeface="+mn-cs"/>
                </a:rPr>
                <a:t>Réseaux Sociaux</a:t>
              </a:r>
            </a:p>
          </p:txBody>
        </p:sp>
      </p:grpSp>
      <p:grpSp>
        <p:nvGrpSpPr>
          <p:cNvPr id="50" name="Groupe 49">
            <a:extLst>
              <a:ext uri="{FF2B5EF4-FFF2-40B4-BE49-F238E27FC236}">
                <a16:creationId xmlns:a16="http://schemas.microsoft.com/office/drawing/2014/main" id="{766CAB2E-CCD8-D5D8-2093-0B32F54976F8}"/>
              </a:ext>
            </a:extLst>
          </p:cNvPr>
          <p:cNvGrpSpPr/>
          <p:nvPr/>
        </p:nvGrpSpPr>
        <p:grpSpPr>
          <a:xfrm>
            <a:off x="10205238" y="3286631"/>
            <a:ext cx="1725859" cy="775914"/>
            <a:chOff x="10464033" y="2513039"/>
            <a:chExt cx="2121642" cy="1244857"/>
          </a:xfrm>
        </p:grpSpPr>
        <p:grpSp>
          <p:nvGrpSpPr>
            <p:cNvPr id="39" name="Groupe 38">
              <a:extLst>
                <a:ext uri="{FF2B5EF4-FFF2-40B4-BE49-F238E27FC236}">
                  <a16:creationId xmlns:a16="http://schemas.microsoft.com/office/drawing/2014/main" id="{403D253F-909C-68DC-C62D-DB6972D05810}"/>
                </a:ext>
              </a:extLst>
            </p:cNvPr>
            <p:cNvGrpSpPr/>
            <p:nvPr/>
          </p:nvGrpSpPr>
          <p:grpSpPr>
            <a:xfrm>
              <a:off x="10464033" y="2513039"/>
              <a:ext cx="1022435" cy="1244857"/>
              <a:chOff x="4444915" y="206209"/>
              <a:chExt cx="5053955" cy="7165499"/>
            </a:xfrm>
          </p:grpSpPr>
          <p:grpSp>
            <p:nvGrpSpPr>
              <p:cNvPr id="38" name="Groupe 37">
                <a:extLst>
                  <a:ext uri="{FF2B5EF4-FFF2-40B4-BE49-F238E27FC236}">
                    <a16:creationId xmlns:a16="http://schemas.microsoft.com/office/drawing/2014/main" id="{DD1306B4-F0CD-9A05-0E44-AC25B9125D50}"/>
                  </a:ext>
                </a:extLst>
              </p:cNvPr>
              <p:cNvGrpSpPr/>
              <p:nvPr/>
            </p:nvGrpSpPr>
            <p:grpSpPr>
              <a:xfrm>
                <a:off x="4444915" y="206209"/>
                <a:ext cx="3302170" cy="6445581"/>
                <a:chOff x="4444915" y="206209"/>
                <a:chExt cx="3302170" cy="6445581"/>
              </a:xfrm>
            </p:grpSpPr>
            <p:pic>
              <p:nvPicPr>
                <p:cNvPr id="29" name="Image 28">
                  <a:extLst>
                    <a:ext uri="{FF2B5EF4-FFF2-40B4-BE49-F238E27FC236}">
                      <a16:creationId xmlns:a16="http://schemas.microsoft.com/office/drawing/2014/main" id="{CD4F957A-961E-50D1-1847-9D73B0099F52}"/>
                    </a:ext>
                  </a:extLst>
                </p:cNvPr>
                <p:cNvPicPr>
                  <a:picLocks noChangeAspect="1"/>
                </p:cNvPicPr>
                <p:nvPr/>
              </p:nvPicPr>
              <p:blipFill>
                <a:blip r:embed="rId7"/>
                <a:stretch>
                  <a:fillRect/>
                </a:stretch>
              </p:blipFill>
              <p:spPr>
                <a:xfrm>
                  <a:off x="4444915" y="206209"/>
                  <a:ext cx="3302170" cy="6445581"/>
                </a:xfrm>
                <a:prstGeom prst="rect">
                  <a:avLst/>
                </a:prstGeom>
              </p:spPr>
            </p:pic>
            <p:sp>
              <p:nvSpPr>
                <p:cNvPr id="32" name="Rectangle 31">
                  <a:extLst>
                    <a:ext uri="{FF2B5EF4-FFF2-40B4-BE49-F238E27FC236}">
                      <a16:creationId xmlns:a16="http://schemas.microsoft.com/office/drawing/2014/main" id="{09D1A315-65BA-C84A-290F-4AB88B7F4F5E}"/>
                    </a:ext>
                  </a:extLst>
                </p:cNvPr>
                <p:cNvSpPr/>
                <p:nvPr/>
              </p:nvSpPr>
              <p:spPr>
                <a:xfrm>
                  <a:off x="4649493" y="6200775"/>
                  <a:ext cx="2884782" cy="451015"/>
                </a:xfrm>
                <a:prstGeom prst="rect">
                  <a:avLst/>
                </a:prstGeom>
                <a:solidFill>
                  <a:srgbClr val="FF4C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5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BANDEAU</a:t>
                  </a:r>
                </a:p>
              </p:txBody>
            </p:sp>
          </p:grpSp>
          <p:grpSp>
            <p:nvGrpSpPr>
              <p:cNvPr id="37" name="Groupe 36">
                <a:extLst>
                  <a:ext uri="{FF2B5EF4-FFF2-40B4-BE49-F238E27FC236}">
                    <a16:creationId xmlns:a16="http://schemas.microsoft.com/office/drawing/2014/main" id="{8E347B94-F5D8-5937-B7F8-A78CEEF8B8F9}"/>
                  </a:ext>
                </a:extLst>
              </p:cNvPr>
              <p:cNvGrpSpPr/>
              <p:nvPr/>
            </p:nvGrpSpPr>
            <p:grpSpPr>
              <a:xfrm>
                <a:off x="6873854" y="1691295"/>
                <a:ext cx="2625016" cy="5680413"/>
                <a:chOff x="8100047" y="969963"/>
                <a:chExt cx="2625016" cy="5680413"/>
              </a:xfrm>
            </p:grpSpPr>
            <p:pic>
              <p:nvPicPr>
                <p:cNvPr id="35" name="Image 34">
                  <a:extLst>
                    <a:ext uri="{FF2B5EF4-FFF2-40B4-BE49-F238E27FC236}">
                      <a16:creationId xmlns:a16="http://schemas.microsoft.com/office/drawing/2014/main" id="{F7A16B48-F627-26F7-94DD-5A89E8C4CF9E}"/>
                    </a:ext>
                  </a:extLst>
                </p:cNvPr>
                <p:cNvPicPr>
                  <a:picLocks noChangeAspect="1"/>
                </p:cNvPicPr>
                <p:nvPr/>
              </p:nvPicPr>
              <p:blipFill>
                <a:blip r:embed="rId8"/>
                <a:stretch>
                  <a:fillRect/>
                </a:stretch>
              </p:blipFill>
              <p:spPr>
                <a:xfrm>
                  <a:off x="8114015" y="969963"/>
                  <a:ext cx="2611048" cy="5652326"/>
                </a:xfrm>
                <a:prstGeom prst="rect">
                  <a:avLst/>
                </a:prstGeom>
              </p:spPr>
            </p:pic>
            <p:sp>
              <p:nvSpPr>
                <p:cNvPr id="36" name="Rectangle 35">
                  <a:extLst>
                    <a:ext uri="{FF2B5EF4-FFF2-40B4-BE49-F238E27FC236}">
                      <a16:creationId xmlns:a16="http://schemas.microsoft.com/office/drawing/2014/main" id="{9DBDDA1A-D358-DD94-3A32-296D0BEBACA4}"/>
                    </a:ext>
                  </a:extLst>
                </p:cNvPr>
                <p:cNvSpPr/>
                <p:nvPr/>
              </p:nvSpPr>
              <p:spPr>
                <a:xfrm>
                  <a:off x="8100047" y="6399171"/>
                  <a:ext cx="2425078" cy="251205"/>
                </a:xfrm>
                <a:prstGeom prst="rect">
                  <a:avLst/>
                </a:prstGeom>
                <a:solidFill>
                  <a:srgbClr val="FF4C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BANDEAU</a:t>
                  </a:r>
                </a:p>
              </p:txBody>
            </p:sp>
          </p:grpSp>
        </p:grpSp>
        <p:sp>
          <p:nvSpPr>
            <p:cNvPr id="40" name="ZoneTexte 39">
              <a:extLst>
                <a:ext uri="{FF2B5EF4-FFF2-40B4-BE49-F238E27FC236}">
                  <a16:creationId xmlns:a16="http://schemas.microsoft.com/office/drawing/2014/main" id="{ADB8DFC3-EF12-2183-76EF-E2F8C906EDDF}"/>
                </a:ext>
              </a:extLst>
            </p:cNvPr>
            <p:cNvSpPr txBox="1"/>
            <p:nvPr/>
          </p:nvSpPr>
          <p:spPr>
            <a:xfrm>
              <a:off x="11389660" y="2813344"/>
              <a:ext cx="1196015" cy="6419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lumMod val="50000"/>
                    </a:srgbClr>
                  </a:solidFill>
                  <a:effectLst/>
                  <a:uLnTx/>
                  <a:uFillTx/>
                  <a:latin typeface="Avenir Next LT Pro" panose="020B0504020202020204" pitchFamily="34" charset="0"/>
                  <a:ea typeface="+mn-ea"/>
                  <a:cs typeface="+mn-cs"/>
                </a:rPr>
                <a:t>Bandeau NL Thématique</a:t>
              </a:r>
            </a:p>
          </p:txBody>
        </p:sp>
      </p:grpSp>
      <p:grpSp>
        <p:nvGrpSpPr>
          <p:cNvPr id="53" name="Groupe 52">
            <a:extLst>
              <a:ext uri="{FF2B5EF4-FFF2-40B4-BE49-F238E27FC236}">
                <a16:creationId xmlns:a16="http://schemas.microsoft.com/office/drawing/2014/main" id="{3C7AE60D-D739-2D13-50F0-FDBFCE107F29}"/>
              </a:ext>
            </a:extLst>
          </p:cNvPr>
          <p:cNvGrpSpPr/>
          <p:nvPr/>
        </p:nvGrpSpPr>
        <p:grpSpPr>
          <a:xfrm>
            <a:off x="8814846" y="1672915"/>
            <a:ext cx="1676651" cy="1013756"/>
            <a:chOff x="5886561" y="1762979"/>
            <a:chExt cx="2095389" cy="1361222"/>
          </a:xfrm>
        </p:grpSpPr>
        <p:grpSp>
          <p:nvGrpSpPr>
            <p:cNvPr id="19" name="Groupe 18">
              <a:extLst>
                <a:ext uri="{FF2B5EF4-FFF2-40B4-BE49-F238E27FC236}">
                  <a16:creationId xmlns:a16="http://schemas.microsoft.com/office/drawing/2014/main" id="{0948C2E4-7D52-42CD-DC29-DCD387EA5580}"/>
                </a:ext>
              </a:extLst>
            </p:cNvPr>
            <p:cNvGrpSpPr/>
            <p:nvPr/>
          </p:nvGrpSpPr>
          <p:grpSpPr>
            <a:xfrm>
              <a:off x="5886561" y="2179046"/>
              <a:ext cx="2095389" cy="945155"/>
              <a:chOff x="219186" y="981355"/>
              <a:chExt cx="3481182" cy="1822478"/>
            </a:xfrm>
          </p:grpSpPr>
          <p:grpSp>
            <p:nvGrpSpPr>
              <p:cNvPr id="15" name="Groupe 14">
                <a:extLst>
                  <a:ext uri="{FF2B5EF4-FFF2-40B4-BE49-F238E27FC236}">
                    <a16:creationId xmlns:a16="http://schemas.microsoft.com/office/drawing/2014/main" id="{AF7AACBD-9BC6-EB02-663B-616407C8399D}"/>
                  </a:ext>
                </a:extLst>
              </p:cNvPr>
              <p:cNvGrpSpPr/>
              <p:nvPr/>
            </p:nvGrpSpPr>
            <p:grpSpPr>
              <a:xfrm>
                <a:off x="219186" y="981355"/>
                <a:ext cx="1880473" cy="1822478"/>
                <a:chOff x="27813" y="840389"/>
                <a:chExt cx="2446139" cy="2448327"/>
              </a:xfrm>
            </p:grpSpPr>
            <p:pic>
              <p:nvPicPr>
                <p:cNvPr id="16" name="Image 15">
                  <a:extLst>
                    <a:ext uri="{FF2B5EF4-FFF2-40B4-BE49-F238E27FC236}">
                      <a16:creationId xmlns:a16="http://schemas.microsoft.com/office/drawing/2014/main" id="{55A5EEB9-24D6-F690-939D-F60FEDEC2200}"/>
                    </a:ext>
                  </a:extLst>
                </p:cNvPr>
                <p:cNvPicPr>
                  <a:picLocks noChangeAspect="1"/>
                </p:cNvPicPr>
                <p:nvPr/>
              </p:nvPicPr>
              <p:blipFill>
                <a:blip r:embed="rId9"/>
                <a:stretch>
                  <a:fillRect/>
                </a:stretch>
              </p:blipFill>
              <p:spPr>
                <a:xfrm>
                  <a:off x="137811" y="840389"/>
                  <a:ext cx="2226144" cy="1567683"/>
                </a:xfrm>
                <a:prstGeom prst="rect">
                  <a:avLst/>
                </a:prstGeom>
                <a:ln>
                  <a:noFill/>
                </a:ln>
                <a:effectLst>
                  <a:outerShdw blurRad="292100" dist="139700" dir="2700000" algn="tl" rotWithShape="0">
                    <a:srgbClr val="333333">
                      <a:alpha val="65000"/>
                    </a:srgbClr>
                  </a:outerShdw>
                </a:effectLst>
              </p:spPr>
            </p:pic>
            <p:pic>
              <p:nvPicPr>
                <p:cNvPr id="17" name="Image 16">
                  <a:extLst>
                    <a:ext uri="{FF2B5EF4-FFF2-40B4-BE49-F238E27FC236}">
                      <a16:creationId xmlns:a16="http://schemas.microsoft.com/office/drawing/2014/main" id="{1F21EA4F-FAF1-4965-3098-696F87049ED0}"/>
                    </a:ext>
                  </a:extLst>
                </p:cNvPr>
                <p:cNvPicPr>
                  <a:picLocks noChangeAspect="1"/>
                </p:cNvPicPr>
                <p:nvPr/>
              </p:nvPicPr>
              <p:blipFill>
                <a:blip r:embed="rId10"/>
                <a:stretch>
                  <a:fillRect/>
                </a:stretch>
              </p:blipFill>
              <p:spPr>
                <a:xfrm>
                  <a:off x="27813" y="1900699"/>
                  <a:ext cx="2446139" cy="1388017"/>
                </a:xfrm>
                <a:prstGeom prst="rect">
                  <a:avLst/>
                </a:prstGeom>
                <a:ln>
                  <a:noFill/>
                </a:ln>
                <a:effectLst>
                  <a:outerShdw blurRad="292100" dist="139700" dir="2700000" algn="tl" rotWithShape="0">
                    <a:srgbClr val="333333">
                      <a:alpha val="65000"/>
                    </a:srgbClr>
                  </a:outerShdw>
                </a:effectLst>
              </p:spPr>
            </p:pic>
          </p:grpSp>
          <p:pic>
            <p:nvPicPr>
              <p:cNvPr id="18" name="Image 17">
                <a:extLst>
                  <a:ext uri="{FF2B5EF4-FFF2-40B4-BE49-F238E27FC236}">
                    <a16:creationId xmlns:a16="http://schemas.microsoft.com/office/drawing/2014/main" id="{150CB8C2-3CCC-5899-0994-ABACE8EF28C1}"/>
                  </a:ext>
                </a:extLst>
              </p:cNvPr>
              <p:cNvPicPr>
                <a:picLocks noChangeAspect="1"/>
              </p:cNvPicPr>
              <p:nvPr/>
            </p:nvPicPr>
            <p:blipFill>
              <a:blip r:embed="rId11"/>
              <a:stretch>
                <a:fillRect/>
              </a:stretch>
            </p:blipFill>
            <p:spPr>
              <a:xfrm>
                <a:off x="2137431" y="1084570"/>
                <a:ext cx="1562937" cy="1166946"/>
              </a:xfrm>
              <a:prstGeom prst="rect">
                <a:avLst/>
              </a:prstGeom>
            </p:spPr>
          </p:pic>
        </p:grpSp>
        <p:sp>
          <p:nvSpPr>
            <p:cNvPr id="45" name="ZoneTexte 44">
              <a:extLst>
                <a:ext uri="{FF2B5EF4-FFF2-40B4-BE49-F238E27FC236}">
                  <a16:creationId xmlns:a16="http://schemas.microsoft.com/office/drawing/2014/main" id="{65E881AD-65B5-75CA-28CC-CEE5491E2797}"/>
                </a:ext>
              </a:extLst>
            </p:cNvPr>
            <p:cNvSpPr txBox="1"/>
            <p:nvPr/>
          </p:nvSpPr>
          <p:spPr>
            <a:xfrm>
              <a:off x="6071080" y="1762979"/>
              <a:ext cx="1707120" cy="33061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err="1">
                  <a:ln>
                    <a:noFill/>
                  </a:ln>
                  <a:solidFill>
                    <a:srgbClr val="FFFFFF">
                      <a:lumMod val="50000"/>
                    </a:srgbClr>
                  </a:solidFill>
                  <a:effectLst/>
                  <a:uLnTx/>
                  <a:uFillTx/>
                  <a:latin typeface="Avenir Next LT Pro" panose="020B0504020202020204" pitchFamily="34" charset="0"/>
                  <a:ea typeface="+mn-ea"/>
                  <a:cs typeface="+mn-cs"/>
                </a:rPr>
                <a:t>Youtube</a:t>
              </a:r>
              <a:r>
                <a:rPr kumimoji="0" lang="fr-FR" sz="1000" b="1" i="0" u="none" strike="noStrike" kern="1200" cap="none" spc="0" normalizeH="0" baseline="0" noProof="0" dirty="0">
                  <a:ln>
                    <a:noFill/>
                  </a:ln>
                  <a:solidFill>
                    <a:srgbClr val="FFFFFF">
                      <a:lumMod val="50000"/>
                    </a:srgbClr>
                  </a:solidFill>
                  <a:effectLst/>
                  <a:uLnTx/>
                  <a:uFillTx/>
                  <a:latin typeface="Avenir Next LT Pro" panose="020B0504020202020204" pitchFamily="34" charset="0"/>
                  <a:ea typeface="+mn-ea"/>
                  <a:cs typeface="+mn-cs"/>
                </a:rPr>
                <a:t> &amp; </a:t>
              </a:r>
              <a:r>
                <a:rPr kumimoji="0" lang="fr-FR" sz="1000" b="1" i="0" u="none" strike="noStrike" kern="1200" cap="none" spc="0" normalizeH="0" baseline="0" noProof="0" dirty="0" err="1">
                  <a:ln>
                    <a:noFill/>
                  </a:ln>
                  <a:solidFill>
                    <a:srgbClr val="FFFFFF">
                      <a:lumMod val="50000"/>
                    </a:srgbClr>
                  </a:solidFill>
                  <a:effectLst/>
                  <a:uLnTx/>
                  <a:uFillTx/>
                  <a:latin typeface="Avenir Next LT Pro" panose="020B0504020202020204" pitchFamily="34" charset="0"/>
                  <a:ea typeface="+mn-ea"/>
                  <a:cs typeface="+mn-cs"/>
                </a:rPr>
                <a:t>Podcats</a:t>
              </a:r>
              <a:endParaRPr kumimoji="0" lang="fr-FR" sz="1000" b="1" i="0" u="none" strike="noStrike" kern="1200" cap="none" spc="0" normalizeH="0" baseline="0" noProof="0" dirty="0">
                <a:ln>
                  <a:noFill/>
                </a:ln>
                <a:solidFill>
                  <a:srgbClr val="FFFFFF">
                    <a:lumMod val="50000"/>
                  </a:srgbClr>
                </a:solidFill>
                <a:effectLst/>
                <a:uLnTx/>
                <a:uFillTx/>
                <a:latin typeface="Avenir Next LT Pro" panose="020B0504020202020204" pitchFamily="34" charset="0"/>
                <a:ea typeface="+mn-ea"/>
                <a:cs typeface="+mn-cs"/>
              </a:endParaRPr>
            </a:p>
          </p:txBody>
        </p:sp>
      </p:grpSp>
      <p:grpSp>
        <p:nvGrpSpPr>
          <p:cNvPr id="49" name="Groupe 48">
            <a:extLst>
              <a:ext uri="{FF2B5EF4-FFF2-40B4-BE49-F238E27FC236}">
                <a16:creationId xmlns:a16="http://schemas.microsoft.com/office/drawing/2014/main" id="{0FAF60A3-762C-D61F-2B7A-C112242E163F}"/>
              </a:ext>
            </a:extLst>
          </p:cNvPr>
          <p:cNvGrpSpPr/>
          <p:nvPr/>
        </p:nvGrpSpPr>
        <p:grpSpPr>
          <a:xfrm>
            <a:off x="9393363" y="4254185"/>
            <a:ext cx="1322624" cy="1249943"/>
            <a:chOff x="6934598" y="4298190"/>
            <a:chExt cx="1407146" cy="1320756"/>
          </a:xfrm>
        </p:grpSpPr>
        <p:sp>
          <p:nvSpPr>
            <p:cNvPr id="4" name="ZoneTexte 3">
              <a:extLst>
                <a:ext uri="{FF2B5EF4-FFF2-40B4-BE49-F238E27FC236}">
                  <a16:creationId xmlns:a16="http://schemas.microsoft.com/office/drawing/2014/main" id="{027F914F-C09B-9F05-8594-D28387E9924D}"/>
                </a:ext>
              </a:extLst>
            </p:cNvPr>
            <p:cNvSpPr txBox="1"/>
            <p:nvPr/>
          </p:nvSpPr>
          <p:spPr>
            <a:xfrm>
              <a:off x="7326601" y="4298190"/>
              <a:ext cx="1015143" cy="5853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lumMod val="50000"/>
                    </a:srgbClr>
                  </a:solidFill>
                  <a:effectLst/>
                  <a:uLnTx/>
                  <a:uFillTx/>
                  <a:latin typeface="Avenir Next LT Pro" panose="020B0504020202020204" pitchFamily="34" charset="0"/>
                  <a:ea typeface="+mn-ea"/>
                  <a:cs typeface="+mn-cs"/>
                </a:rPr>
                <a:t>Emails &amp; SMS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lumMod val="50000"/>
                    </a:srgbClr>
                  </a:solidFill>
                  <a:effectLst/>
                  <a:uLnTx/>
                  <a:uFillTx/>
                  <a:latin typeface="Avenir Next LT Pro" panose="020B0504020202020204" pitchFamily="34" charset="0"/>
                  <a:ea typeface="+mn-ea"/>
                  <a:cs typeface="+mn-cs"/>
                </a:rPr>
                <a:t> Dédiés</a:t>
              </a:r>
            </a:p>
          </p:txBody>
        </p:sp>
        <p:grpSp>
          <p:nvGrpSpPr>
            <p:cNvPr id="41" name="Groupe 40">
              <a:extLst>
                <a:ext uri="{FF2B5EF4-FFF2-40B4-BE49-F238E27FC236}">
                  <a16:creationId xmlns:a16="http://schemas.microsoft.com/office/drawing/2014/main" id="{3D820F97-BE30-2BFE-D07D-5080F1941291}"/>
                </a:ext>
              </a:extLst>
            </p:cNvPr>
            <p:cNvGrpSpPr/>
            <p:nvPr/>
          </p:nvGrpSpPr>
          <p:grpSpPr>
            <a:xfrm>
              <a:off x="7412600" y="4855013"/>
              <a:ext cx="646935" cy="763933"/>
              <a:chOff x="9797683" y="2703683"/>
              <a:chExt cx="3051647" cy="4083626"/>
            </a:xfrm>
          </p:grpSpPr>
          <p:pic>
            <p:nvPicPr>
              <p:cNvPr id="42" name="Image 41" descr="Une image contenant Appareils électroniques, texte, gadget, Appareil mobile&#10;&#10;Description générée automatiquement">
                <a:extLst>
                  <a:ext uri="{FF2B5EF4-FFF2-40B4-BE49-F238E27FC236}">
                    <a16:creationId xmlns:a16="http://schemas.microsoft.com/office/drawing/2014/main" id="{2463B86C-C2E3-46E9-0F45-63334C00EA66}"/>
                  </a:ext>
                </a:extLst>
              </p:cNvPr>
              <p:cNvPicPr>
                <a:picLocks noChangeAspect="1"/>
              </p:cNvPicPr>
              <p:nvPr/>
            </p:nvPicPr>
            <p:blipFill>
              <a:blip r:embed="rId12"/>
              <a:srcRect l="6269" t="2834" r="5269" b="4325"/>
              <a:stretch/>
            </p:blipFill>
            <p:spPr>
              <a:xfrm>
                <a:off x="10867657" y="2703683"/>
                <a:ext cx="1981673" cy="3833584"/>
              </a:xfrm>
              <a:prstGeom prst="roundRect">
                <a:avLst>
                  <a:gd name="adj" fmla="val 15361"/>
                </a:avLst>
              </a:prstGeom>
            </p:spPr>
          </p:pic>
          <p:pic>
            <p:nvPicPr>
              <p:cNvPr id="43" name="Image 42" descr="Une image contenant texte, capture d’écran, Police, logo&#10;&#10;Description générée automatiquement">
                <a:extLst>
                  <a:ext uri="{FF2B5EF4-FFF2-40B4-BE49-F238E27FC236}">
                    <a16:creationId xmlns:a16="http://schemas.microsoft.com/office/drawing/2014/main" id="{DE52F119-5F2C-41CA-1807-8A27E0D4ED04}"/>
                  </a:ext>
                </a:extLst>
              </p:cNvPr>
              <p:cNvPicPr>
                <a:picLocks noChangeAspect="1"/>
              </p:cNvPicPr>
              <p:nvPr/>
            </p:nvPicPr>
            <p:blipFill>
              <a:blip r:embed="rId13"/>
              <a:stretch>
                <a:fillRect/>
              </a:stretch>
            </p:blipFill>
            <p:spPr>
              <a:xfrm>
                <a:off x="9797683" y="5096502"/>
                <a:ext cx="1528067" cy="1690807"/>
              </a:xfrm>
              <a:prstGeom prst="rect">
                <a:avLst/>
              </a:prstGeom>
              <a:ln w="38100">
                <a:solidFill>
                  <a:schemeClr val="accent1">
                    <a:lumMod val="75000"/>
                  </a:schemeClr>
                </a:solidFill>
              </a:ln>
            </p:spPr>
          </p:pic>
        </p:grpSp>
        <p:pic>
          <p:nvPicPr>
            <p:cNvPr id="44" name="Picture 2" descr="Email - Icônes gratuites">
              <a:extLst>
                <a:ext uri="{FF2B5EF4-FFF2-40B4-BE49-F238E27FC236}">
                  <a16:creationId xmlns:a16="http://schemas.microsoft.com/office/drawing/2014/main" id="{FD5AF8B2-D6B5-8E6E-3596-C1D34970782C}"/>
                </a:ext>
              </a:extLst>
            </p:cNvPr>
            <p:cNvPicPr>
              <a:picLocks noChangeAspect="1" noChangeArrowheads="1"/>
            </p:cNvPicPr>
            <p:nvPr/>
          </p:nvPicPr>
          <p:blipFill>
            <a:blip r:embed="rId14">
              <a:lum bright="70000" contrast="-70000"/>
              <a:extLst>
                <a:ext uri="{28A0092B-C50C-407E-A947-70E740481C1C}">
                  <a14:useLocalDpi xmlns:a14="http://schemas.microsoft.com/office/drawing/2010/main" val="0"/>
                </a:ext>
              </a:extLst>
            </a:blip>
            <a:srcRect/>
            <a:stretch>
              <a:fillRect/>
            </a:stretch>
          </p:blipFill>
          <p:spPr bwMode="auto">
            <a:xfrm>
              <a:off x="6934598" y="4661024"/>
              <a:ext cx="567841" cy="567841"/>
            </a:xfrm>
            <a:prstGeom prst="rect">
              <a:avLst/>
            </a:prstGeom>
            <a:solidFill>
              <a:srgbClr val="FFFFFF"/>
            </a:solidFill>
          </p:spPr>
        </p:pic>
        <p:cxnSp>
          <p:nvCxnSpPr>
            <p:cNvPr id="46" name="Connecteur : en arc 45">
              <a:extLst>
                <a:ext uri="{FF2B5EF4-FFF2-40B4-BE49-F238E27FC236}">
                  <a16:creationId xmlns:a16="http://schemas.microsoft.com/office/drawing/2014/main" id="{6A66763C-EFC2-28B9-4D43-9FF4D6D37772}"/>
                </a:ext>
              </a:extLst>
            </p:cNvPr>
            <p:cNvCxnSpPr>
              <a:cxnSpLocks/>
            </p:cNvCxnSpPr>
            <p:nvPr/>
          </p:nvCxnSpPr>
          <p:spPr>
            <a:xfrm rot="5400000">
              <a:off x="7540803" y="5177933"/>
              <a:ext cx="187047" cy="98078"/>
            </a:xfrm>
            <a:prstGeom prst="curvedConnector3">
              <a:avLst>
                <a:gd name="adj1" fmla="val 13104"/>
              </a:avLst>
            </a:prstGeom>
            <a:ln w="38100">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8" name="Groupe 27">
            <a:extLst>
              <a:ext uri="{FF2B5EF4-FFF2-40B4-BE49-F238E27FC236}">
                <a16:creationId xmlns:a16="http://schemas.microsoft.com/office/drawing/2014/main" id="{91A03267-275A-1576-0CBB-35EF92D78141}"/>
              </a:ext>
            </a:extLst>
          </p:cNvPr>
          <p:cNvGrpSpPr/>
          <p:nvPr/>
        </p:nvGrpSpPr>
        <p:grpSpPr>
          <a:xfrm>
            <a:off x="8841618" y="2750331"/>
            <a:ext cx="1132356" cy="842117"/>
            <a:chOff x="6149192" y="3411193"/>
            <a:chExt cx="1132356" cy="842117"/>
          </a:xfrm>
        </p:grpSpPr>
        <p:sp>
          <p:nvSpPr>
            <p:cNvPr id="26" name="ZoneTexte 25">
              <a:extLst>
                <a:ext uri="{FF2B5EF4-FFF2-40B4-BE49-F238E27FC236}">
                  <a16:creationId xmlns:a16="http://schemas.microsoft.com/office/drawing/2014/main" id="{051B18BB-2CD4-F630-8C59-04DD96AAA1C0}"/>
                </a:ext>
              </a:extLst>
            </p:cNvPr>
            <p:cNvSpPr txBox="1"/>
            <p:nvPr/>
          </p:nvSpPr>
          <p:spPr>
            <a:xfrm>
              <a:off x="6157846" y="3411193"/>
              <a:ext cx="1123702"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lumMod val="50000"/>
                    </a:srgbClr>
                  </a:solidFill>
                  <a:effectLst/>
                  <a:uLnTx/>
                  <a:uFillTx/>
                  <a:latin typeface="Avenir Next LT Pro" panose="020B0504020202020204" pitchFamily="34" charset="0"/>
                  <a:ea typeface="+mn-ea"/>
                  <a:cs typeface="+mn-cs"/>
                </a:rPr>
                <a:t>Display </a:t>
              </a:r>
              <a:r>
                <a:rPr kumimoji="0" lang="fr-FR" sz="1000" b="1" i="0" u="none" strike="noStrike" kern="1200" cap="none" spc="0" normalizeH="0" baseline="0" noProof="0" dirty="0" err="1">
                  <a:ln>
                    <a:noFill/>
                  </a:ln>
                  <a:solidFill>
                    <a:srgbClr val="FFFFFF">
                      <a:lumMod val="50000"/>
                    </a:srgbClr>
                  </a:solidFill>
                  <a:effectLst/>
                  <a:uLnTx/>
                  <a:uFillTx/>
                  <a:latin typeface="Avenir Next LT Pro" panose="020B0504020202020204" pitchFamily="34" charset="0"/>
                  <a:ea typeface="+mn-ea"/>
                  <a:cs typeface="+mn-cs"/>
                </a:rPr>
                <a:t>Onsite</a:t>
              </a:r>
              <a:endParaRPr kumimoji="0" lang="fr-FR" sz="1000" b="1" i="0" u="none" strike="noStrike" kern="1200" cap="none" spc="0" normalizeH="0" baseline="0" noProof="0" dirty="0">
                <a:ln>
                  <a:noFill/>
                </a:ln>
                <a:solidFill>
                  <a:srgbClr val="FFFFFF">
                    <a:lumMod val="50000"/>
                  </a:srgbClr>
                </a:solidFill>
                <a:effectLst/>
                <a:uLnTx/>
                <a:uFillTx/>
                <a:latin typeface="Avenir Next LT Pro" panose="020B0504020202020204" pitchFamily="34" charset="0"/>
                <a:ea typeface="+mn-ea"/>
                <a:cs typeface="+mn-cs"/>
              </a:endParaRPr>
            </a:p>
          </p:txBody>
        </p:sp>
        <p:grpSp>
          <p:nvGrpSpPr>
            <p:cNvPr id="54" name="Groupe 53">
              <a:extLst>
                <a:ext uri="{FF2B5EF4-FFF2-40B4-BE49-F238E27FC236}">
                  <a16:creationId xmlns:a16="http://schemas.microsoft.com/office/drawing/2014/main" id="{E1AC777A-8772-5F32-ADA3-BE3EC8554DF2}"/>
                </a:ext>
              </a:extLst>
            </p:cNvPr>
            <p:cNvGrpSpPr/>
            <p:nvPr/>
          </p:nvGrpSpPr>
          <p:grpSpPr>
            <a:xfrm>
              <a:off x="6149192" y="3587661"/>
              <a:ext cx="1080683" cy="665649"/>
              <a:chOff x="391410" y="724522"/>
              <a:chExt cx="2862071" cy="1611127"/>
            </a:xfrm>
          </p:grpSpPr>
          <p:pic>
            <p:nvPicPr>
              <p:cNvPr id="55" name="Immagine 2">
                <a:extLst>
                  <a:ext uri="{FF2B5EF4-FFF2-40B4-BE49-F238E27FC236}">
                    <a16:creationId xmlns:a16="http://schemas.microsoft.com/office/drawing/2014/main" id="{BDF678B6-E3DF-BEF7-01F3-06214313B9DE}"/>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a:xfrm>
                <a:off x="782811" y="907292"/>
                <a:ext cx="2170042" cy="1194558"/>
              </a:xfrm>
              <a:prstGeom prst="rect">
                <a:avLst/>
              </a:prstGeom>
            </p:spPr>
          </p:pic>
          <p:pic>
            <p:nvPicPr>
              <p:cNvPr id="56" name="Image 55">
                <a:extLst>
                  <a:ext uri="{FF2B5EF4-FFF2-40B4-BE49-F238E27FC236}">
                    <a16:creationId xmlns:a16="http://schemas.microsoft.com/office/drawing/2014/main" id="{DF061479-4713-FD5A-B1EC-5763428FC13D}"/>
                  </a:ext>
                </a:extLst>
              </p:cNvPr>
              <p:cNvPicPr>
                <a:picLocks noChangeAspect="1"/>
              </p:cNvPicPr>
              <p:nvPr/>
            </p:nvPicPr>
            <p:blipFill>
              <a:blip r:embed="rId16"/>
              <a:srcRect l="5062" t="20377" r="6415" b="20377"/>
              <a:stretch/>
            </p:blipFill>
            <p:spPr>
              <a:xfrm>
                <a:off x="391410" y="724522"/>
                <a:ext cx="2862071" cy="1611127"/>
              </a:xfrm>
              <a:prstGeom prst="rect">
                <a:avLst/>
              </a:prstGeom>
            </p:spPr>
          </p:pic>
        </p:grpSp>
      </p:grpSp>
      <p:grpSp>
        <p:nvGrpSpPr>
          <p:cNvPr id="61" name="Groupe 60">
            <a:extLst>
              <a:ext uri="{FF2B5EF4-FFF2-40B4-BE49-F238E27FC236}">
                <a16:creationId xmlns:a16="http://schemas.microsoft.com/office/drawing/2014/main" id="{E4521252-2C19-F0FB-5842-51107C5DA899}"/>
              </a:ext>
            </a:extLst>
          </p:cNvPr>
          <p:cNvGrpSpPr/>
          <p:nvPr/>
        </p:nvGrpSpPr>
        <p:grpSpPr>
          <a:xfrm>
            <a:off x="5527150" y="2225589"/>
            <a:ext cx="932139" cy="822545"/>
            <a:chOff x="7522006" y="1127051"/>
            <a:chExt cx="4447244" cy="3769485"/>
          </a:xfrm>
        </p:grpSpPr>
        <p:pic>
          <p:nvPicPr>
            <p:cNvPr id="62" name="Image 61" descr="Une image contenant texte, Visage humain, habits, personne&#10;&#10;Le contenu généré par l’IA peut être incorrect.">
              <a:extLst>
                <a:ext uri="{FF2B5EF4-FFF2-40B4-BE49-F238E27FC236}">
                  <a16:creationId xmlns:a16="http://schemas.microsoft.com/office/drawing/2014/main" id="{0E898811-DA26-483B-AC39-81077B9AF73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522006" y="1494430"/>
              <a:ext cx="2274956" cy="3146758"/>
            </a:xfrm>
            <a:prstGeom prst="rect">
              <a:avLst/>
            </a:prstGeom>
          </p:spPr>
        </p:pic>
        <p:sp>
          <p:nvSpPr>
            <p:cNvPr id="63" name="Rectangle 15">
              <a:extLst>
                <a:ext uri="{FF2B5EF4-FFF2-40B4-BE49-F238E27FC236}">
                  <a16:creationId xmlns:a16="http://schemas.microsoft.com/office/drawing/2014/main" id="{324D911E-B372-B8B9-5303-9AFAD469479A}"/>
                </a:ext>
              </a:extLst>
            </p:cNvPr>
            <p:cNvSpPr/>
            <p:nvPr/>
          </p:nvSpPr>
          <p:spPr>
            <a:xfrm>
              <a:off x="7913208" y="1127051"/>
              <a:ext cx="2546831" cy="1594884"/>
            </a:xfrm>
            <a:solidFill>
              <a:srgbClr val="FFE500"/>
            </a:solidFill>
            <a:ln>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p:txBody>
        </p:sp>
        <p:sp>
          <p:nvSpPr>
            <p:cNvPr id="64" name="Rectangle 63">
              <a:extLst>
                <a:ext uri="{FF2B5EF4-FFF2-40B4-BE49-F238E27FC236}">
                  <a16:creationId xmlns:a16="http://schemas.microsoft.com/office/drawing/2014/main" id="{A1D20854-7129-6136-D826-19C51DA58EF6}"/>
                </a:ext>
              </a:extLst>
            </p:cNvPr>
            <p:cNvSpPr/>
            <p:nvPr/>
          </p:nvSpPr>
          <p:spPr>
            <a:xfrm>
              <a:off x="8644159" y="2839539"/>
              <a:ext cx="3325091" cy="2056997"/>
            </a:xfrm>
            <a:custGeom>
              <a:avLst/>
              <a:gdLst>
                <a:gd name="csX0" fmla="*/ 0 w 3325091"/>
                <a:gd name="csY0" fmla="*/ 0 h 2056997"/>
                <a:gd name="csX1" fmla="*/ 620684 w 3325091"/>
                <a:gd name="csY1" fmla="*/ 0 h 2056997"/>
                <a:gd name="csX2" fmla="*/ 1174865 w 3325091"/>
                <a:gd name="csY2" fmla="*/ 0 h 2056997"/>
                <a:gd name="csX3" fmla="*/ 1795549 w 3325091"/>
                <a:gd name="csY3" fmla="*/ 0 h 2056997"/>
                <a:gd name="csX4" fmla="*/ 2249978 w 3325091"/>
                <a:gd name="csY4" fmla="*/ 0 h 2056997"/>
                <a:gd name="csX5" fmla="*/ 2837411 w 3325091"/>
                <a:gd name="csY5" fmla="*/ 0 h 2056997"/>
                <a:gd name="csX6" fmla="*/ 3325091 w 3325091"/>
                <a:gd name="csY6" fmla="*/ 0 h 2056997"/>
                <a:gd name="csX7" fmla="*/ 3325091 w 3325091"/>
                <a:gd name="csY7" fmla="*/ 473109 h 2056997"/>
                <a:gd name="csX8" fmla="*/ 3325091 w 3325091"/>
                <a:gd name="csY8" fmla="*/ 966789 h 2056997"/>
                <a:gd name="csX9" fmla="*/ 3325091 w 3325091"/>
                <a:gd name="csY9" fmla="*/ 1419328 h 2056997"/>
                <a:gd name="csX10" fmla="*/ 3325091 w 3325091"/>
                <a:gd name="csY10" fmla="*/ 2056997 h 2056997"/>
                <a:gd name="csX11" fmla="*/ 2804160 w 3325091"/>
                <a:gd name="csY11" fmla="*/ 2056997 h 2056997"/>
                <a:gd name="csX12" fmla="*/ 2349731 w 3325091"/>
                <a:gd name="csY12" fmla="*/ 2056997 h 2056997"/>
                <a:gd name="csX13" fmla="*/ 1862051 w 3325091"/>
                <a:gd name="csY13" fmla="*/ 2056997 h 2056997"/>
                <a:gd name="csX14" fmla="*/ 1241367 w 3325091"/>
                <a:gd name="csY14" fmla="*/ 2056997 h 2056997"/>
                <a:gd name="csX15" fmla="*/ 786938 w 3325091"/>
                <a:gd name="csY15" fmla="*/ 2056997 h 2056997"/>
                <a:gd name="csX16" fmla="*/ 0 w 3325091"/>
                <a:gd name="csY16" fmla="*/ 2056997 h 2056997"/>
                <a:gd name="csX17" fmla="*/ 0 w 3325091"/>
                <a:gd name="csY17" fmla="*/ 1583888 h 2056997"/>
                <a:gd name="csX18" fmla="*/ 0 w 3325091"/>
                <a:gd name="csY18" fmla="*/ 1028499 h 2056997"/>
                <a:gd name="csX19" fmla="*/ 0 w 3325091"/>
                <a:gd name="csY19" fmla="*/ 534819 h 2056997"/>
                <a:gd name="csX20" fmla="*/ 0 w 3325091"/>
                <a:gd name="csY20" fmla="*/ 0 h 2056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325091" h="2056997" fill="none" extrusionOk="0">
                  <a:moveTo>
                    <a:pt x="0" y="0"/>
                  </a:moveTo>
                  <a:cubicBezTo>
                    <a:pt x="154716" y="-33837"/>
                    <a:pt x="358759" y="19839"/>
                    <a:pt x="620684" y="0"/>
                  </a:cubicBezTo>
                  <a:cubicBezTo>
                    <a:pt x="882609" y="-19839"/>
                    <a:pt x="1015799" y="10513"/>
                    <a:pt x="1174865" y="0"/>
                  </a:cubicBezTo>
                  <a:cubicBezTo>
                    <a:pt x="1333931" y="-10513"/>
                    <a:pt x="1516652" y="38091"/>
                    <a:pt x="1795549" y="0"/>
                  </a:cubicBezTo>
                  <a:cubicBezTo>
                    <a:pt x="2074446" y="-38091"/>
                    <a:pt x="2048469" y="25332"/>
                    <a:pt x="2249978" y="0"/>
                  </a:cubicBezTo>
                  <a:cubicBezTo>
                    <a:pt x="2451487" y="-25332"/>
                    <a:pt x="2563089" y="65019"/>
                    <a:pt x="2837411" y="0"/>
                  </a:cubicBezTo>
                  <a:cubicBezTo>
                    <a:pt x="3111733" y="-65019"/>
                    <a:pt x="3136964" y="10066"/>
                    <a:pt x="3325091" y="0"/>
                  </a:cubicBezTo>
                  <a:cubicBezTo>
                    <a:pt x="3361491" y="169875"/>
                    <a:pt x="3312110" y="358666"/>
                    <a:pt x="3325091" y="473109"/>
                  </a:cubicBezTo>
                  <a:cubicBezTo>
                    <a:pt x="3338072" y="587552"/>
                    <a:pt x="3307552" y="754840"/>
                    <a:pt x="3325091" y="966789"/>
                  </a:cubicBezTo>
                  <a:cubicBezTo>
                    <a:pt x="3342630" y="1178738"/>
                    <a:pt x="3307262" y="1238403"/>
                    <a:pt x="3325091" y="1419328"/>
                  </a:cubicBezTo>
                  <a:cubicBezTo>
                    <a:pt x="3342920" y="1600253"/>
                    <a:pt x="3306883" y="1800523"/>
                    <a:pt x="3325091" y="2056997"/>
                  </a:cubicBezTo>
                  <a:cubicBezTo>
                    <a:pt x="3204635" y="2108397"/>
                    <a:pt x="2980837" y="2004229"/>
                    <a:pt x="2804160" y="2056997"/>
                  </a:cubicBezTo>
                  <a:cubicBezTo>
                    <a:pt x="2627483" y="2109765"/>
                    <a:pt x="2510162" y="2019093"/>
                    <a:pt x="2349731" y="2056997"/>
                  </a:cubicBezTo>
                  <a:cubicBezTo>
                    <a:pt x="2189300" y="2094901"/>
                    <a:pt x="2084820" y="2017438"/>
                    <a:pt x="1862051" y="2056997"/>
                  </a:cubicBezTo>
                  <a:cubicBezTo>
                    <a:pt x="1639282" y="2096556"/>
                    <a:pt x="1478494" y="2031362"/>
                    <a:pt x="1241367" y="2056997"/>
                  </a:cubicBezTo>
                  <a:cubicBezTo>
                    <a:pt x="1004240" y="2082632"/>
                    <a:pt x="950065" y="2038368"/>
                    <a:pt x="786938" y="2056997"/>
                  </a:cubicBezTo>
                  <a:cubicBezTo>
                    <a:pt x="623811" y="2075626"/>
                    <a:pt x="367424" y="2022421"/>
                    <a:pt x="0" y="2056997"/>
                  </a:cubicBezTo>
                  <a:cubicBezTo>
                    <a:pt x="-56035" y="1838356"/>
                    <a:pt x="2350" y="1706460"/>
                    <a:pt x="0" y="1583888"/>
                  </a:cubicBezTo>
                  <a:cubicBezTo>
                    <a:pt x="-2350" y="1461316"/>
                    <a:pt x="18111" y="1257476"/>
                    <a:pt x="0" y="1028499"/>
                  </a:cubicBezTo>
                  <a:cubicBezTo>
                    <a:pt x="-18111" y="799522"/>
                    <a:pt x="9227" y="690354"/>
                    <a:pt x="0" y="534819"/>
                  </a:cubicBezTo>
                  <a:cubicBezTo>
                    <a:pt x="-9227" y="379284"/>
                    <a:pt x="23973" y="120083"/>
                    <a:pt x="0" y="0"/>
                  </a:cubicBezTo>
                  <a:close/>
                </a:path>
                <a:path w="3325091" h="2056997" stroke="0" extrusionOk="0">
                  <a:moveTo>
                    <a:pt x="0" y="0"/>
                  </a:moveTo>
                  <a:cubicBezTo>
                    <a:pt x="200515" y="-21761"/>
                    <a:pt x="295287" y="25503"/>
                    <a:pt x="587433" y="0"/>
                  </a:cubicBezTo>
                  <a:cubicBezTo>
                    <a:pt x="879579" y="-25503"/>
                    <a:pt x="910232" y="68142"/>
                    <a:pt x="1174865" y="0"/>
                  </a:cubicBezTo>
                  <a:cubicBezTo>
                    <a:pt x="1439498" y="-68142"/>
                    <a:pt x="1491757" y="45273"/>
                    <a:pt x="1629295" y="0"/>
                  </a:cubicBezTo>
                  <a:cubicBezTo>
                    <a:pt x="1766833" y="-45273"/>
                    <a:pt x="1979165" y="27731"/>
                    <a:pt x="2083724" y="0"/>
                  </a:cubicBezTo>
                  <a:cubicBezTo>
                    <a:pt x="2188283" y="-27731"/>
                    <a:pt x="2351628" y="15708"/>
                    <a:pt x="2604655" y="0"/>
                  </a:cubicBezTo>
                  <a:cubicBezTo>
                    <a:pt x="2857682" y="-15708"/>
                    <a:pt x="3008396" y="43277"/>
                    <a:pt x="3325091" y="0"/>
                  </a:cubicBezTo>
                  <a:cubicBezTo>
                    <a:pt x="3346253" y="161472"/>
                    <a:pt x="3270345" y="427086"/>
                    <a:pt x="3325091" y="534819"/>
                  </a:cubicBezTo>
                  <a:cubicBezTo>
                    <a:pt x="3379837" y="642552"/>
                    <a:pt x="3302749" y="844623"/>
                    <a:pt x="3325091" y="1049068"/>
                  </a:cubicBezTo>
                  <a:cubicBezTo>
                    <a:pt x="3347433" y="1253513"/>
                    <a:pt x="3277461" y="1337255"/>
                    <a:pt x="3325091" y="1522178"/>
                  </a:cubicBezTo>
                  <a:cubicBezTo>
                    <a:pt x="3372721" y="1707101"/>
                    <a:pt x="3291117" y="1796233"/>
                    <a:pt x="3325091" y="2056997"/>
                  </a:cubicBezTo>
                  <a:cubicBezTo>
                    <a:pt x="3145491" y="2062602"/>
                    <a:pt x="2972222" y="2051948"/>
                    <a:pt x="2737658" y="2056997"/>
                  </a:cubicBezTo>
                  <a:cubicBezTo>
                    <a:pt x="2503094" y="2062046"/>
                    <a:pt x="2449758" y="2028390"/>
                    <a:pt x="2183476" y="2056997"/>
                  </a:cubicBezTo>
                  <a:cubicBezTo>
                    <a:pt x="1917194" y="2085604"/>
                    <a:pt x="1910580" y="2007551"/>
                    <a:pt x="1729047" y="2056997"/>
                  </a:cubicBezTo>
                  <a:cubicBezTo>
                    <a:pt x="1547514" y="2106443"/>
                    <a:pt x="1386869" y="2032517"/>
                    <a:pt x="1208116" y="2056997"/>
                  </a:cubicBezTo>
                  <a:cubicBezTo>
                    <a:pt x="1029363" y="2081477"/>
                    <a:pt x="794030" y="2000465"/>
                    <a:pt x="687185" y="2056997"/>
                  </a:cubicBezTo>
                  <a:cubicBezTo>
                    <a:pt x="580340" y="2113529"/>
                    <a:pt x="285056" y="2044719"/>
                    <a:pt x="0" y="2056997"/>
                  </a:cubicBezTo>
                  <a:cubicBezTo>
                    <a:pt x="-65153" y="1919367"/>
                    <a:pt x="15414" y="1683228"/>
                    <a:pt x="0" y="1501608"/>
                  </a:cubicBezTo>
                  <a:cubicBezTo>
                    <a:pt x="-15414" y="1319988"/>
                    <a:pt x="27018" y="1073198"/>
                    <a:pt x="0" y="946219"/>
                  </a:cubicBezTo>
                  <a:cubicBezTo>
                    <a:pt x="-27018" y="819240"/>
                    <a:pt x="9066" y="629829"/>
                    <a:pt x="0" y="452539"/>
                  </a:cubicBezTo>
                  <a:cubicBezTo>
                    <a:pt x="-9066" y="275249"/>
                    <a:pt x="48700" y="139240"/>
                    <a:pt x="0" y="0"/>
                  </a:cubicBezTo>
                  <a:close/>
                </a:path>
              </a:pathLst>
            </a:custGeom>
            <a:solidFill>
              <a:srgbClr val="FFE500"/>
            </a:solidFill>
            <a:ln>
              <a:solidFill>
                <a:srgbClr val="FFFF00"/>
              </a:solidFill>
              <a:extLst>
                <a:ext uri="{C807C97D-BFC1-408E-A445-0C87EB9F89A2}">
                  <ask:lineSketchStyleProps xmlns:ask="http://schemas.microsoft.com/office/drawing/2018/sketchyshapes" sd="380655311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p:txBody>
        </p:sp>
        <p:pic>
          <p:nvPicPr>
            <p:cNvPr id="65" name="Picture 4">
              <a:extLst>
                <a:ext uri="{FF2B5EF4-FFF2-40B4-BE49-F238E27FC236}">
                  <a16:creationId xmlns:a16="http://schemas.microsoft.com/office/drawing/2014/main" id="{447CC1D9-E869-EB60-7116-3908B87FAA3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720849" y="2720530"/>
              <a:ext cx="3023441" cy="2125321"/>
            </a:xfrm>
            <a:prstGeom prst="rect">
              <a:avLst/>
            </a:prstGeom>
            <a:noFill/>
            <a:extLst>
              <a:ext uri="{909E8E84-426E-40DD-AFC4-6F175D3DCCD1}">
                <a14:hiddenFill xmlns:a14="http://schemas.microsoft.com/office/drawing/2010/main">
                  <a:solidFill>
                    <a:srgbClr val="FFFFFF"/>
                  </a:solidFill>
                </a14:hiddenFill>
              </a:ext>
            </a:extLst>
          </p:spPr>
        </p:pic>
        <p:sp>
          <p:nvSpPr>
            <p:cNvPr id="66" name="Ellipse 65">
              <a:extLst>
                <a:ext uri="{FF2B5EF4-FFF2-40B4-BE49-F238E27FC236}">
                  <a16:creationId xmlns:a16="http://schemas.microsoft.com/office/drawing/2014/main" id="{268B3787-4240-1211-4188-743F763923AB}"/>
                </a:ext>
              </a:extLst>
            </p:cNvPr>
            <p:cNvSpPr/>
            <p:nvPr/>
          </p:nvSpPr>
          <p:spPr>
            <a:xfrm>
              <a:off x="10023574" y="2895603"/>
              <a:ext cx="1526449" cy="198469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p:txBody>
        </p:sp>
      </p:grpSp>
      <p:grpSp>
        <p:nvGrpSpPr>
          <p:cNvPr id="14" name="Groupe 13">
            <a:extLst>
              <a:ext uri="{FF2B5EF4-FFF2-40B4-BE49-F238E27FC236}">
                <a16:creationId xmlns:a16="http://schemas.microsoft.com/office/drawing/2014/main" id="{9AF23171-C598-E789-D536-3D620243A9A8}"/>
              </a:ext>
            </a:extLst>
          </p:cNvPr>
          <p:cNvGrpSpPr/>
          <p:nvPr/>
        </p:nvGrpSpPr>
        <p:grpSpPr>
          <a:xfrm>
            <a:off x="6769779" y="2305922"/>
            <a:ext cx="1272068" cy="803833"/>
            <a:chOff x="7304080" y="2283012"/>
            <a:chExt cx="1272068" cy="803833"/>
          </a:xfrm>
        </p:grpSpPr>
        <p:grpSp>
          <p:nvGrpSpPr>
            <p:cNvPr id="57" name="Groupe 56">
              <a:extLst>
                <a:ext uri="{FF2B5EF4-FFF2-40B4-BE49-F238E27FC236}">
                  <a16:creationId xmlns:a16="http://schemas.microsoft.com/office/drawing/2014/main" id="{3C78C84B-2A41-7FF7-EAF2-21E578DB62EA}"/>
                </a:ext>
              </a:extLst>
            </p:cNvPr>
            <p:cNvGrpSpPr/>
            <p:nvPr/>
          </p:nvGrpSpPr>
          <p:grpSpPr>
            <a:xfrm>
              <a:off x="7514508" y="2320518"/>
              <a:ext cx="1061640" cy="766327"/>
              <a:chOff x="777063" y="828675"/>
              <a:chExt cx="2452799" cy="1764985"/>
            </a:xfrm>
          </p:grpSpPr>
          <p:sp>
            <p:nvSpPr>
              <p:cNvPr id="58" name="Rectangle 57">
                <a:extLst>
                  <a:ext uri="{FF2B5EF4-FFF2-40B4-BE49-F238E27FC236}">
                    <a16:creationId xmlns:a16="http://schemas.microsoft.com/office/drawing/2014/main" id="{82EB8835-0ED9-B736-BB0A-0E2462ADB57A}"/>
                  </a:ext>
                </a:extLst>
              </p:cNvPr>
              <p:cNvSpPr/>
              <p:nvPr/>
            </p:nvSpPr>
            <p:spPr>
              <a:xfrm>
                <a:off x="777063" y="1237861"/>
                <a:ext cx="2109011" cy="1355799"/>
              </a:xfrm>
              <a:custGeom>
                <a:avLst/>
                <a:gdLst>
                  <a:gd name="csX0" fmla="*/ 0 w 2109011"/>
                  <a:gd name="csY0" fmla="*/ 0 h 1355799"/>
                  <a:gd name="csX1" fmla="*/ 463982 w 2109011"/>
                  <a:gd name="csY1" fmla="*/ 0 h 1355799"/>
                  <a:gd name="csX2" fmla="*/ 1033415 w 2109011"/>
                  <a:gd name="csY2" fmla="*/ 0 h 1355799"/>
                  <a:gd name="csX3" fmla="*/ 1602848 w 2109011"/>
                  <a:gd name="csY3" fmla="*/ 0 h 1355799"/>
                  <a:gd name="csX4" fmla="*/ 2109011 w 2109011"/>
                  <a:gd name="csY4" fmla="*/ 0 h 1355799"/>
                  <a:gd name="csX5" fmla="*/ 2109011 w 2109011"/>
                  <a:gd name="csY5" fmla="*/ 424817 h 1355799"/>
                  <a:gd name="csX6" fmla="*/ 2109011 w 2109011"/>
                  <a:gd name="csY6" fmla="*/ 863192 h 1355799"/>
                  <a:gd name="csX7" fmla="*/ 2109011 w 2109011"/>
                  <a:gd name="csY7" fmla="*/ 1355799 h 1355799"/>
                  <a:gd name="csX8" fmla="*/ 1602848 w 2109011"/>
                  <a:gd name="csY8" fmla="*/ 1355799 h 1355799"/>
                  <a:gd name="csX9" fmla="*/ 1096686 w 2109011"/>
                  <a:gd name="csY9" fmla="*/ 1355799 h 1355799"/>
                  <a:gd name="csX10" fmla="*/ 527253 w 2109011"/>
                  <a:gd name="csY10" fmla="*/ 1355799 h 1355799"/>
                  <a:gd name="csX11" fmla="*/ 0 w 2109011"/>
                  <a:gd name="csY11" fmla="*/ 1355799 h 1355799"/>
                  <a:gd name="csX12" fmla="*/ 0 w 2109011"/>
                  <a:gd name="csY12" fmla="*/ 930982 h 1355799"/>
                  <a:gd name="csX13" fmla="*/ 0 w 2109011"/>
                  <a:gd name="csY13" fmla="*/ 506165 h 1355799"/>
                  <a:gd name="csX14" fmla="*/ 0 w 2109011"/>
                  <a:gd name="csY14" fmla="*/ 0 h 135579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109011" h="1355799" fill="none" extrusionOk="0">
                    <a:moveTo>
                      <a:pt x="0" y="0"/>
                    </a:moveTo>
                    <a:cubicBezTo>
                      <a:pt x="160787" y="-50037"/>
                      <a:pt x="362207" y="13861"/>
                      <a:pt x="463982" y="0"/>
                    </a:cubicBezTo>
                    <a:cubicBezTo>
                      <a:pt x="565757" y="-13861"/>
                      <a:pt x="831366" y="60127"/>
                      <a:pt x="1033415" y="0"/>
                    </a:cubicBezTo>
                    <a:cubicBezTo>
                      <a:pt x="1235464" y="-60127"/>
                      <a:pt x="1460409" y="46951"/>
                      <a:pt x="1602848" y="0"/>
                    </a:cubicBezTo>
                    <a:cubicBezTo>
                      <a:pt x="1745287" y="-46951"/>
                      <a:pt x="1901589" y="14638"/>
                      <a:pt x="2109011" y="0"/>
                    </a:cubicBezTo>
                    <a:cubicBezTo>
                      <a:pt x="2120464" y="152879"/>
                      <a:pt x="2067577" y="274263"/>
                      <a:pt x="2109011" y="424817"/>
                    </a:cubicBezTo>
                    <a:cubicBezTo>
                      <a:pt x="2150445" y="575371"/>
                      <a:pt x="2096757" y="663684"/>
                      <a:pt x="2109011" y="863192"/>
                    </a:cubicBezTo>
                    <a:cubicBezTo>
                      <a:pt x="2121265" y="1062701"/>
                      <a:pt x="2078105" y="1206835"/>
                      <a:pt x="2109011" y="1355799"/>
                    </a:cubicBezTo>
                    <a:cubicBezTo>
                      <a:pt x="1984931" y="1370252"/>
                      <a:pt x="1832496" y="1328122"/>
                      <a:pt x="1602848" y="1355799"/>
                    </a:cubicBezTo>
                    <a:cubicBezTo>
                      <a:pt x="1373200" y="1383476"/>
                      <a:pt x="1279174" y="1332734"/>
                      <a:pt x="1096686" y="1355799"/>
                    </a:cubicBezTo>
                    <a:cubicBezTo>
                      <a:pt x="914198" y="1378864"/>
                      <a:pt x="786269" y="1292269"/>
                      <a:pt x="527253" y="1355799"/>
                    </a:cubicBezTo>
                    <a:cubicBezTo>
                      <a:pt x="268237" y="1419329"/>
                      <a:pt x="165313" y="1302689"/>
                      <a:pt x="0" y="1355799"/>
                    </a:cubicBezTo>
                    <a:cubicBezTo>
                      <a:pt x="-38757" y="1177162"/>
                      <a:pt x="24063" y="1026204"/>
                      <a:pt x="0" y="930982"/>
                    </a:cubicBezTo>
                    <a:cubicBezTo>
                      <a:pt x="-24063" y="835760"/>
                      <a:pt x="47469" y="682519"/>
                      <a:pt x="0" y="506165"/>
                    </a:cubicBezTo>
                    <a:cubicBezTo>
                      <a:pt x="-47469" y="329811"/>
                      <a:pt x="41451" y="185534"/>
                      <a:pt x="0" y="0"/>
                    </a:cubicBezTo>
                    <a:close/>
                  </a:path>
                  <a:path w="2109011" h="1355799" stroke="0" extrusionOk="0">
                    <a:moveTo>
                      <a:pt x="0" y="0"/>
                    </a:moveTo>
                    <a:cubicBezTo>
                      <a:pt x="240475" y="-25143"/>
                      <a:pt x="429916" y="28461"/>
                      <a:pt x="548343" y="0"/>
                    </a:cubicBezTo>
                    <a:cubicBezTo>
                      <a:pt x="666770" y="-28461"/>
                      <a:pt x="909074" y="39640"/>
                      <a:pt x="1096686" y="0"/>
                    </a:cubicBezTo>
                    <a:cubicBezTo>
                      <a:pt x="1284298" y="-39640"/>
                      <a:pt x="1368599" y="3406"/>
                      <a:pt x="1560668" y="0"/>
                    </a:cubicBezTo>
                    <a:cubicBezTo>
                      <a:pt x="1752737" y="-3406"/>
                      <a:pt x="1950590" y="37182"/>
                      <a:pt x="2109011" y="0"/>
                    </a:cubicBezTo>
                    <a:cubicBezTo>
                      <a:pt x="2161386" y="106903"/>
                      <a:pt x="2101898" y="345377"/>
                      <a:pt x="2109011" y="438375"/>
                    </a:cubicBezTo>
                    <a:cubicBezTo>
                      <a:pt x="2116124" y="531373"/>
                      <a:pt x="2084088" y="781769"/>
                      <a:pt x="2109011" y="917424"/>
                    </a:cubicBezTo>
                    <a:cubicBezTo>
                      <a:pt x="2133934" y="1053079"/>
                      <a:pt x="2075250" y="1166546"/>
                      <a:pt x="2109011" y="1355799"/>
                    </a:cubicBezTo>
                    <a:cubicBezTo>
                      <a:pt x="1909558" y="1392903"/>
                      <a:pt x="1827930" y="1352517"/>
                      <a:pt x="1581758" y="1355799"/>
                    </a:cubicBezTo>
                    <a:cubicBezTo>
                      <a:pt x="1335586" y="1359081"/>
                      <a:pt x="1284806" y="1300061"/>
                      <a:pt x="1075596" y="1355799"/>
                    </a:cubicBezTo>
                    <a:cubicBezTo>
                      <a:pt x="866386" y="1411537"/>
                      <a:pt x="711666" y="1324816"/>
                      <a:pt x="506163" y="1355799"/>
                    </a:cubicBezTo>
                    <a:cubicBezTo>
                      <a:pt x="300660" y="1386782"/>
                      <a:pt x="226982" y="1308268"/>
                      <a:pt x="0" y="1355799"/>
                    </a:cubicBezTo>
                    <a:cubicBezTo>
                      <a:pt x="-40542" y="1145299"/>
                      <a:pt x="26735" y="1078561"/>
                      <a:pt x="0" y="903866"/>
                    </a:cubicBezTo>
                    <a:cubicBezTo>
                      <a:pt x="-26735" y="729171"/>
                      <a:pt x="15153" y="658216"/>
                      <a:pt x="0" y="479049"/>
                    </a:cubicBezTo>
                    <a:cubicBezTo>
                      <a:pt x="-15153" y="299882"/>
                      <a:pt x="51147" y="169566"/>
                      <a:pt x="0" y="0"/>
                    </a:cubicBezTo>
                    <a:close/>
                  </a:path>
                </a:pathLst>
              </a:custGeom>
              <a:solidFill>
                <a:srgbClr val="FFE500"/>
              </a:solidFill>
              <a:ln>
                <a:solidFill>
                  <a:srgbClr val="FFFF00"/>
                </a:solidFill>
                <a:extLst>
                  <a:ext uri="{C807C97D-BFC1-408E-A445-0C87EB9F89A2}">
                    <ask:lineSketchStyleProps xmlns:ask="http://schemas.microsoft.com/office/drawing/2018/sketchyshapes" sd="380655311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p:txBody>
          </p:sp>
          <p:pic>
            <p:nvPicPr>
              <p:cNvPr id="59" name="Image 58" descr="Une image contenant scène, texte, Commerce de proximité, Magasin&#10;&#10;Le contenu généré par l’IA peut être incorrect.">
                <a:extLst>
                  <a:ext uri="{FF2B5EF4-FFF2-40B4-BE49-F238E27FC236}">
                    <a16:creationId xmlns:a16="http://schemas.microsoft.com/office/drawing/2014/main" id="{1209A3F9-CFDA-8914-EBB2-25F4964C926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047663" y="1393157"/>
                <a:ext cx="1567809" cy="1045206"/>
              </a:xfrm>
              <a:prstGeom prst="rect">
                <a:avLst/>
              </a:prstGeom>
              <a:ln>
                <a:noFill/>
              </a:ln>
              <a:effectLst>
                <a:outerShdw blurRad="292100" dist="139700" dir="2700000" algn="tl" rotWithShape="0">
                  <a:srgbClr val="333333">
                    <a:alpha val="65000"/>
                  </a:srgbClr>
                </a:outerShdw>
              </a:effectLst>
            </p:spPr>
          </p:pic>
          <p:pic>
            <p:nvPicPr>
              <p:cNvPr id="60" name="Graphique 59" descr="Podcasting avec un remplissage uni">
                <a:extLst>
                  <a:ext uri="{FF2B5EF4-FFF2-40B4-BE49-F238E27FC236}">
                    <a16:creationId xmlns:a16="http://schemas.microsoft.com/office/drawing/2014/main" id="{2309C3CB-1B22-BF6A-6F5C-D32C93B5D8B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405510" y="828675"/>
                <a:ext cx="824352" cy="824352"/>
              </a:xfrm>
              <a:prstGeom prst="rect">
                <a:avLst/>
              </a:prstGeom>
            </p:spPr>
          </p:pic>
        </p:grpSp>
        <p:sp>
          <p:nvSpPr>
            <p:cNvPr id="77" name="ZoneTexte 76">
              <a:extLst>
                <a:ext uri="{FF2B5EF4-FFF2-40B4-BE49-F238E27FC236}">
                  <a16:creationId xmlns:a16="http://schemas.microsoft.com/office/drawing/2014/main" id="{5EF1411A-6951-2CFC-6140-5DE41A92E8C8}"/>
                </a:ext>
              </a:extLst>
            </p:cNvPr>
            <p:cNvSpPr txBox="1"/>
            <p:nvPr/>
          </p:nvSpPr>
          <p:spPr>
            <a:xfrm>
              <a:off x="7304080" y="2283012"/>
              <a:ext cx="122745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lumMod val="50000"/>
                    </a:srgbClr>
                  </a:solidFill>
                  <a:effectLst/>
                  <a:uLnTx/>
                  <a:uFillTx/>
                  <a:latin typeface="Avenir Next LT Pro" panose="020B0504020202020204" pitchFamily="34" charset="0"/>
                  <a:ea typeface="+mn-ea"/>
                  <a:cs typeface="+mn-cs"/>
                </a:rPr>
                <a:t>Radio Halles</a:t>
              </a:r>
            </a:p>
          </p:txBody>
        </p:sp>
      </p:grpSp>
      <p:sp>
        <p:nvSpPr>
          <p:cNvPr id="78" name="ZoneTexte 77">
            <a:extLst>
              <a:ext uri="{FF2B5EF4-FFF2-40B4-BE49-F238E27FC236}">
                <a16:creationId xmlns:a16="http://schemas.microsoft.com/office/drawing/2014/main" id="{A59823DA-4B57-27D3-6282-1BFD74A57B9B}"/>
              </a:ext>
            </a:extLst>
          </p:cNvPr>
          <p:cNvSpPr txBox="1"/>
          <p:nvPr/>
        </p:nvSpPr>
        <p:spPr>
          <a:xfrm>
            <a:off x="5151091" y="2082481"/>
            <a:ext cx="122745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lumMod val="50000"/>
                  </a:srgbClr>
                </a:solidFill>
                <a:effectLst/>
                <a:uLnTx/>
                <a:uFillTx/>
                <a:latin typeface="Avenir Next LT Pro" panose="020B0504020202020204" pitchFamily="34" charset="0"/>
                <a:ea typeface="+mn-ea"/>
                <a:cs typeface="+mn-cs"/>
              </a:rPr>
              <a:t>Magazine 15H30</a:t>
            </a:r>
          </a:p>
        </p:txBody>
      </p:sp>
      <p:grpSp>
        <p:nvGrpSpPr>
          <p:cNvPr id="10" name="Groupe 9">
            <a:extLst>
              <a:ext uri="{FF2B5EF4-FFF2-40B4-BE49-F238E27FC236}">
                <a16:creationId xmlns:a16="http://schemas.microsoft.com/office/drawing/2014/main" id="{95126DF6-DD72-F170-4998-94E005ACC44B}"/>
              </a:ext>
            </a:extLst>
          </p:cNvPr>
          <p:cNvGrpSpPr/>
          <p:nvPr/>
        </p:nvGrpSpPr>
        <p:grpSpPr>
          <a:xfrm>
            <a:off x="6387531" y="1385313"/>
            <a:ext cx="1773787" cy="802138"/>
            <a:chOff x="9664454" y="2050314"/>
            <a:chExt cx="1773787" cy="802138"/>
          </a:xfrm>
        </p:grpSpPr>
        <p:grpSp>
          <p:nvGrpSpPr>
            <p:cNvPr id="67" name="Groupe 66">
              <a:extLst>
                <a:ext uri="{FF2B5EF4-FFF2-40B4-BE49-F238E27FC236}">
                  <a16:creationId xmlns:a16="http://schemas.microsoft.com/office/drawing/2014/main" id="{2334FCBA-514B-9B86-0D9E-6793359587B9}"/>
                </a:ext>
              </a:extLst>
            </p:cNvPr>
            <p:cNvGrpSpPr/>
            <p:nvPr/>
          </p:nvGrpSpPr>
          <p:grpSpPr>
            <a:xfrm>
              <a:off x="9769075" y="2055500"/>
              <a:ext cx="1669166" cy="796952"/>
              <a:chOff x="535780" y="945083"/>
              <a:chExt cx="2734781" cy="1327273"/>
            </a:xfrm>
          </p:grpSpPr>
          <p:grpSp>
            <p:nvGrpSpPr>
              <p:cNvPr id="68" name="Groupe 67">
                <a:extLst>
                  <a:ext uri="{FF2B5EF4-FFF2-40B4-BE49-F238E27FC236}">
                    <a16:creationId xmlns:a16="http://schemas.microsoft.com/office/drawing/2014/main" id="{37F4C863-01C1-4DA5-FFBA-E82D7FCCB0EC}"/>
                  </a:ext>
                </a:extLst>
              </p:cNvPr>
              <p:cNvGrpSpPr/>
              <p:nvPr/>
            </p:nvGrpSpPr>
            <p:grpSpPr>
              <a:xfrm>
                <a:off x="535780" y="1291154"/>
                <a:ext cx="1451770" cy="981202"/>
                <a:chOff x="681830" y="1102421"/>
                <a:chExt cx="1945176" cy="1332756"/>
              </a:xfrm>
            </p:grpSpPr>
            <p:sp>
              <p:nvSpPr>
                <p:cNvPr id="74" name="Rectangle 73">
                  <a:extLst>
                    <a:ext uri="{FF2B5EF4-FFF2-40B4-BE49-F238E27FC236}">
                      <a16:creationId xmlns:a16="http://schemas.microsoft.com/office/drawing/2014/main" id="{8F4E470B-26F4-4D8C-3CD5-2798556FBF57}"/>
                    </a:ext>
                  </a:extLst>
                </p:cNvPr>
                <p:cNvSpPr/>
                <p:nvPr/>
              </p:nvSpPr>
              <p:spPr>
                <a:xfrm>
                  <a:off x="994417" y="1263641"/>
                  <a:ext cx="1632589" cy="1171536"/>
                </a:xfrm>
                <a:custGeom>
                  <a:avLst/>
                  <a:gdLst>
                    <a:gd name="csX0" fmla="*/ 0 w 1632589"/>
                    <a:gd name="csY0" fmla="*/ 0 h 1171536"/>
                    <a:gd name="csX1" fmla="*/ 495219 w 1632589"/>
                    <a:gd name="csY1" fmla="*/ 0 h 1171536"/>
                    <a:gd name="csX2" fmla="*/ 1072067 w 1632589"/>
                    <a:gd name="csY2" fmla="*/ 0 h 1171536"/>
                    <a:gd name="csX3" fmla="*/ 1632589 w 1632589"/>
                    <a:gd name="csY3" fmla="*/ 0 h 1171536"/>
                    <a:gd name="csX4" fmla="*/ 1632589 w 1632589"/>
                    <a:gd name="csY4" fmla="*/ 550622 h 1171536"/>
                    <a:gd name="csX5" fmla="*/ 1632589 w 1632589"/>
                    <a:gd name="csY5" fmla="*/ 1171536 h 1171536"/>
                    <a:gd name="csX6" fmla="*/ 1072067 w 1632589"/>
                    <a:gd name="csY6" fmla="*/ 1171536 h 1171536"/>
                    <a:gd name="csX7" fmla="*/ 544196 w 1632589"/>
                    <a:gd name="csY7" fmla="*/ 1171536 h 1171536"/>
                    <a:gd name="csX8" fmla="*/ 0 w 1632589"/>
                    <a:gd name="csY8" fmla="*/ 1171536 h 1171536"/>
                    <a:gd name="csX9" fmla="*/ 0 w 1632589"/>
                    <a:gd name="csY9" fmla="*/ 562337 h 1171536"/>
                    <a:gd name="csX10" fmla="*/ 0 w 1632589"/>
                    <a:gd name="csY10" fmla="*/ 0 h 117153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632589" h="1171536" fill="none" extrusionOk="0">
                      <a:moveTo>
                        <a:pt x="0" y="0"/>
                      </a:moveTo>
                      <a:cubicBezTo>
                        <a:pt x="140103" y="-16476"/>
                        <a:pt x="262949" y="4947"/>
                        <a:pt x="495219" y="0"/>
                      </a:cubicBezTo>
                      <a:cubicBezTo>
                        <a:pt x="727489" y="-4947"/>
                        <a:pt x="807157" y="66479"/>
                        <a:pt x="1072067" y="0"/>
                      </a:cubicBezTo>
                      <a:cubicBezTo>
                        <a:pt x="1336977" y="-66479"/>
                        <a:pt x="1483888" y="27493"/>
                        <a:pt x="1632589" y="0"/>
                      </a:cubicBezTo>
                      <a:cubicBezTo>
                        <a:pt x="1634324" y="270028"/>
                        <a:pt x="1602197" y="370912"/>
                        <a:pt x="1632589" y="550622"/>
                      </a:cubicBezTo>
                      <a:cubicBezTo>
                        <a:pt x="1662981" y="730332"/>
                        <a:pt x="1597715" y="983722"/>
                        <a:pt x="1632589" y="1171536"/>
                      </a:cubicBezTo>
                      <a:cubicBezTo>
                        <a:pt x="1503276" y="1234720"/>
                        <a:pt x="1186713" y="1125332"/>
                        <a:pt x="1072067" y="1171536"/>
                      </a:cubicBezTo>
                      <a:cubicBezTo>
                        <a:pt x="957421" y="1217740"/>
                        <a:pt x="721229" y="1118801"/>
                        <a:pt x="544196" y="1171536"/>
                      </a:cubicBezTo>
                      <a:cubicBezTo>
                        <a:pt x="367163" y="1224271"/>
                        <a:pt x="196480" y="1139290"/>
                        <a:pt x="0" y="1171536"/>
                      </a:cubicBezTo>
                      <a:cubicBezTo>
                        <a:pt x="-30149" y="1045227"/>
                        <a:pt x="38999" y="813672"/>
                        <a:pt x="0" y="562337"/>
                      </a:cubicBezTo>
                      <a:cubicBezTo>
                        <a:pt x="-38999" y="311002"/>
                        <a:pt x="32650" y="230796"/>
                        <a:pt x="0" y="0"/>
                      </a:cubicBezTo>
                      <a:close/>
                    </a:path>
                    <a:path w="1632589" h="1171536" stroke="0" extrusionOk="0">
                      <a:moveTo>
                        <a:pt x="0" y="0"/>
                      </a:moveTo>
                      <a:cubicBezTo>
                        <a:pt x="208556" y="-23603"/>
                        <a:pt x="304590" y="52943"/>
                        <a:pt x="560522" y="0"/>
                      </a:cubicBezTo>
                      <a:cubicBezTo>
                        <a:pt x="816454" y="-52943"/>
                        <a:pt x="885594" y="25423"/>
                        <a:pt x="1121044" y="0"/>
                      </a:cubicBezTo>
                      <a:cubicBezTo>
                        <a:pt x="1356494" y="-25423"/>
                        <a:pt x="1477325" y="30378"/>
                        <a:pt x="1632589" y="0"/>
                      </a:cubicBezTo>
                      <a:cubicBezTo>
                        <a:pt x="1676107" y="235531"/>
                        <a:pt x="1608088" y="287434"/>
                        <a:pt x="1632589" y="550622"/>
                      </a:cubicBezTo>
                      <a:cubicBezTo>
                        <a:pt x="1657090" y="813810"/>
                        <a:pt x="1611960" y="957144"/>
                        <a:pt x="1632589" y="1171536"/>
                      </a:cubicBezTo>
                      <a:cubicBezTo>
                        <a:pt x="1419894" y="1202643"/>
                        <a:pt x="1224048" y="1111463"/>
                        <a:pt x="1055741" y="1171536"/>
                      </a:cubicBezTo>
                      <a:cubicBezTo>
                        <a:pt x="887434" y="1231609"/>
                        <a:pt x="665688" y="1116284"/>
                        <a:pt x="527870" y="1171536"/>
                      </a:cubicBezTo>
                      <a:cubicBezTo>
                        <a:pt x="390052" y="1226788"/>
                        <a:pt x="249992" y="1123930"/>
                        <a:pt x="0" y="1171536"/>
                      </a:cubicBezTo>
                      <a:cubicBezTo>
                        <a:pt x="-62511" y="953205"/>
                        <a:pt x="22644" y="874393"/>
                        <a:pt x="0" y="597483"/>
                      </a:cubicBezTo>
                      <a:cubicBezTo>
                        <a:pt x="-22644" y="320573"/>
                        <a:pt x="51789" y="125835"/>
                        <a:pt x="0" y="0"/>
                      </a:cubicBezTo>
                      <a:close/>
                    </a:path>
                  </a:pathLst>
                </a:custGeom>
                <a:solidFill>
                  <a:srgbClr val="FFE500"/>
                </a:solidFill>
                <a:ln>
                  <a:solidFill>
                    <a:srgbClr val="FFFF00"/>
                  </a:solidFill>
                  <a:extLst>
                    <a:ext uri="{C807C97D-BFC1-408E-A445-0C87EB9F89A2}">
                      <ask:lineSketchStyleProps xmlns:ask="http://schemas.microsoft.com/office/drawing/2018/sketchyshapes" sd="380655311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pic>
              <p:nvPicPr>
                <p:cNvPr id="75" name="Image 74">
                  <a:extLst>
                    <a:ext uri="{FF2B5EF4-FFF2-40B4-BE49-F238E27FC236}">
                      <a16:creationId xmlns:a16="http://schemas.microsoft.com/office/drawing/2014/main" id="{A3A0BCD1-EADE-3A29-7B99-0796058BC2A7}"/>
                    </a:ext>
                  </a:extLst>
                </p:cNvPr>
                <p:cNvPicPr>
                  <a:picLocks noChangeAspect="1"/>
                </p:cNvPicPr>
                <p:nvPr/>
              </p:nvPicPr>
              <p:blipFill>
                <a:blip r:embed="rId22"/>
                <a:stretch>
                  <a:fillRect/>
                </a:stretch>
              </p:blipFill>
              <p:spPr>
                <a:xfrm>
                  <a:off x="681830" y="1102421"/>
                  <a:ext cx="1871539" cy="1247693"/>
                </a:xfrm>
                <a:prstGeom prst="rect">
                  <a:avLst/>
                </a:prstGeom>
                <a:ln>
                  <a:noFill/>
                </a:ln>
                <a:effectLst>
                  <a:outerShdw blurRad="292100" dist="139700" dir="2700000" algn="tl" rotWithShape="0">
                    <a:srgbClr val="333333">
                      <a:alpha val="65000"/>
                    </a:srgbClr>
                  </a:outerShdw>
                </a:effectLst>
              </p:spPr>
            </p:pic>
            <p:sp>
              <p:nvSpPr>
                <p:cNvPr id="76" name="Rectangle : coins arrondis 75">
                  <a:extLst>
                    <a:ext uri="{FF2B5EF4-FFF2-40B4-BE49-F238E27FC236}">
                      <a16:creationId xmlns:a16="http://schemas.microsoft.com/office/drawing/2014/main" id="{A4F0D059-8D3D-C116-A6A1-D0010C73546B}"/>
                    </a:ext>
                  </a:extLst>
                </p:cNvPr>
                <p:cNvSpPr/>
                <p:nvPr/>
              </p:nvSpPr>
              <p:spPr>
                <a:xfrm>
                  <a:off x="1552575" y="1543050"/>
                  <a:ext cx="257175" cy="540573"/>
                </a:xfrm>
                <a:prstGeom prst="roundRect">
                  <a:avLst/>
                </a:prstGeom>
                <a:noFill/>
                <a:ln w="28575">
                  <a:solidFill>
                    <a:srgbClr val="FF4C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grpSp>
          <p:grpSp>
            <p:nvGrpSpPr>
              <p:cNvPr id="69" name="Groupe 68">
                <a:extLst>
                  <a:ext uri="{FF2B5EF4-FFF2-40B4-BE49-F238E27FC236}">
                    <a16:creationId xmlns:a16="http://schemas.microsoft.com/office/drawing/2014/main" id="{944C8AC4-1765-8470-9199-083120839C67}"/>
                  </a:ext>
                </a:extLst>
              </p:cNvPr>
              <p:cNvGrpSpPr/>
              <p:nvPr/>
            </p:nvGrpSpPr>
            <p:grpSpPr>
              <a:xfrm>
                <a:off x="1799740" y="945083"/>
                <a:ext cx="1470821" cy="866504"/>
                <a:chOff x="1799740" y="945083"/>
                <a:chExt cx="1470821" cy="866504"/>
              </a:xfrm>
            </p:grpSpPr>
            <p:sp>
              <p:nvSpPr>
                <p:cNvPr id="72" name="Rectangle 71">
                  <a:extLst>
                    <a:ext uri="{FF2B5EF4-FFF2-40B4-BE49-F238E27FC236}">
                      <a16:creationId xmlns:a16="http://schemas.microsoft.com/office/drawing/2014/main" id="{8BB9DA63-E532-B790-C005-4A5F3AEB0565}"/>
                    </a:ext>
                  </a:extLst>
                </p:cNvPr>
                <p:cNvSpPr/>
                <p:nvPr/>
              </p:nvSpPr>
              <p:spPr>
                <a:xfrm>
                  <a:off x="1987550" y="945083"/>
                  <a:ext cx="1283011" cy="862509"/>
                </a:xfrm>
                <a:custGeom>
                  <a:avLst/>
                  <a:gdLst>
                    <a:gd name="csX0" fmla="*/ 0 w 1283011"/>
                    <a:gd name="csY0" fmla="*/ 0 h 862509"/>
                    <a:gd name="csX1" fmla="*/ 389180 w 1283011"/>
                    <a:gd name="csY1" fmla="*/ 0 h 862509"/>
                    <a:gd name="csX2" fmla="*/ 842511 w 1283011"/>
                    <a:gd name="csY2" fmla="*/ 0 h 862509"/>
                    <a:gd name="csX3" fmla="*/ 1283011 w 1283011"/>
                    <a:gd name="csY3" fmla="*/ 0 h 862509"/>
                    <a:gd name="csX4" fmla="*/ 1283011 w 1283011"/>
                    <a:gd name="csY4" fmla="*/ 405379 h 862509"/>
                    <a:gd name="csX5" fmla="*/ 1283011 w 1283011"/>
                    <a:gd name="csY5" fmla="*/ 862509 h 862509"/>
                    <a:gd name="csX6" fmla="*/ 842511 w 1283011"/>
                    <a:gd name="csY6" fmla="*/ 862509 h 862509"/>
                    <a:gd name="csX7" fmla="*/ 427670 w 1283011"/>
                    <a:gd name="csY7" fmla="*/ 862509 h 862509"/>
                    <a:gd name="csX8" fmla="*/ 0 w 1283011"/>
                    <a:gd name="csY8" fmla="*/ 862509 h 862509"/>
                    <a:gd name="csX9" fmla="*/ 0 w 1283011"/>
                    <a:gd name="csY9" fmla="*/ 414004 h 862509"/>
                    <a:gd name="csX10" fmla="*/ 0 w 1283011"/>
                    <a:gd name="csY10" fmla="*/ 0 h 86250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283011" h="862509" fill="none" extrusionOk="0">
                      <a:moveTo>
                        <a:pt x="0" y="0"/>
                      </a:moveTo>
                      <a:cubicBezTo>
                        <a:pt x="171700" y="-20139"/>
                        <a:pt x="251910" y="203"/>
                        <a:pt x="389180" y="0"/>
                      </a:cubicBezTo>
                      <a:cubicBezTo>
                        <a:pt x="526450" y="-203"/>
                        <a:pt x="742725" y="3439"/>
                        <a:pt x="842511" y="0"/>
                      </a:cubicBezTo>
                      <a:cubicBezTo>
                        <a:pt x="942297" y="-3439"/>
                        <a:pt x="1123864" y="22802"/>
                        <a:pt x="1283011" y="0"/>
                      </a:cubicBezTo>
                      <a:cubicBezTo>
                        <a:pt x="1291728" y="178251"/>
                        <a:pt x="1234704" y="294504"/>
                        <a:pt x="1283011" y="405379"/>
                      </a:cubicBezTo>
                      <a:cubicBezTo>
                        <a:pt x="1331318" y="516254"/>
                        <a:pt x="1265381" y="719455"/>
                        <a:pt x="1283011" y="862509"/>
                      </a:cubicBezTo>
                      <a:cubicBezTo>
                        <a:pt x="1062981" y="886540"/>
                        <a:pt x="950333" y="829522"/>
                        <a:pt x="842511" y="862509"/>
                      </a:cubicBezTo>
                      <a:cubicBezTo>
                        <a:pt x="734689" y="895496"/>
                        <a:pt x="575463" y="838921"/>
                        <a:pt x="427670" y="862509"/>
                      </a:cubicBezTo>
                      <a:cubicBezTo>
                        <a:pt x="279877" y="886097"/>
                        <a:pt x="210613" y="835778"/>
                        <a:pt x="0" y="862509"/>
                      </a:cubicBezTo>
                      <a:cubicBezTo>
                        <a:pt x="-25027" y="661062"/>
                        <a:pt x="33332" y="610453"/>
                        <a:pt x="0" y="414004"/>
                      </a:cubicBezTo>
                      <a:cubicBezTo>
                        <a:pt x="-33332" y="217556"/>
                        <a:pt x="2673" y="95431"/>
                        <a:pt x="0" y="0"/>
                      </a:cubicBezTo>
                      <a:close/>
                    </a:path>
                    <a:path w="1283011" h="862509" stroke="0" extrusionOk="0">
                      <a:moveTo>
                        <a:pt x="0" y="0"/>
                      </a:moveTo>
                      <a:cubicBezTo>
                        <a:pt x="204326" y="-13577"/>
                        <a:pt x="289107" y="38640"/>
                        <a:pt x="440500" y="0"/>
                      </a:cubicBezTo>
                      <a:cubicBezTo>
                        <a:pt x="591893" y="-38640"/>
                        <a:pt x="758855" y="1457"/>
                        <a:pt x="881001" y="0"/>
                      </a:cubicBezTo>
                      <a:cubicBezTo>
                        <a:pt x="1003147" y="-1457"/>
                        <a:pt x="1134895" y="5882"/>
                        <a:pt x="1283011" y="0"/>
                      </a:cubicBezTo>
                      <a:cubicBezTo>
                        <a:pt x="1314733" y="89710"/>
                        <a:pt x="1246048" y="303063"/>
                        <a:pt x="1283011" y="405379"/>
                      </a:cubicBezTo>
                      <a:cubicBezTo>
                        <a:pt x="1319974" y="507695"/>
                        <a:pt x="1251027" y="739414"/>
                        <a:pt x="1283011" y="862509"/>
                      </a:cubicBezTo>
                      <a:cubicBezTo>
                        <a:pt x="1190386" y="879573"/>
                        <a:pt x="996257" y="844082"/>
                        <a:pt x="829680" y="862509"/>
                      </a:cubicBezTo>
                      <a:cubicBezTo>
                        <a:pt x="663103" y="880936"/>
                        <a:pt x="618402" y="842054"/>
                        <a:pt x="414840" y="862509"/>
                      </a:cubicBezTo>
                      <a:cubicBezTo>
                        <a:pt x="211278" y="882964"/>
                        <a:pt x="151004" y="844175"/>
                        <a:pt x="0" y="862509"/>
                      </a:cubicBezTo>
                      <a:cubicBezTo>
                        <a:pt x="-29505" y="657429"/>
                        <a:pt x="38557" y="614447"/>
                        <a:pt x="0" y="439880"/>
                      </a:cubicBezTo>
                      <a:cubicBezTo>
                        <a:pt x="-38557" y="265313"/>
                        <a:pt x="47257" y="198720"/>
                        <a:pt x="0" y="0"/>
                      </a:cubicBezTo>
                      <a:close/>
                    </a:path>
                  </a:pathLst>
                </a:custGeom>
                <a:solidFill>
                  <a:srgbClr val="FFE500"/>
                </a:solidFill>
                <a:ln>
                  <a:solidFill>
                    <a:srgbClr val="FFFF00"/>
                  </a:solidFill>
                  <a:extLst>
                    <a:ext uri="{C807C97D-BFC1-408E-A445-0C87EB9F89A2}">
                      <ask:lineSketchStyleProps xmlns:ask="http://schemas.microsoft.com/office/drawing/2018/sketchyshapes" sd="3806553118">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pic>
              <p:nvPicPr>
                <p:cNvPr id="73" name="Image 72">
                  <a:extLst>
                    <a:ext uri="{FF2B5EF4-FFF2-40B4-BE49-F238E27FC236}">
                      <a16:creationId xmlns:a16="http://schemas.microsoft.com/office/drawing/2014/main" id="{BC7963BA-558A-7E87-AE9D-B18B28B17680}"/>
                    </a:ext>
                  </a:extLst>
                </p:cNvPr>
                <p:cNvPicPr>
                  <a:picLocks noChangeAspect="1"/>
                </p:cNvPicPr>
                <p:nvPr/>
              </p:nvPicPr>
              <p:blipFill>
                <a:blip r:embed="rId23"/>
                <a:stretch>
                  <a:fillRect/>
                </a:stretch>
              </p:blipFill>
              <p:spPr>
                <a:xfrm>
                  <a:off x="1799740" y="1032461"/>
                  <a:ext cx="1389564" cy="779126"/>
                </a:xfrm>
                <a:prstGeom prst="rect">
                  <a:avLst/>
                </a:prstGeom>
                <a:ln>
                  <a:noFill/>
                </a:ln>
                <a:effectLst>
                  <a:outerShdw blurRad="292100" dist="139700" dir="2700000" algn="tl" rotWithShape="0">
                    <a:srgbClr val="333333">
                      <a:alpha val="65000"/>
                    </a:srgbClr>
                  </a:outerShdw>
                </a:effectLst>
              </p:spPr>
            </p:pic>
          </p:grpSp>
          <p:sp>
            <p:nvSpPr>
              <p:cNvPr id="70" name="Rectangle : coins arrondis 69">
                <a:extLst>
                  <a:ext uri="{FF2B5EF4-FFF2-40B4-BE49-F238E27FC236}">
                    <a16:creationId xmlns:a16="http://schemas.microsoft.com/office/drawing/2014/main" id="{0F04699F-C6C0-6452-3732-918C7F749760}"/>
                  </a:ext>
                </a:extLst>
              </p:cNvPr>
              <p:cNvSpPr/>
              <p:nvPr/>
            </p:nvSpPr>
            <p:spPr>
              <a:xfrm>
                <a:off x="2251660" y="1066230"/>
                <a:ext cx="322822" cy="397981"/>
              </a:xfrm>
              <a:prstGeom prst="roundRect">
                <a:avLst/>
              </a:prstGeom>
              <a:noFill/>
              <a:ln w="28575">
                <a:solidFill>
                  <a:srgbClr val="FF4C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sp>
            <p:nvSpPr>
              <p:cNvPr id="71" name="Rectangle : coins arrondis 70">
                <a:extLst>
                  <a:ext uri="{FF2B5EF4-FFF2-40B4-BE49-F238E27FC236}">
                    <a16:creationId xmlns:a16="http://schemas.microsoft.com/office/drawing/2014/main" id="{E9F9AA14-1D06-23E5-1F8B-0B8A7E2558A5}"/>
                  </a:ext>
                </a:extLst>
              </p:cNvPr>
              <p:cNvSpPr/>
              <p:nvPr/>
            </p:nvSpPr>
            <p:spPr>
              <a:xfrm>
                <a:off x="2915629" y="1149353"/>
                <a:ext cx="198782" cy="397981"/>
              </a:xfrm>
              <a:prstGeom prst="roundRect">
                <a:avLst/>
              </a:prstGeom>
              <a:noFill/>
              <a:ln w="28575">
                <a:solidFill>
                  <a:srgbClr val="FF4C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grpSp>
        <p:sp>
          <p:nvSpPr>
            <p:cNvPr id="79" name="ZoneTexte 78">
              <a:extLst>
                <a:ext uri="{FF2B5EF4-FFF2-40B4-BE49-F238E27FC236}">
                  <a16:creationId xmlns:a16="http://schemas.microsoft.com/office/drawing/2014/main" id="{ED358B89-93EE-DEE0-9B5E-48EE853A4BFF}"/>
                </a:ext>
              </a:extLst>
            </p:cNvPr>
            <p:cNvSpPr txBox="1"/>
            <p:nvPr/>
          </p:nvSpPr>
          <p:spPr>
            <a:xfrm>
              <a:off x="9664454" y="2050314"/>
              <a:ext cx="122745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lumMod val="50000"/>
                    </a:srgbClr>
                  </a:solidFill>
                  <a:effectLst/>
                  <a:uLnTx/>
                  <a:uFillTx/>
                  <a:latin typeface="Avenir Next LT Pro" panose="020B0504020202020204" pitchFamily="34" charset="0"/>
                  <a:ea typeface="+mn-ea"/>
                  <a:cs typeface="+mn-cs"/>
                </a:rPr>
                <a:t>PLV</a:t>
              </a:r>
            </a:p>
          </p:txBody>
        </p:sp>
      </p:grpSp>
      <p:pic>
        <p:nvPicPr>
          <p:cNvPr id="91" name="Image 90">
            <a:extLst>
              <a:ext uri="{FF2B5EF4-FFF2-40B4-BE49-F238E27FC236}">
                <a16:creationId xmlns:a16="http://schemas.microsoft.com/office/drawing/2014/main" id="{E48E3333-F85F-3601-3E7E-65050F099EDE}"/>
              </a:ext>
            </a:extLst>
          </p:cNvPr>
          <p:cNvPicPr>
            <a:picLocks noChangeAspect="1"/>
          </p:cNvPicPr>
          <p:nvPr/>
        </p:nvPicPr>
        <p:blipFill>
          <a:blip r:embed="rId24">
            <a:alphaModFix amt="25000"/>
          </a:blip>
          <a:stretch>
            <a:fillRect/>
          </a:stretch>
        </p:blipFill>
        <p:spPr>
          <a:xfrm>
            <a:off x="8798421" y="3628140"/>
            <a:ext cx="1127858" cy="847417"/>
          </a:xfrm>
          <a:prstGeom prst="rect">
            <a:avLst/>
          </a:prstGeom>
        </p:spPr>
      </p:pic>
      <p:sp>
        <p:nvSpPr>
          <p:cNvPr id="30" name="ZoneTexte 29">
            <a:extLst>
              <a:ext uri="{FF2B5EF4-FFF2-40B4-BE49-F238E27FC236}">
                <a16:creationId xmlns:a16="http://schemas.microsoft.com/office/drawing/2014/main" id="{0C979AB4-0197-5F6C-8B90-F69D5DB54739}"/>
              </a:ext>
            </a:extLst>
          </p:cNvPr>
          <p:cNvSpPr txBox="1"/>
          <p:nvPr/>
        </p:nvSpPr>
        <p:spPr>
          <a:xfrm>
            <a:off x="6206167" y="6039553"/>
            <a:ext cx="1243569" cy="36933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rPr>
              <a:t>Offline</a:t>
            </a:r>
          </a:p>
        </p:txBody>
      </p:sp>
      <p:sp>
        <p:nvSpPr>
          <p:cNvPr id="31" name="ZoneTexte 30">
            <a:extLst>
              <a:ext uri="{FF2B5EF4-FFF2-40B4-BE49-F238E27FC236}">
                <a16:creationId xmlns:a16="http://schemas.microsoft.com/office/drawing/2014/main" id="{21A37BD0-2DF7-42FA-DFBC-2043CC0FA6C2}"/>
              </a:ext>
            </a:extLst>
          </p:cNvPr>
          <p:cNvSpPr txBox="1"/>
          <p:nvPr/>
        </p:nvSpPr>
        <p:spPr>
          <a:xfrm>
            <a:off x="9584672" y="6039552"/>
            <a:ext cx="1243569" cy="36933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004282"/>
                </a:solidFill>
                <a:effectLst/>
                <a:uLnTx/>
                <a:uFillTx/>
                <a:latin typeface="Avenir Next LT Pro" panose="020B0504020202020204" pitchFamily="34" charset="0"/>
                <a:ea typeface="+mn-ea"/>
                <a:cs typeface="+mn-cs"/>
              </a:rPr>
              <a:t>Online</a:t>
            </a:r>
          </a:p>
        </p:txBody>
      </p:sp>
      <p:pic>
        <p:nvPicPr>
          <p:cNvPr id="33" name="Image 32" descr="Une image contenant texte, Police, Graphique, graphisme&#10;&#10;Description générée automatiquement">
            <a:extLst>
              <a:ext uri="{FF2B5EF4-FFF2-40B4-BE49-F238E27FC236}">
                <a16:creationId xmlns:a16="http://schemas.microsoft.com/office/drawing/2014/main" id="{83EF907E-EE2C-A07F-39E8-B56F964C9EC7}"/>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13245" y="5691871"/>
            <a:ext cx="1206208" cy="893724"/>
          </a:xfrm>
          <a:prstGeom prst="rect">
            <a:avLst/>
          </a:prstGeom>
        </p:spPr>
      </p:pic>
      <p:sp>
        <p:nvSpPr>
          <p:cNvPr id="34" name="Espace réservé du numéro de diapositive 4">
            <a:extLst>
              <a:ext uri="{FF2B5EF4-FFF2-40B4-BE49-F238E27FC236}">
                <a16:creationId xmlns:a16="http://schemas.microsoft.com/office/drawing/2014/main" id="{BE37098D-0EC0-4007-648D-881BE77BA5F3}"/>
              </a:ext>
            </a:extLst>
          </p:cNvPr>
          <p:cNvSpPr txBox="1">
            <a:spLocks/>
          </p:cNvSpPr>
          <p:nvPr/>
        </p:nvSpPr>
        <p:spPr>
          <a:xfrm>
            <a:off x="11412929" y="6492875"/>
            <a:ext cx="676584"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3E7241-16CC-4146-9BD5-AEC56D02ABBB}" type="slidenum">
              <a:rPr kumimoji="0" lang="fr-FR" sz="800" b="0" i="0" u="none" strike="noStrike" kern="1200" cap="none" spc="0" normalizeH="0" baseline="0" noProof="0" smtClean="0">
                <a:ln>
                  <a:noFill/>
                </a:ln>
                <a:solidFill>
                  <a:srgbClr val="004282"/>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cxnSp>
        <p:nvCxnSpPr>
          <p:cNvPr id="11" name="Connecteur droit 10">
            <a:extLst>
              <a:ext uri="{FF2B5EF4-FFF2-40B4-BE49-F238E27FC236}">
                <a16:creationId xmlns:a16="http://schemas.microsoft.com/office/drawing/2014/main" id="{4A9CB5D3-9156-A81D-F89C-9C6186910262}"/>
              </a:ext>
            </a:extLst>
          </p:cNvPr>
          <p:cNvCxnSpPr/>
          <p:nvPr/>
        </p:nvCxnSpPr>
        <p:spPr>
          <a:xfrm>
            <a:off x="443012" y="3224576"/>
            <a:ext cx="98213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85" name="Image 84">
            <a:extLst>
              <a:ext uri="{FF2B5EF4-FFF2-40B4-BE49-F238E27FC236}">
                <a16:creationId xmlns:a16="http://schemas.microsoft.com/office/drawing/2014/main" id="{978A8478-8156-A3E5-F732-15A07CC6F627}"/>
              </a:ext>
            </a:extLst>
          </p:cNvPr>
          <p:cNvPicPr>
            <a:picLocks noChangeAspect="1"/>
          </p:cNvPicPr>
          <p:nvPr/>
        </p:nvPicPr>
        <p:blipFill>
          <a:blip r:embed="rId26">
            <a:alphaModFix amt="22000"/>
          </a:blip>
          <a:stretch>
            <a:fillRect/>
          </a:stretch>
        </p:blipFill>
        <p:spPr>
          <a:xfrm>
            <a:off x="5372676" y="3678048"/>
            <a:ext cx="1363955" cy="1097094"/>
          </a:xfrm>
          <a:prstGeom prst="rect">
            <a:avLst/>
          </a:prstGeom>
        </p:spPr>
      </p:pic>
    </p:spTree>
    <p:extLst>
      <p:ext uri="{BB962C8B-B14F-4D97-AF65-F5344CB8AC3E}">
        <p14:creationId xmlns:p14="http://schemas.microsoft.com/office/powerpoint/2010/main" val="846603770"/>
      </p:ext>
    </p:extLst>
  </p:cSld>
  <p:clrMapOvr>
    <a:masterClrMapping/>
  </p:clrMapOvr>
  <p:extLst>
    <p:ext uri="{6950BFC3-D8DA-4A85-94F7-54DA5524770B}">
      <p188:commentRel xmlns:p188="http://schemas.microsoft.com/office/powerpoint/2018/8/main" r:id="rId2"/>
    </p:ext>
  </p:extLs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ETRO">
  <a:themeElements>
    <a:clrScheme name="MAKRO">
      <a:dk1>
        <a:srgbClr val="004282"/>
      </a:dk1>
      <a:lt1>
        <a:srgbClr val="FFFFFF"/>
      </a:lt1>
      <a:dk2>
        <a:srgbClr val="1F2043"/>
      </a:dk2>
      <a:lt2>
        <a:srgbClr val="FFE600"/>
      </a:lt2>
      <a:accent1>
        <a:srgbClr val="004282"/>
      </a:accent1>
      <a:accent2>
        <a:srgbClr val="597BA2"/>
      </a:accent2>
      <a:accent3>
        <a:srgbClr val="CDD7E2"/>
      </a:accent3>
      <a:accent4>
        <a:srgbClr val="DABD46"/>
      </a:accent4>
      <a:accent5>
        <a:srgbClr val="FFF550"/>
      </a:accent5>
      <a:accent6>
        <a:srgbClr val="FFF6B6"/>
      </a:accent6>
      <a:hlink>
        <a:srgbClr val="004282"/>
      </a:hlink>
      <a:folHlink>
        <a:srgbClr val="004282"/>
      </a:folHlink>
    </a:clrScheme>
    <a:fontScheme name="CA Metro">
      <a:majorFont>
        <a:latin typeface="CA Metro ExtraBold"/>
        <a:ea typeface=""/>
        <a:cs typeface=""/>
      </a:majorFont>
      <a:minorFont>
        <a:latin typeface="CA Met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ustom Color 1">
      <a:srgbClr val="004282"/>
    </a:custClr>
    <a:custClr name="Custom Color 2">
      <a:srgbClr val="FFE600"/>
    </a:custClr>
    <a:custClr name="Custom Color 3">
      <a:srgbClr val="1F2043"/>
    </a:custClr>
    <a:custClr name="Custom Color 4">
      <a:srgbClr val="597BA2"/>
    </a:custClr>
    <a:custClr name="Custom Color 5">
      <a:srgbClr val="CDD7E2"/>
    </a:custClr>
    <a:custClr name="Custom Color 6">
      <a:srgbClr val="DABD46"/>
    </a:custClr>
    <a:custClr name="Custom Color 7">
      <a:srgbClr val="FFF550"/>
    </a:custClr>
    <a:custClr name="Custom Color 8">
      <a:srgbClr val="FFF6B6"/>
    </a:custClr>
    <a:custClr name="Custom Color 9">
      <a:srgbClr val="FF4C31"/>
    </a:custClr>
    <a:custClr name="Custom Color 10">
      <a:srgbClr val="548D25"/>
    </a:custClr>
  </a:custClrLst>
  <a:extLst>
    <a:ext uri="{05A4C25C-085E-4340-85A3-A5531E510DB2}">
      <thm15:themeFamily xmlns:thm15="http://schemas.microsoft.com/office/thememl/2012/main" name="Iapetus" id="{28B3FB44-0736-48CA-863A-0A572F88C7F0}" vid="{1B745DAE-9A5B-40E7-AF4E-EA9C590F52B2}"/>
    </a:ext>
  </a:extLst>
</a:theme>
</file>

<file path=ppt/theme/theme2.xml><?xml version="1.0" encoding="utf-8"?>
<a:theme xmlns:a="http://schemas.openxmlformats.org/drawingml/2006/main" name="1_METRO">
  <a:themeElements>
    <a:clrScheme name="MAKRO">
      <a:dk1>
        <a:srgbClr val="004282"/>
      </a:dk1>
      <a:lt1>
        <a:srgbClr val="FFFFFF"/>
      </a:lt1>
      <a:dk2>
        <a:srgbClr val="1F2043"/>
      </a:dk2>
      <a:lt2>
        <a:srgbClr val="FFE600"/>
      </a:lt2>
      <a:accent1>
        <a:srgbClr val="004282"/>
      </a:accent1>
      <a:accent2>
        <a:srgbClr val="597BA2"/>
      </a:accent2>
      <a:accent3>
        <a:srgbClr val="CDD7E2"/>
      </a:accent3>
      <a:accent4>
        <a:srgbClr val="DABD46"/>
      </a:accent4>
      <a:accent5>
        <a:srgbClr val="FFF550"/>
      </a:accent5>
      <a:accent6>
        <a:srgbClr val="FFF6B6"/>
      </a:accent6>
      <a:hlink>
        <a:srgbClr val="004282"/>
      </a:hlink>
      <a:folHlink>
        <a:srgbClr val="004282"/>
      </a:folHlink>
    </a:clrScheme>
    <a:fontScheme name="CA Metro">
      <a:majorFont>
        <a:latin typeface="CA Metro ExtraBold"/>
        <a:ea typeface=""/>
        <a:cs typeface=""/>
      </a:majorFont>
      <a:minorFont>
        <a:latin typeface="CA Met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ustom Color 1">
      <a:srgbClr val="004282"/>
    </a:custClr>
    <a:custClr name="Custom Color 2">
      <a:srgbClr val="FFE600"/>
    </a:custClr>
    <a:custClr name="Custom Color 3">
      <a:srgbClr val="1F2043"/>
    </a:custClr>
    <a:custClr name="Custom Color 4">
      <a:srgbClr val="597BA2"/>
    </a:custClr>
    <a:custClr name="Custom Color 5">
      <a:srgbClr val="CDD7E2"/>
    </a:custClr>
    <a:custClr name="Custom Color 6">
      <a:srgbClr val="DABD46"/>
    </a:custClr>
    <a:custClr name="Custom Color 7">
      <a:srgbClr val="FFF550"/>
    </a:custClr>
    <a:custClr name="Custom Color 8">
      <a:srgbClr val="FFF6B6"/>
    </a:custClr>
    <a:custClr name="Custom Color 9">
      <a:srgbClr val="FF4C31"/>
    </a:custClr>
    <a:custClr name="Custom Color 10">
      <a:srgbClr val="548D25"/>
    </a:custClr>
  </a:custClrLst>
  <a:extLst>
    <a:ext uri="{05A4C25C-085E-4340-85A3-A5531E510DB2}">
      <thm15:themeFamily xmlns:thm15="http://schemas.microsoft.com/office/thememl/2012/main" name="Iapetus" id="{28B3FB44-0736-48CA-863A-0A572F88C7F0}" vid="{1B745DAE-9A5B-40E7-AF4E-EA9C590F52B2}"/>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017c831-a489-434f-b20f-62abacd64a52" xsi:nil="true"/>
    <lcf76f155ced4ddcb4097134ff3c332f xmlns="a071b3af-00de-42b2-8ff4-59234ea6dd83">
      <Terms xmlns="http://schemas.microsoft.com/office/infopath/2007/PartnerControls"/>
    </lcf76f155ced4ddcb4097134ff3c332f>
    <SharedWithUsers xmlns="f017c831-a489-434f-b20f-62abacd64a52">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1219F4001B96D478DFEE8A9D9AC890C" ma:contentTypeVersion="14" ma:contentTypeDescription="Crée un document." ma:contentTypeScope="" ma:versionID="a9cf69b9481dbf54ab27c0eb51d41ffb">
  <xsd:schema xmlns:xsd="http://www.w3.org/2001/XMLSchema" xmlns:xs="http://www.w3.org/2001/XMLSchema" xmlns:p="http://schemas.microsoft.com/office/2006/metadata/properties" xmlns:ns2="a071b3af-00de-42b2-8ff4-59234ea6dd83" xmlns:ns3="f017c831-a489-434f-b20f-62abacd64a52" targetNamespace="http://schemas.microsoft.com/office/2006/metadata/properties" ma:root="true" ma:fieldsID="dee05617c8b0a1cb2947ebc30650419b" ns2:_="" ns3:_="">
    <xsd:import namespace="a071b3af-00de-42b2-8ff4-59234ea6dd83"/>
    <xsd:import namespace="f017c831-a489-434f-b20f-62abacd64a5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ServiceOCR" minOccurs="0"/>
                <xsd:element ref="ns2:MediaServiceSearchProperties"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71b3af-00de-42b2-8ff4-59234ea6dd83"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Balises d’images" ma:readOnly="false" ma:fieldId="{5cf76f15-5ced-4ddc-b409-7134ff3c332f}" ma:taxonomyMulti="true" ma:sspId="97abc394-0876-4e51-9f48-f0296825b9c3"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017c831-a489-434f-b20f-62abacd64a5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06eb868d-d783-4603-ad9d-ee41f20ca619}" ma:internalName="TaxCatchAll" ma:showField="CatchAllData" ma:web="f017c831-a489-434f-b20f-62abacd64a52">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E4FAB5-E6C4-4DB7-BF5B-5F0BCAF8BE7C}">
  <ds:schemaRefs>
    <ds:schemaRef ds:uri="http://www.w3.org/XML/1998/namespace"/>
    <ds:schemaRef ds:uri="a071b3af-00de-42b2-8ff4-59234ea6dd83"/>
    <ds:schemaRef ds:uri="f017c831-a489-434f-b20f-62abacd64a52"/>
    <ds:schemaRef ds:uri="http://schemas.microsoft.com/office/2006/documentManagement/types"/>
    <ds:schemaRef ds:uri="http://purl.org/dc/elements/1.1/"/>
    <ds:schemaRef ds:uri="http://schemas.openxmlformats.org/package/2006/metadata/core-properties"/>
    <ds:schemaRef ds:uri="http://purl.org/dc/terms/"/>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DBA81A5A-BE76-4289-8F19-1F243706F3E0}">
  <ds:schemaRefs>
    <ds:schemaRef ds:uri="http://schemas.microsoft.com/sharepoint/v3/contenttype/forms"/>
  </ds:schemaRefs>
</ds:datastoreItem>
</file>

<file path=customXml/itemProps3.xml><?xml version="1.0" encoding="utf-8"?>
<ds:datastoreItem xmlns:ds="http://schemas.openxmlformats.org/officeDocument/2006/customXml" ds:itemID="{1D878DD3-2794-404A-A7D8-898D88F5EC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71b3af-00de-42b2-8ff4-59234ea6dd83"/>
    <ds:schemaRef ds:uri="f017c831-a489-434f-b20f-62abacd64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1c1476e-3236-4add-9655-bdfbec32e949}" enabled="1" method="Privileged" siteId="{64322308-09a9-47a3-8c1c-b82871d60568}" contentBits="0" removed="0"/>
</clbl:labelList>
</file>

<file path=docProps/app.xml><?xml version="1.0" encoding="utf-8"?>
<Properties xmlns="http://schemas.openxmlformats.org/officeDocument/2006/extended-properties" xmlns:vt="http://schemas.openxmlformats.org/officeDocument/2006/docPropsVTypes">
  <Template/>
  <TotalTime>14887</TotalTime>
  <Words>2386</Words>
  <Application>Microsoft Office PowerPoint</Application>
  <PresentationFormat>Grand écran</PresentationFormat>
  <Paragraphs>531</Paragraphs>
  <Slides>37</Slides>
  <Notes>10</Notes>
  <HiddenSlides>2</HiddenSlides>
  <MMClips>0</MMClips>
  <ScaleCrop>false</ScaleCrop>
  <HeadingPairs>
    <vt:vector size="6" baseType="variant">
      <vt:variant>
        <vt:lpstr>Polices utilisées</vt:lpstr>
      </vt:variant>
      <vt:variant>
        <vt:i4>12</vt:i4>
      </vt:variant>
      <vt:variant>
        <vt:lpstr>Thème</vt:lpstr>
      </vt:variant>
      <vt:variant>
        <vt:i4>3</vt:i4>
      </vt:variant>
      <vt:variant>
        <vt:lpstr>Titres des diapositives</vt:lpstr>
      </vt:variant>
      <vt:variant>
        <vt:i4>37</vt:i4>
      </vt:variant>
    </vt:vector>
  </HeadingPairs>
  <TitlesOfParts>
    <vt:vector size="52" baseType="lpstr">
      <vt:lpstr>Aptos</vt:lpstr>
      <vt:lpstr>Avenir LT Std 45 Book</vt:lpstr>
      <vt:lpstr>Arial</vt:lpstr>
      <vt:lpstr>Outfit ExtraLight</vt:lpstr>
      <vt:lpstr>Calibri</vt:lpstr>
      <vt:lpstr>AvenirNext LT Pro Bold</vt:lpstr>
      <vt:lpstr>Playfair Display</vt:lpstr>
      <vt:lpstr>Gill Sans Nova Cond Ultra Bold</vt:lpstr>
      <vt:lpstr>CA Metro</vt:lpstr>
      <vt:lpstr>Calibri Light</vt:lpstr>
      <vt:lpstr>Wingdings</vt:lpstr>
      <vt:lpstr>Avenir Next LT Pro</vt:lpstr>
      <vt:lpstr>METRO</vt:lpstr>
      <vt:lpstr>1_METRO</vt:lpstr>
      <vt:lpstr>Thème Office</vt:lpstr>
      <vt:lpstr>Présentation PowerPoint</vt:lpstr>
      <vt:lpstr>Le Retail Media,  qu’est-ce que c’est</vt:lpstr>
      <vt:lpstr>RETAIL MEDIA = BUDGET « ON TOP »</vt:lpstr>
      <vt:lpstr>Présentation PowerPoint</vt:lpstr>
      <vt:lpstr>Présentation PowerPoint</vt:lpstr>
      <vt:lpstr>Présentation PowerPoint</vt:lpstr>
      <vt:lpstr>LES CIBLES METRO</vt:lpstr>
      <vt:lpstr>Présentation PowerPoint</vt:lpstr>
      <vt:lpstr>DES SOLUTIONS PUBLICITAIRES Omnicanales touchant vos cibles peu importe leur position sur le funnel</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Des bilans détaillés pour mesurer l’impact de vos activations</vt:lpstr>
      <vt:lpstr>Les bénéfices du retail media metro</vt:lpstr>
      <vt:lpstr>Présentation PowerPoint</vt:lpstr>
      <vt:lpstr>Tarification 2026 – Formats à la carte</vt:lpstr>
      <vt:lpstr>Tarification 2026 – PACKAGES</vt:lpstr>
      <vt:lpstr>Présentation PowerPoint</vt:lpstr>
      <vt:lpstr>Un socle d’études pour éclairer les décisions Retail Media Des études pour mieux comprendre, activer et piloter la performance Retail Media</vt:lpstr>
      <vt:lpstr>Tarification 2026 – ÉTUDES</vt:lpstr>
      <vt:lpstr>Présentation PowerPoint</vt:lpstr>
      <vt:lpstr>RAPPEL DES AVANTAGES  POUR NOS ANNONCEURS</vt:lpstr>
      <vt:lpstr>Présentation PowerPoint</vt:lpstr>
      <vt:lpstr>CONTACTS DIRECT – ECHANGES + </vt:lpstr>
      <vt:lpstr>prospects chauds</vt:lpstr>
      <vt:lpstr>Présentation PowerPoint</vt:lpstr>
      <vt:lpstr>Comment pouvez-vous nous aider ?</vt:lpstr>
      <vt:lpstr>Présentation PowerPoint</vt:lpstr>
      <vt:lpstr>Présentation PowerPoint</vt:lpstr>
      <vt:lpstr>RAPPEL différence avec la visibilité négociée pendant les contreparties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Antoine JUBERT</cp:lastModifiedBy>
  <cp:revision>13</cp:revision>
  <cp:lastPrinted>2025-10-14T09:17:08Z</cp:lastPrinted>
  <dcterms:created xsi:type="dcterms:W3CDTF">2020-11-12T08:20:59Z</dcterms:created>
  <dcterms:modified xsi:type="dcterms:W3CDTF">2026-03-13T12:59:03Z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0x01010031219F4001B96D478DFEE8A9D9AC890C</vt:lpwstr>
  </property>
  <property fmtid="{D5CDD505-2E9C-101B-9397-08002B2CF9AE}" pid="3" name="ComplianceAssetId">
    <vt:lpwstr/>
  </property>
  <property fmtid="{D5CDD505-2E9C-101B-9397-08002B2CF9AE}" pid="4" name="_ExtendedDescription">
    <vt:lpwstr/>
  </property>
  <property fmtid="{D5CDD505-2E9C-101B-9397-08002B2CF9AE}" pid="5" name="TriggerFlowInfo">
    <vt:lpwstr/>
  </property>
  <property fmtid="{D5CDD505-2E9C-101B-9397-08002B2CF9AE}" pid="6" name="MediaServiceImageTags">
    <vt:lpwstr/>
  </property>
  <property fmtid="{D5CDD505-2E9C-101B-9397-08002B2CF9AE}" pid="7" name="ClassificationContentMarkingHeaderLocations">
    <vt:lpwstr>METRO:6</vt:lpwstr>
  </property>
  <property fmtid="{D5CDD505-2E9C-101B-9397-08002B2CF9AE}" pid="8" name="ClassificationContentMarkingHeaderText">
    <vt:lpwstr>Restricted, for internal users only!</vt:lpwstr>
  </property>
</Properties>
</file>