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74" r:id="rId2"/>
    <p:sldId id="282" r:id="rId3"/>
    <p:sldId id="277" r:id="rId4"/>
    <p:sldId id="278" r:id="rId5"/>
    <p:sldId id="281" r:id="rId6"/>
    <p:sldId id="287" r:id="rId7"/>
    <p:sldId id="285" r:id="rId8"/>
    <p:sldId id="286" r:id="rId9"/>
    <p:sldId id="283" r:id="rId10"/>
    <p:sldId id="291" r:id="rId11"/>
    <p:sldId id="276" r:id="rId12"/>
    <p:sldId id="290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300" r:id="rId22"/>
    <p:sldId id="301" r:id="rId23"/>
    <p:sldId id="302" r:id="rId24"/>
    <p:sldId id="275" r:id="rId25"/>
  </p:sldIdLst>
  <p:sldSz cx="12192000" cy="6858000"/>
  <p:notesSz cx="6858000" cy="9144000"/>
  <p:embeddedFontLst>
    <p:embeddedFont>
      <p:font typeface="Avenir Next LT Pro" panose="020B0504020202020204" pitchFamily="34" charset="0"/>
      <p:regular r:id="rId28"/>
      <p:bold r:id="rId29"/>
      <p:italic r:id="rId30"/>
      <p:boldItalic r:id="rId31"/>
    </p:embeddedFont>
    <p:embeddedFont>
      <p:font typeface="CA Metro" panose="020B0604020202020204" charset="0"/>
      <p:regular r:id="rId32"/>
      <p:bold r:id="rId33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2" d="100"/>
          <a:sy n="92" d="100"/>
        </p:scale>
        <p:origin x="259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2371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font" Target="fonts/font3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8D6001C5-AE44-1964-602F-414D20CC261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3DD4323-42BF-F0F1-31F6-3AC17514F48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4BEDD3-E95F-4BF5-A5C1-F27D478B2380}" type="datetimeFigureOut">
              <a:rPr lang="fr-FR" smtClean="0"/>
              <a:t>11/06/2024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23EBC4B-CD4A-0F09-961E-FC6E938314F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7C0184B-9C8A-C0A7-EA62-102B917A203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D5AD68-DF92-42AD-A9FF-04C884F64C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43545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DE78AF-8216-4786-BB79-71B877A9BFE8}" type="datetimeFigureOut">
              <a:rPr lang="fr-FR" smtClean="0"/>
              <a:t>11/06/2024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B9FFA2-055D-4FB3-8CEE-D59EE8F71C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7937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F299E95-EA5A-45D5-834C-2185E1E381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9035" y="820190"/>
            <a:ext cx="9254765" cy="537556"/>
          </a:xfrm>
        </p:spPr>
        <p:txBody>
          <a:bodyPr/>
          <a:lstStyle>
            <a:lvl1pPr algn="r">
              <a:defRPr>
                <a:latin typeface="Avenir Next LT Pro" panose="020B0504020202020204" pitchFamily="34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75A32BD-7BE4-4129-B440-2D86279607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>
              <a:buFont typeface="Avenir LT Std 45 Book" panose="020B0502020203020204" pitchFamily="34" charset="0"/>
              <a:buChar char="\"/>
              <a:defRPr>
                <a:latin typeface="Avenir Next LT Pro" panose="020B0504020202020204" pitchFamily="34" charset="0"/>
              </a:defRPr>
            </a:lvl1pPr>
            <a:lvl2pPr marL="685800" indent="-228600">
              <a:buFont typeface="Avenir LT Std 45 Book" panose="020B0502020203020204" pitchFamily="34" charset="0"/>
              <a:buChar char="\"/>
              <a:defRPr>
                <a:latin typeface="Avenir Next LT Pro" panose="020B0504020202020204" pitchFamily="34" charset="0"/>
              </a:defRPr>
            </a:lvl2pPr>
            <a:lvl3pPr marL="1143000" indent="-228600">
              <a:buFont typeface="Avenir LT Std 45 Book" panose="020B0502020203020204" pitchFamily="34" charset="0"/>
              <a:buChar char="\"/>
              <a:defRPr>
                <a:latin typeface="Avenir Next LT Pro" panose="020B0504020202020204" pitchFamily="34" charset="0"/>
              </a:defRPr>
            </a:lvl3pPr>
            <a:lvl4pPr marL="1600200" indent="-228600">
              <a:buFont typeface="Avenir LT Std 45 Book" panose="020B0502020203020204" pitchFamily="34" charset="0"/>
              <a:buChar char="\"/>
              <a:defRPr>
                <a:solidFill>
                  <a:srgbClr val="004282"/>
                </a:solidFill>
                <a:latin typeface="Avenir Next LT Pro" panose="020B0504020202020204" pitchFamily="34" charset="0"/>
              </a:defRPr>
            </a:lvl4pPr>
            <a:lvl5pPr marL="2057400" indent="-228600">
              <a:buFont typeface="Avenir LT Std 45 Book" panose="020B0502020203020204" pitchFamily="34" charset="0"/>
              <a:buChar char="\"/>
              <a:defRPr>
                <a:solidFill>
                  <a:srgbClr val="004282"/>
                </a:solidFill>
                <a:latin typeface="Avenir Next LT Pro" panose="020B05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Freihandform: Form 9">
            <a:extLst>
              <a:ext uri="{FF2B5EF4-FFF2-40B4-BE49-F238E27FC236}">
                <a16:creationId xmlns:a16="http://schemas.microsoft.com/office/drawing/2014/main" id="{BEDCCF9F-B94C-4495-9299-F2524924FC55}"/>
              </a:ext>
            </a:extLst>
          </p:cNvPr>
          <p:cNvSpPr>
            <a:spLocks/>
          </p:cNvSpPr>
          <p:nvPr userDrawn="1"/>
        </p:nvSpPr>
        <p:spPr bwMode="auto">
          <a:xfrm flipH="1" flipV="1">
            <a:off x="0" y="-3278"/>
            <a:ext cx="5811748" cy="1419332"/>
          </a:xfrm>
          <a:custGeom>
            <a:avLst/>
            <a:gdLst>
              <a:gd name="connsiteX0" fmla="*/ 1843678 w 1843678"/>
              <a:gd name="connsiteY0" fmla="*/ 0 h 528810"/>
              <a:gd name="connsiteX1" fmla="*/ 1843678 w 1843678"/>
              <a:gd name="connsiteY1" fmla="*/ 528810 h 528810"/>
              <a:gd name="connsiteX2" fmla="*/ 0 w 1843678"/>
              <a:gd name="connsiteY2" fmla="*/ 528810 h 528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43678" h="528810">
                <a:moveTo>
                  <a:pt x="1843678" y="0"/>
                </a:moveTo>
                <a:lnTo>
                  <a:pt x="1843678" y="528810"/>
                </a:lnTo>
                <a:lnTo>
                  <a:pt x="0" y="528810"/>
                </a:lnTo>
                <a:close/>
              </a:path>
            </a:pathLst>
          </a:custGeom>
          <a:solidFill>
            <a:srgbClr val="00428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sz="180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CF404A04-4135-4188-9CA8-1D25C89F84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 rot="20700000">
            <a:off x="47835" y="379761"/>
            <a:ext cx="3067596" cy="437574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  <a:latin typeface="Avenir Next LT Pro" panose="020B0504020202020204" pitchFamily="34" charset="0"/>
              </a:defRPr>
            </a:lvl1pPr>
          </a:lstStyle>
          <a:p>
            <a:pPr lvl="0"/>
            <a:r>
              <a:rPr lang="fr-FR" dirty="0"/>
              <a:t>#modifiez</a:t>
            </a:r>
          </a:p>
        </p:txBody>
      </p:sp>
      <p:sp>
        <p:nvSpPr>
          <p:cNvPr id="9" name="Freihandform: Form 18">
            <a:extLst>
              <a:ext uri="{FF2B5EF4-FFF2-40B4-BE49-F238E27FC236}">
                <a16:creationId xmlns:a16="http://schemas.microsoft.com/office/drawing/2014/main" id="{89C75635-2DAE-40A1-82F0-947E17A7474E}"/>
              </a:ext>
            </a:extLst>
          </p:cNvPr>
          <p:cNvSpPr>
            <a:spLocks/>
          </p:cNvSpPr>
          <p:nvPr userDrawn="1"/>
        </p:nvSpPr>
        <p:spPr bwMode="auto">
          <a:xfrm>
            <a:off x="9070109" y="5957454"/>
            <a:ext cx="3121891" cy="900545"/>
          </a:xfrm>
          <a:custGeom>
            <a:avLst/>
            <a:gdLst>
              <a:gd name="connsiteX0" fmla="*/ 2956234 w 2956234"/>
              <a:gd name="connsiteY0" fmla="*/ 0 h 847102"/>
              <a:gd name="connsiteX1" fmla="*/ 2956234 w 2956234"/>
              <a:gd name="connsiteY1" fmla="*/ 847102 h 847102"/>
              <a:gd name="connsiteX2" fmla="*/ 0 w 2956234"/>
              <a:gd name="connsiteY2" fmla="*/ 847102 h 84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6234" h="847102">
                <a:moveTo>
                  <a:pt x="2956234" y="0"/>
                </a:moveTo>
                <a:lnTo>
                  <a:pt x="2956234" y="847102"/>
                </a:lnTo>
                <a:lnTo>
                  <a:pt x="0" y="847102"/>
                </a:lnTo>
                <a:close/>
              </a:path>
            </a:pathLst>
          </a:custGeom>
          <a:solidFill>
            <a:srgbClr val="FFE5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sz="1800"/>
          </a:p>
        </p:txBody>
      </p:sp>
      <p:sp>
        <p:nvSpPr>
          <p:cNvPr id="12" name="Espace réservé du numéro de diapositive 5">
            <a:extLst>
              <a:ext uri="{FF2B5EF4-FFF2-40B4-BE49-F238E27FC236}">
                <a16:creationId xmlns:a16="http://schemas.microsoft.com/office/drawing/2014/main" id="{07425B69-6C68-4097-9AB8-A0BF4156F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97920" y="6492876"/>
            <a:ext cx="676584" cy="365125"/>
          </a:xfrm>
        </p:spPr>
        <p:txBody>
          <a:bodyPr/>
          <a:lstStyle/>
          <a:p>
            <a:fld id="{6A3E7241-16CC-4146-9BD5-AEC56D02ABB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616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EC7D6E-C888-46AB-B208-49772AAE91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B8755EE-3DB8-4813-BE7B-B561196F2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FC9732-EE23-4E9E-90F2-3AC305550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58CF2F-4FDE-47DB-A0D1-5539416C00CD}" type="datetimeFigureOut">
              <a:rPr lang="fr-FR" smtClean="0"/>
              <a:t>11/06/2024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F637B30-8E5B-43D7-930D-0F619C8BF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FCE3E58-7E75-4558-861C-F8372636E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356C8F-86DC-490C-8BEB-9332A5143EE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6053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ihandform: Form 18">
            <a:extLst>
              <a:ext uri="{FF2B5EF4-FFF2-40B4-BE49-F238E27FC236}">
                <a16:creationId xmlns:a16="http://schemas.microsoft.com/office/drawing/2014/main" id="{C8B4BE4E-AAEF-4AD2-BAF8-09809628EA53}"/>
              </a:ext>
            </a:extLst>
          </p:cNvPr>
          <p:cNvSpPr>
            <a:spLocks/>
          </p:cNvSpPr>
          <p:nvPr userDrawn="1"/>
        </p:nvSpPr>
        <p:spPr bwMode="auto">
          <a:xfrm>
            <a:off x="9070109" y="5957454"/>
            <a:ext cx="3121891" cy="900545"/>
          </a:xfrm>
          <a:custGeom>
            <a:avLst/>
            <a:gdLst>
              <a:gd name="connsiteX0" fmla="*/ 2956234 w 2956234"/>
              <a:gd name="connsiteY0" fmla="*/ 0 h 847102"/>
              <a:gd name="connsiteX1" fmla="*/ 2956234 w 2956234"/>
              <a:gd name="connsiteY1" fmla="*/ 847102 h 847102"/>
              <a:gd name="connsiteX2" fmla="*/ 0 w 2956234"/>
              <a:gd name="connsiteY2" fmla="*/ 847102 h 847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956234" h="847102">
                <a:moveTo>
                  <a:pt x="2956234" y="0"/>
                </a:moveTo>
                <a:lnTo>
                  <a:pt x="2956234" y="847102"/>
                </a:lnTo>
                <a:lnTo>
                  <a:pt x="0" y="847102"/>
                </a:lnTo>
                <a:close/>
              </a:path>
            </a:pathLst>
          </a:custGeom>
          <a:solidFill>
            <a:srgbClr val="FFE5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sz="180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C5ACD78-595F-468B-AD32-9316383B6C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61900967-DE7C-430E-AEF5-2974312C681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A1D04-CA53-4DE3-84A8-2B63E41036C9}" type="slidenum">
              <a:rPr lang="de-DE" smtClean="0"/>
              <a:pPr/>
              <a:t>‹N°›</a:t>
            </a:fld>
            <a:endParaRPr lang="de-DE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EE78582-EFF8-4078-A0E8-6E01FA89DA46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/>
              <a:t>Confidentiel|   </a:t>
            </a:r>
            <a:fld id="{FC89AA29-A18B-45E6-A6DD-E693AF6AAD3A}" type="datetimeFigureOut">
              <a:rPr lang="de-DE" smtClean="0"/>
              <a:pPr/>
              <a:t>11.06.2024</a:t>
            </a:fld>
            <a:endParaRPr lang="de-DE" dirty="0"/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AE42FA1F-E4D2-48B3-9997-8B04AC9694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 marL="228600" indent="-228600">
              <a:buFont typeface="Avenir LT Std 45 Book" panose="020B0502020203020204" pitchFamily="34" charset="0"/>
              <a:buChar char="\"/>
              <a:defRPr>
                <a:latin typeface="Avenir Next LT Pro" panose="020B0504020202020204" pitchFamily="34" charset="0"/>
              </a:defRPr>
            </a:lvl1pPr>
            <a:lvl2pPr marL="685800" indent="-228600">
              <a:buFont typeface="Avenir LT Std 45 Book" panose="020B0502020203020204" pitchFamily="34" charset="0"/>
              <a:buChar char="\"/>
              <a:defRPr>
                <a:latin typeface="Avenir Next LT Pro" panose="020B0504020202020204" pitchFamily="34" charset="0"/>
              </a:defRPr>
            </a:lvl2pPr>
            <a:lvl3pPr marL="1143000" indent="-228600">
              <a:buFont typeface="Avenir LT Std 45 Book" panose="020B0502020203020204" pitchFamily="34" charset="0"/>
              <a:buChar char="\"/>
              <a:defRPr>
                <a:latin typeface="Avenir Next LT Pro" panose="020B0504020202020204" pitchFamily="34" charset="0"/>
              </a:defRPr>
            </a:lvl3pPr>
            <a:lvl4pPr marL="1600200" indent="-228600">
              <a:buFont typeface="Avenir LT Std 45 Book" panose="020B0502020203020204" pitchFamily="34" charset="0"/>
              <a:buChar char="\"/>
              <a:defRPr>
                <a:solidFill>
                  <a:srgbClr val="004282"/>
                </a:solidFill>
                <a:latin typeface="Avenir Next LT Pro" panose="020B0504020202020204" pitchFamily="34" charset="0"/>
              </a:defRPr>
            </a:lvl4pPr>
            <a:lvl5pPr marL="2057400" indent="-228600">
              <a:buFont typeface="Avenir LT Std 45 Book" panose="020B0502020203020204" pitchFamily="34" charset="0"/>
              <a:buChar char="\"/>
              <a:defRPr>
                <a:solidFill>
                  <a:srgbClr val="004282"/>
                </a:solidFill>
                <a:latin typeface="Avenir Next LT Pro" panose="020B050402020202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881913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ro title sheet 1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Bildplatzhalter 22">
            <a:extLst>
              <a:ext uri="{FF2B5EF4-FFF2-40B4-BE49-F238E27FC236}">
                <a16:creationId xmlns:a16="http://schemas.microsoft.com/office/drawing/2014/main" id="{7CB03318-A36A-4728-AB14-B4B971797AC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1576" y="0"/>
            <a:ext cx="12193576" cy="5321958"/>
          </a:xfrm>
          <a:custGeom>
            <a:avLst/>
            <a:gdLst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15587 w 12193576"/>
              <a:gd name="connsiteY3" fmla="*/ 3338732 h 5321958"/>
              <a:gd name="connsiteX4" fmla="*/ 5277631 w 12193576"/>
              <a:gd name="connsiteY4" fmla="*/ 3338732 h 5321958"/>
              <a:gd name="connsiteX5" fmla="*/ 5277631 w 12193576"/>
              <a:gd name="connsiteY5" fmla="*/ 3808459 h 5321958"/>
              <a:gd name="connsiteX6" fmla="*/ 0 w 12193576"/>
              <a:gd name="connsiteY6" fmla="*/ 5321958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77631 w 12193576"/>
              <a:gd name="connsiteY4" fmla="*/ 3338732 h 5321958"/>
              <a:gd name="connsiteX5" fmla="*/ 5277631 w 12193576"/>
              <a:gd name="connsiteY5" fmla="*/ 3808459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77631 w 12193576"/>
              <a:gd name="connsiteY4" fmla="*/ 3338732 h 5321958"/>
              <a:gd name="connsiteX5" fmla="*/ 5277631 w 12193576"/>
              <a:gd name="connsiteY5" fmla="*/ 3803697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77631 w 12193576"/>
              <a:gd name="connsiteY4" fmla="*/ 3338732 h 5321958"/>
              <a:gd name="connsiteX5" fmla="*/ 5280012 w 12193576"/>
              <a:gd name="connsiteY5" fmla="*/ 3801316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77631 w 12193576"/>
              <a:gd name="connsiteY4" fmla="*/ 3338732 h 5321958"/>
              <a:gd name="connsiteX5" fmla="*/ 5277631 w 12193576"/>
              <a:gd name="connsiteY5" fmla="*/ 3801316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77631 w 12193576"/>
              <a:gd name="connsiteY4" fmla="*/ 3338732 h 5321958"/>
              <a:gd name="connsiteX5" fmla="*/ 5277631 w 12193576"/>
              <a:gd name="connsiteY5" fmla="*/ 3803698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77631 w 12193576"/>
              <a:gd name="connsiteY4" fmla="*/ 3338732 h 5321958"/>
              <a:gd name="connsiteX5" fmla="*/ 5170475 w 12193576"/>
              <a:gd name="connsiteY5" fmla="*/ 3941811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77631 w 12193576"/>
              <a:gd name="connsiteY4" fmla="*/ 3338732 h 5321958"/>
              <a:gd name="connsiteX5" fmla="*/ 5277631 w 12193576"/>
              <a:gd name="connsiteY5" fmla="*/ 3808461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77631 w 12193576"/>
              <a:gd name="connsiteY4" fmla="*/ 3338732 h 5321958"/>
              <a:gd name="connsiteX5" fmla="*/ 5277631 w 12193576"/>
              <a:gd name="connsiteY5" fmla="*/ 3803699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77631 w 12193576"/>
              <a:gd name="connsiteY4" fmla="*/ 3338732 h 5321958"/>
              <a:gd name="connsiteX5" fmla="*/ 5277631 w 12193576"/>
              <a:gd name="connsiteY5" fmla="*/ 3803699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77631 w 12193576"/>
              <a:gd name="connsiteY4" fmla="*/ 3338732 h 5321958"/>
              <a:gd name="connsiteX5" fmla="*/ 5277631 w 12193576"/>
              <a:gd name="connsiteY5" fmla="*/ 3806080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80012 w 12193576"/>
              <a:gd name="connsiteY4" fmla="*/ 3338732 h 5321958"/>
              <a:gd name="connsiteX5" fmla="*/ 5277631 w 12193576"/>
              <a:gd name="connsiteY5" fmla="*/ 3806080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80012 w 12193576"/>
              <a:gd name="connsiteY4" fmla="*/ 3338732 h 5321958"/>
              <a:gd name="connsiteX5" fmla="*/ 5277631 w 12193576"/>
              <a:gd name="connsiteY5" fmla="*/ 3806080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80012 w 12193576"/>
              <a:gd name="connsiteY4" fmla="*/ 3338732 h 5321958"/>
              <a:gd name="connsiteX5" fmla="*/ 5277631 w 12193576"/>
              <a:gd name="connsiteY5" fmla="*/ 3806080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80012 w 12193576"/>
              <a:gd name="connsiteY4" fmla="*/ 3338732 h 5321958"/>
              <a:gd name="connsiteX5" fmla="*/ 5277631 w 12193576"/>
              <a:gd name="connsiteY5" fmla="*/ 3806080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  <a:gd name="connsiteX0" fmla="*/ 0 w 12193576"/>
              <a:gd name="connsiteY0" fmla="*/ 0 h 5321958"/>
              <a:gd name="connsiteX1" fmla="*/ 12191999 w 12193576"/>
              <a:gd name="connsiteY1" fmla="*/ 0 h 5321958"/>
              <a:gd name="connsiteX2" fmla="*/ 12193576 w 12193576"/>
              <a:gd name="connsiteY2" fmla="*/ 1825130 h 5321958"/>
              <a:gd name="connsiteX3" fmla="*/ 6906062 w 12193576"/>
              <a:gd name="connsiteY3" fmla="*/ 3338732 h 5321958"/>
              <a:gd name="connsiteX4" fmla="*/ 5277631 w 12193576"/>
              <a:gd name="connsiteY4" fmla="*/ 3338732 h 5321958"/>
              <a:gd name="connsiteX5" fmla="*/ 5277631 w 12193576"/>
              <a:gd name="connsiteY5" fmla="*/ 3806080 h 5321958"/>
              <a:gd name="connsiteX6" fmla="*/ 0 w 12193576"/>
              <a:gd name="connsiteY6" fmla="*/ 5321958 h 5321958"/>
              <a:gd name="connsiteX7" fmla="*/ 0 w 12193576"/>
              <a:gd name="connsiteY7" fmla="*/ 0 h 5321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3576" h="5321958">
                <a:moveTo>
                  <a:pt x="0" y="0"/>
                </a:moveTo>
                <a:lnTo>
                  <a:pt x="12191999" y="0"/>
                </a:lnTo>
                <a:cubicBezTo>
                  <a:pt x="12192525" y="608377"/>
                  <a:pt x="12193050" y="1216753"/>
                  <a:pt x="12193576" y="1825130"/>
                </a:cubicBezTo>
                <a:lnTo>
                  <a:pt x="6906062" y="3338732"/>
                </a:lnTo>
                <a:lnTo>
                  <a:pt x="5277631" y="3338732"/>
                </a:lnTo>
                <a:cubicBezTo>
                  <a:pt x="5278425" y="3492927"/>
                  <a:pt x="5276837" y="3651885"/>
                  <a:pt x="5277631" y="3806080"/>
                </a:cubicBezTo>
                <a:lnTo>
                  <a:pt x="0" y="5321958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08000" tIns="108000" rIns="108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Tx/>
              <a:buFont typeface="CA Metro" panose="00000500000000000000" pitchFamily="2" charset="0"/>
              <a:buNone/>
              <a:tabLst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Tx/>
              <a:buFont typeface="CA Metro" panose="00000500000000000000" pitchFamily="2" charset="0"/>
              <a:buNone/>
              <a:tabLst/>
              <a:defRPr/>
            </a:pPr>
            <a:r>
              <a:rPr lang="fr-FR" dirty="0"/>
              <a:t>Cliquez sur l'icône pour ajouter une image</a:t>
            </a:r>
            <a:endParaRPr lang="de-DE" dirty="0"/>
          </a:p>
        </p:txBody>
      </p:sp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32913134-5769-4032-B519-54819F1CABD8}"/>
              </a:ext>
            </a:extLst>
          </p:cNvPr>
          <p:cNvSpPr>
            <a:spLocks/>
          </p:cNvSpPr>
          <p:nvPr userDrawn="1"/>
        </p:nvSpPr>
        <p:spPr bwMode="auto">
          <a:xfrm>
            <a:off x="0" y="1823701"/>
            <a:ext cx="12192000" cy="5034300"/>
          </a:xfrm>
          <a:custGeom>
            <a:avLst/>
            <a:gdLst>
              <a:gd name="connsiteX0" fmla="*/ 12192000 w 12192000"/>
              <a:gd name="connsiteY0" fmla="*/ 0 h 5034300"/>
              <a:gd name="connsiteX1" fmla="*/ 12192000 w 12192000"/>
              <a:gd name="connsiteY1" fmla="*/ 5034300 h 5034300"/>
              <a:gd name="connsiteX2" fmla="*/ 0 w 12192000"/>
              <a:gd name="connsiteY2" fmla="*/ 5034300 h 5034300"/>
              <a:gd name="connsiteX3" fmla="*/ 0 w 12192000"/>
              <a:gd name="connsiteY3" fmla="*/ 3495827 h 503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034300">
                <a:moveTo>
                  <a:pt x="12192000" y="0"/>
                </a:moveTo>
                <a:lnTo>
                  <a:pt x="12192000" y="5034300"/>
                </a:lnTo>
                <a:lnTo>
                  <a:pt x="0" y="5034300"/>
                </a:lnTo>
                <a:lnTo>
                  <a:pt x="0" y="3495827"/>
                </a:lnTo>
                <a:close/>
              </a:path>
            </a:pathLst>
          </a:custGeom>
          <a:solidFill>
            <a:srgbClr val="FFE5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20A5EE44-B491-4E48-A225-8E0608DAFD2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04376" y="4539125"/>
            <a:ext cx="5796501" cy="2100345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4500"/>
              </a:lnSpc>
              <a:spcBef>
                <a:spcPts val="0"/>
              </a:spcBef>
              <a:buNone/>
              <a:defRPr sz="5400" b="1" cap="all" baseline="0">
                <a:solidFill>
                  <a:schemeClr val="accent1"/>
                </a:solidFill>
                <a:latin typeface="Avenir Next LT Pro" panose="020B0504020202020204" pitchFamily="34" charset="0"/>
              </a:defRPr>
            </a:lvl1pPr>
          </a:lstStyle>
          <a:p>
            <a:pPr lvl="0"/>
            <a:r>
              <a:rPr lang="de-DE" dirty="0"/>
              <a:t>TITRE PAGE</a:t>
            </a:r>
            <a:br>
              <a:rPr lang="de-DE" dirty="0"/>
            </a:br>
            <a:r>
              <a:rPr lang="de-DE" dirty="0"/>
              <a:t>VERSION 1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CDF5803-2C5F-E054-8F20-6FA7F1DB3DD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002" y="2396836"/>
            <a:ext cx="1634420" cy="139523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42822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ellow background">
    <p:bg>
      <p:bgPr>
        <a:solidFill>
          <a:srgbClr val="FFE5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4">
            <a:extLst>
              <a:ext uri="{FF2B5EF4-FFF2-40B4-BE49-F238E27FC236}">
                <a16:creationId xmlns:a16="http://schemas.microsoft.com/office/drawing/2014/main" id="{C23E6162-B898-46CF-8A52-1022F5787147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2045581" y="1223809"/>
            <a:ext cx="2544149" cy="5075871"/>
          </a:xfrm>
          <a:custGeom>
            <a:avLst/>
            <a:gdLst>
              <a:gd name="connsiteX0" fmla="*/ 0 w 2916239"/>
              <a:gd name="connsiteY0" fmla="*/ 0 h 4677198"/>
              <a:gd name="connsiteX1" fmla="*/ 2916239 w 2916239"/>
              <a:gd name="connsiteY1" fmla="*/ 0 h 4677198"/>
              <a:gd name="connsiteX2" fmla="*/ 2916239 w 2916239"/>
              <a:gd name="connsiteY2" fmla="*/ 4677198 h 4677198"/>
              <a:gd name="connsiteX3" fmla="*/ 0 w 2916239"/>
              <a:gd name="connsiteY3" fmla="*/ 4677198 h 4677198"/>
              <a:gd name="connsiteX4" fmla="*/ 0 w 2916239"/>
              <a:gd name="connsiteY4" fmla="*/ 0 h 4677198"/>
              <a:gd name="connsiteX0" fmla="*/ 0 w 2916239"/>
              <a:gd name="connsiteY0" fmla="*/ 0 h 5518079"/>
              <a:gd name="connsiteX1" fmla="*/ 2916239 w 2916239"/>
              <a:gd name="connsiteY1" fmla="*/ 0 h 5518079"/>
              <a:gd name="connsiteX2" fmla="*/ 2916239 w 2916239"/>
              <a:gd name="connsiteY2" fmla="*/ 4677198 h 5518079"/>
              <a:gd name="connsiteX3" fmla="*/ 0 w 2916239"/>
              <a:gd name="connsiteY3" fmla="*/ 5518079 h 5518079"/>
              <a:gd name="connsiteX4" fmla="*/ 0 w 2916239"/>
              <a:gd name="connsiteY4" fmla="*/ 0 h 5518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6239" h="5518079">
                <a:moveTo>
                  <a:pt x="0" y="0"/>
                </a:moveTo>
                <a:lnTo>
                  <a:pt x="2916239" y="0"/>
                </a:lnTo>
                <a:lnTo>
                  <a:pt x="2916239" y="4677198"/>
                </a:lnTo>
                <a:lnTo>
                  <a:pt x="0" y="551807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3" name="Textplatzhalter 4">
            <a:extLst>
              <a:ext uri="{FF2B5EF4-FFF2-40B4-BE49-F238E27FC236}">
                <a16:creationId xmlns:a16="http://schemas.microsoft.com/office/drawing/2014/main" id="{DCB1D0A2-E69B-4E28-90A6-E05A3C6701B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847247" y="1223809"/>
            <a:ext cx="2544149" cy="5075871"/>
          </a:xfrm>
          <a:custGeom>
            <a:avLst/>
            <a:gdLst>
              <a:gd name="connsiteX0" fmla="*/ 0 w 2916239"/>
              <a:gd name="connsiteY0" fmla="*/ 0 h 4677198"/>
              <a:gd name="connsiteX1" fmla="*/ 2916239 w 2916239"/>
              <a:gd name="connsiteY1" fmla="*/ 0 h 4677198"/>
              <a:gd name="connsiteX2" fmla="*/ 2916239 w 2916239"/>
              <a:gd name="connsiteY2" fmla="*/ 4677198 h 4677198"/>
              <a:gd name="connsiteX3" fmla="*/ 0 w 2916239"/>
              <a:gd name="connsiteY3" fmla="*/ 4677198 h 4677198"/>
              <a:gd name="connsiteX4" fmla="*/ 0 w 2916239"/>
              <a:gd name="connsiteY4" fmla="*/ 0 h 4677198"/>
              <a:gd name="connsiteX0" fmla="*/ 0 w 2916239"/>
              <a:gd name="connsiteY0" fmla="*/ 0 h 5518079"/>
              <a:gd name="connsiteX1" fmla="*/ 2916239 w 2916239"/>
              <a:gd name="connsiteY1" fmla="*/ 0 h 5518079"/>
              <a:gd name="connsiteX2" fmla="*/ 2916239 w 2916239"/>
              <a:gd name="connsiteY2" fmla="*/ 4677198 h 5518079"/>
              <a:gd name="connsiteX3" fmla="*/ 0 w 2916239"/>
              <a:gd name="connsiteY3" fmla="*/ 5518079 h 5518079"/>
              <a:gd name="connsiteX4" fmla="*/ 0 w 2916239"/>
              <a:gd name="connsiteY4" fmla="*/ 0 h 5518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6239" h="5518079">
                <a:moveTo>
                  <a:pt x="0" y="0"/>
                </a:moveTo>
                <a:lnTo>
                  <a:pt x="2916239" y="0"/>
                </a:lnTo>
                <a:lnTo>
                  <a:pt x="2916239" y="4677198"/>
                </a:lnTo>
                <a:lnTo>
                  <a:pt x="0" y="551807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753D86CE-F0DB-49A0-9FC2-1DF33A2DD652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4847245" y="1683143"/>
            <a:ext cx="2544151" cy="37850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7000" b="1" cap="all" baseline="0">
                <a:solidFill>
                  <a:schemeClr val="bg2"/>
                </a:solidFill>
                <a:latin typeface="Avenir Next LT Pro" panose="020B0504020202020204" pitchFamily="34" charset="0"/>
              </a:defRPr>
            </a:lvl1pPr>
          </a:lstStyle>
          <a:p>
            <a:pPr lvl="0"/>
            <a:r>
              <a:rPr lang="de-DE" dirty="0"/>
              <a:t>02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1470DA7-3FDF-4F35-B16F-26B0FCF568A0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7641818" y="1223809"/>
            <a:ext cx="2544149" cy="5075871"/>
          </a:xfrm>
          <a:custGeom>
            <a:avLst/>
            <a:gdLst>
              <a:gd name="connsiteX0" fmla="*/ 0 w 2916239"/>
              <a:gd name="connsiteY0" fmla="*/ 0 h 4677198"/>
              <a:gd name="connsiteX1" fmla="*/ 2916239 w 2916239"/>
              <a:gd name="connsiteY1" fmla="*/ 0 h 4677198"/>
              <a:gd name="connsiteX2" fmla="*/ 2916239 w 2916239"/>
              <a:gd name="connsiteY2" fmla="*/ 4677198 h 4677198"/>
              <a:gd name="connsiteX3" fmla="*/ 0 w 2916239"/>
              <a:gd name="connsiteY3" fmla="*/ 4677198 h 4677198"/>
              <a:gd name="connsiteX4" fmla="*/ 0 w 2916239"/>
              <a:gd name="connsiteY4" fmla="*/ 0 h 4677198"/>
              <a:gd name="connsiteX0" fmla="*/ 0 w 2916239"/>
              <a:gd name="connsiteY0" fmla="*/ 0 h 5518079"/>
              <a:gd name="connsiteX1" fmla="*/ 2916239 w 2916239"/>
              <a:gd name="connsiteY1" fmla="*/ 0 h 5518079"/>
              <a:gd name="connsiteX2" fmla="*/ 2916239 w 2916239"/>
              <a:gd name="connsiteY2" fmla="*/ 4677198 h 5518079"/>
              <a:gd name="connsiteX3" fmla="*/ 0 w 2916239"/>
              <a:gd name="connsiteY3" fmla="*/ 5518079 h 5518079"/>
              <a:gd name="connsiteX4" fmla="*/ 0 w 2916239"/>
              <a:gd name="connsiteY4" fmla="*/ 0 h 5518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6239" h="5518079">
                <a:moveTo>
                  <a:pt x="0" y="0"/>
                </a:moveTo>
                <a:lnTo>
                  <a:pt x="2916239" y="0"/>
                </a:lnTo>
                <a:lnTo>
                  <a:pt x="2916239" y="4677198"/>
                </a:lnTo>
                <a:lnTo>
                  <a:pt x="0" y="5518079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</p:spPr>
        <p:txBody>
          <a:bodyPr/>
          <a:lstStyle>
            <a:lvl1pPr marL="0" indent="0">
              <a:buNone/>
              <a:defRPr>
                <a:latin typeface="Avenir Next LT Pro" panose="020B0504020202020204" pitchFamily="34" charset="0"/>
              </a:defRPr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3A96BBA7-64E2-4D47-8893-EC50930B6863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641815" y="1683143"/>
            <a:ext cx="2544151" cy="37850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7000" b="1" cap="all" baseline="0">
                <a:solidFill>
                  <a:schemeClr val="bg2"/>
                </a:solidFill>
                <a:latin typeface="Avenir Next LT Pro" panose="020B0504020202020204" pitchFamily="34" charset="0"/>
              </a:defRPr>
            </a:lvl1pPr>
          </a:lstStyle>
          <a:p>
            <a:pPr lvl="0"/>
            <a:r>
              <a:rPr lang="de-DE" dirty="0"/>
              <a:t>03</a:t>
            </a:r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C875CDB6-0641-4A17-8028-52AC364FCF4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45579" y="1683143"/>
            <a:ext cx="2544151" cy="37850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 sz="7000" b="1" cap="all" baseline="0">
                <a:solidFill>
                  <a:schemeClr val="bg2"/>
                </a:solidFill>
                <a:latin typeface="Avenir Next LT Pro" panose="020B0504020202020204" pitchFamily="34" charset="0"/>
              </a:defRPr>
            </a:lvl1pPr>
          </a:lstStyle>
          <a:p>
            <a:pPr lvl="0"/>
            <a:r>
              <a:rPr lang="de-DE" dirty="0"/>
              <a:t>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0967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+ pictur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BC30996A-83AB-43FF-9BA2-4DF85664B41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" y="-2"/>
            <a:ext cx="12192000" cy="688538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72000" tIns="72000" rIns="72000"/>
          <a:lstStyle>
            <a:lvl1pPr marL="0" indent="0" algn="r">
              <a:buNone/>
              <a:defRPr sz="2000">
                <a:solidFill>
                  <a:schemeClr val="accent1"/>
                </a:solidFill>
                <a:latin typeface="CA Metro" panose="00000500000000000000" pitchFamily="2" charset="0"/>
              </a:defRPr>
            </a:lvl1pPr>
          </a:lstStyle>
          <a:p>
            <a:r>
              <a:rPr lang="en-US" dirty="0"/>
              <a:t>Click on the icon to add a picture</a:t>
            </a:r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BD921BE-0429-4C3F-A731-FF23D3CD5EF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19665" y="-2"/>
            <a:ext cx="3888319" cy="5518079"/>
          </a:xfrm>
          <a:custGeom>
            <a:avLst/>
            <a:gdLst>
              <a:gd name="connsiteX0" fmla="*/ 0 w 2916239"/>
              <a:gd name="connsiteY0" fmla="*/ 0 h 4677198"/>
              <a:gd name="connsiteX1" fmla="*/ 2916239 w 2916239"/>
              <a:gd name="connsiteY1" fmla="*/ 0 h 4677198"/>
              <a:gd name="connsiteX2" fmla="*/ 2916239 w 2916239"/>
              <a:gd name="connsiteY2" fmla="*/ 4677198 h 4677198"/>
              <a:gd name="connsiteX3" fmla="*/ 0 w 2916239"/>
              <a:gd name="connsiteY3" fmla="*/ 4677198 h 4677198"/>
              <a:gd name="connsiteX4" fmla="*/ 0 w 2916239"/>
              <a:gd name="connsiteY4" fmla="*/ 0 h 4677198"/>
              <a:gd name="connsiteX0" fmla="*/ 0 w 2916239"/>
              <a:gd name="connsiteY0" fmla="*/ 0 h 5518079"/>
              <a:gd name="connsiteX1" fmla="*/ 2916239 w 2916239"/>
              <a:gd name="connsiteY1" fmla="*/ 0 h 5518079"/>
              <a:gd name="connsiteX2" fmla="*/ 2916239 w 2916239"/>
              <a:gd name="connsiteY2" fmla="*/ 4677198 h 5518079"/>
              <a:gd name="connsiteX3" fmla="*/ 0 w 2916239"/>
              <a:gd name="connsiteY3" fmla="*/ 5518079 h 5518079"/>
              <a:gd name="connsiteX4" fmla="*/ 0 w 2916239"/>
              <a:gd name="connsiteY4" fmla="*/ 0 h 55180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16239" h="5518079">
                <a:moveTo>
                  <a:pt x="0" y="0"/>
                </a:moveTo>
                <a:lnTo>
                  <a:pt x="2916239" y="0"/>
                </a:lnTo>
                <a:lnTo>
                  <a:pt x="2916239" y="4677198"/>
                </a:lnTo>
                <a:lnTo>
                  <a:pt x="0" y="5518079"/>
                </a:lnTo>
                <a:lnTo>
                  <a:pt x="0" y="0"/>
                </a:lnTo>
                <a:close/>
              </a:path>
            </a:pathLst>
          </a:custGeom>
          <a:solidFill>
            <a:srgbClr val="FFE500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 </a:t>
            </a:r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3130668E-DEDA-4CE5-B795-2DBDEFFA82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9666" y="362148"/>
            <a:ext cx="3888319" cy="43150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000" b="1" cap="all" baseline="0">
                <a:solidFill>
                  <a:srgbClr val="FFFFFF"/>
                </a:solidFill>
                <a:latin typeface="Avenir Next LT Pro" panose="020B0504020202020204" pitchFamily="34" charset="0"/>
              </a:defRPr>
            </a:lvl1pPr>
          </a:lstStyle>
          <a:p>
            <a:pPr lvl="0"/>
            <a:r>
              <a:rPr lang="de-DE" dirty="0"/>
              <a:t>01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4632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ro title sheet 2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ACE59C5C-DEA9-4EBE-BF71-703BCE5EDF3D}"/>
              </a:ext>
            </a:extLst>
          </p:cNvPr>
          <p:cNvSpPr>
            <a:spLocks/>
          </p:cNvSpPr>
          <p:nvPr userDrawn="1"/>
        </p:nvSpPr>
        <p:spPr bwMode="auto">
          <a:xfrm>
            <a:off x="4599" y="3363108"/>
            <a:ext cx="12187401" cy="3494894"/>
          </a:xfrm>
          <a:custGeom>
            <a:avLst/>
            <a:gdLst>
              <a:gd name="connsiteX0" fmla="*/ 12187401 w 12187401"/>
              <a:gd name="connsiteY0" fmla="*/ 0 h 3494894"/>
              <a:gd name="connsiteX1" fmla="*/ 12187401 w 12187401"/>
              <a:gd name="connsiteY1" fmla="*/ 3494894 h 3494894"/>
              <a:gd name="connsiteX2" fmla="*/ 0 w 12187401"/>
              <a:gd name="connsiteY2" fmla="*/ 3494894 h 3494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87401" h="3494894">
                <a:moveTo>
                  <a:pt x="12187401" y="0"/>
                </a:moveTo>
                <a:lnTo>
                  <a:pt x="12187401" y="3494894"/>
                </a:lnTo>
                <a:lnTo>
                  <a:pt x="0" y="3494894"/>
                </a:lnTo>
                <a:close/>
              </a:path>
            </a:pathLst>
          </a:custGeom>
          <a:solidFill>
            <a:srgbClr val="FFE5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17" name="Bildplatzhalter 16">
            <a:extLst>
              <a:ext uri="{FF2B5EF4-FFF2-40B4-BE49-F238E27FC236}">
                <a16:creationId xmlns:a16="http://schemas.microsoft.com/office/drawing/2014/main" id="{1F6D3149-48CC-43A2-B113-9FE0632FDAE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-25171" y="0"/>
            <a:ext cx="12212572" cy="6858000"/>
          </a:xfrm>
          <a:custGeom>
            <a:avLst/>
            <a:gdLst>
              <a:gd name="connsiteX0" fmla="*/ 0 w 12212572"/>
              <a:gd name="connsiteY0" fmla="*/ 0 h 6858000"/>
              <a:gd name="connsiteX1" fmla="*/ 12212572 w 12212572"/>
              <a:gd name="connsiteY1" fmla="*/ 0 h 6858000"/>
              <a:gd name="connsiteX2" fmla="*/ 12212572 w 12212572"/>
              <a:gd name="connsiteY2" fmla="*/ 3381469 h 6858000"/>
              <a:gd name="connsiteX3" fmla="*/ 6912299 w 12212572"/>
              <a:gd name="connsiteY3" fmla="*/ 4890289 h 6858000"/>
              <a:gd name="connsiteX4" fmla="*/ 6912299 w 12212572"/>
              <a:gd name="connsiteY4" fmla="*/ 4877205 h 6858000"/>
              <a:gd name="connsiteX5" fmla="*/ 5273984 w 12212572"/>
              <a:gd name="connsiteY5" fmla="*/ 4877205 h 6858000"/>
              <a:gd name="connsiteX6" fmla="*/ 5273984 w 12212572"/>
              <a:gd name="connsiteY6" fmla="*/ 5356665 h 6858000"/>
              <a:gd name="connsiteX7" fmla="*/ 0 w 12212572"/>
              <a:gd name="connsiteY7" fmla="*/ 6858000 h 6858000"/>
              <a:gd name="connsiteX0" fmla="*/ 0 w 12212572"/>
              <a:gd name="connsiteY0" fmla="*/ 0 h 6858000"/>
              <a:gd name="connsiteX1" fmla="*/ 12212572 w 12212572"/>
              <a:gd name="connsiteY1" fmla="*/ 0 h 6858000"/>
              <a:gd name="connsiteX2" fmla="*/ 12212572 w 12212572"/>
              <a:gd name="connsiteY2" fmla="*/ 3381469 h 6858000"/>
              <a:gd name="connsiteX3" fmla="*/ 6909918 w 12212572"/>
              <a:gd name="connsiteY3" fmla="*/ 4878383 h 6858000"/>
              <a:gd name="connsiteX4" fmla="*/ 6912299 w 12212572"/>
              <a:gd name="connsiteY4" fmla="*/ 4877205 h 6858000"/>
              <a:gd name="connsiteX5" fmla="*/ 5273984 w 12212572"/>
              <a:gd name="connsiteY5" fmla="*/ 4877205 h 6858000"/>
              <a:gd name="connsiteX6" fmla="*/ 5273984 w 12212572"/>
              <a:gd name="connsiteY6" fmla="*/ 5356665 h 6858000"/>
              <a:gd name="connsiteX7" fmla="*/ 0 w 12212572"/>
              <a:gd name="connsiteY7" fmla="*/ 6858000 h 6858000"/>
              <a:gd name="connsiteX8" fmla="*/ 0 w 12212572"/>
              <a:gd name="connsiteY8" fmla="*/ 0 h 6858000"/>
              <a:gd name="connsiteX0" fmla="*/ 0 w 12212572"/>
              <a:gd name="connsiteY0" fmla="*/ 0 h 6858000"/>
              <a:gd name="connsiteX1" fmla="*/ 12212572 w 12212572"/>
              <a:gd name="connsiteY1" fmla="*/ 0 h 6858000"/>
              <a:gd name="connsiteX2" fmla="*/ 12212572 w 12212572"/>
              <a:gd name="connsiteY2" fmla="*/ 3381469 h 6858000"/>
              <a:gd name="connsiteX3" fmla="*/ 6909918 w 12212572"/>
              <a:gd name="connsiteY3" fmla="*/ 4878383 h 6858000"/>
              <a:gd name="connsiteX4" fmla="*/ 6912299 w 12212572"/>
              <a:gd name="connsiteY4" fmla="*/ 4877205 h 6858000"/>
              <a:gd name="connsiteX5" fmla="*/ 5273984 w 12212572"/>
              <a:gd name="connsiteY5" fmla="*/ 4877205 h 6858000"/>
              <a:gd name="connsiteX6" fmla="*/ 5273984 w 12212572"/>
              <a:gd name="connsiteY6" fmla="*/ 5347140 h 6858000"/>
              <a:gd name="connsiteX7" fmla="*/ 0 w 12212572"/>
              <a:gd name="connsiteY7" fmla="*/ 6858000 h 6858000"/>
              <a:gd name="connsiteX8" fmla="*/ 0 w 12212572"/>
              <a:gd name="connsiteY8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12572" h="6858000">
                <a:moveTo>
                  <a:pt x="0" y="0"/>
                </a:moveTo>
                <a:lnTo>
                  <a:pt x="12212572" y="0"/>
                </a:lnTo>
                <a:lnTo>
                  <a:pt x="12212572" y="3381469"/>
                </a:lnTo>
                <a:lnTo>
                  <a:pt x="6909918" y="4878383"/>
                </a:lnTo>
                <a:lnTo>
                  <a:pt x="6912299" y="4877205"/>
                </a:lnTo>
                <a:lnTo>
                  <a:pt x="5273984" y="4877205"/>
                </a:lnTo>
                <a:lnTo>
                  <a:pt x="5273984" y="534714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108000" tIns="108000" rIns="108000">
            <a:no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Tx/>
              <a:buFont typeface="CA Metro" panose="00000500000000000000" pitchFamily="2" charset="0"/>
              <a:buNone/>
              <a:tabLst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Tx/>
              <a:buFont typeface="CA Metro" panose="00000500000000000000" pitchFamily="2" charset="0"/>
              <a:buNone/>
              <a:tabLst/>
              <a:defRPr/>
            </a:pPr>
            <a:r>
              <a:rPr lang="fr-FR" dirty="0"/>
              <a:t>Cliquez sur 'insérer' dans la barre de menu, puis sur 'photos' pour insérer une image.</a:t>
            </a:r>
            <a:endParaRPr lang="de-DE" dirty="0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3C992F77-037C-44CD-8B2A-FE1B0562D5B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02797" y="1562824"/>
            <a:ext cx="9191708" cy="2771058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7500"/>
              </a:lnSpc>
              <a:spcBef>
                <a:spcPts val="0"/>
              </a:spcBef>
              <a:buNone/>
              <a:defRPr sz="7500" b="1" cap="all" baseline="0">
                <a:solidFill>
                  <a:schemeClr val="bg2"/>
                </a:solidFill>
                <a:latin typeface="Avenir Next LT Pro" panose="020B0504020202020204" pitchFamily="34" charset="0"/>
              </a:defRPr>
            </a:lvl1pPr>
          </a:lstStyle>
          <a:p>
            <a:pPr lvl="0"/>
            <a:r>
              <a:rPr lang="de-DE" dirty="0"/>
              <a:t>TITRE PAGE</a:t>
            </a:r>
            <a:br>
              <a:rPr lang="de-DE" dirty="0"/>
            </a:br>
            <a:r>
              <a:rPr lang="de-DE" dirty="0"/>
              <a:t>VERSION 2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3DFD68D-D54F-1708-8FE0-A25A7522C69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3905" y="3973587"/>
            <a:ext cx="1634420" cy="139523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50586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ro title sheet 3">
    <p:bg>
      <p:bgPr>
        <a:solidFill>
          <a:srgbClr val="FFE5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ihandform: Form 4">
            <a:extLst>
              <a:ext uri="{FF2B5EF4-FFF2-40B4-BE49-F238E27FC236}">
                <a16:creationId xmlns:a16="http://schemas.microsoft.com/office/drawing/2014/main" id="{45338588-FA41-4854-8F69-058E58794F39}"/>
              </a:ext>
            </a:extLst>
          </p:cNvPr>
          <p:cNvSpPr>
            <a:spLocks/>
          </p:cNvSpPr>
          <p:nvPr userDrawn="1"/>
        </p:nvSpPr>
        <p:spPr bwMode="auto">
          <a:xfrm>
            <a:off x="4599" y="3363108"/>
            <a:ext cx="12187401" cy="3494894"/>
          </a:xfrm>
          <a:custGeom>
            <a:avLst/>
            <a:gdLst>
              <a:gd name="connsiteX0" fmla="*/ 12187401 w 12187401"/>
              <a:gd name="connsiteY0" fmla="*/ 0 h 3494894"/>
              <a:gd name="connsiteX1" fmla="*/ 12187401 w 12187401"/>
              <a:gd name="connsiteY1" fmla="*/ 3494894 h 3494894"/>
              <a:gd name="connsiteX2" fmla="*/ 0 w 12187401"/>
              <a:gd name="connsiteY2" fmla="*/ 3494894 h 3494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87401" h="3494894">
                <a:moveTo>
                  <a:pt x="12187401" y="0"/>
                </a:moveTo>
                <a:lnTo>
                  <a:pt x="12187401" y="3494894"/>
                </a:lnTo>
                <a:lnTo>
                  <a:pt x="0" y="3494894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6" name="Textplatzhalter 2">
            <a:extLst>
              <a:ext uri="{FF2B5EF4-FFF2-40B4-BE49-F238E27FC236}">
                <a16:creationId xmlns:a16="http://schemas.microsoft.com/office/drawing/2014/main" id="{6450A261-0BF9-4077-9F7A-B720BF73069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502797" y="1562824"/>
            <a:ext cx="9191708" cy="2771058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7500"/>
              </a:lnSpc>
              <a:spcBef>
                <a:spcPts val="0"/>
              </a:spcBef>
              <a:buNone/>
              <a:defRPr sz="7500" b="1" cap="all" baseline="0">
                <a:solidFill>
                  <a:schemeClr val="tx1"/>
                </a:solidFill>
                <a:latin typeface="Avenir Next LT Pro" panose="020B0504020202020204" pitchFamily="34" charset="0"/>
              </a:defRPr>
            </a:lvl1pPr>
          </a:lstStyle>
          <a:p>
            <a:pPr lvl="0"/>
            <a:r>
              <a:rPr lang="de-DE" dirty="0"/>
              <a:t>TITRE PAGE</a:t>
            </a:r>
            <a:br>
              <a:rPr lang="de-DE" dirty="0"/>
            </a:br>
            <a:r>
              <a:rPr lang="de-DE" dirty="0"/>
              <a:t>VERSION 2</a:t>
            </a:r>
          </a:p>
        </p:txBody>
      </p:sp>
      <p:pic>
        <p:nvPicPr>
          <p:cNvPr id="7" name="Image 6" descr="Une image contenant noir, signe, assiette, horloge&#10;&#10;Description générée automatiquement">
            <a:extLst>
              <a:ext uri="{FF2B5EF4-FFF2-40B4-BE49-F238E27FC236}">
                <a16:creationId xmlns:a16="http://schemas.microsoft.com/office/drawing/2014/main" id="{FF1A4DBD-8FB5-4430-BC9A-40F3930D5C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1249"/>
          <a:stretch/>
        </p:blipFill>
        <p:spPr>
          <a:xfrm>
            <a:off x="5278790" y="4877963"/>
            <a:ext cx="1634420" cy="503934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B214038-61BA-608C-84C6-A518E8C82E6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790" y="3930881"/>
            <a:ext cx="1634420" cy="139523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03024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ro final she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ihandform: Form 5">
            <a:extLst>
              <a:ext uri="{FF2B5EF4-FFF2-40B4-BE49-F238E27FC236}">
                <a16:creationId xmlns:a16="http://schemas.microsoft.com/office/drawing/2014/main" id="{CC1E29C9-1DD8-4851-BABD-67273C63D8B8}"/>
              </a:ext>
            </a:extLst>
          </p:cNvPr>
          <p:cNvSpPr>
            <a:spLocks/>
          </p:cNvSpPr>
          <p:nvPr userDrawn="1"/>
        </p:nvSpPr>
        <p:spPr bwMode="auto">
          <a:xfrm>
            <a:off x="4599" y="3363108"/>
            <a:ext cx="12187401" cy="3494894"/>
          </a:xfrm>
          <a:custGeom>
            <a:avLst/>
            <a:gdLst>
              <a:gd name="connsiteX0" fmla="*/ 12187401 w 12187401"/>
              <a:gd name="connsiteY0" fmla="*/ 0 h 3494894"/>
              <a:gd name="connsiteX1" fmla="*/ 12187401 w 12187401"/>
              <a:gd name="connsiteY1" fmla="*/ 3494894 h 3494894"/>
              <a:gd name="connsiteX2" fmla="*/ 0 w 12187401"/>
              <a:gd name="connsiteY2" fmla="*/ 3494894 h 3494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87401" h="3494894">
                <a:moveTo>
                  <a:pt x="12187401" y="0"/>
                </a:moveTo>
                <a:lnTo>
                  <a:pt x="12187401" y="3494894"/>
                </a:lnTo>
                <a:lnTo>
                  <a:pt x="0" y="3494894"/>
                </a:lnTo>
                <a:close/>
              </a:path>
            </a:pathLst>
          </a:custGeom>
          <a:solidFill>
            <a:srgbClr val="FFE5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BFF20F8D-2C3B-4827-B6C3-4EB56947491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74256" y="2269784"/>
            <a:ext cx="8984974" cy="184342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4500"/>
              </a:lnSpc>
              <a:spcBef>
                <a:spcPts val="0"/>
              </a:spcBef>
              <a:buNone/>
              <a:defRPr sz="5400" b="1" cap="all" baseline="0">
                <a:solidFill>
                  <a:schemeClr val="accent1"/>
                </a:solidFill>
                <a:latin typeface="Avenir Next LT Pro" panose="020B0504020202020204" pitchFamily="34" charset="0"/>
              </a:defRPr>
            </a:lvl1pPr>
          </a:lstStyle>
          <a:p>
            <a:pPr lvl="0"/>
            <a:endParaRPr lang="de-DE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BB2D9E5F-8D62-85B4-ED9E-1494E072622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790" y="3930881"/>
            <a:ext cx="1634420" cy="139523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3937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kro final she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  <p:extLst>
      <p:ext uri="{BB962C8B-B14F-4D97-AF65-F5344CB8AC3E}">
        <p14:creationId xmlns:p14="http://schemas.microsoft.com/office/powerpoint/2010/main" val="1042573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ihandform: Form 7">
            <a:extLst>
              <a:ext uri="{FF2B5EF4-FFF2-40B4-BE49-F238E27FC236}">
                <a16:creationId xmlns:a16="http://schemas.microsoft.com/office/drawing/2014/main" id="{F9DF8EB7-55CC-464A-AA49-D68D61344DB2}"/>
              </a:ext>
            </a:extLst>
          </p:cNvPr>
          <p:cNvSpPr>
            <a:spLocks/>
          </p:cNvSpPr>
          <p:nvPr userDrawn="1"/>
        </p:nvSpPr>
        <p:spPr bwMode="auto">
          <a:xfrm>
            <a:off x="10348322" y="6329191"/>
            <a:ext cx="1843678" cy="528810"/>
          </a:xfrm>
          <a:custGeom>
            <a:avLst/>
            <a:gdLst>
              <a:gd name="connsiteX0" fmla="*/ 1843678 w 1843678"/>
              <a:gd name="connsiteY0" fmla="*/ 0 h 528810"/>
              <a:gd name="connsiteX1" fmla="*/ 1843678 w 1843678"/>
              <a:gd name="connsiteY1" fmla="*/ 528810 h 528810"/>
              <a:gd name="connsiteX2" fmla="*/ 0 w 1843678"/>
              <a:gd name="connsiteY2" fmla="*/ 528810 h 528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43678" h="528810">
                <a:moveTo>
                  <a:pt x="1843678" y="0"/>
                </a:moveTo>
                <a:lnTo>
                  <a:pt x="1843678" y="528810"/>
                </a:lnTo>
                <a:lnTo>
                  <a:pt x="0" y="528810"/>
                </a:lnTo>
                <a:close/>
              </a:path>
            </a:pathLst>
          </a:custGeom>
          <a:solidFill>
            <a:srgbClr val="FFE5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/>
          </a:p>
        </p:txBody>
      </p:sp>
      <p:sp>
        <p:nvSpPr>
          <p:cNvPr id="3" name="Titelplatzhalter 1">
            <a:extLst>
              <a:ext uri="{FF2B5EF4-FFF2-40B4-BE49-F238E27FC236}">
                <a16:creationId xmlns:a16="http://schemas.microsoft.com/office/drawing/2014/main" id="{010FD807-97EB-493C-9A3C-AE8BB430C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254" y="497386"/>
            <a:ext cx="11322677" cy="94515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TITREAVENIR NEXT LT 34pt</a:t>
            </a:r>
          </a:p>
        </p:txBody>
      </p:sp>
      <p:sp>
        <p:nvSpPr>
          <p:cNvPr id="4" name="Foliennummernplatzhalter 7">
            <a:extLst>
              <a:ext uri="{FF2B5EF4-FFF2-40B4-BE49-F238E27FC236}">
                <a16:creationId xmlns:a16="http://schemas.microsoft.com/office/drawing/2014/main" id="{DFEAD6D4-CC80-4993-BC8F-544E6E3590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42991" y="6570337"/>
            <a:ext cx="420143" cy="15120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800" b="0">
                <a:solidFill>
                  <a:schemeClr val="accent1"/>
                </a:solidFill>
                <a:latin typeface="Avenir Next LT Pro" panose="020B0504020202020204" pitchFamily="34" charset="0"/>
              </a:defRPr>
            </a:lvl1pPr>
          </a:lstStyle>
          <a:p>
            <a:fld id="{82EA1D04-CA53-4DE3-84A8-2B63E41036C9}" type="slidenum">
              <a:rPr lang="de-DE" smtClean="0"/>
              <a:pPr/>
              <a:t>‹N°›</a:t>
            </a:fld>
            <a:endParaRPr lang="de-DE" dirty="0"/>
          </a:p>
        </p:txBody>
      </p:sp>
      <p:sp>
        <p:nvSpPr>
          <p:cNvPr id="5" name="Textplatzhalter 2">
            <a:extLst>
              <a:ext uri="{FF2B5EF4-FFF2-40B4-BE49-F238E27FC236}">
                <a16:creationId xmlns:a16="http://schemas.microsoft.com/office/drawing/2014/main" id="{E6E53E4B-EF88-4E0E-B2FC-506726985C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2253" y="1820294"/>
            <a:ext cx="11330880" cy="44884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err="1"/>
              <a:t>Titre</a:t>
            </a:r>
            <a:r>
              <a:rPr lang="de-DE" dirty="0"/>
              <a:t> 1</a:t>
            </a:r>
          </a:p>
          <a:p>
            <a:pPr lvl="1"/>
            <a:r>
              <a:rPr lang="de-DE" dirty="0" err="1"/>
              <a:t>Titre</a:t>
            </a:r>
            <a:r>
              <a:rPr lang="de-DE" dirty="0"/>
              <a:t> 2</a:t>
            </a:r>
          </a:p>
          <a:p>
            <a:pPr lvl="2"/>
            <a:r>
              <a:rPr lang="de-DE" dirty="0" err="1"/>
              <a:t>Titre</a:t>
            </a:r>
            <a:r>
              <a:rPr lang="de-DE" dirty="0"/>
              <a:t> 3</a:t>
            </a:r>
          </a:p>
        </p:txBody>
      </p:sp>
      <p:sp>
        <p:nvSpPr>
          <p:cNvPr id="12" name="Datumsplatzhalter 5">
            <a:extLst>
              <a:ext uri="{FF2B5EF4-FFF2-40B4-BE49-F238E27FC236}">
                <a16:creationId xmlns:a16="http://schemas.microsoft.com/office/drawing/2014/main" id="{C705D6E7-DDD3-48B9-9718-4FE119F44A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31657" y="6570338"/>
            <a:ext cx="9208732" cy="98751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accent1"/>
                </a:solidFill>
                <a:latin typeface="Avenir Next LT Pro" panose="020B0504020202020204" pitchFamily="34" charset="0"/>
              </a:defRPr>
            </a:lvl1pPr>
          </a:lstStyle>
          <a:p>
            <a:r>
              <a:rPr lang="de-DE"/>
              <a:t>Confidentiel|   </a:t>
            </a:r>
            <a:fld id="{FC89AA29-A18B-45E6-A6DD-E693AF6AAD3A}" type="datetimeFigureOut">
              <a:rPr lang="de-DE" smtClean="0"/>
              <a:pPr/>
              <a:t>11.06.2024</a:t>
            </a:fld>
            <a:endParaRPr lang="de-DE" dirty="0"/>
          </a:p>
        </p:txBody>
      </p:sp>
    </p:spTree>
    <p:custDataLst>
      <p:tags r:id="rId12"/>
    </p:custDataLst>
    <p:extLst>
      <p:ext uri="{BB962C8B-B14F-4D97-AF65-F5344CB8AC3E}">
        <p14:creationId xmlns:p14="http://schemas.microsoft.com/office/powerpoint/2010/main" val="232596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7" r:id="rId2"/>
    <p:sldLayoutId id="2147483666" r:id="rId3"/>
    <p:sldLayoutId id="2147483674" r:id="rId4"/>
    <p:sldLayoutId id="2147483676" r:id="rId5"/>
    <p:sldLayoutId id="2147483668" r:id="rId6"/>
    <p:sldLayoutId id="2147483669" r:id="rId7"/>
    <p:sldLayoutId id="2147483670" r:id="rId8"/>
    <p:sldLayoutId id="2147483672" r:id="rId9"/>
    <p:sldLayoutId id="2147483673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 cap="all" baseline="0">
          <a:solidFill>
            <a:schemeClr val="tx1"/>
          </a:solidFill>
          <a:latin typeface="Avenir Next LT Pro" panose="020B0504020202020204" pitchFamily="34" charset="0"/>
          <a:ea typeface="+mj-ea"/>
          <a:cs typeface="+mj-cs"/>
        </a:defRPr>
      </a:lvl1pPr>
    </p:titleStyle>
    <p:bodyStyle>
      <a:lvl1pPr marL="177800" indent="-1778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CA Metro" panose="00000500000000000000" pitchFamily="2" charset="0"/>
        <a:buChar char="̸"/>
        <a:defRPr sz="1500" kern="1200">
          <a:solidFill>
            <a:schemeClr val="tx1"/>
          </a:solidFill>
          <a:latin typeface="Avenir Next LT Pro" panose="020B0504020202020204" pitchFamily="34" charset="0"/>
          <a:ea typeface="+mn-ea"/>
          <a:cs typeface="+mn-cs"/>
        </a:defRPr>
      </a:lvl1pPr>
      <a:lvl2pPr marL="450850" indent="-18415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CA Metro" panose="00000500000000000000" pitchFamily="2" charset="0"/>
        <a:buChar char="̸"/>
        <a:defRPr sz="1500" kern="1200">
          <a:solidFill>
            <a:schemeClr val="tx1"/>
          </a:solidFill>
          <a:latin typeface="Avenir Next LT Pro" panose="020B0504020202020204" pitchFamily="34" charset="0"/>
          <a:ea typeface="+mn-ea"/>
          <a:cs typeface="+mn-cs"/>
        </a:defRPr>
      </a:lvl2pPr>
      <a:lvl3pPr marL="715963" indent="-176213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CA Metro" panose="00000500000000000000" pitchFamily="2" charset="0"/>
        <a:buChar char="̸"/>
        <a:defRPr sz="1500" kern="1200">
          <a:solidFill>
            <a:schemeClr val="tx1"/>
          </a:solidFill>
          <a:latin typeface="Avenir Next LT Pro" panose="020B05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1" pos="272">
          <p15:clr>
            <a:srgbClr val="F26B43"/>
          </p15:clr>
        </p15:guide>
        <p15:guide id="32" pos="7408">
          <p15:clr>
            <a:srgbClr val="F26B43"/>
          </p15:clr>
        </p15:guide>
        <p15:guide id="33" pos="3840">
          <p15:clr>
            <a:srgbClr val="F26B43"/>
          </p15:clr>
        </p15:guide>
        <p15:guide id="34" orient="horz" pos="4201">
          <p15:clr>
            <a:srgbClr val="F26B43"/>
          </p15:clr>
        </p15:guide>
        <p15:guide id="35" orient="horz" pos="346">
          <p15:clr>
            <a:srgbClr val="F26B43"/>
          </p15:clr>
        </p15:guide>
        <p15:guide id="36" orient="horz" pos="3974">
          <p15:clr>
            <a:srgbClr val="F26B43"/>
          </p15:clr>
        </p15:guide>
        <p15:guide id="37" orient="horz" pos="113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tro.fr/inspiration/conseil-gestion/digitaliser-restaurant" TargetMode="External"/><Relationship Id="rId2" Type="http://schemas.openxmlformats.org/officeDocument/2006/relationships/hyperlink" Target="https://www.metro.fr/service/digital/caisse-enregistreuse-dish-po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_UAMCzCUbrQ" TargetMode="External"/><Relationship Id="rId7" Type="http://schemas.openxmlformats.org/officeDocument/2006/relationships/image" Target="../media/image30.jpeg"/><Relationship Id="rId2" Type="http://schemas.openxmlformats.org/officeDocument/2006/relationships/hyperlink" Target="https://podcast.ausha.co/toque-toque/alan-geaam-la-cuisine-est-un-sport-de-combat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instagram.com/reel/CpKXK4eoz6e/" TargetMode="External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s://www.monrestaurantpasseaudurable.fr/temoignages/sebastien-maille" TargetMode="Externa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2.jpeg"/><Relationship Id="rId4" Type="http://schemas.openxmlformats.org/officeDocument/2006/relationships/hyperlink" Target="https://www.instagram.com/reel/CzOq3VgrLGo/?igshid=aXo0eXdkMmM1dmZs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hyperlink" Target="https://www.metro.fr/metro/univers-produits/equipement-cuisine/ustensiles-cuisine-professionnels/bien-choisir-couteau-professionne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etro.fr/inspiration/conseil-hygiene-alimentaire/guide-hygiene-securite-restaurant" TargetMode="External"/><Relationship Id="rId5" Type="http://schemas.openxmlformats.org/officeDocument/2006/relationships/image" Target="../media/image7.jpeg"/><Relationship Id="rId4" Type="http://schemas.openxmlformats.org/officeDocument/2006/relationships/hyperlink" Target="https://www.metro.fr/metro/univers-produits/produits-saison/automne/cuisiner-courge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etro.fr/blog/tendances/cocktails-etranger" TargetMode="External"/><Relationship Id="rId2" Type="http://schemas.openxmlformats.org/officeDocument/2006/relationships/hyperlink" Target="https://www.metro.fr/inspiration/recette-chef/plat-du-jour/tartare-veau-mayonnaise-wasabi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p/CzQcI9ppp3e/?igshid=ejg2ZzlmOW5xajBq" TargetMode="External"/><Relationship Id="rId7" Type="http://schemas.openxmlformats.org/officeDocument/2006/relationships/image" Target="../media/image13.jpeg"/><Relationship Id="rId2" Type="http://schemas.openxmlformats.org/officeDocument/2006/relationships/hyperlink" Target="https://www.metro.fr/inspiration/recette-chef/plat-du-jour/tartare-veau-mayonnaise-wasabi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hyperlink" Target="https://www.instagram.com/p/CzYorhRNl2l/?igshid=M256YXhpZHJ0c3pk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reel/Csoa2ANIXUS/?igshid=aGU4b29ka2JoYTVh" TargetMode="External"/><Relationship Id="rId7" Type="http://schemas.openxmlformats.org/officeDocument/2006/relationships/image" Target="../media/image16.jpeg"/><Relationship Id="rId2" Type="http://schemas.openxmlformats.org/officeDocument/2006/relationships/hyperlink" Target="https://www.instagram.com/reel/CzVua39oCBD/?igshid=MTdudGcwdGZuNnEwMg==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hyperlink" Target="https://www.instagram.com/reel/CydeoSNIhHd/?igshid=d2NxNXNxNnhmNHMy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reel/Clq-Jxuo_Gk/?igshid=MWI0eThyNnU4OTc1aA%3D%3D" TargetMode="External"/><Relationship Id="rId2" Type="http://schemas.openxmlformats.org/officeDocument/2006/relationships/hyperlink" Target="https://www.instagram.com/reel/Cs6IO2YOmVx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kDQi_N-kbdc" TargetMode="External"/><Relationship Id="rId2" Type="http://schemas.openxmlformats.org/officeDocument/2006/relationships/hyperlink" Target="https://www.youtube.com/watch?v=fVjx9Dc1s9o&amp;t=63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reel/CyvpuLEBC4G/?igshid=ZWRnbGM1eTBsMm1k" TargetMode="External"/><Relationship Id="rId7" Type="http://schemas.openxmlformats.org/officeDocument/2006/relationships/image" Target="../media/image24.jpeg"/><Relationship Id="rId2" Type="http://schemas.openxmlformats.org/officeDocument/2006/relationships/hyperlink" Target="https://www.instagram.com/s/aGlnaGxpZ2h0OjE3OTAxMTQ2MTA4NDI4OTA4?story_media_id=2885880306280369584&amp;igshid=MXVjZTVnbHcwaDNyYQ==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hyperlink" Target="https://www.instagram.com/s/aGlnaGxpZ2h0OjE3ODk4MjA5MjQ5Mzk1Mzg2?story_media_id=2780772804136641846&amp;igshid=cjNraTNqMWZhNWF4" TargetMode="Externa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personne, intérieur, charrette à bras&#10;&#10;Description générée automatiquement">
            <a:extLst>
              <a:ext uri="{FF2B5EF4-FFF2-40B4-BE49-F238E27FC236}">
                <a16:creationId xmlns:a16="http://schemas.microsoft.com/office/drawing/2014/main" id="{3C3087AE-C713-353D-D9B1-28C6ECF959C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1999" cy="6160164"/>
          </a:xfrm>
          <a:prstGeom prst="rect">
            <a:avLst/>
          </a:prstGeom>
        </p:spPr>
      </p:pic>
      <p:sp>
        <p:nvSpPr>
          <p:cNvPr id="4" name="Freihandform: Form 8">
            <a:extLst>
              <a:ext uri="{FF2B5EF4-FFF2-40B4-BE49-F238E27FC236}">
                <a16:creationId xmlns:a16="http://schemas.microsoft.com/office/drawing/2014/main" id="{4ACF1CDD-A92A-EF77-EAAD-C74E0218C5DA}"/>
              </a:ext>
            </a:extLst>
          </p:cNvPr>
          <p:cNvSpPr>
            <a:spLocks/>
          </p:cNvSpPr>
          <p:nvPr/>
        </p:nvSpPr>
        <p:spPr bwMode="auto">
          <a:xfrm>
            <a:off x="0" y="1823701"/>
            <a:ext cx="12192000" cy="5034300"/>
          </a:xfrm>
          <a:custGeom>
            <a:avLst/>
            <a:gdLst>
              <a:gd name="connsiteX0" fmla="*/ 12192000 w 12192000"/>
              <a:gd name="connsiteY0" fmla="*/ 0 h 5034300"/>
              <a:gd name="connsiteX1" fmla="*/ 12192000 w 12192000"/>
              <a:gd name="connsiteY1" fmla="*/ 5034300 h 5034300"/>
              <a:gd name="connsiteX2" fmla="*/ 0 w 12192000"/>
              <a:gd name="connsiteY2" fmla="*/ 5034300 h 5034300"/>
              <a:gd name="connsiteX3" fmla="*/ 0 w 12192000"/>
              <a:gd name="connsiteY3" fmla="*/ 3495827 h 503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5034300">
                <a:moveTo>
                  <a:pt x="12192000" y="0"/>
                </a:moveTo>
                <a:lnTo>
                  <a:pt x="12192000" y="5034300"/>
                </a:lnTo>
                <a:lnTo>
                  <a:pt x="0" y="5034300"/>
                </a:lnTo>
                <a:lnTo>
                  <a:pt x="0" y="3495827"/>
                </a:lnTo>
                <a:close/>
              </a:path>
            </a:pathLst>
          </a:custGeom>
          <a:solidFill>
            <a:srgbClr val="FFE5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de-DE" dirty="0">
              <a:latin typeface="Avenir Next LT Pro" panose="020B0504020202020204" pitchFamily="34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8E03FBE-8F8F-3BCF-8AF7-C70A363F8170}"/>
              </a:ext>
            </a:extLst>
          </p:cNvPr>
          <p:cNvSpPr txBox="1"/>
          <p:nvPr/>
        </p:nvSpPr>
        <p:spPr>
          <a:xfrm>
            <a:off x="1778461" y="4531367"/>
            <a:ext cx="863507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1A3C7B"/>
                </a:solidFill>
                <a:latin typeface="Avenir Next LT Pro" panose="020B0504020202020204" pitchFamily="34" charset="0"/>
              </a:rPr>
              <a:t>INVENTAIRE RETAIL MEDIA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7F1C207-E799-A01E-2F3F-3CE83603C88F}"/>
              </a:ext>
            </a:extLst>
          </p:cNvPr>
          <p:cNvSpPr txBox="1"/>
          <p:nvPr/>
        </p:nvSpPr>
        <p:spPr>
          <a:xfrm>
            <a:off x="3249365" y="5612759"/>
            <a:ext cx="5693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>
                <a:solidFill>
                  <a:srgbClr val="1A3C7B"/>
                </a:solidFill>
                <a:latin typeface="Avenir Next LT Pro" panose="020B0504020202020204" pitchFamily="34" charset="0"/>
              </a:rPr>
              <a:t>Juin 2024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E571792-CBCC-EC14-612D-4F9645851FF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3313" y="2416153"/>
            <a:ext cx="1582349" cy="1350785"/>
          </a:xfrm>
          <a:prstGeom prst="rect">
            <a:avLst/>
          </a:prstGeom>
        </p:spPr>
      </p:pic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62868E6D-9801-EEF9-C3A1-DDAE2BD48B3E}"/>
              </a:ext>
            </a:extLst>
          </p:cNvPr>
          <p:cNvCxnSpPr/>
          <p:nvPr/>
        </p:nvCxnSpPr>
        <p:spPr>
          <a:xfrm>
            <a:off x="5334000" y="5355771"/>
            <a:ext cx="146957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00669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5F17CE-9F5E-BA3F-D9D2-61B8C062F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254" y="187884"/>
            <a:ext cx="11322677" cy="945155"/>
          </a:xfrm>
        </p:spPr>
        <p:txBody>
          <a:bodyPr/>
          <a:lstStyle/>
          <a:p>
            <a:r>
              <a:rPr lang="fr-FR" dirty="0"/>
              <a:t>Pages et vidéos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2A8F432-1006-0948-5CE5-F2FC8D2D67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A1D04-CA53-4DE3-84A8-2B63E41036C9}" type="slidenum">
              <a:rPr lang="de-DE" smtClean="0"/>
              <a:pPr/>
              <a:t>10</a:t>
            </a:fld>
            <a:endParaRPr lang="de-DE" dirty="0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5C9CE6DB-47F6-9F84-2E1D-DC7D3CE3CF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7141797"/>
              </p:ext>
            </p:extLst>
          </p:nvPr>
        </p:nvGraphicFramePr>
        <p:xfrm>
          <a:off x="2123269" y="971041"/>
          <a:ext cx="8640000" cy="458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116514987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0916431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597944647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63360467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17328669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47442607"/>
                    </a:ext>
                  </a:extLst>
                </a:gridCol>
              </a:tblGrid>
              <a:tr h="458106">
                <a:tc>
                  <a:txBody>
                    <a:bodyPr/>
                    <a:lstStyle/>
                    <a:p>
                      <a:r>
                        <a:rPr lang="fr-FR" sz="12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Objectif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URL benchmark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Précisions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Statistiques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299531"/>
                  </a:ext>
                </a:extLst>
              </a:tr>
            </a:tbl>
          </a:graphicData>
        </a:graphic>
      </p:graphicFrame>
      <p:graphicFrame>
        <p:nvGraphicFramePr>
          <p:cNvPr id="8" name="Tableau 8">
            <a:extLst>
              <a:ext uri="{FF2B5EF4-FFF2-40B4-BE49-F238E27FC236}">
                <a16:creationId xmlns:a16="http://schemas.microsoft.com/office/drawing/2014/main" id="{17CAB684-75E7-FBB0-BDEF-A1B0CA1A7C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767564"/>
              </p:ext>
            </p:extLst>
          </p:nvPr>
        </p:nvGraphicFramePr>
        <p:xfrm>
          <a:off x="2123268" y="1564958"/>
          <a:ext cx="8640000" cy="1390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Page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Présentation du service</a:t>
                      </a:r>
                    </a:p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&gt; Création de leads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Page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chemeClr val="tx1"/>
                          </a:solidFill>
                          <a:hlinkClick r:id="rId2"/>
                        </a:rPr>
                        <a:t>https://www.metro.fr/service/digital/caisse-enregistreuse-dish-pos</a:t>
                      </a: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1 000 à 30 000 vues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5AEE21F3-E417-69CF-C260-65A2B77BB5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2594268"/>
              </p:ext>
            </p:extLst>
          </p:nvPr>
        </p:nvGraphicFramePr>
        <p:xfrm>
          <a:off x="2123268" y="3111456"/>
          <a:ext cx="8640000" cy="1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864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Livre blanc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Décrypter un sujet en lien avec une problématique client</a:t>
                      </a:r>
                      <a:br>
                        <a:rPr lang="fr-FR" sz="120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&gt; image/visibilité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Page + 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pdf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050" b="0" dirty="0">
                          <a:solidFill>
                            <a:schemeClr val="tx1"/>
                          </a:solidFill>
                        </a:rPr>
                        <a:t>(environ 30 pages) 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à télécharger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chemeClr val="tx1"/>
                          </a:solidFill>
                        </a:rPr>
                        <a:t>https://www.metro.fr/inspiration/conseil-gestion/digitaliser-restaurant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Relai sur Facebook compris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Demande pas mal de temps de relecture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3 000 à 20 000 vues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4" name="Tableau 8">
            <a:extLst>
              <a:ext uri="{FF2B5EF4-FFF2-40B4-BE49-F238E27FC236}">
                <a16:creationId xmlns:a16="http://schemas.microsoft.com/office/drawing/2014/main" id="{A0A5E2E3-B35C-5C66-2798-7A9834771F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580160"/>
              </p:ext>
            </p:extLst>
          </p:nvPr>
        </p:nvGraphicFramePr>
        <p:xfrm>
          <a:off x="2123267" y="4687879"/>
          <a:ext cx="8640000" cy="1390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Vidéo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youtube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Faire connaitre nos services</a:t>
                      </a:r>
                      <a:br>
                        <a:rPr lang="fr-FR" sz="120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&gt; image / visibilité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Vidéo horizontale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10 min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chemeClr val="tx1"/>
                          </a:solidFill>
                        </a:rPr>
                        <a:t>Vidéo en cours de création pour le service conception et aménagement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i="1" dirty="0">
                          <a:solidFill>
                            <a:schemeClr val="tx1"/>
                          </a:solidFill>
                        </a:rPr>
                        <a:t>(En cours de diffusion…)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pic>
        <p:nvPicPr>
          <p:cNvPr id="10" name="Image 9">
            <a:hlinkClick r:id="rId3"/>
            <a:extLst>
              <a:ext uri="{FF2B5EF4-FFF2-40B4-BE49-F238E27FC236}">
                <a16:creationId xmlns:a16="http://schemas.microsoft.com/office/drawing/2014/main" id="{E22CBF59-F693-FBAE-ED43-E02FD6F4752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045" y="3111456"/>
            <a:ext cx="1110406" cy="1576423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FD38C83-FC41-5571-5235-164BFE7CD59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930" y="1615422"/>
            <a:ext cx="1302067" cy="1302067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F2CE99C-63A3-F137-2B43-2AC429F3F38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456" y="4920536"/>
            <a:ext cx="1638791" cy="906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6174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5">
            <a:extLst>
              <a:ext uri="{FF2B5EF4-FFF2-40B4-BE49-F238E27FC236}">
                <a16:creationId xmlns:a16="http://schemas.microsoft.com/office/drawing/2014/main" id="{971108C9-E437-313A-FC9D-5D7695A251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0149481"/>
              </p:ext>
            </p:extLst>
          </p:nvPr>
        </p:nvGraphicFramePr>
        <p:xfrm>
          <a:off x="2123269" y="971041"/>
          <a:ext cx="8640000" cy="458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116514987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0916431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597944647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63360467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17328669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47442607"/>
                    </a:ext>
                  </a:extLst>
                </a:gridCol>
              </a:tblGrid>
              <a:tr h="458106">
                <a:tc>
                  <a:txBody>
                    <a:bodyPr/>
                    <a:lstStyle/>
                    <a:p>
                      <a:r>
                        <a:rPr lang="fr-FR" sz="12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Objectif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URL benchmark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Précisions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Statistiques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299531"/>
                  </a:ext>
                </a:extLst>
              </a:tr>
            </a:tbl>
          </a:graphicData>
        </a:graphic>
      </p:graphicFrame>
      <p:graphicFrame>
        <p:nvGraphicFramePr>
          <p:cNvPr id="3" name="Tableau 8">
            <a:extLst>
              <a:ext uri="{FF2B5EF4-FFF2-40B4-BE49-F238E27FC236}">
                <a16:creationId xmlns:a16="http://schemas.microsoft.com/office/drawing/2014/main" id="{159997E3-8784-584A-ADA5-11B6011924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793815"/>
              </p:ext>
            </p:extLst>
          </p:nvPr>
        </p:nvGraphicFramePr>
        <p:xfrm>
          <a:off x="2123268" y="1564958"/>
          <a:ext cx="8640000" cy="1390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Podcast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Inspirer en présentant le parcours de chefs</a:t>
                      </a:r>
                      <a:br>
                        <a:rPr lang="fr-FR" sz="120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&gt; Image / visibilité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Audio </a:t>
                      </a:r>
                    </a:p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de 10-15 min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dirty="0">
                          <a:solidFill>
                            <a:schemeClr val="tx1"/>
                          </a:solidFill>
                          <a:hlinkClick r:id="rId2"/>
                        </a:rPr>
                        <a:t>https://podcast.ausha.co/toque-toque/alan-geaam-la-cuisine-est-un-sport-de-combat</a:t>
                      </a:r>
                      <a:endParaRPr lang="fr-FR" sz="11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Republié sur 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Youtube</a:t>
                      </a:r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4 000 à 6 000 écoutes </a:t>
                      </a:r>
                    </a:p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+ 13 000 vues 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youtube</a:t>
                      </a:r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59967591-1086-FB0B-6E07-9338364C96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457190"/>
              </p:ext>
            </p:extLst>
          </p:nvPr>
        </p:nvGraphicFramePr>
        <p:xfrm>
          <a:off x="2123268" y="3091400"/>
          <a:ext cx="8640000" cy="1390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Vidéo longue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Donner des solutions sur une problématique client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&gt; Image / visibilité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Vidéo 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Youtube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de 10-15 min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chemeClr val="tx1"/>
                          </a:solidFill>
                          <a:hlinkClick r:id="rId3"/>
                        </a:rPr>
                        <a:t>https://www.youtube.com/watch?v=_UAMCzCUbrQ</a:t>
                      </a: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Environ 30 000 vues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pic>
        <p:nvPicPr>
          <p:cNvPr id="7" name="Image 6">
            <a:extLst>
              <a:ext uri="{FF2B5EF4-FFF2-40B4-BE49-F238E27FC236}">
                <a16:creationId xmlns:a16="http://schemas.microsoft.com/office/drawing/2014/main" id="{475B7C7B-84A0-90C8-97FE-5AC5AA018D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794" y="1564958"/>
            <a:ext cx="1372089" cy="139063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68A16E13-931D-1E52-8D43-39AB8861DCF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75" y="3291678"/>
            <a:ext cx="1698125" cy="990073"/>
          </a:xfrm>
          <a:prstGeom prst="rect">
            <a:avLst/>
          </a:prstGeom>
        </p:spPr>
      </p:pic>
      <p:graphicFrame>
        <p:nvGraphicFramePr>
          <p:cNvPr id="16" name="Tableau 15">
            <a:extLst>
              <a:ext uri="{FF2B5EF4-FFF2-40B4-BE49-F238E27FC236}">
                <a16:creationId xmlns:a16="http://schemas.microsoft.com/office/drawing/2014/main" id="{42EE235D-4E75-9C34-B00C-9CA35A23C2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869427"/>
              </p:ext>
            </p:extLst>
          </p:nvPr>
        </p:nvGraphicFramePr>
        <p:xfrm>
          <a:off x="2123268" y="4597726"/>
          <a:ext cx="8640000" cy="1390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Reel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créateurs contenus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Présenter des concepts de restaurant tendance</a:t>
                      </a:r>
                      <a:br>
                        <a:rPr lang="fr-FR" sz="120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&gt; image / visibilité</a:t>
                      </a:r>
                    </a:p>
                    <a:p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Vidéo verticale &lt; 1min30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dirty="0">
                          <a:hlinkClick r:id="rId6"/>
                        </a:rPr>
                        <a:t>https://www.instagram.com/reel/CpKXK4eoz6e/</a:t>
                      </a: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Possible mise en avant de restaurants tendances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150 000 à 300 000 vues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pic>
        <p:nvPicPr>
          <p:cNvPr id="17" name="Image 16">
            <a:hlinkClick r:id="rId6"/>
            <a:extLst>
              <a:ext uri="{FF2B5EF4-FFF2-40B4-BE49-F238E27FC236}">
                <a16:creationId xmlns:a16="http://schemas.microsoft.com/office/drawing/2014/main" id="{A808DFD7-B89D-4C89-8BB8-8929C21C7DC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296" y="4619085"/>
            <a:ext cx="888459" cy="1390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15492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5">
            <a:extLst>
              <a:ext uri="{FF2B5EF4-FFF2-40B4-BE49-F238E27FC236}">
                <a16:creationId xmlns:a16="http://schemas.microsoft.com/office/drawing/2014/main" id="{971108C9-E437-313A-FC9D-5D7695A251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407539"/>
              </p:ext>
            </p:extLst>
          </p:nvPr>
        </p:nvGraphicFramePr>
        <p:xfrm>
          <a:off x="2123269" y="971041"/>
          <a:ext cx="8640000" cy="458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116514987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0916431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597944647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63360467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17328669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47442607"/>
                    </a:ext>
                  </a:extLst>
                </a:gridCol>
              </a:tblGrid>
              <a:tr h="458106">
                <a:tc>
                  <a:txBody>
                    <a:bodyPr/>
                    <a:lstStyle/>
                    <a:p>
                      <a:r>
                        <a:rPr lang="fr-FR" sz="12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Objectif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URL benchmark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Précisions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Statistiques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299531"/>
                  </a:ext>
                </a:extLst>
              </a:tr>
            </a:tbl>
          </a:graphicData>
        </a:graphic>
      </p:graphicFrame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59967591-1086-FB0B-6E07-9338364C96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580037"/>
              </p:ext>
            </p:extLst>
          </p:nvPr>
        </p:nvGraphicFramePr>
        <p:xfrm>
          <a:off x="2123268" y="1622806"/>
          <a:ext cx="8640000" cy="1390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Interview experts engagé dans le durables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Inspirer à passer au durable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Page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chemeClr val="tx1"/>
                          </a:solidFill>
                        </a:rPr>
                        <a:t>https://www.monrestaurantpasseaudurable.fr/temoignages/sebastien-maille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Possibilité de captation vidéo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i="1" dirty="0">
                          <a:solidFill>
                            <a:schemeClr val="tx1"/>
                          </a:solidFill>
                        </a:rPr>
                        <a:t>(Données non disponibles…)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pic>
        <p:nvPicPr>
          <p:cNvPr id="15" name="Image 14">
            <a:hlinkClick r:id="rId2"/>
            <a:extLst>
              <a:ext uri="{FF2B5EF4-FFF2-40B4-BE49-F238E27FC236}">
                <a16:creationId xmlns:a16="http://schemas.microsoft.com/office/drawing/2014/main" id="{AAE7537E-3AD0-DA42-FB97-296614FBAC4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458" y="1701113"/>
            <a:ext cx="1054225" cy="1234015"/>
          </a:xfrm>
          <a:prstGeom prst="rect">
            <a:avLst/>
          </a:prstGeom>
        </p:spPr>
      </p:pic>
      <p:pic>
        <p:nvPicPr>
          <p:cNvPr id="6" name="Image 5">
            <a:hlinkClick r:id="rId4"/>
            <a:extLst>
              <a:ext uri="{FF2B5EF4-FFF2-40B4-BE49-F238E27FC236}">
                <a16:creationId xmlns:a16="http://schemas.microsoft.com/office/drawing/2014/main" id="{8F41C30B-EC35-C752-223A-0F8D5AADC3A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416" y="3079640"/>
            <a:ext cx="932307" cy="1686466"/>
          </a:xfrm>
          <a:prstGeom prst="rect">
            <a:avLst/>
          </a:prstGeom>
        </p:spPr>
      </p:pic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E0E9D55C-238B-9CD2-70C0-CC4E91505C0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44571"/>
              </p:ext>
            </p:extLst>
          </p:nvPr>
        </p:nvGraphicFramePr>
        <p:xfrm>
          <a:off x="2123268" y="3207096"/>
          <a:ext cx="8640000" cy="1390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Reel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producteur local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Présenter nos producteurs et leurs produits</a:t>
                      </a:r>
                      <a:br>
                        <a:rPr lang="fr-FR" sz="120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&gt; image / visibilité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Vidéo verticale &lt; 1min30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chemeClr val="tx1"/>
                          </a:solidFill>
                          <a:hlinkClick r:id="rId4"/>
                        </a:rPr>
                        <a:t>https://www.instagram.com/reel/CzOq3VgrLGo/?igshid=aXo0eXdkMmM1dmZs</a:t>
                      </a: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Livré avec une page pour le site METRO-local.fr : </a:t>
                      </a:r>
                      <a:r>
                        <a:rPr lang="fr-FR" sz="1050" b="0" dirty="0">
                          <a:solidFill>
                            <a:schemeClr val="tx1"/>
                          </a:solidFill>
                        </a:rPr>
                        <a:t>https://www.metro-local.fr/producteur?Slug=laurent-raineau-courges</a:t>
                      </a:r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130 000 à 200 000 vues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22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5F17CE-9F5E-BA3F-D9D2-61B8C062F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254" y="187884"/>
            <a:ext cx="11322677" cy="945155"/>
          </a:xfrm>
        </p:spPr>
        <p:txBody>
          <a:bodyPr/>
          <a:lstStyle/>
          <a:p>
            <a:r>
              <a:rPr lang="fr-FR" dirty="0"/>
              <a:t>STORE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2A8F432-1006-0948-5CE5-F2FC8D2D67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A1D04-CA53-4DE3-84A8-2B63E41036C9}" type="slidenum">
              <a:rPr lang="de-DE" smtClean="0"/>
              <a:pPr/>
              <a:t>13</a:t>
            </a:fld>
            <a:endParaRPr lang="de-DE" dirty="0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5C9CE6DB-47F6-9F84-2E1D-DC7D3CE3CF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4213319"/>
              </p:ext>
            </p:extLst>
          </p:nvPr>
        </p:nvGraphicFramePr>
        <p:xfrm>
          <a:off x="2123269" y="971041"/>
          <a:ext cx="8640000" cy="458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116514987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0916431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597944647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96647814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17328669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47442607"/>
                    </a:ext>
                  </a:extLst>
                </a:gridCol>
              </a:tblGrid>
              <a:tr h="458106">
                <a:tc>
                  <a:txBody>
                    <a:bodyPr/>
                    <a:lstStyle/>
                    <a:p>
                      <a:r>
                        <a:rPr lang="fr-FR" sz="12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Objectif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Durée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Précisions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Statistiques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299531"/>
                  </a:ext>
                </a:extLst>
              </a:tr>
            </a:tbl>
          </a:graphicData>
        </a:graphic>
      </p:graphicFrame>
      <p:graphicFrame>
        <p:nvGraphicFramePr>
          <p:cNvPr id="8" name="Tableau 8">
            <a:extLst>
              <a:ext uri="{FF2B5EF4-FFF2-40B4-BE49-F238E27FC236}">
                <a16:creationId xmlns:a16="http://schemas.microsoft.com/office/drawing/2014/main" id="{17CAB684-75E7-FBB0-BDEF-A1B0CA1A7C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9412572"/>
              </p:ext>
            </p:extLst>
          </p:nvPr>
        </p:nvGraphicFramePr>
        <p:xfrm>
          <a:off x="2123268" y="1564958"/>
          <a:ext cx="86400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74305296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003675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In Store</a:t>
                      </a:r>
                      <a:br>
                        <a:rPr lang="fr-FR" sz="120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PARKING PLV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Animer l’actualité de l’enseigne et assurer une visibilité forte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Akilux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800x1200 </a:t>
                      </a:r>
                    </a:p>
                    <a:p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1 mois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Visibilité exclusive sur ce média sur la période</a:t>
                      </a:r>
                    </a:p>
                    <a:p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XXX visiteurs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DA289CBA-0741-C9EC-D595-D1A5BF2C82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7688611"/>
              </p:ext>
            </p:extLst>
          </p:nvPr>
        </p:nvGraphicFramePr>
        <p:xfrm>
          <a:off x="2123268" y="2700324"/>
          <a:ext cx="86400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11902466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003675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KIT PLV  - Grand Format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Animer l’actualité de l’enseigne et assurer une visibilité forte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Kakémono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Xxxxxx</a:t>
                      </a:r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XXXXx</a:t>
                      </a:r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15 jours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XX supports </a:t>
                      </a:r>
                      <a:br>
                        <a:rPr lang="fr-FR" sz="12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par halles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XXX visiteurs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5AEE21F3-E417-69CF-C260-65A2B77BB5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273442"/>
              </p:ext>
            </p:extLst>
          </p:nvPr>
        </p:nvGraphicFramePr>
        <p:xfrm>
          <a:off x="2123268" y="3835690"/>
          <a:ext cx="8640000" cy="10096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58788723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009603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Stop rayon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Exprimer une information au plus près du produit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A5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15 jours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XXX visiteurs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EC6D134D-A0FB-FB2A-D561-862DF254DF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543474"/>
              </p:ext>
            </p:extLst>
          </p:nvPr>
        </p:nvGraphicFramePr>
        <p:xfrm>
          <a:off x="2123268" y="4976984"/>
          <a:ext cx="8640000" cy="10096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58788723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009603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Radio In store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Délivrer un message via un media peu encombré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br>
                        <a:rPr lang="fr-FR" sz="1200" b="0" dirty="0">
                          <a:solidFill>
                            <a:schemeClr val="tx1"/>
                          </a:solidFill>
                        </a:rPr>
                      </a:br>
                      <a:br>
                        <a:rPr lang="fr-FR" sz="12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~30s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1 mois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XXX visiteurs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71014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5F17CE-9F5E-BA3F-D9D2-61B8C062F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254" y="187884"/>
            <a:ext cx="11322677" cy="945155"/>
          </a:xfrm>
        </p:spPr>
        <p:txBody>
          <a:bodyPr/>
          <a:lstStyle/>
          <a:p>
            <a:r>
              <a:rPr lang="fr-FR" dirty="0"/>
              <a:t>CRM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2A8F432-1006-0948-5CE5-F2FC8D2D67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A1D04-CA53-4DE3-84A8-2B63E41036C9}" type="slidenum">
              <a:rPr lang="de-DE" smtClean="0"/>
              <a:pPr/>
              <a:t>14</a:t>
            </a:fld>
            <a:endParaRPr lang="de-DE" dirty="0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5C9CE6DB-47F6-9F84-2E1D-DC7D3CE3CF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08089"/>
              </p:ext>
            </p:extLst>
          </p:nvPr>
        </p:nvGraphicFramePr>
        <p:xfrm>
          <a:off x="2123269" y="450103"/>
          <a:ext cx="7200000" cy="458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116514987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0916431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597944647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96647814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47442607"/>
                    </a:ext>
                  </a:extLst>
                </a:gridCol>
              </a:tblGrid>
              <a:tr h="458106">
                <a:tc>
                  <a:txBody>
                    <a:bodyPr/>
                    <a:lstStyle/>
                    <a:p>
                      <a:r>
                        <a:rPr lang="fr-FR" sz="12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Objectif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Précisions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Statistiques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299531"/>
                  </a:ext>
                </a:extLst>
              </a:tr>
            </a:tbl>
          </a:graphicData>
        </a:graphic>
      </p:graphicFrame>
      <p:graphicFrame>
        <p:nvGraphicFramePr>
          <p:cNvPr id="8" name="Tableau 8">
            <a:extLst>
              <a:ext uri="{FF2B5EF4-FFF2-40B4-BE49-F238E27FC236}">
                <a16:creationId xmlns:a16="http://schemas.microsoft.com/office/drawing/2014/main" id="{17CAB684-75E7-FBB0-BDEF-A1B0CA1A7C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2806335"/>
              </p:ext>
            </p:extLst>
          </p:nvPr>
        </p:nvGraphicFramePr>
        <p:xfrm>
          <a:off x="2123268" y="1044020"/>
          <a:ext cx="7200000" cy="1003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74305296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003675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Mailing courrier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Délivrer du contenu exclusif et personnalisé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Selon brief/budget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BDD 200 000 contacts qualifiés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DA289CBA-0741-C9EC-D595-D1A5BF2C82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110714"/>
              </p:ext>
            </p:extLst>
          </p:nvPr>
        </p:nvGraphicFramePr>
        <p:xfrm>
          <a:off x="2123268" y="2179386"/>
          <a:ext cx="7200000" cy="1003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11902466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003675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E-mail dédié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Délivrer du contenu exclusif et personnalisé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Full e-mail – contenu et produit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XX supports </a:t>
                      </a:r>
                      <a:br>
                        <a:rPr lang="fr-FR" sz="12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par halles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176k </a:t>
                      </a:r>
                      <a:br>
                        <a:rPr lang="fr-FR" sz="12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around 21% open rate, 4% click to open rate</a:t>
                      </a:r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5AEE21F3-E417-69CF-C260-65A2B77BB5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996115"/>
              </p:ext>
            </p:extLst>
          </p:nvPr>
        </p:nvGraphicFramePr>
        <p:xfrm>
          <a:off x="2123268" y="3314752"/>
          <a:ext cx="7200000" cy="176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58788723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009603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Bannières Email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Exprimer un message générique  dans un contexte captif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Bannières XXX x XXX pixels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00" b="0" dirty="0">
                          <a:solidFill>
                            <a:schemeClr val="tx1"/>
                          </a:solidFill>
                        </a:rPr>
                        <a:t>E-mails actuels (environ 50 campagnes par semaine, différentes selon le CTG, thèmes spécifiques selon les besoins du CTG, dans lesquels plus de 200 produits de metro.fr (équipements) sont insérés)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176k </a:t>
                      </a:r>
                      <a:br>
                        <a:rPr lang="fr-FR" sz="12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200" b="0" dirty="0">
                          <a:solidFill>
                            <a:schemeClr val="tx1"/>
                          </a:solidFill>
                        </a:rPr>
                        <a:t>around 21% open rate, 4% click to open rate</a:t>
                      </a:r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EC6D134D-A0FB-FB2A-D561-862DF254DF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8074891"/>
              </p:ext>
            </p:extLst>
          </p:nvPr>
        </p:nvGraphicFramePr>
        <p:xfrm>
          <a:off x="2123268" y="5011879"/>
          <a:ext cx="72000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58788723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231362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SMS dédié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Délivrer du contenu exclusif et personnalisé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Message court – 160 caractères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104k</a:t>
                      </a:r>
                      <a:br>
                        <a:rPr lang="fr-FR" sz="12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délivré à 85%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8BDB68B3-29B2-FA6E-92EB-977DCA542E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7315040"/>
              </p:ext>
            </p:extLst>
          </p:nvPr>
        </p:nvGraphicFramePr>
        <p:xfrm>
          <a:off x="2123268" y="5696982"/>
          <a:ext cx="7200000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58788723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231362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Bannières SMS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Délivrer du contenu exclusif et personnalisé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SMS enrichi (bannière e-mail pour communiquer un message générique)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104k</a:t>
                      </a:r>
                      <a:br>
                        <a:rPr lang="fr-FR" sz="12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délivré à 85%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05707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5F17CE-9F5E-BA3F-D9D2-61B8C062F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254" y="187884"/>
            <a:ext cx="11322677" cy="945155"/>
          </a:xfrm>
        </p:spPr>
        <p:txBody>
          <a:bodyPr/>
          <a:lstStyle/>
          <a:p>
            <a:r>
              <a:rPr lang="fr-FR" dirty="0"/>
              <a:t>Autres leviers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2A8F432-1006-0948-5CE5-F2FC8D2D67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A1D04-CA53-4DE3-84A8-2B63E41036C9}" type="slidenum">
              <a:rPr lang="de-DE" smtClean="0"/>
              <a:pPr/>
              <a:t>15</a:t>
            </a:fld>
            <a:endParaRPr lang="de-DE" dirty="0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5C9CE6DB-47F6-9F84-2E1D-DC7D3CE3CF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1595170"/>
              </p:ext>
            </p:extLst>
          </p:nvPr>
        </p:nvGraphicFramePr>
        <p:xfrm>
          <a:off x="2123269" y="765988"/>
          <a:ext cx="7200000" cy="458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116514987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0916431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597944647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96647814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47442607"/>
                    </a:ext>
                  </a:extLst>
                </a:gridCol>
              </a:tblGrid>
              <a:tr h="458106">
                <a:tc>
                  <a:txBody>
                    <a:bodyPr/>
                    <a:lstStyle/>
                    <a:p>
                      <a:r>
                        <a:rPr lang="fr-FR" sz="12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Objectif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Précisions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Statistiques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299531"/>
                  </a:ext>
                </a:extLst>
              </a:tr>
            </a:tbl>
          </a:graphicData>
        </a:graphic>
      </p:graphicFrame>
      <p:graphicFrame>
        <p:nvGraphicFramePr>
          <p:cNvPr id="8" name="Tableau 8">
            <a:extLst>
              <a:ext uri="{FF2B5EF4-FFF2-40B4-BE49-F238E27FC236}">
                <a16:creationId xmlns:a16="http://schemas.microsoft.com/office/drawing/2014/main" id="{17CAB684-75E7-FBB0-BDEF-A1B0CA1A7C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9880682"/>
              </p:ext>
            </p:extLst>
          </p:nvPr>
        </p:nvGraphicFramePr>
        <p:xfrm>
          <a:off x="2123268" y="2404749"/>
          <a:ext cx="7200000" cy="1003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74305296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003675">
                <a:tc>
                  <a:txBody>
                    <a:bodyPr/>
                    <a:lstStyle/>
                    <a:p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Whatsapp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Informer et donner un call to action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Message dédié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A venir 2025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BDD 200 000 contacts qualifiés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DA289CBA-0741-C9EC-D595-D1A5BF2C82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8657057"/>
              </p:ext>
            </p:extLst>
          </p:nvPr>
        </p:nvGraphicFramePr>
        <p:xfrm>
          <a:off x="2123268" y="3545120"/>
          <a:ext cx="7200000" cy="1003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11902466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003675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App METRO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Délivrer un message événementiel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Interstitiel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XXXX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XXXX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4" name="Tableau 3">
            <a:extLst>
              <a:ext uri="{FF2B5EF4-FFF2-40B4-BE49-F238E27FC236}">
                <a16:creationId xmlns:a16="http://schemas.microsoft.com/office/drawing/2014/main" id="{EC6D134D-A0FB-FB2A-D561-862DF254DF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8448042"/>
              </p:ext>
            </p:extLst>
          </p:nvPr>
        </p:nvGraphicFramePr>
        <p:xfrm>
          <a:off x="2123268" y="4685491"/>
          <a:ext cx="72000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58788723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231362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Camion METRO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Associer sa marque à un media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BtoBtoC</a:t>
                      </a: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1 ou 2 faces </a:t>
                      </a:r>
                      <a:br>
                        <a:rPr lang="fr-FR" sz="12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co-brandées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Nombre de camions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8BDB68B3-29B2-FA6E-92EB-977DCA542E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2897725"/>
              </p:ext>
            </p:extLst>
          </p:nvPr>
        </p:nvGraphicFramePr>
        <p:xfrm>
          <a:off x="2123268" y="1296186"/>
          <a:ext cx="72000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58788723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231362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Magazine 15h30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Intégrer sa marque dans un contexte rédactionnel qualitatif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Pleine page </a:t>
                      </a:r>
                      <a:br>
                        <a:rPr lang="fr-FR" sz="12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Emplacement préférentiels possibles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20 000 ex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09621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5F17CE-9F5E-BA3F-D9D2-61B8C062F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254" y="187884"/>
            <a:ext cx="11322677" cy="945155"/>
          </a:xfrm>
        </p:spPr>
        <p:txBody>
          <a:bodyPr/>
          <a:lstStyle/>
          <a:p>
            <a:r>
              <a:rPr lang="fr-FR" dirty="0"/>
              <a:t>EVENEMENTS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2A8F432-1006-0948-5CE5-F2FC8D2D67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A1D04-CA53-4DE3-84A8-2B63E41036C9}" type="slidenum">
              <a:rPr lang="de-DE" smtClean="0"/>
              <a:pPr/>
              <a:t>16</a:t>
            </a:fld>
            <a:endParaRPr lang="de-DE" dirty="0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5C9CE6DB-47F6-9F84-2E1D-DC7D3CE3CF7A}"/>
              </a:ext>
            </a:extLst>
          </p:cNvPr>
          <p:cNvGraphicFramePr>
            <a:graphicFrameLocks noGrp="1"/>
          </p:cNvGraphicFramePr>
          <p:nvPr/>
        </p:nvGraphicFramePr>
        <p:xfrm>
          <a:off x="2123269" y="765988"/>
          <a:ext cx="7200000" cy="458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116514987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0916431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597944647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96647814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47442607"/>
                    </a:ext>
                  </a:extLst>
                </a:gridCol>
              </a:tblGrid>
              <a:tr h="458106">
                <a:tc>
                  <a:txBody>
                    <a:bodyPr/>
                    <a:lstStyle/>
                    <a:p>
                      <a:r>
                        <a:rPr lang="fr-FR" sz="12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Objectif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Précisions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Statistiques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299531"/>
                  </a:ext>
                </a:extLst>
              </a:tr>
            </a:tbl>
          </a:graphicData>
        </a:graphic>
      </p:graphicFrame>
      <p:graphicFrame>
        <p:nvGraphicFramePr>
          <p:cNvPr id="8" name="Tableau 8">
            <a:extLst>
              <a:ext uri="{FF2B5EF4-FFF2-40B4-BE49-F238E27FC236}">
                <a16:creationId xmlns:a16="http://schemas.microsoft.com/office/drawing/2014/main" id="{17CAB684-75E7-FBB0-BDEF-A1B0CA1A7C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9807262"/>
              </p:ext>
            </p:extLst>
          </p:nvPr>
        </p:nvGraphicFramePr>
        <p:xfrm>
          <a:off x="2123268" y="2255842"/>
          <a:ext cx="7200000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74305296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003675">
                <a:tc>
                  <a:txBody>
                    <a:bodyPr/>
                    <a:lstStyle/>
                    <a:p>
                      <a:br>
                        <a:rPr lang="fr-FR" sz="120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Concours Gilles  Goujon</a:t>
                      </a:r>
                      <a:br>
                        <a:rPr lang="fr-FR" sz="1200" dirty="0">
                          <a:solidFill>
                            <a:schemeClr val="tx1"/>
                          </a:solidFill>
                        </a:rPr>
                      </a:br>
                      <a:br>
                        <a:rPr lang="fr-FR" sz="120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Evénement propriétaire METRO</a:t>
                      </a:r>
                      <a:br>
                        <a:rPr lang="fr-FR" sz="1200" dirty="0">
                          <a:solidFill>
                            <a:schemeClr val="tx1"/>
                          </a:solidFill>
                        </a:rPr>
                      </a:b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Associer sa marque à un concours prestigieux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Partenaire principale ou secondaire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Présence sur-mesure sur les différents leviers de communication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Visibilité </a:t>
                      </a:r>
                    </a:p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+300 000 contacts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DA289CBA-0741-C9EC-D595-D1A5BF2C82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3307042"/>
              </p:ext>
            </p:extLst>
          </p:nvPr>
        </p:nvGraphicFramePr>
        <p:xfrm>
          <a:off x="2123268" y="3861726"/>
          <a:ext cx="72000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11902466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003675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Autres événements professionnels –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Europain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Equiphotel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…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Associer sa marque à un rendez-vous important de la profession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Présence ‘sur-mesure’  sur le stand &amp; les leviers de communication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8BDB68B3-29B2-FA6E-92EB-977DCA542E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192153"/>
              </p:ext>
            </p:extLst>
          </p:nvPr>
        </p:nvGraphicFramePr>
        <p:xfrm>
          <a:off x="2123268" y="1296186"/>
          <a:ext cx="7200000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58788723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231961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SIRHA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Associer sa marque à un rendez-vous important de la profession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Présence ‘sur-mesure’  sur le stand &amp; les leviers de communication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~200 000 visiteurs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62154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85DAEF8-9CD6-33DA-B0E6-B13F24BF20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0853" y="2269784"/>
            <a:ext cx="11091780" cy="1843421"/>
          </a:xfrm>
        </p:spPr>
        <p:txBody>
          <a:bodyPr/>
          <a:lstStyle/>
          <a:p>
            <a:r>
              <a:rPr lang="fr-FR" dirty="0"/>
              <a:t>Exemple d’activation MEDIA</a:t>
            </a:r>
          </a:p>
          <a:p>
            <a:r>
              <a:rPr lang="fr-FR" b="0" dirty="0"/>
              <a:t>PODCAST TOQUE </a:t>
            </a:r>
            <a:r>
              <a:rPr lang="fr-FR" b="0" dirty="0" err="1"/>
              <a:t>TOQUE</a:t>
            </a:r>
            <a:endParaRPr lang="fr-FR" b="0" dirty="0"/>
          </a:p>
        </p:txBody>
      </p:sp>
    </p:spTree>
    <p:extLst>
      <p:ext uri="{BB962C8B-B14F-4D97-AF65-F5344CB8AC3E}">
        <p14:creationId xmlns:p14="http://schemas.microsoft.com/office/powerpoint/2010/main" val="11999496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BB5D1BC-5237-0340-C3EE-6BD1494F5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Podcast Toque </a:t>
            </a:r>
            <a:r>
              <a:rPr lang="fr-FR" dirty="0" err="1"/>
              <a:t>Toque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9F486B2-E5C6-CFC6-1058-449BDF2B2F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676505" cy="4351338"/>
          </a:xfrm>
        </p:spPr>
        <p:txBody>
          <a:bodyPr/>
          <a:lstStyle/>
          <a:p>
            <a:pPr marL="0" indent="0">
              <a:buNone/>
            </a:pPr>
            <a:r>
              <a:rPr lang="fr-FR" sz="1800" dirty="0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Arial Unicode MS"/>
                <a:cs typeface="Arial Unicode MS"/>
              </a:rPr>
              <a:t>Que se cache-t-il sous la toque des chefs ? </a:t>
            </a:r>
            <a:br>
              <a:rPr lang="fr-FR" sz="1800" dirty="0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Arial Unicode MS"/>
                <a:cs typeface="Arial Unicode MS"/>
              </a:rPr>
            </a:br>
            <a:r>
              <a:rPr lang="fr-FR" sz="1800" dirty="0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Arial Unicode MS"/>
                <a:cs typeface="Arial Unicode MS"/>
              </a:rPr>
              <a:t>Des saveurs de l’enfance aux premières découvertes des sens, leurs goûts se façonnent au rythme des rencontres et des voyages qui viennent nourrir leur apprentissage.</a:t>
            </a:r>
          </a:p>
          <a:p>
            <a:pPr marL="0" indent="0">
              <a:buNone/>
            </a:pPr>
            <a:r>
              <a:rPr lang="fr-FR" sz="1800" dirty="0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Arial Unicode MS"/>
                <a:cs typeface="Arial Unicode MS"/>
              </a:rPr>
              <a:t>Dans chaque épisode de TOQUE </a:t>
            </a:r>
            <a:r>
              <a:rPr lang="fr-FR" sz="1800" dirty="0" err="1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Arial Unicode MS"/>
                <a:cs typeface="Arial Unicode MS"/>
              </a:rPr>
              <a:t>TOQUE</a:t>
            </a:r>
            <a:r>
              <a:rPr lang="fr-FR" sz="1800" dirty="0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Arial Unicode MS"/>
                <a:cs typeface="Arial Unicode MS"/>
              </a:rPr>
              <a:t>, METRO fait découvrir aux gastronomes et amateurs de bonne chaire le parcours d’</a:t>
            </a:r>
            <a:r>
              <a:rPr lang="fr-FR" sz="1800" dirty="0" err="1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Arial Unicode MS"/>
                <a:cs typeface="Arial Unicode MS"/>
              </a:rPr>
              <a:t>un.e</a:t>
            </a:r>
            <a:r>
              <a:rPr lang="fr-FR" sz="1800" dirty="0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Arial Unicode MS"/>
                <a:cs typeface="Arial Unicode MS"/>
              </a:rPr>
              <a:t> </a:t>
            </a:r>
            <a:r>
              <a:rPr lang="fr-FR" sz="1800" dirty="0" err="1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Arial Unicode MS"/>
                <a:cs typeface="Arial Unicode MS"/>
              </a:rPr>
              <a:t>chef.fe</a:t>
            </a:r>
            <a:r>
              <a:rPr lang="fr-FR" sz="1800" dirty="0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Arial Unicode MS"/>
                <a:cs typeface="Arial Unicode MS"/>
              </a:rPr>
              <a:t> </a:t>
            </a:r>
            <a:r>
              <a:rPr lang="fr-FR" sz="1800" dirty="0" err="1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Arial Unicode MS"/>
                <a:cs typeface="Arial Unicode MS"/>
              </a:rPr>
              <a:t>passionné.e</a:t>
            </a:r>
            <a:r>
              <a:rPr lang="fr-FR" sz="1800" dirty="0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Arial Unicode MS"/>
                <a:cs typeface="Arial Unicode MS"/>
              </a:rPr>
              <a:t>, aux récits intimes, surprenants et inspirants.</a:t>
            </a:r>
          </a:p>
          <a:p>
            <a:pPr marL="0" indent="0">
              <a:buNone/>
            </a:pPr>
            <a:r>
              <a:rPr lang="fr-FR" sz="1800" dirty="0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Arial Unicode MS"/>
                <a:cs typeface="Arial Unicode MS"/>
              </a:rPr>
              <a:t>Au programme : Une traversée de Madagascar jusqu’au Lot et Garonne, de la Bretagne jusqu’à l’Elysée, guidés par Sophie Reigner, Michel Trama, Kelly </a:t>
            </a:r>
            <a:r>
              <a:rPr lang="fr-FR" sz="1800" dirty="0" err="1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Arial Unicode MS"/>
                <a:cs typeface="Arial Unicode MS"/>
              </a:rPr>
              <a:t>Rangama</a:t>
            </a:r>
            <a:r>
              <a:rPr lang="fr-FR" sz="1800" dirty="0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Arial Unicode MS"/>
                <a:cs typeface="Arial Unicode MS"/>
              </a:rPr>
              <a:t>, Jean-François Bury, Alain </a:t>
            </a:r>
            <a:r>
              <a:rPr lang="fr-FR" sz="1800" dirty="0" err="1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Arial Unicode MS"/>
                <a:cs typeface="Arial Unicode MS"/>
              </a:rPr>
              <a:t>Geaam,Guillaume</a:t>
            </a:r>
            <a:r>
              <a:rPr lang="fr-FR" sz="1800" dirty="0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Arial Unicode MS"/>
                <a:cs typeface="Arial Unicode MS"/>
              </a:rPr>
              <a:t> Gomez, Nicolas Le </a:t>
            </a:r>
            <a:r>
              <a:rPr lang="fr-FR" sz="1800" dirty="0" err="1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Arial Unicode MS"/>
                <a:cs typeface="Arial Unicode MS"/>
              </a:rPr>
              <a:t>Tirrand</a:t>
            </a:r>
            <a:r>
              <a:rPr lang="fr-FR" sz="1800" dirty="0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Arial Unicode MS"/>
                <a:cs typeface="Arial Unicode MS"/>
              </a:rPr>
              <a:t> et Rodolphe </a:t>
            </a:r>
            <a:r>
              <a:rPr lang="fr-FR" sz="1800" dirty="0" err="1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Arial Unicode MS"/>
                <a:cs typeface="Arial Unicode MS"/>
              </a:rPr>
              <a:t>Reignaud</a:t>
            </a:r>
            <a:r>
              <a:rPr lang="fr-FR" sz="1800" dirty="0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Arial Unicode MS"/>
                <a:cs typeface="Arial Unicode MS"/>
              </a:rPr>
              <a:t>…</a:t>
            </a:r>
          </a:p>
          <a:p>
            <a:pPr marL="0" indent="0">
              <a:buNone/>
            </a:pPr>
            <a:r>
              <a:rPr lang="fr-FR" sz="1800" dirty="0">
                <a:ln>
                  <a:noFill/>
                </a:ln>
                <a:effectLst/>
                <a:uFill>
                  <a:solidFill>
                    <a:srgbClr val="000000"/>
                  </a:solidFill>
                </a:uFill>
                <a:ea typeface="Arial Unicode MS"/>
                <a:cs typeface="Arial Unicode MS"/>
              </a:rPr>
              <a:t>Format : Documentaire narratif - 8 épisodes de 20’</a:t>
            </a:r>
            <a:endParaRPr lang="fr-FR" sz="1200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15A3C7B-A543-EE85-FB71-A1C2EF4194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0750498">
            <a:off x="69228" y="416449"/>
            <a:ext cx="3275680" cy="437574"/>
          </a:xfrm>
        </p:spPr>
        <p:txBody>
          <a:bodyPr/>
          <a:lstStyle/>
          <a:p>
            <a:r>
              <a:rPr lang="fr-FR" dirty="0"/>
              <a:t>#PartenaireMedia</a:t>
            </a:r>
          </a:p>
        </p:txBody>
      </p:sp>
      <p:pic>
        <p:nvPicPr>
          <p:cNvPr id="6" name="officeArt object" descr="Une image contenant logo&#10;&#10;Description générée automatiquement">
            <a:extLst>
              <a:ext uri="{FF2B5EF4-FFF2-40B4-BE49-F238E27FC236}">
                <a16:creationId xmlns:a16="http://schemas.microsoft.com/office/drawing/2014/main" id="{52824CAF-BC39-A1A9-D04F-2E81677F8F30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41742" y="1763367"/>
            <a:ext cx="2615421" cy="2612014"/>
          </a:xfrm>
          <a:prstGeom prst="rect">
            <a:avLst/>
          </a:prstGeom>
          <a:ln w="12700" cap="flat">
            <a:solidFill>
              <a:srgbClr val="DDDDDD"/>
            </a:solidFill>
            <a:prstDash val="solid"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6616976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BB5D1BC-5237-0340-C3EE-6BD1494F5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Podcast Toque </a:t>
            </a:r>
            <a:r>
              <a:rPr lang="fr-FR" dirty="0" err="1"/>
              <a:t>Toque</a:t>
            </a:r>
            <a:endParaRPr lang="fr-FR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9F486B2-E5C6-CFC6-1058-449BDF2B2F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557" y="1755054"/>
            <a:ext cx="8097982" cy="4351338"/>
          </a:xfrm>
        </p:spPr>
        <p:txBody>
          <a:bodyPr/>
          <a:lstStyle/>
          <a:p>
            <a:pPr marL="0" indent="0" algn="l">
              <a:buNone/>
            </a:pPr>
            <a:r>
              <a:rPr lang="fr-FR" sz="1600" b="0" i="0" u="none" strike="noStrike" baseline="0" dirty="0"/>
              <a:t>Créer un podcast grand public pour revaloriser le lien entre METRO, premier acteur de la restauration sur le territoire et les grands chefs étoilés français.</a:t>
            </a:r>
          </a:p>
          <a:p>
            <a:pPr marL="0" indent="0" algn="l">
              <a:buNone/>
            </a:pPr>
            <a:r>
              <a:rPr lang="fr-FR" sz="1600" b="1" i="0" u="none" strike="noStrike" baseline="0" dirty="0"/>
              <a:t>Podcast</a:t>
            </a:r>
            <a:br>
              <a:rPr lang="fr-FR" sz="1600" b="1" i="0" u="none" strike="noStrike" baseline="0" dirty="0"/>
            </a:br>
            <a:r>
              <a:rPr lang="fr-FR" sz="1600" b="0" i="0" u="none" strike="noStrike" baseline="0" dirty="0"/>
              <a:t>TOQUE TOQUE</a:t>
            </a:r>
          </a:p>
          <a:p>
            <a:pPr marL="0" indent="0" algn="l">
              <a:buNone/>
            </a:pPr>
            <a:r>
              <a:rPr lang="fr-FR" sz="1600" b="1" i="0" u="none" strike="noStrike" baseline="0" dirty="0"/>
              <a:t>Format</a:t>
            </a:r>
            <a:br>
              <a:rPr lang="fr-FR" sz="1600" b="1" i="0" u="none" strike="noStrike" baseline="0" dirty="0"/>
            </a:br>
            <a:r>
              <a:rPr lang="fr-FR" sz="1600" b="0" i="0" u="none" strike="noStrike" baseline="0" dirty="0"/>
              <a:t>Podcast mêlant narration, interview et </a:t>
            </a:r>
            <a:r>
              <a:rPr lang="fr-FR" sz="1600" b="0" i="0" u="none" strike="noStrike" baseline="0" dirty="0" err="1"/>
              <a:t>sound</a:t>
            </a:r>
            <a:r>
              <a:rPr lang="fr-FR" sz="1600" b="0" i="0" u="none" strike="noStrike" baseline="0" dirty="0"/>
              <a:t>-design immersif 8 épisodes de 20 minutes</a:t>
            </a:r>
          </a:p>
          <a:p>
            <a:pPr marL="0" indent="0" algn="l">
              <a:buNone/>
            </a:pPr>
            <a:r>
              <a:rPr lang="fr-FR" sz="1600" b="1" i="0" u="none" strike="noStrike" baseline="0" dirty="0"/>
              <a:t>Diffusion</a:t>
            </a:r>
          </a:p>
          <a:p>
            <a:pPr marL="0" indent="0" algn="l">
              <a:buNone/>
            </a:pPr>
            <a:r>
              <a:rPr lang="fr-FR" sz="1600" b="0" i="0" u="none" strike="noStrike" baseline="0" dirty="0"/>
              <a:t>Mensuelle - Tous les derniers jeudi du mois  </a:t>
            </a:r>
          </a:p>
          <a:p>
            <a:pPr marL="0" indent="0" algn="l">
              <a:buNone/>
            </a:pPr>
            <a:r>
              <a:rPr lang="fr-FR" sz="1600" i="0" u="none" strike="noStrike" baseline="0" dirty="0"/>
              <a:t>Plateformes : </a:t>
            </a:r>
            <a:r>
              <a:rPr lang="fr-FR" sz="1600" b="0" i="0" u="none" strike="noStrike" baseline="0" dirty="0"/>
              <a:t>Deezer, Spotify, Apple Podcasts, Amazon Music, Google Podcasts, </a:t>
            </a:r>
            <a:r>
              <a:rPr lang="fr-FR" sz="1600" b="0" i="0" u="none" strike="noStrike" baseline="0" dirty="0" err="1"/>
              <a:t>Soundcloud</a:t>
            </a:r>
            <a:r>
              <a:rPr lang="fr-FR" sz="1600" b="0" i="0" u="none" strike="noStrike" baseline="0" dirty="0"/>
              <a:t> + </a:t>
            </a:r>
            <a:r>
              <a:rPr lang="fr-FR" sz="1600" b="0" i="0" u="none" strike="noStrike" baseline="0" dirty="0" err="1"/>
              <a:t>Youtube</a:t>
            </a:r>
            <a:endParaRPr lang="fr-FR" sz="1600" b="0" i="0" u="none" strike="noStrike" baseline="0" dirty="0"/>
          </a:p>
          <a:p>
            <a:pPr marL="0" indent="0" algn="l">
              <a:buNone/>
            </a:pPr>
            <a:r>
              <a:rPr lang="fr-FR" sz="1600" b="1" dirty="0"/>
              <a:t>Leviers : </a:t>
            </a:r>
            <a:endParaRPr lang="fr-FR" sz="1600" b="1" i="0" u="none" strike="noStrike" baseline="0" dirty="0"/>
          </a:p>
          <a:p>
            <a:pPr marL="0" indent="0" algn="l">
              <a:buNone/>
            </a:pPr>
            <a:r>
              <a:rPr lang="fr-FR" sz="1600" b="0" i="0" u="none" strike="noStrike" baseline="0" dirty="0"/>
              <a:t>• Un teaser audio de la série</a:t>
            </a:r>
          </a:p>
          <a:p>
            <a:pPr marL="0" indent="0" algn="l">
              <a:buNone/>
            </a:pPr>
            <a:r>
              <a:rPr lang="fr-FR" sz="1600" b="0" i="0" u="none" strike="noStrike" baseline="0" dirty="0"/>
              <a:t>• Chaque épisode (20’) aux formats .</a:t>
            </a:r>
            <a:r>
              <a:rPr lang="fr-FR" sz="1600" b="0" i="0" u="none" strike="noStrike" baseline="0" dirty="0" err="1"/>
              <a:t>wav</a:t>
            </a:r>
            <a:r>
              <a:rPr lang="fr-FR" sz="1600" b="0" i="0" u="none" strike="noStrike" baseline="0" dirty="0"/>
              <a:t> et .mp3</a:t>
            </a:r>
          </a:p>
          <a:p>
            <a:pPr marL="0" indent="0" algn="l">
              <a:buNone/>
            </a:pPr>
            <a:r>
              <a:rPr lang="fr-FR" sz="1600" b="0" i="0" u="none" strike="noStrike" baseline="0" dirty="0"/>
              <a:t>• Un extrait audio de chaque épisode (30’’) pour création des assets réseaux sociaux</a:t>
            </a:r>
          </a:p>
          <a:p>
            <a:pPr marL="0" indent="0" algn="l">
              <a:buNone/>
            </a:pPr>
            <a:r>
              <a:rPr lang="fr-FR" sz="1600" b="0" i="0" u="none" strike="noStrike" baseline="0" dirty="0"/>
              <a:t>• Une vidéo </a:t>
            </a:r>
            <a:r>
              <a:rPr lang="fr-FR" sz="1600" b="0" i="0" u="none" strike="noStrike" baseline="0" dirty="0" err="1"/>
              <a:t>Youtube</a:t>
            </a:r>
            <a:r>
              <a:rPr lang="fr-FR" sz="1600" b="0" i="0" u="none" strike="noStrike" baseline="0" dirty="0"/>
              <a:t> de chaque épisode (20’) au format 16x9 avec audiogramme </a:t>
            </a:r>
            <a:endParaRPr lang="fr-FR" sz="1400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15A3C7B-A543-EE85-FB71-A1C2EF4194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0750498">
            <a:off x="69228" y="416449"/>
            <a:ext cx="3275680" cy="437574"/>
          </a:xfrm>
        </p:spPr>
        <p:txBody>
          <a:bodyPr/>
          <a:lstStyle/>
          <a:p>
            <a:r>
              <a:rPr lang="fr-FR" dirty="0"/>
              <a:t>#PartenaireMedia</a:t>
            </a:r>
          </a:p>
        </p:txBody>
      </p:sp>
      <p:pic>
        <p:nvPicPr>
          <p:cNvPr id="6" name="officeArt object" descr="Une image contenant logo&#10;&#10;Description générée automatiquement">
            <a:extLst>
              <a:ext uri="{FF2B5EF4-FFF2-40B4-BE49-F238E27FC236}">
                <a16:creationId xmlns:a16="http://schemas.microsoft.com/office/drawing/2014/main" id="{52824CAF-BC39-A1A9-D04F-2E81677F8F30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39022" y="1755054"/>
            <a:ext cx="2615421" cy="2612014"/>
          </a:xfrm>
          <a:prstGeom prst="rect">
            <a:avLst/>
          </a:prstGeom>
          <a:ln w="12700" cap="flat">
            <a:solidFill>
              <a:srgbClr val="DDDDDD"/>
            </a:solidFill>
            <a:prstDash val="solid"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4387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85DAEF8-9CD6-33DA-B0E6-B13F24BF209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LEVIERS DIGITAUX</a:t>
            </a:r>
          </a:p>
        </p:txBody>
      </p:sp>
    </p:spTree>
    <p:extLst>
      <p:ext uri="{BB962C8B-B14F-4D97-AF65-F5344CB8AC3E}">
        <p14:creationId xmlns:p14="http://schemas.microsoft.com/office/powerpoint/2010/main" val="36789000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BB5D1BC-5237-0340-C3EE-6BD1494F5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programmation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9F486B2-E5C6-CFC6-1058-449BDF2B2F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557" y="1574297"/>
            <a:ext cx="8625794" cy="388091"/>
          </a:xfrm>
        </p:spPr>
        <p:txBody>
          <a:bodyPr/>
          <a:lstStyle/>
          <a:p>
            <a:pPr marL="0" indent="0" algn="l">
              <a:buNone/>
            </a:pPr>
            <a:r>
              <a:rPr lang="fr-FR" sz="1600" b="0" i="0" u="none" strike="noStrike" baseline="0" dirty="0"/>
              <a:t>Une programmation riche et pointue qui représente la variété des partenaires de METRO</a:t>
            </a:r>
          </a:p>
          <a:p>
            <a:pPr marL="0" indent="0" algn="l">
              <a:buNone/>
            </a:pPr>
            <a:r>
              <a:rPr lang="fr-FR" sz="1600" b="1" i="0" u="none" strike="noStrike" baseline="0" dirty="0"/>
              <a:t> </a:t>
            </a:r>
            <a:endParaRPr lang="fr-FR" sz="1400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15A3C7B-A543-EE85-FB71-A1C2EF4194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0750498">
            <a:off x="69228" y="416449"/>
            <a:ext cx="3275680" cy="437574"/>
          </a:xfrm>
        </p:spPr>
        <p:txBody>
          <a:bodyPr/>
          <a:lstStyle/>
          <a:p>
            <a:r>
              <a:rPr lang="fr-FR" dirty="0"/>
              <a:t>#PartenaireMedia</a:t>
            </a:r>
          </a:p>
        </p:txBody>
      </p:sp>
      <p:grpSp>
        <p:nvGrpSpPr>
          <p:cNvPr id="2" name="object 6">
            <a:extLst>
              <a:ext uri="{FF2B5EF4-FFF2-40B4-BE49-F238E27FC236}">
                <a16:creationId xmlns:a16="http://schemas.microsoft.com/office/drawing/2014/main" id="{D4B1F172-356D-772F-F0E6-F03A2CAF19E5}"/>
              </a:ext>
            </a:extLst>
          </p:cNvPr>
          <p:cNvGrpSpPr/>
          <p:nvPr/>
        </p:nvGrpSpPr>
        <p:grpSpPr>
          <a:xfrm>
            <a:off x="537557" y="2072136"/>
            <a:ext cx="1628977" cy="1628977"/>
            <a:chOff x="2354649" y="3633413"/>
            <a:chExt cx="2026285" cy="2026285"/>
          </a:xfrm>
        </p:grpSpPr>
        <p:pic>
          <p:nvPicPr>
            <p:cNvPr id="7" name="object 7">
              <a:extLst>
                <a:ext uri="{FF2B5EF4-FFF2-40B4-BE49-F238E27FC236}">
                  <a16:creationId xmlns:a16="http://schemas.microsoft.com/office/drawing/2014/main" id="{20AA1EA1-512E-225B-BA32-6E8A81531318}"/>
                </a:ext>
              </a:extLst>
            </p:cNvPr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54649" y="3633413"/>
              <a:ext cx="2026197" cy="2026197"/>
            </a:xfrm>
            <a:prstGeom prst="rect">
              <a:avLst/>
            </a:prstGeom>
          </p:spPr>
        </p:pic>
        <p:pic>
          <p:nvPicPr>
            <p:cNvPr id="8" name="object 8">
              <a:extLst>
                <a:ext uri="{FF2B5EF4-FFF2-40B4-BE49-F238E27FC236}">
                  <a16:creationId xmlns:a16="http://schemas.microsoft.com/office/drawing/2014/main" id="{DFC81B89-5E6E-0A88-885A-D9DFC61F5A73}"/>
                </a:ext>
              </a:extLst>
            </p:cNvPr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58751" y="3735454"/>
              <a:ext cx="1617956" cy="1617951"/>
            </a:xfrm>
            <a:prstGeom prst="rect">
              <a:avLst/>
            </a:prstGeom>
          </p:spPr>
        </p:pic>
      </p:grpSp>
      <p:grpSp>
        <p:nvGrpSpPr>
          <p:cNvPr id="9" name="object 9">
            <a:extLst>
              <a:ext uri="{FF2B5EF4-FFF2-40B4-BE49-F238E27FC236}">
                <a16:creationId xmlns:a16="http://schemas.microsoft.com/office/drawing/2014/main" id="{18BEE189-87F3-4E0E-BEE5-A866690932A8}"/>
              </a:ext>
            </a:extLst>
          </p:cNvPr>
          <p:cNvGrpSpPr/>
          <p:nvPr/>
        </p:nvGrpSpPr>
        <p:grpSpPr>
          <a:xfrm>
            <a:off x="3557403" y="2072136"/>
            <a:ext cx="1628977" cy="1628977"/>
            <a:chOff x="6325035" y="3633413"/>
            <a:chExt cx="2026285" cy="2026285"/>
          </a:xfrm>
        </p:grpSpPr>
        <p:pic>
          <p:nvPicPr>
            <p:cNvPr id="10" name="object 10">
              <a:extLst>
                <a:ext uri="{FF2B5EF4-FFF2-40B4-BE49-F238E27FC236}">
                  <a16:creationId xmlns:a16="http://schemas.microsoft.com/office/drawing/2014/main" id="{1DBAEC35-0DEB-2075-ABB5-B2D7EF53C7CF}"/>
                </a:ext>
              </a:extLst>
            </p:cNvPr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25035" y="3633413"/>
              <a:ext cx="2026197" cy="2026197"/>
            </a:xfrm>
            <a:prstGeom prst="rect">
              <a:avLst/>
            </a:prstGeom>
          </p:spPr>
        </p:pic>
        <p:pic>
          <p:nvPicPr>
            <p:cNvPr id="11" name="object 11">
              <a:extLst>
                <a:ext uri="{FF2B5EF4-FFF2-40B4-BE49-F238E27FC236}">
                  <a16:creationId xmlns:a16="http://schemas.microsoft.com/office/drawing/2014/main" id="{B75A80FA-C6A2-7CFC-DDE0-63F6B8665C2B}"/>
                </a:ext>
              </a:extLst>
            </p:cNvPr>
            <p:cNvPicPr/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29138" y="3735449"/>
              <a:ext cx="1617971" cy="1617956"/>
            </a:xfrm>
            <a:prstGeom prst="rect">
              <a:avLst/>
            </a:prstGeom>
          </p:spPr>
        </p:pic>
      </p:grpSp>
      <p:grpSp>
        <p:nvGrpSpPr>
          <p:cNvPr id="12" name="object 12">
            <a:extLst>
              <a:ext uri="{FF2B5EF4-FFF2-40B4-BE49-F238E27FC236}">
                <a16:creationId xmlns:a16="http://schemas.microsoft.com/office/drawing/2014/main" id="{23C2719C-D282-3FBD-0077-C763786A2AF3}"/>
              </a:ext>
            </a:extLst>
          </p:cNvPr>
          <p:cNvGrpSpPr/>
          <p:nvPr/>
        </p:nvGrpSpPr>
        <p:grpSpPr>
          <a:xfrm>
            <a:off x="6276567" y="2072136"/>
            <a:ext cx="1628977" cy="1628977"/>
            <a:chOff x="10757479" y="3633413"/>
            <a:chExt cx="2026285" cy="2026285"/>
          </a:xfrm>
        </p:grpSpPr>
        <p:pic>
          <p:nvPicPr>
            <p:cNvPr id="13" name="object 13">
              <a:extLst>
                <a:ext uri="{FF2B5EF4-FFF2-40B4-BE49-F238E27FC236}">
                  <a16:creationId xmlns:a16="http://schemas.microsoft.com/office/drawing/2014/main" id="{31D7608B-F77E-497E-23BB-662B000D0F11}"/>
                </a:ext>
              </a:extLst>
            </p:cNvPr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57479" y="3633413"/>
              <a:ext cx="2026197" cy="2026197"/>
            </a:xfrm>
            <a:prstGeom prst="rect">
              <a:avLst/>
            </a:prstGeom>
          </p:spPr>
        </p:pic>
        <p:pic>
          <p:nvPicPr>
            <p:cNvPr id="14" name="object 14">
              <a:extLst>
                <a:ext uri="{FF2B5EF4-FFF2-40B4-BE49-F238E27FC236}">
                  <a16:creationId xmlns:a16="http://schemas.microsoft.com/office/drawing/2014/main" id="{6F70C95F-0888-6D84-7C5D-5F52F9EECCFA}"/>
                </a:ext>
              </a:extLst>
            </p:cNvPr>
            <p:cNvPicPr/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61581" y="3735449"/>
              <a:ext cx="1617971" cy="1617956"/>
            </a:xfrm>
            <a:prstGeom prst="rect">
              <a:avLst/>
            </a:prstGeom>
          </p:spPr>
        </p:pic>
      </p:grpSp>
      <p:grpSp>
        <p:nvGrpSpPr>
          <p:cNvPr id="15" name="object 15">
            <a:extLst>
              <a:ext uri="{FF2B5EF4-FFF2-40B4-BE49-F238E27FC236}">
                <a16:creationId xmlns:a16="http://schemas.microsoft.com/office/drawing/2014/main" id="{D53C69F8-3B87-C123-EFC4-AD34185CDA35}"/>
              </a:ext>
            </a:extLst>
          </p:cNvPr>
          <p:cNvGrpSpPr/>
          <p:nvPr/>
        </p:nvGrpSpPr>
        <p:grpSpPr>
          <a:xfrm>
            <a:off x="9012805" y="2072136"/>
            <a:ext cx="1628977" cy="1628977"/>
            <a:chOff x="15026640" y="3633413"/>
            <a:chExt cx="2026285" cy="2026285"/>
          </a:xfrm>
        </p:grpSpPr>
        <p:pic>
          <p:nvPicPr>
            <p:cNvPr id="16" name="object 16">
              <a:extLst>
                <a:ext uri="{FF2B5EF4-FFF2-40B4-BE49-F238E27FC236}">
                  <a16:creationId xmlns:a16="http://schemas.microsoft.com/office/drawing/2014/main" id="{81042BB7-343D-F4D0-2671-07CE1D401010}"/>
                </a:ext>
              </a:extLst>
            </p:cNvPr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026640" y="3633413"/>
              <a:ext cx="2026197" cy="2026197"/>
            </a:xfrm>
            <a:prstGeom prst="rect">
              <a:avLst/>
            </a:prstGeom>
          </p:spPr>
        </p:pic>
        <p:pic>
          <p:nvPicPr>
            <p:cNvPr id="17" name="object 17">
              <a:extLst>
                <a:ext uri="{FF2B5EF4-FFF2-40B4-BE49-F238E27FC236}">
                  <a16:creationId xmlns:a16="http://schemas.microsoft.com/office/drawing/2014/main" id="{B36D43C0-532F-0BC7-85CA-1E8506033AD9}"/>
                </a:ext>
              </a:extLst>
            </p:cNvPr>
            <p:cNvPicPr/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30743" y="3735449"/>
              <a:ext cx="1617971" cy="1617956"/>
            </a:xfrm>
            <a:prstGeom prst="rect">
              <a:avLst/>
            </a:prstGeom>
          </p:spPr>
        </p:pic>
      </p:grpSp>
      <p:grpSp>
        <p:nvGrpSpPr>
          <p:cNvPr id="18" name="object 18">
            <a:extLst>
              <a:ext uri="{FF2B5EF4-FFF2-40B4-BE49-F238E27FC236}">
                <a16:creationId xmlns:a16="http://schemas.microsoft.com/office/drawing/2014/main" id="{33328063-EEDA-2812-9186-471935359F0F}"/>
              </a:ext>
            </a:extLst>
          </p:cNvPr>
          <p:cNvGrpSpPr/>
          <p:nvPr/>
        </p:nvGrpSpPr>
        <p:grpSpPr>
          <a:xfrm>
            <a:off x="563290" y="4657495"/>
            <a:ext cx="1628977" cy="1628977"/>
            <a:chOff x="2354649" y="6833664"/>
            <a:chExt cx="2026285" cy="2026285"/>
          </a:xfrm>
        </p:grpSpPr>
        <p:pic>
          <p:nvPicPr>
            <p:cNvPr id="19" name="object 19">
              <a:extLst>
                <a:ext uri="{FF2B5EF4-FFF2-40B4-BE49-F238E27FC236}">
                  <a16:creationId xmlns:a16="http://schemas.microsoft.com/office/drawing/2014/main" id="{1AE91E9A-A9B2-5B7C-B44D-F9355201E26A}"/>
                </a:ext>
              </a:extLst>
            </p:cNvPr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54649" y="6833664"/>
              <a:ext cx="2026197" cy="2026197"/>
            </a:xfrm>
            <a:prstGeom prst="rect">
              <a:avLst/>
            </a:prstGeom>
          </p:spPr>
        </p:pic>
        <p:pic>
          <p:nvPicPr>
            <p:cNvPr id="20" name="object 20">
              <a:extLst>
                <a:ext uri="{FF2B5EF4-FFF2-40B4-BE49-F238E27FC236}">
                  <a16:creationId xmlns:a16="http://schemas.microsoft.com/office/drawing/2014/main" id="{F87A49FD-0F4D-C147-8E75-90A169DE4481}"/>
                </a:ext>
              </a:extLst>
            </p:cNvPr>
            <p:cNvPicPr/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58751" y="6935720"/>
              <a:ext cx="1617961" cy="1617956"/>
            </a:xfrm>
            <a:prstGeom prst="rect">
              <a:avLst/>
            </a:prstGeom>
          </p:spPr>
        </p:pic>
      </p:grpSp>
      <p:grpSp>
        <p:nvGrpSpPr>
          <p:cNvPr id="21" name="object 21">
            <a:extLst>
              <a:ext uri="{FF2B5EF4-FFF2-40B4-BE49-F238E27FC236}">
                <a16:creationId xmlns:a16="http://schemas.microsoft.com/office/drawing/2014/main" id="{5DE08167-BBD5-4BDE-2F6B-BF5D0CD515CB}"/>
              </a:ext>
            </a:extLst>
          </p:cNvPr>
          <p:cNvGrpSpPr/>
          <p:nvPr/>
        </p:nvGrpSpPr>
        <p:grpSpPr>
          <a:xfrm>
            <a:off x="3616564" y="4575407"/>
            <a:ext cx="1628977" cy="1628977"/>
            <a:chOff x="6445303" y="6833664"/>
            <a:chExt cx="2026285" cy="2026285"/>
          </a:xfrm>
        </p:grpSpPr>
        <p:pic>
          <p:nvPicPr>
            <p:cNvPr id="22" name="object 22">
              <a:extLst>
                <a:ext uri="{FF2B5EF4-FFF2-40B4-BE49-F238E27FC236}">
                  <a16:creationId xmlns:a16="http://schemas.microsoft.com/office/drawing/2014/main" id="{5DF5FEC8-FBE8-3E2C-D451-B11771CE3849}"/>
                </a:ext>
              </a:extLst>
            </p:cNvPr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45303" y="6833664"/>
              <a:ext cx="2026197" cy="2026197"/>
            </a:xfrm>
            <a:prstGeom prst="rect">
              <a:avLst/>
            </a:prstGeom>
          </p:spPr>
        </p:pic>
        <p:pic>
          <p:nvPicPr>
            <p:cNvPr id="23" name="object 23">
              <a:extLst>
                <a:ext uri="{FF2B5EF4-FFF2-40B4-BE49-F238E27FC236}">
                  <a16:creationId xmlns:a16="http://schemas.microsoft.com/office/drawing/2014/main" id="{610D6B48-322A-1018-9E9E-B60BACFEDB69}"/>
                </a:ext>
              </a:extLst>
            </p:cNvPr>
            <p:cNvPicPr/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49405" y="6935720"/>
              <a:ext cx="1617956" cy="1617956"/>
            </a:xfrm>
            <a:prstGeom prst="rect">
              <a:avLst/>
            </a:prstGeom>
          </p:spPr>
        </p:pic>
      </p:grpSp>
      <p:sp>
        <p:nvSpPr>
          <p:cNvPr id="24" name="object 24">
            <a:extLst>
              <a:ext uri="{FF2B5EF4-FFF2-40B4-BE49-F238E27FC236}">
                <a16:creationId xmlns:a16="http://schemas.microsoft.com/office/drawing/2014/main" id="{E1C9FF74-7EDA-5259-C645-F8712ED4E402}"/>
              </a:ext>
            </a:extLst>
          </p:cNvPr>
          <p:cNvSpPr txBox="1"/>
          <p:nvPr/>
        </p:nvSpPr>
        <p:spPr>
          <a:xfrm>
            <a:off x="375148" y="4000792"/>
            <a:ext cx="2316101" cy="3679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94690" marR="5080" indent="-682625">
              <a:lnSpc>
                <a:spcPct val="109200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ÉPISODE</a:t>
            </a:r>
            <a:r>
              <a:rPr sz="1100" spc="1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1</a:t>
            </a:r>
            <a:r>
              <a:rPr sz="1100" spc="1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:</a:t>
            </a:r>
            <a:r>
              <a:rPr sz="1100" spc="125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SOPHIE</a:t>
            </a:r>
            <a:r>
              <a:rPr sz="1100" i="1" spc="120" dirty="0">
                <a:latin typeface="Arial"/>
                <a:cs typeface="Arial"/>
              </a:rPr>
              <a:t> </a:t>
            </a:r>
            <a:r>
              <a:rPr sz="1100" i="1" spc="-10" dirty="0">
                <a:latin typeface="Arial"/>
                <a:cs typeface="Arial"/>
              </a:rPr>
              <a:t>REIGNER, </a:t>
            </a:r>
            <a:r>
              <a:rPr sz="1100" i="1" dirty="0">
                <a:latin typeface="Arial"/>
                <a:cs typeface="Arial"/>
              </a:rPr>
              <a:t>PALAIS</a:t>
            </a:r>
            <a:r>
              <a:rPr sz="1100" i="1" spc="65" dirty="0">
                <a:latin typeface="Arial"/>
                <a:cs typeface="Arial"/>
              </a:rPr>
              <a:t> </a:t>
            </a:r>
            <a:r>
              <a:rPr sz="1100" i="1" spc="-10" dirty="0">
                <a:latin typeface="Arial"/>
                <a:cs typeface="Arial"/>
              </a:rPr>
              <a:t>BRETON</a:t>
            </a:r>
            <a:endParaRPr sz="1100">
              <a:latin typeface="Arial"/>
              <a:cs typeface="Arial"/>
            </a:endParaRPr>
          </a:p>
        </p:txBody>
      </p:sp>
      <p:sp>
        <p:nvSpPr>
          <p:cNvPr id="25" name="object 25">
            <a:extLst>
              <a:ext uri="{FF2B5EF4-FFF2-40B4-BE49-F238E27FC236}">
                <a16:creationId xmlns:a16="http://schemas.microsoft.com/office/drawing/2014/main" id="{7C89A898-054C-86A4-26F8-3A839EB1DE3C}"/>
              </a:ext>
            </a:extLst>
          </p:cNvPr>
          <p:cNvSpPr txBox="1"/>
          <p:nvPr/>
        </p:nvSpPr>
        <p:spPr>
          <a:xfrm>
            <a:off x="65464" y="6299183"/>
            <a:ext cx="2960852" cy="397545"/>
          </a:xfrm>
          <a:prstGeom prst="rect">
            <a:avLst/>
          </a:prstGeom>
        </p:spPr>
        <p:txBody>
          <a:bodyPr vert="horz" wrap="square" lIns="0" tIns="33020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260"/>
              </a:spcBef>
            </a:pPr>
            <a:r>
              <a:rPr sz="1100" dirty="0">
                <a:latin typeface="Arial"/>
                <a:cs typeface="Arial"/>
              </a:rPr>
              <a:t>ÉPISODE</a:t>
            </a:r>
            <a:r>
              <a:rPr sz="1100" spc="9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5</a:t>
            </a:r>
            <a:r>
              <a:rPr sz="1100" spc="10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:</a:t>
            </a:r>
            <a:r>
              <a:rPr sz="1100" spc="100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ALAN</a:t>
            </a:r>
            <a:r>
              <a:rPr sz="1100" i="1" spc="100" dirty="0">
                <a:latin typeface="Arial"/>
                <a:cs typeface="Arial"/>
              </a:rPr>
              <a:t> </a:t>
            </a:r>
            <a:r>
              <a:rPr sz="1100" i="1" spc="-10" dirty="0">
                <a:latin typeface="Arial"/>
                <a:cs typeface="Arial"/>
              </a:rPr>
              <a:t>GEEAM,</a:t>
            </a:r>
            <a:endParaRPr sz="11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60"/>
              </a:spcBef>
            </a:pPr>
            <a:r>
              <a:rPr sz="1100" i="1" dirty="0">
                <a:latin typeface="Arial"/>
                <a:cs typeface="Arial"/>
              </a:rPr>
              <a:t>LA CUISINE</a:t>
            </a:r>
            <a:r>
              <a:rPr sz="1100" i="1" spc="85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EST</a:t>
            </a:r>
            <a:r>
              <a:rPr sz="1100" i="1" spc="60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UN</a:t>
            </a:r>
            <a:r>
              <a:rPr sz="1100" i="1" spc="90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SPORT</a:t>
            </a:r>
            <a:r>
              <a:rPr sz="1100" i="1" spc="60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DE</a:t>
            </a:r>
            <a:r>
              <a:rPr sz="1100" i="1" spc="85" dirty="0">
                <a:latin typeface="Arial"/>
                <a:cs typeface="Arial"/>
              </a:rPr>
              <a:t> </a:t>
            </a:r>
            <a:r>
              <a:rPr sz="1100" i="1" spc="-10" dirty="0">
                <a:latin typeface="Arial"/>
                <a:cs typeface="Arial"/>
              </a:rPr>
              <a:t>COMBAT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26" name="object 26">
            <a:extLst>
              <a:ext uri="{FF2B5EF4-FFF2-40B4-BE49-F238E27FC236}">
                <a16:creationId xmlns:a16="http://schemas.microsoft.com/office/drawing/2014/main" id="{B8AC5E29-C056-9F4A-C127-49BC27F8EF3C}"/>
              </a:ext>
            </a:extLst>
          </p:cNvPr>
          <p:cNvSpPr txBox="1"/>
          <p:nvPr/>
        </p:nvSpPr>
        <p:spPr>
          <a:xfrm>
            <a:off x="5953426" y="4000792"/>
            <a:ext cx="2275261" cy="3679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77215" marR="5080" indent="-565150">
              <a:lnSpc>
                <a:spcPct val="109200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ÉPISODE</a:t>
            </a:r>
            <a:r>
              <a:rPr sz="1100" spc="8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3</a:t>
            </a:r>
            <a:r>
              <a:rPr sz="1100" spc="8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:</a:t>
            </a:r>
            <a:r>
              <a:rPr sz="1100" spc="80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KELLY</a:t>
            </a:r>
            <a:r>
              <a:rPr sz="1100" i="1" spc="55" dirty="0">
                <a:latin typeface="Arial"/>
                <a:cs typeface="Arial"/>
              </a:rPr>
              <a:t> </a:t>
            </a:r>
            <a:r>
              <a:rPr sz="1100" i="1" spc="-10" dirty="0">
                <a:latin typeface="Arial"/>
                <a:cs typeface="Arial"/>
              </a:rPr>
              <a:t>RANGAMA, </a:t>
            </a:r>
            <a:r>
              <a:rPr sz="1100" i="1" dirty="0">
                <a:latin typeface="Arial"/>
                <a:cs typeface="Arial"/>
              </a:rPr>
              <a:t>LA BONNE</a:t>
            </a:r>
            <a:r>
              <a:rPr sz="1100" i="1" spc="85" dirty="0">
                <a:latin typeface="Arial"/>
                <a:cs typeface="Arial"/>
              </a:rPr>
              <a:t> </a:t>
            </a:r>
            <a:r>
              <a:rPr sz="1100" i="1" spc="-10" dirty="0">
                <a:latin typeface="Arial"/>
                <a:cs typeface="Arial"/>
              </a:rPr>
              <a:t>ÉTOILE</a:t>
            </a:r>
            <a:endParaRPr sz="1100">
              <a:latin typeface="Arial"/>
              <a:cs typeface="Arial"/>
            </a:endParaRPr>
          </a:p>
        </p:txBody>
      </p:sp>
      <p:sp>
        <p:nvSpPr>
          <p:cNvPr id="27" name="object 27">
            <a:extLst>
              <a:ext uri="{FF2B5EF4-FFF2-40B4-BE49-F238E27FC236}">
                <a16:creationId xmlns:a16="http://schemas.microsoft.com/office/drawing/2014/main" id="{E1CFCCD0-CA61-86BF-6C59-AAC72CDC0287}"/>
              </a:ext>
            </a:extLst>
          </p:cNvPr>
          <p:cNvSpPr txBox="1"/>
          <p:nvPr/>
        </p:nvSpPr>
        <p:spPr>
          <a:xfrm>
            <a:off x="3358000" y="4000792"/>
            <a:ext cx="2146107" cy="3679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8260" marR="5080" indent="-36195">
              <a:lnSpc>
                <a:spcPct val="109200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ÉPISODE</a:t>
            </a:r>
            <a:r>
              <a:rPr sz="1100" spc="1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2</a:t>
            </a:r>
            <a:r>
              <a:rPr sz="1100" spc="1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:</a:t>
            </a:r>
            <a:r>
              <a:rPr sz="1100" spc="110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MICHEL</a:t>
            </a:r>
            <a:r>
              <a:rPr sz="1100" i="1" spc="20" dirty="0">
                <a:latin typeface="Arial"/>
                <a:cs typeface="Arial"/>
              </a:rPr>
              <a:t> </a:t>
            </a:r>
            <a:r>
              <a:rPr sz="1100" i="1" spc="-10" dirty="0">
                <a:latin typeface="Arial"/>
                <a:cs typeface="Arial"/>
              </a:rPr>
              <a:t>TRAMA, </a:t>
            </a:r>
            <a:r>
              <a:rPr sz="1100" i="1" dirty="0">
                <a:latin typeface="Arial"/>
                <a:cs typeface="Arial"/>
              </a:rPr>
              <a:t>CINQ</a:t>
            </a:r>
            <a:r>
              <a:rPr sz="1100" i="1" spc="70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REPAS</a:t>
            </a:r>
            <a:r>
              <a:rPr sz="1100" i="1" spc="70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POUR</a:t>
            </a:r>
            <a:r>
              <a:rPr sz="1100" i="1" spc="70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UNE</a:t>
            </a:r>
            <a:r>
              <a:rPr sz="1100" i="1" spc="75" dirty="0">
                <a:latin typeface="Arial"/>
                <a:cs typeface="Arial"/>
              </a:rPr>
              <a:t> </a:t>
            </a:r>
            <a:r>
              <a:rPr sz="1100" i="1" spc="-25" dirty="0">
                <a:latin typeface="Arial"/>
                <a:cs typeface="Arial"/>
              </a:rPr>
              <a:t>VIE</a:t>
            </a:r>
            <a:endParaRPr sz="1100">
              <a:latin typeface="Arial"/>
              <a:cs typeface="Arial"/>
            </a:endParaRPr>
          </a:p>
        </p:txBody>
      </p:sp>
      <p:sp>
        <p:nvSpPr>
          <p:cNvPr id="28" name="object 28">
            <a:extLst>
              <a:ext uri="{FF2B5EF4-FFF2-40B4-BE49-F238E27FC236}">
                <a16:creationId xmlns:a16="http://schemas.microsoft.com/office/drawing/2014/main" id="{BF740B35-F7CF-791B-45A7-7C842DBB4ACD}"/>
              </a:ext>
            </a:extLst>
          </p:cNvPr>
          <p:cNvSpPr txBox="1"/>
          <p:nvPr/>
        </p:nvSpPr>
        <p:spPr>
          <a:xfrm>
            <a:off x="8553601" y="4000792"/>
            <a:ext cx="2672424" cy="3679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62305" marR="5080" indent="-650240">
              <a:lnSpc>
                <a:spcPct val="109200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ÉPISODE</a:t>
            </a:r>
            <a:r>
              <a:rPr sz="1100" spc="1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4</a:t>
            </a:r>
            <a:r>
              <a:rPr sz="1100" spc="13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:</a:t>
            </a:r>
            <a:r>
              <a:rPr sz="1100" spc="135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JEAN-FRANÇOIS</a:t>
            </a:r>
            <a:r>
              <a:rPr sz="1100" i="1" spc="140" dirty="0">
                <a:latin typeface="Arial"/>
                <a:cs typeface="Arial"/>
              </a:rPr>
              <a:t> </a:t>
            </a:r>
            <a:r>
              <a:rPr sz="1100" i="1" spc="-10" dirty="0">
                <a:latin typeface="Arial"/>
                <a:cs typeface="Arial"/>
              </a:rPr>
              <a:t>BURY, </a:t>
            </a:r>
            <a:r>
              <a:rPr sz="1100" i="1" dirty="0">
                <a:latin typeface="Arial"/>
                <a:cs typeface="Arial"/>
              </a:rPr>
              <a:t>LA</a:t>
            </a:r>
            <a:r>
              <a:rPr sz="1100" i="1" spc="5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CABANE</a:t>
            </a:r>
            <a:r>
              <a:rPr sz="1100" i="1" spc="95" dirty="0">
                <a:latin typeface="Arial"/>
                <a:cs typeface="Arial"/>
              </a:rPr>
              <a:t> </a:t>
            </a:r>
            <a:r>
              <a:rPr sz="1100" i="1" spc="-10" dirty="0">
                <a:latin typeface="Arial"/>
                <a:cs typeface="Arial"/>
              </a:rPr>
              <a:t>SECRÈTE</a:t>
            </a:r>
            <a:endParaRPr sz="1100">
              <a:latin typeface="Arial"/>
              <a:cs typeface="Arial"/>
            </a:endParaRPr>
          </a:p>
        </p:txBody>
      </p:sp>
      <p:sp>
        <p:nvSpPr>
          <p:cNvPr id="29" name="object 29">
            <a:extLst>
              <a:ext uri="{FF2B5EF4-FFF2-40B4-BE49-F238E27FC236}">
                <a16:creationId xmlns:a16="http://schemas.microsoft.com/office/drawing/2014/main" id="{ABF6F886-A9D8-5633-0F1D-92D43DF45639}"/>
              </a:ext>
            </a:extLst>
          </p:cNvPr>
          <p:cNvSpPr txBox="1"/>
          <p:nvPr/>
        </p:nvSpPr>
        <p:spPr>
          <a:xfrm>
            <a:off x="5932226" y="6293409"/>
            <a:ext cx="2621375" cy="3679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746125" marR="5080" indent="-734060">
              <a:lnSpc>
                <a:spcPct val="109200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ÉPISODE</a:t>
            </a:r>
            <a:r>
              <a:rPr sz="1100" spc="10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7</a:t>
            </a:r>
            <a:r>
              <a:rPr sz="1100" spc="105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:</a:t>
            </a:r>
            <a:r>
              <a:rPr sz="1100" spc="100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NICOLAS</a:t>
            </a:r>
            <a:r>
              <a:rPr sz="1100" i="1" spc="105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LE</a:t>
            </a:r>
            <a:r>
              <a:rPr sz="1100" i="1" spc="75" dirty="0">
                <a:latin typeface="Arial"/>
                <a:cs typeface="Arial"/>
              </a:rPr>
              <a:t> </a:t>
            </a:r>
            <a:r>
              <a:rPr sz="1100" i="1" spc="-10" dirty="0">
                <a:latin typeface="Arial"/>
                <a:cs typeface="Arial"/>
              </a:rPr>
              <a:t>TIRRAND, </a:t>
            </a:r>
            <a:r>
              <a:rPr sz="1100" i="1" dirty="0">
                <a:latin typeface="Arial"/>
                <a:cs typeface="Arial"/>
              </a:rPr>
              <a:t>LORIENT</a:t>
            </a:r>
            <a:r>
              <a:rPr sz="1100" i="1" spc="114" dirty="0">
                <a:latin typeface="Arial"/>
                <a:cs typeface="Arial"/>
              </a:rPr>
              <a:t> </a:t>
            </a:r>
            <a:r>
              <a:rPr sz="1100" i="1" spc="-10" dirty="0">
                <a:latin typeface="Arial"/>
                <a:cs typeface="Arial"/>
              </a:rPr>
              <a:t>EXPRESS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30" name="object 30">
            <a:extLst>
              <a:ext uri="{FF2B5EF4-FFF2-40B4-BE49-F238E27FC236}">
                <a16:creationId xmlns:a16="http://schemas.microsoft.com/office/drawing/2014/main" id="{054A2FBC-AB41-8880-0A4C-3F0B14E99CCF}"/>
              </a:ext>
            </a:extLst>
          </p:cNvPr>
          <p:cNvSpPr txBox="1"/>
          <p:nvPr/>
        </p:nvSpPr>
        <p:spPr>
          <a:xfrm>
            <a:off x="3208106" y="6280631"/>
            <a:ext cx="2483031" cy="3679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04825" marR="5080" indent="-492759">
              <a:lnSpc>
                <a:spcPct val="109200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ÉPISODE</a:t>
            </a:r>
            <a:r>
              <a:rPr sz="1100" spc="114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6</a:t>
            </a:r>
            <a:r>
              <a:rPr sz="1100" spc="12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:</a:t>
            </a:r>
            <a:r>
              <a:rPr sz="1100" spc="120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GUILLAUME</a:t>
            </a:r>
            <a:r>
              <a:rPr sz="1100" i="1" spc="120" dirty="0">
                <a:latin typeface="Arial"/>
                <a:cs typeface="Arial"/>
              </a:rPr>
              <a:t> </a:t>
            </a:r>
            <a:r>
              <a:rPr sz="1100" i="1" spc="-10" dirty="0">
                <a:latin typeface="Arial"/>
                <a:cs typeface="Arial"/>
              </a:rPr>
              <a:t>GOMEZ, </a:t>
            </a:r>
            <a:r>
              <a:rPr sz="1100" i="1" dirty="0">
                <a:latin typeface="Arial"/>
                <a:cs typeface="Arial"/>
              </a:rPr>
              <a:t>UN</a:t>
            </a:r>
            <a:r>
              <a:rPr sz="1100" i="1" spc="60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PALAIS</a:t>
            </a:r>
            <a:r>
              <a:rPr sz="1100" i="1" spc="65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À</a:t>
            </a:r>
            <a:r>
              <a:rPr sz="1100" i="1" spc="60" dirty="0">
                <a:latin typeface="Arial"/>
                <a:cs typeface="Arial"/>
              </a:rPr>
              <a:t> </a:t>
            </a:r>
            <a:r>
              <a:rPr sz="1100" i="1" spc="-10" dirty="0">
                <a:latin typeface="Arial"/>
                <a:cs typeface="Arial"/>
              </a:rPr>
              <a:t>L’ÉLYSÉE</a:t>
            </a:r>
            <a:endParaRPr sz="1100" dirty="0">
              <a:latin typeface="Arial"/>
              <a:cs typeface="Arial"/>
            </a:endParaRPr>
          </a:p>
        </p:txBody>
      </p:sp>
      <p:grpSp>
        <p:nvGrpSpPr>
          <p:cNvPr id="31" name="object 31">
            <a:extLst>
              <a:ext uri="{FF2B5EF4-FFF2-40B4-BE49-F238E27FC236}">
                <a16:creationId xmlns:a16="http://schemas.microsoft.com/office/drawing/2014/main" id="{979FC2BB-DC5B-394F-41AF-6D0555D7ECEC}"/>
              </a:ext>
            </a:extLst>
          </p:cNvPr>
          <p:cNvGrpSpPr/>
          <p:nvPr/>
        </p:nvGrpSpPr>
        <p:grpSpPr>
          <a:xfrm>
            <a:off x="6276567" y="4575407"/>
            <a:ext cx="1628977" cy="1628977"/>
            <a:chOff x="11029037" y="6747926"/>
            <a:chExt cx="2026285" cy="2026285"/>
          </a:xfrm>
        </p:grpSpPr>
        <p:pic>
          <p:nvPicPr>
            <p:cNvPr id="32" name="object 32">
              <a:extLst>
                <a:ext uri="{FF2B5EF4-FFF2-40B4-BE49-F238E27FC236}">
                  <a16:creationId xmlns:a16="http://schemas.microsoft.com/office/drawing/2014/main" id="{BC8ADBFE-A6A8-2AEE-D3B5-F055D47805EF}"/>
                </a:ext>
              </a:extLst>
            </p:cNvPr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029037" y="6747926"/>
              <a:ext cx="2026197" cy="2026197"/>
            </a:xfrm>
            <a:prstGeom prst="rect">
              <a:avLst/>
            </a:prstGeom>
          </p:spPr>
        </p:pic>
        <p:pic>
          <p:nvPicPr>
            <p:cNvPr id="33" name="object 33">
              <a:extLst>
                <a:ext uri="{FF2B5EF4-FFF2-40B4-BE49-F238E27FC236}">
                  <a16:creationId xmlns:a16="http://schemas.microsoft.com/office/drawing/2014/main" id="{B0E09B69-8024-463F-EBBA-F20C8470FDAB}"/>
                </a:ext>
              </a:extLst>
            </p:cNvPr>
            <p:cNvPicPr/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33140" y="6849982"/>
              <a:ext cx="1617956" cy="1617956"/>
            </a:xfrm>
            <a:prstGeom prst="rect">
              <a:avLst/>
            </a:prstGeom>
          </p:spPr>
        </p:pic>
      </p:grpSp>
      <p:grpSp>
        <p:nvGrpSpPr>
          <p:cNvPr id="34" name="object 34">
            <a:extLst>
              <a:ext uri="{FF2B5EF4-FFF2-40B4-BE49-F238E27FC236}">
                <a16:creationId xmlns:a16="http://schemas.microsoft.com/office/drawing/2014/main" id="{F26313D9-008B-1912-0C1B-6D91235040F4}"/>
              </a:ext>
            </a:extLst>
          </p:cNvPr>
          <p:cNvGrpSpPr/>
          <p:nvPr/>
        </p:nvGrpSpPr>
        <p:grpSpPr>
          <a:xfrm>
            <a:off x="9176987" y="4575407"/>
            <a:ext cx="1628977" cy="1628977"/>
            <a:chOff x="15104812" y="6747926"/>
            <a:chExt cx="2026285" cy="2026285"/>
          </a:xfrm>
        </p:grpSpPr>
        <p:pic>
          <p:nvPicPr>
            <p:cNvPr id="35" name="object 35">
              <a:extLst>
                <a:ext uri="{FF2B5EF4-FFF2-40B4-BE49-F238E27FC236}">
                  <a16:creationId xmlns:a16="http://schemas.microsoft.com/office/drawing/2014/main" id="{6B3B2B3C-9E0C-E6BF-BE6E-AB86E9E0F516}"/>
                </a:ext>
              </a:extLst>
            </p:cNvPr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104812" y="6747926"/>
              <a:ext cx="2026197" cy="2026197"/>
            </a:xfrm>
            <a:prstGeom prst="rect">
              <a:avLst/>
            </a:prstGeom>
          </p:spPr>
        </p:pic>
        <p:pic>
          <p:nvPicPr>
            <p:cNvPr id="36" name="object 36">
              <a:extLst>
                <a:ext uri="{FF2B5EF4-FFF2-40B4-BE49-F238E27FC236}">
                  <a16:creationId xmlns:a16="http://schemas.microsoft.com/office/drawing/2014/main" id="{914ACA9A-6A34-941C-4435-DC75378B3B09}"/>
                </a:ext>
              </a:extLst>
            </p:cNvPr>
            <p:cNvPicPr/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308915" y="6849982"/>
              <a:ext cx="1617956" cy="1617956"/>
            </a:xfrm>
            <a:prstGeom prst="rect">
              <a:avLst/>
            </a:prstGeom>
          </p:spPr>
        </p:pic>
      </p:grpSp>
      <p:sp>
        <p:nvSpPr>
          <p:cNvPr id="37" name="object 37">
            <a:extLst>
              <a:ext uri="{FF2B5EF4-FFF2-40B4-BE49-F238E27FC236}">
                <a16:creationId xmlns:a16="http://schemas.microsoft.com/office/drawing/2014/main" id="{7BE982A9-AC11-2C4C-3C46-B0F0A4E7D02D}"/>
              </a:ext>
            </a:extLst>
          </p:cNvPr>
          <p:cNvSpPr txBox="1"/>
          <p:nvPr/>
        </p:nvSpPr>
        <p:spPr>
          <a:xfrm>
            <a:off x="8794690" y="6293408"/>
            <a:ext cx="2744403" cy="3679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18210" marR="5080" indent="-906144">
              <a:lnSpc>
                <a:spcPct val="109200"/>
              </a:lnSpc>
              <a:spcBef>
                <a:spcPts val="100"/>
              </a:spcBef>
            </a:pPr>
            <a:r>
              <a:rPr sz="1100" dirty="0">
                <a:latin typeface="Arial"/>
                <a:cs typeface="Arial"/>
              </a:rPr>
              <a:t>ÉPISODE</a:t>
            </a:r>
            <a:r>
              <a:rPr sz="1100" spc="110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8</a:t>
            </a:r>
            <a:r>
              <a:rPr sz="1100" spc="114" dirty="0">
                <a:latin typeface="Arial"/>
                <a:cs typeface="Arial"/>
              </a:rPr>
              <a:t> </a:t>
            </a:r>
            <a:r>
              <a:rPr sz="1100" dirty="0">
                <a:latin typeface="Arial"/>
                <a:cs typeface="Arial"/>
              </a:rPr>
              <a:t>:</a:t>
            </a:r>
            <a:r>
              <a:rPr sz="1100" spc="114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RODOLPHE</a:t>
            </a:r>
            <a:r>
              <a:rPr sz="1100" i="1" spc="114" dirty="0">
                <a:latin typeface="Arial"/>
                <a:cs typeface="Arial"/>
              </a:rPr>
              <a:t> </a:t>
            </a:r>
            <a:r>
              <a:rPr sz="1100" i="1" spc="-10" dirty="0">
                <a:latin typeface="Arial"/>
                <a:cs typeface="Arial"/>
              </a:rPr>
              <a:t>REGNAULD, </a:t>
            </a:r>
            <a:r>
              <a:rPr sz="1100" i="1" dirty="0">
                <a:latin typeface="Arial"/>
                <a:cs typeface="Arial"/>
              </a:rPr>
              <a:t>TEL</a:t>
            </a:r>
            <a:r>
              <a:rPr sz="1100" i="1" spc="10" dirty="0">
                <a:latin typeface="Arial"/>
                <a:cs typeface="Arial"/>
              </a:rPr>
              <a:t> </a:t>
            </a:r>
            <a:r>
              <a:rPr sz="1100" i="1" dirty="0">
                <a:latin typeface="Arial"/>
                <a:cs typeface="Arial"/>
              </a:rPr>
              <a:t>UN</a:t>
            </a:r>
            <a:r>
              <a:rPr sz="1100" i="1" spc="70" dirty="0">
                <a:latin typeface="Arial"/>
                <a:cs typeface="Arial"/>
              </a:rPr>
              <a:t> </a:t>
            </a:r>
            <a:r>
              <a:rPr sz="1100" i="1" spc="-10" dirty="0">
                <a:latin typeface="Arial"/>
                <a:cs typeface="Arial"/>
              </a:rPr>
              <a:t>PHOENIX</a:t>
            </a:r>
            <a:endParaRPr sz="11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6889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BB5D1BC-5237-0340-C3EE-6BD1494F5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programmation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15A3C7B-A543-EE85-FB71-A1C2EF4194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0750498">
            <a:off x="69228" y="416449"/>
            <a:ext cx="3275680" cy="437574"/>
          </a:xfrm>
        </p:spPr>
        <p:txBody>
          <a:bodyPr/>
          <a:lstStyle/>
          <a:p>
            <a:r>
              <a:rPr lang="fr-FR" dirty="0"/>
              <a:t>#PartenaireMedia</a:t>
            </a:r>
          </a:p>
        </p:txBody>
      </p:sp>
      <p:grpSp>
        <p:nvGrpSpPr>
          <p:cNvPr id="39" name="object 6">
            <a:extLst>
              <a:ext uri="{FF2B5EF4-FFF2-40B4-BE49-F238E27FC236}">
                <a16:creationId xmlns:a16="http://schemas.microsoft.com/office/drawing/2014/main" id="{A649FD2F-8784-7E1C-16A6-3F635E75A514}"/>
              </a:ext>
            </a:extLst>
          </p:cNvPr>
          <p:cNvGrpSpPr/>
          <p:nvPr/>
        </p:nvGrpSpPr>
        <p:grpSpPr>
          <a:xfrm>
            <a:off x="237510" y="1694506"/>
            <a:ext cx="10558309" cy="4917831"/>
            <a:chOff x="237510" y="1694506"/>
            <a:chExt cx="19251295" cy="8966835"/>
          </a:xfrm>
        </p:grpSpPr>
        <p:pic>
          <p:nvPicPr>
            <p:cNvPr id="40" name="object 7">
              <a:extLst>
                <a:ext uri="{FF2B5EF4-FFF2-40B4-BE49-F238E27FC236}">
                  <a16:creationId xmlns:a16="http://schemas.microsoft.com/office/drawing/2014/main" id="{EDC005ED-6885-B621-9099-FE188D802F27}"/>
                </a:ext>
              </a:extLst>
            </p:cNvPr>
            <p:cNvPicPr/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520414" y="1694506"/>
              <a:ext cx="4968075" cy="8966785"/>
            </a:xfrm>
            <a:prstGeom prst="rect">
              <a:avLst/>
            </a:prstGeom>
          </p:spPr>
        </p:pic>
        <p:pic>
          <p:nvPicPr>
            <p:cNvPr id="41" name="object 8">
              <a:extLst>
                <a:ext uri="{FF2B5EF4-FFF2-40B4-BE49-F238E27FC236}">
                  <a16:creationId xmlns:a16="http://schemas.microsoft.com/office/drawing/2014/main" id="{6897E618-4051-DDAE-7149-60BE8B9EDD27}"/>
                </a:ext>
              </a:extLst>
            </p:cNvPr>
            <p:cNvPicPr/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332794" y="2757297"/>
              <a:ext cx="3343316" cy="6428719"/>
            </a:xfrm>
            <a:prstGeom prst="rect">
              <a:avLst/>
            </a:prstGeom>
          </p:spPr>
        </p:pic>
        <p:pic>
          <p:nvPicPr>
            <p:cNvPr id="42" name="object 9">
              <a:extLst>
                <a:ext uri="{FF2B5EF4-FFF2-40B4-BE49-F238E27FC236}">
                  <a16:creationId xmlns:a16="http://schemas.microsoft.com/office/drawing/2014/main" id="{EAFBBF94-5197-BC34-ED5B-09793860A4FE}"/>
                </a:ext>
              </a:extLst>
            </p:cNvPr>
            <p:cNvPicPr/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274727" y="2772804"/>
              <a:ext cx="3459461" cy="4957890"/>
            </a:xfrm>
            <a:prstGeom prst="rect">
              <a:avLst/>
            </a:prstGeom>
          </p:spPr>
        </p:pic>
        <p:pic>
          <p:nvPicPr>
            <p:cNvPr id="43" name="object 10">
              <a:extLst>
                <a:ext uri="{FF2B5EF4-FFF2-40B4-BE49-F238E27FC236}">
                  <a16:creationId xmlns:a16="http://schemas.microsoft.com/office/drawing/2014/main" id="{F8433CB8-7370-1015-2D8A-4127B0854FA7}"/>
                </a:ext>
              </a:extLst>
            </p:cNvPr>
            <p:cNvPicPr/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510" y="3305767"/>
              <a:ext cx="6897492" cy="5889480"/>
            </a:xfrm>
            <a:prstGeom prst="rect">
              <a:avLst/>
            </a:prstGeom>
          </p:spPr>
        </p:pic>
        <p:pic>
          <p:nvPicPr>
            <p:cNvPr id="44" name="object 11">
              <a:extLst>
                <a:ext uri="{FF2B5EF4-FFF2-40B4-BE49-F238E27FC236}">
                  <a16:creationId xmlns:a16="http://schemas.microsoft.com/office/drawing/2014/main" id="{EF29ADBF-03CB-CEC0-7A7F-9CE540E98043}"/>
                </a:ext>
              </a:extLst>
            </p:cNvPr>
            <p:cNvPicPr/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1612" y="3407818"/>
              <a:ext cx="6489287" cy="5481275"/>
            </a:xfrm>
            <a:prstGeom prst="rect">
              <a:avLst/>
            </a:prstGeom>
          </p:spPr>
        </p:pic>
        <p:pic>
          <p:nvPicPr>
            <p:cNvPr id="45" name="object 12">
              <a:extLst>
                <a:ext uri="{FF2B5EF4-FFF2-40B4-BE49-F238E27FC236}">
                  <a16:creationId xmlns:a16="http://schemas.microsoft.com/office/drawing/2014/main" id="{FAD2FE49-ABDC-9E29-622C-BEA415B02666}"/>
                </a:ext>
              </a:extLst>
            </p:cNvPr>
            <p:cNvPicPr/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99543" y="3325003"/>
              <a:ext cx="7829526" cy="5909891"/>
            </a:xfrm>
            <a:prstGeom prst="rect">
              <a:avLst/>
            </a:prstGeom>
          </p:spPr>
        </p:pic>
        <p:pic>
          <p:nvPicPr>
            <p:cNvPr id="46" name="object 13">
              <a:extLst>
                <a:ext uri="{FF2B5EF4-FFF2-40B4-BE49-F238E27FC236}">
                  <a16:creationId xmlns:a16="http://schemas.microsoft.com/office/drawing/2014/main" id="{7195D321-DC6C-F0B5-F9DC-EC07FA958C58}"/>
                </a:ext>
              </a:extLst>
            </p:cNvPr>
            <p:cNvPicPr/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03646" y="3427055"/>
              <a:ext cx="7421321" cy="5501685"/>
            </a:xfrm>
            <a:prstGeom prst="rect">
              <a:avLst/>
            </a:prstGeom>
          </p:spPr>
        </p:pic>
      </p:grpSp>
      <p:sp>
        <p:nvSpPr>
          <p:cNvPr id="47" name="object 14">
            <a:extLst>
              <a:ext uri="{FF2B5EF4-FFF2-40B4-BE49-F238E27FC236}">
                <a16:creationId xmlns:a16="http://schemas.microsoft.com/office/drawing/2014/main" id="{DF6F7017-198F-2BA9-564D-645EEAE315DB}"/>
              </a:ext>
            </a:extLst>
          </p:cNvPr>
          <p:cNvSpPr txBox="1"/>
          <p:nvPr/>
        </p:nvSpPr>
        <p:spPr>
          <a:xfrm>
            <a:off x="1131695" y="2112834"/>
            <a:ext cx="1994535" cy="368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50" b="1" dirty="0">
                <a:latin typeface="Avenir Next LT Pro" panose="020B0504020202020204" pitchFamily="34" charset="0"/>
                <a:cs typeface="Arial"/>
              </a:rPr>
              <a:t>SITE</a:t>
            </a:r>
            <a:r>
              <a:rPr sz="2250" b="1" spc="-30" dirty="0">
                <a:latin typeface="Avenir Next LT Pro" panose="020B0504020202020204" pitchFamily="34" charset="0"/>
                <a:cs typeface="Arial"/>
              </a:rPr>
              <a:t> </a:t>
            </a:r>
            <a:r>
              <a:rPr sz="2250" b="1" spc="-10" dirty="0">
                <a:latin typeface="Avenir Next LT Pro" panose="020B0504020202020204" pitchFamily="34" charset="0"/>
                <a:cs typeface="Arial"/>
              </a:rPr>
              <a:t>INTERNE</a:t>
            </a:r>
            <a:endParaRPr sz="2250" dirty="0">
              <a:latin typeface="Avenir Next LT Pro" panose="020B0504020202020204" pitchFamily="34" charset="0"/>
              <a:cs typeface="Arial"/>
            </a:endParaRPr>
          </a:p>
        </p:txBody>
      </p:sp>
      <p:sp>
        <p:nvSpPr>
          <p:cNvPr id="48" name="object 15">
            <a:extLst>
              <a:ext uri="{FF2B5EF4-FFF2-40B4-BE49-F238E27FC236}">
                <a16:creationId xmlns:a16="http://schemas.microsoft.com/office/drawing/2014/main" id="{076CEE5A-2B25-E669-045B-48EB02E4BBED}"/>
              </a:ext>
            </a:extLst>
          </p:cNvPr>
          <p:cNvSpPr txBox="1"/>
          <p:nvPr/>
        </p:nvSpPr>
        <p:spPr>
          <a:xfrm>
            <a:off x="5297006" y="2112834"/>
            <a:ext cx="1423035" cy="368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50" b="1" spc="-10" dirty="0">
                <a:latin typeface="Avenir Next LT Pro" panose="020B0504020202020204" pitchFamily="34" charset="0"/>
                <a:cs typeface="Arial"/>
              </a:rPr>
              <a:t>YOUTUBE</a:t>
            </a:r>
            <a:endParaRPr sz="2250" dirty="0">
              <a:latin typeface="Avenir Next LT Pro" panose="020B0504020202020204" pitchFamily="34" charset="0"/>
              <a:cs typeface="Arial"/>
            </a:endParaRPr>
          </a:p>
        </p:txBody>
      </p:sp>
      <p:sp>
        <p:nvSpPr>
          <p:cNvPr id="49" name="object 16">
            <a:extLst>
              <a:ext uri="{FF2B5EF4-FFF2-40B4-BE49-F238E27FC236}">
                <a16:creationId xmlns:a16="http://schemas.microsoft.com/office/drawing/2014/main" id="{A252314A-E93E-85BC-85B5-2F283C4E41AD}"/>
              </a:ext>
            </a:extLst>
          </p:cNvPr>
          <p:cNvSpPr txBox="1"/>
          <p:nvPr/>
        </p:nvSpPr>
        <p:spPr>
          <a:xfrm>
            <a:off x="8007360" y="1477740"/>
            <a:ext cx="2788285" cy="3683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250" b="1" dirty="0">
                <a:latin typeface="Avenir Next LT Pro" panose="020B0504020202020204" pitchFamily="34" charset="0"/>
                <a:cs typeface="Arial"/>
              </a:rPr>
              <a:t>RÉSEAUX</a:t>
            </a:r>
            <a:r>
              <a:rPr sz="2250" b="1" spc="-55" dirty="0">
                <a:latin typeface="Avenir Next LT Pro" panose="020B0504020202020204" pitchFamily="34" charset="0"/>
                <a:cs typeface="Arial"/>
              </a:rPr>
              <a:t> </a:t>
            </a:r>
            <a:r>
              <a:rPr sz="2250" b="1" spc="-10" dirty="0">
                <a:latin typeface="Avenir Next LT Pro" panose="020B0504020202020204" pitchFamily="34" charset="0"/>
                <a:cs typeface="Arial"/>
              </a:rPr>
              <a:t>SOCIAUX</a:t>
            </a:r>
            <a:endParaRPr sz="2250" dirty="0">
              <a:latin typeface="Avenir Next LT Pro" panose="020B0504020202020204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96903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BB5D1BC-5237-0340-C3EE-6BD1494F5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CHIFFRES CLES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15A3C7B-A543-EE85-FB71-A1C2EF4194B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20750498">
            <a:off x="69228" y="416449"/>
            <a:ext cx="3275680" cy="437574"/>
          </a:xfrm>
        </p:spPr>
        <p:txBody>
          <a:bodyPr/>
          <a:lstStyle/>
          <a:p>
            <a:r>
              <a:rPr lang="fr-FR" dirty="0"/>
              <a:t>#PartenaireMedia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2B4F14C-04C1-A243-39CF-3C28E04C72EF}"/>
              </a:ext>
            </a:extLst>
          </p:cNvPr>
          <p:cNvSpPr txBox="1"/>
          <p:nvPr/>
        </p:nvSpPr>
        <p:spPr>
          <a:xfrm>
            <a:off x="656302" y="1454122"/>
            <a:ext cx="98003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fr-FR" sz="1800" dirty="0">
                <a:latin typeface="Avenir Next LT Pro" panose="020B0504020202020204" pitchFamily="34" charset="0"/>
                <a:cs typeface="Arial"/>
              </a:rPr>
              <a:t>Objectif</a:t>
            </a:r>
            <a:r>
              <a:rPr lang="fr-FR" sz="1800" spc="95" dirty="0">
                <a:latin typeface="Avenir Next LT Pro" panose="020B0504020202020204" pitchFamily="34" charset="0"/>
                <a:cs typeface="Arial"/>
              </a:rPr>
              <a:t> </a:t>
            </a:r>
            <a:r>
              <a:rPr lang="fr-FR" sz="1800" dirty="0">
                <a:latin typeface="Avenir Next LT Pro" panose="020B0504020202020204" pitchFamily="34" charset="0"/>
                <a:cs typeface="Arial"/>
              </a:rPr>
              <a:t>quantitatif</a:t>
            </a:r>
            <a:r>
              <a:rPr lang="fr-FR" sz="1800" spc="95" dirty="0">
                <a:latin typeface="Avenir Next LT Pro" panose="020B0504020202020204" pitchFamily="34" charset="0"/>
                <a:cs typeface="Arial"/>
              </a:rPr>
              <a:t> </a:t>
            </a:r>
            <a:r>
              <a:rPr lang="fr-FR" sz="1800" dirty="0">
                <a:latin typeface="Avenir Next LT Pro" panose="020B0504020202020204" pitchFamily="34" charset="0"/>
                <a:cs typeface="Arial"/>
              </a:rPr>
              <a:t>atteint,</a:t>
            </a:r>
            <a:r>
              <a:rPr lang="fr-FR" sz="1800" spc="100" dirty="0">
                <a:latin typeface="Avenir Next LT Pro" panose="020B0504020202020204" pitchFamily="34" charset="0"/>
                <a:cs typeface="Arial"/>
              </a:rPr>
              <a:t> </a:t>
            </a:r>
            <a:r>
              <a:rPr lang="fr-FR" sz="1800" dirty="0">
                <a:latin typeface="Avenir Next LT Pro" panose="020B0504020202020204" pitchFamily="34" charset="0"/>
                <a:cs typeface="Arial"/>
              </a:rPr>
              <a:t>un</a:t>
            </a:r>
            <a:r>
              <a:rPr lang="fr-FR" sz="1800" spc="95" dirty="0">
                <a:latin typeface="Avenir Next LT Pro" panose="020B0504020202020204" pitchFamily="34" charset="0"/>
                <a:cs typeface="Arial"/>
              </a:rPr>
              <a:t> </a:t>
            </a:r>
            <a:r>
              <a:rPr lang="fr-FR" sz="1800" dirty="0">
                <a:latin typeface="Avenir Next LT Pro" panose="020B0504020202020204" pitchFamily="34" charset="0"/>
                <a:cs typeface="Arial"/>
              </a:rPr>
              <a:t>taux</a:t>
            </a:r>
            <a:r>
              <a:rPr lang="fr-FR" sz="1800" spc="95" dirty="0">
                <a:latin typeface="Avenir Next LT Pro" panose="020B0504020202020204" pitchFamily="34" charset="0"/>
                <a:cs typeface="Arial"/>
              </a:rPr>
              <a:t> </a:t>
            </a:r>
            <a:r>
              <a:rPr lang="fr-FR" sz="1800" dirty="0">
                <a:latin typeface="Avenir Next LT Pro" panose="020B0504020202020204" pitchFamily="34" charset="0"/>
                <a:cs typeface="Arial"/>
              </a:rPr>
              <a:t>de</a:t>
            </a:r>
            <a:r>
              <a:rPr lang="fr-FR" sz="1800" spc="100" dirty="0">
                <a:latin typeface="Avenir Next LT Pro" panose="020B0504020202020204" pitchFamily="34" charset="0"/>
                <a:cs typeface="Arial"/>
              </a:rPr>
              <a:t> </a:t>
            </a:r>
            <a:r>
              <a:rPr lang="fr-FR" sz="1800" dirty="0">
                <a:latin typeface="Avenir Next LT Pro" panose="020B0504020202020204" pitchFamily="34" charset="0"/>
                <a:cs typeface="Arial"/>
              </a:rPr>
              <a:t>complétion</a:t>
            </a:r>
            <a:r>
              <a:rPr lang="fr-FR" sz="1800" spc="95" dirty="0">
                <a:latin typeface="Avenir Next LT Pro" panose="020B0504020202020204" pitchFamily="34" charset="0"/>
                <a:cs typeface="Arial"/>
              </a:rPr>
              <a:t> </a:t>
            </a:r>
            <a:r>
              <a:rPr lang="fr-FR" sz="1800" spc="-10" dirty="0">
                <a:latin typeface="Avenir Next LT Pro" panose="020B0504020202020204" pitchFamily="34" charset="0"/>
                <a:cs typeface="Arial"/>
              </a:rPr>
              <a:t>élevé</a:t>
            </a:r>
            <a:r>
              <a:rPr lang="fr-FR" sz="1800" spc="100" dirty="0">
                <a:latin typeface="Avenir Next LT Pro" panose="020B0504020202020204" pitchFamily="34" charset="0"/>
                <a:cs typeface="Arial"/>
              </a:rPr>
              <a:t> </a:t>
            </a:r>
            <a:r>
              <a:rPr lang="fr-FR" sz="1800" dirty="0">
                <a:latin typeface="Avenir Next LT Pro" panose="020B0504020202020204" pitchFamily="34" charset="0"/>
                <a:cs typeface="Arial"/>
              </a:rPr>
              <a:t>sur</a:t>
            </a:r>
            <a:r>
              <a:rPr lang="fr-FR" sz="1800" spc="95" dirty="0">
                <a:latin typeface="Avenir Next LT Pro" panose="020B0504020202020204" pitchFamily="34" charset="0"/>
                <a:cs typeface="Arial"/>
              </a:rPr>
              <a:t> </a:t>
            </a:r>
            <a:r>
              <a:rPr lang="fr-FR" sz="1800" dirty="0">
                <a:latin typeface="Avenir Next LT Pro" panose="020B0504020202020204" pitchFamily="34" charset="0"/>
                <a:cs typeface="Arial"/>
              </a:rPr>
              <a:t>les</a:t>
            </a:r>
            <a:r>
              <a:rPr lang="fr-FR" sz="1800" spc="95" dirty="0">
                <a:latin typeface="Avenir Next LT Pro" panose="020B0504020202020204" pitchFamily="34" charset="0"/>
                <a:cs typeface="Arial"/>
              </a:rPr>
              <a:t> </a:t>
            </a:r>
            <a:r>
              <a:rPr lang="fr-FR" sz="1800" dirty="0">
                <a:latin typeface="Avenir Next LT Pro" panose="020B0504020202020204" pitchFamily="34" charset="0"/>
                <a:cs typeface="Arial"/>
              </a:rPr>
              <a:t>écoutes</a:t>
            </a:r>
            <a:r>
              <a:rPr lang="fr-FR" sz="1800" spc="100" dirty="0">
                <a:latin typeface="Avenir Next LT Pro" panose="020B0504020202020204" pitchFamily="34" charset="0"/>
                <a:cs typeface="Arial"/>
              </a:rPr>
              <a:t> </a:t>
            </a:r>
            <a:r>
              <a:rPr lang="fr-FR" sz="1800" spc="-10" dirty="0">
                <a:latin typeface="Avenir Next LT Pro" panose="020B0504020202020204" pitchFamily="34" charset="0"/>
                <a:cs typeface="Arial"/>
              </a:rPr>
              <a:t>organiques</a:t>
            </a:r>
            <a:endParaRPr lang="fr-FR" sz="1800" dirty="0">
              <a:latin typeface="Avenir Next LT Pro" panose="020B0504020202020204" pitchFamily="34" charset="0"/>
              <a:cs typeface="Arial"/>
            </a:endParaRPr>
          </a:p>
        </p:txBody>
      </p:sp>
      <p:sp>
        <p:nvSpPr>
          <p:cNvPr id="6" name="object 6">
            <a:extLst>
              <a:ext uri="{FF2B5EF4-FFF2-40B4-BE49-F238E27FC236}">
                <a16:creationId xmlns:a16="http://schemas.microsoft.com/office/drawing/2014/main" id="{F18AA59C-A6D6-BFB8-983E-933CE69AC82F}"/>
              </a:ext>
            </a:extLst>
          </p:cNvPr>
          <p:cNvSpPr/>
          <p:nvPr/>
        </p:nvSpPr>
        <p:spPr>
          <a:xfrm>
            <a:off x="714365" y="2476102"/>
            <a:ext cx="2360608" cy="2226826"/>
          </a:xfrm>
          <a:custGeom>
            <a:avLst/>
            <a:gdLst/>
            <a:ahLst/>
            <a:cxnLst/>
            <a:rect l="l" t="t" r="r" b="b"/>
            <a:pathLst>
              <a:path w="4262120" h="4114800">
                <a:moveTo>
                  <a:pt x="2402996" y="4102099"/>
                </a:moveTo>
                <a:lnTo>
                  <a:pt x="1858815" y="4102099"/>
                </a:lnTo>
                <a:lnTo>
                  <a:pt x="1904011" y="4114799"/>
                </a:lnTo>
                <a:lnTo>
                  <a:pt x="2357800" y="4114799"/>
                </a:lnTo>
                <a:lnTo>
                  <a:pt x="2402996" y="4102099"/>
                </a:lnTo>
                <a:close/>
              </a:path>
              <a:path w="4262120" h="4114800">
                <a:moveTo>
                  <a:pt x="2493072" y="4089399"/>
                </a:moveTo>
                <a:lnTo>
                  <a:pt x="1768738" y="4089399"/>
                </a:lnTo>
                <a:lnTo>
                  <a:pt x="1813719" y="4102099"/>
                </a:lnTo>
                <a:lnTo>
                  <a:pt x="2448092" y="4102099"/>
                </a:lnTo>
                <a:lnTo>
                  <a:pt x="2493072" y="4089399"/>
                </a:lnTo>
                <a:close/>
              </a:path>
              <a:path w="4262120" h="4114800">
                <a:moveTo>
                  <a:pt x="2582615" y="38099"/>
                </a:moveTo>
                <a:lnTo>
                  <a:pt x="1679194" y="38099"/>
                </a:lnTo>
                <a:lnTo>
                  <a:pt x="1371898" y="126999"/>
                </a:lnTo>
                <a:lnTo>
                  <a:pt x="1328996" y="152399"/>
                </a:lnTo>
                <a:lnTo>
                  <a:pt x="1244106" y="177799"/>
                </a:lnTo>
                <a:lnTo>
                  <a:pt x="1202151" y="203199"/>
                </a:lnTo>
                <a:lnTo>
                  <a:pt x="1160546" y="215899"/>
                </a:lnTo>
                <a:lnTo>
                  <a:pt x="1037991" y="292099"/>
                </a:lnTo>
                <a:lnTo>
                  <a:pt x="997948" y="304799"/>
                </a:lnTo>
                <a:lnTo>
                  <a:pt x="919177" y="355599"/>
                </a:lnTo>
                <a:lnTo>
                  <a:pt x="880481" y="393699"/>
                </a:lnTo>
                <a:lnTo>
                  <a:pt x="842267" y="419099"/>
                </a:lnTo>
                <a:lnTo>
                  <a:pt x="767352" y="469899"/>
                </a:lnTo>
                <a:lnTo>
                  <a:pt x="730684" y="507999"/>
                </a:lnTo>
                <a:lnTo>
                  <a:pt x="694565" y="533399"/>
                </a:lnTo>
                <a:lnTo>
                  <a:pt x="659011" y="571499"/>
                </a:lnTo>
                <a:lnTo>
                  <a:pt x="624039" y="596899"/>
                </a:lnTo>
                <a:lnTo>
                  <a:pt x="589370" y="634999"/>
                </a:lnTo>
                <a:lnTo>
                  <a:pt x="555692" y="673099"/>
                </a:lnTo>
                <a:lnTo>
                  <a:pt x="523004" y="698499"/>
                </a:lnTo>
                <a:lnTo>
                  <a:pt x="491307" y="736599"/>
                </a:lnTo>
                <a:lnTo>
                  <a:pt x="460600" y="774699"/>
                </a:lnTo>
                <a:lnTo>
                  <a:pt x="430884" y="812799"/>
                </a:lnTo>
                <a:lnTo>
                  <a:pt x="402158" y="850899"/>
                </a:lnTo>
                <a:lnTo>
                  <a:pt x="374423" y="888999"/>
                </a:lnTo>
                <a:lnTo>
                  <a:pt x="347679" y="927099"/>
                </a:lnTo>
                <a:lnTo>
                  <a:pt x="321925" y="965199"/>
                </a:lnTo>
                <a:lnTo>
                  <a:pt x="297161" y="1003299"/>
                </a:lnTo>
                <a:lnTo>
                  <a:pt x="273388" y="1041399"/>
                </a:lnTo>
                <a:lnTo>
                  <a:pt x="250606" y="1092199"/>
                </a:lnTo>
                <a:lnTo>
                  <a:pt x="228814" y="1130299"/>
                </a:lnTo>
                <a:lnTo>
                  <a:pt x="208013" y="1168399"/>
                </a:lnTo>
                <a:lnTo>
                  <a:pt x="188202" y="1206499"/>
                </a:lnTo>
                <a:lnTo>
                  <a:pt x="169382" y="1257299"/>
                </a:lnTo>
                <a:lnTo>
                  <a:pt x="151552" y="1295399"/>
                </a:lnTo>
                <a:lnTo>
                  <a:pt x="134713" y="1333499"/>
                </a:lnTo>
                <a:lnTo>
                  <a:pt x="118864" y="1371599"/>
                </a:lnTo>
                <a:lnTo>
                  <a:pt x="104006" y="1422399"/>
                </a:lnTo>
                <a:lnTo>
                  <a:pt x="90139" y="1460499"/>
                </a:lnTo>
                <a:lnTo>
                  <a:pt x="77262" y="1511299"/>
                </a:lnTo>
                <a:lnTo>
                  <a:pt x="65375" y="1549399"/>
                </a:lnTo>
                <a:lnTo>
                  <a:pt x="54479" y="1587499"/>
                </a:lnTo>
                <a:lnTo>
                  <a:pt x="44574" y="1638299"/>
                </a:lnTo>
                <a:lnTo>
                  <a:pt x="35659" y="1676399"/>
                </a:lnTo>
                <a:lnTo>
                  <a:pt x="27735" y="1727199"/>
                </a:lnTo>
                <a:lnTo>
                  <a:pt x="20801" y="1765299"/>
                </a:lnTo>
                <a:lnTo>
                  <a:pt x="14858" y="1816099"/>
                </a:lnTo>
                <a:lnTo>
                  <a:pt x="9905" y="1854199"/>
                </a:lnTo>
                <a:lnTo>
                  <a:pt x="2971" y="1943099"/>
                </a:lnTo>
                <a:lnTo>
                  <a:pt x="990" y="1993899"/>
                </a:lnTo>
                <a:lnTo>
                  <a:pt x="0" y="2031999"/>
                </a:lnTo>
                <a:lnTo>
                  <a:pt x="0" y="2082799"/>
                </a:lnTo>
                <a:lnTo>
                  <a:pt x="990" y="2120899"/>
                </a:lnTo>
                <a:lnTo>
                  <a:pt x="2971" y="2171699"/>
                </a:lnTo>
                <a:lnTo>
                  <a:pt x="9905" y="2260599"/>
                </a:lnTo>
                <a:lnTo>
                  <a:pt x="14858" y="2298699"/>
                </a:lnTo>
                <a:lnTo>
                  <a:pt x="20801" y="2349499"/>
                </a:lnTo>
                <a:lnTo>
                  <a:pt x="27735" y="2387599"/>
                </a:lnTo>
                <a:lnTo>
                  <a:pt x="35659" y="2438399"/>
                </a:lnTo>
                <a:lnTo>
                  <a:pt x="44574" y="2476499"/>
                </a:lnTo>
                <a:lnTo>
                  <a:pt x="54479" y="2527299"/>
                </a:lnTo>
                <a:lnTo>
                  <a:pt x="65375" y="2565399"/>
                </a:lnTo>
                <a:lnTo>
                  <a:pt x="77262" y="2616199"/>
                </a:lnTo>
                <a:lnTo>
                  <a:pt x="90139" y="2654299"/>
                </a:lnTo>
                <a:lnTo>
                  <a:pt x="104006" y="2692399"/>
                </a:lnTo>
                <a:lnTo>
                  <a:pt x="118864" y="2743199"/>
                </a:lnTo>
                <a:lnTo>
                  <a:pt x="134713" y="2781299"/>
                </a:lnTo>
                <a:lnTo>
                  <a:pt x="151552" y="2819399"/>
                </a:lnTo>
                <a:lnTo>
                  <a:pt x="169382" y="2870199"/>
                </a:lnTo>
                <a:lnTo>
                  <a:pt x="188202" y="2908299"/>
                </a:lnTo>
                <a:lnTo>
                  <a:pt x="208013" y="2946399"/>
                </a:lnTo>
                <a:lnTo>
                  <a:pt x="228814" y="2984499"/>
                </a:lnTo>
                <a:lnTo>
                  <a:pt x="250606" y="3035299"/>
                </a:lnTo>
                <a:lnTo>
                  <a:pt x="273388" y="3073399"/>
                </a:lnTo>
                <a:lnTo>
                  <a:pt x="297161" y="3111499"/>
                </a:lnTo>
                <a:lnTo>
                  <a:pt x="321925" y="3149599"/>
                </a:lnTo>
                <a:lnTo>
                  <a:pt x="347679" y="3187699"/>
                </a:lnTo>
                <a:lnTo>
                  <a:pt x="374423" y="3225799"/>
                </a:lnTo>
                <a:lnTo>
                  <a:pt x="402158" y="3263899"/>
                </a:lnTo>
                <a:lnTo>
                  <a:pt x="430884" y="3301999"/>
                </a:lnTo>
                <a:lnTo>
                  <a:pt x="460600" y="3340099"/>
                </a:lnTo>
                <a:lnTo>
                  <a:pt x="491307" y="3378199"/>
                </a:lnTo>
                <a:lnTo>
                  <a:pt x="523004" y="3416299"/>
                </a:lnTo>
                <a:lnTo>
                  <a:pt x="555692" y="3441699"/>
                </a:lnTo>
                <a:lnTo>
                  <a:pt x="589370" y="3479799"/>
                </a:lnTo>
                <a:lnTo>
                  <a:pt x="659011" y="3555999"/>
                </a:lnTo>
                <a:lnTo>
                  <a:pt x="694565" y="3581399"/>
                </a:lnTo>
                <a:lnTo>
                  <a:pt x="730684" y="3619499"/>
                </a:lnTo>
                <a:lnTo>
                  <a:pt x="767352" y="3644899"/>
                </a:lnTo>
                <a:lnTo>
                  <a:pt x="842267" y="3695699"/>
                </a:lnTo>
                <a:lnTo>
                  <a:pt x="880481" y="3733799"/>
                </a:lnTo>
                <a:lnTo>
                  <a:pt x="958338" y="3784599"/>
                </a:lnTo>
                <a:lnTo>
                  <a:pt x="1037991" y="3835399"/>
                </a:lnTo>
                <a:lnTo>
                  <a:pt x="1078449" y="3848099"/>
                </a:lnTo>
                <a:lnTo>
                  <a:pt x="1160546" y="3898899"/>
                </a:lnTo>
                <a:lnTo>
                  <a:pt x="1202151" y="3911599"/>
                </a:lnTo>
                <a:lnTo>
                  <a:pt x="1244106" y="3936999"/>
                </a:lnTo>
                <a:lnTo>
                  <a:pt x="1286393" y="3949699"/>
                </a:lnTo>
                <a:lnTo>
                  <a:pt x="1328996" y="3975099"/>
                </a:lnTo>
                <a:lnTo>
                  <a:pt x="1723891" y="4089399"/>
                </a:lnTo>
                <a:lnTo>
                  <a:pt x="2537918" y="4089399"/>
                </a:lnTo>
                <a:lnTo>
                  <a:pt x="2932809" y="3975099"/>
                </a:lnTo>
                <a:lnTo>
                  <a:pt x="2975411" y="3949699"/>
                </a:lnTo>
                <a:lnTo>
                  <a:pt x="3017697" y="3936999"/>
                </a:lnTo>
                <a:lnTo>
                  <a:pt x="3059651" y="3911599"/>
                </a:lnTo>
                <a:lnTo>
                  <a:pt x="3101255" y="3898899"/>
                </a:lnTo>
                <a:lnTo>
                  <a:pt x="3183350" y="3848099"/>
                </a:lnTo>
                <a:lnTo>
                  <a:pt x="3223807" y="3835399"/>
                </a:lnTo>
                <a:lnTo>
                  <a:pt x="3303458" y="3784599"/>
                </a:lnTo>
                <a:lnTo>
                  <a:pt x="3381313" y="3733799"/>
                </a:lnTo>
                <a:lnTo>
                  <a:pt x="3419526" y="3695699"/>
                </a:lnTo>
                <a:lnTo>
                  <a:pt x="3494438" y="3644899"/>
                </a:lnTo>
                <a:lnTo>
                  <a:pt x="3531105" y="3619499"/>
                </a:lnTo>
                <a:lnTo>
                  <a:pt x="3567223" y="3581399"/>
                </a:lnTo>
                <a:lnTo>
                  <a:pt x="3602775" y="3555999"/>
                </a:lnTo>
                <a:lnTo>
                  <a:pt x="3672415" y="3479799"/>
                </a:lnTo>
                <a:lnTo>
                  <a:pt x="3706094" y="3441699"/>
                </a:lnTo>
                <a:lnTo>
                  <a:pt x="3738782" y="3416299"/>
                </a:lnTo>
                <a:lnTo>
                  <a:pt x="3770479" y="3378199"/>
                </a:lnTo>
                <a:lnTo>
                  <a:pt x="3801186" y="3340099"/>
                </a:lnTo>
                <a:lnTo>
                  <a:pt x="3830903" y="3301999"/>
                </a:lnTo>
                <a:lnTo>
                  <a:pt x="3859629" y="3263899"/>
                </a:lnTo>
                <a:lnTo>
                  <a:pt x="3887364" y="3225799"/>
                </a:lnTo>
                <a:lnTo>
                  <a:pt x="3914109" y="3187699"/>
                </a:lnTo>
                <a:lnTo>
                  <a:pt x="3939864" y="3149599"/>
                </a:lnTo>
                <a:lnTo>
                  <a:pt x="3964627" y="3111499"/>
                </a:lnTo>
                <a:lnTo>
                  <a:pt x="3988401" y="3073399"/>
                </a:lnTo>
                <a:lnTo>
                  <a:pt x="4011183" y="3035299"/>
                </a:lnTo>
                <a:lnTo>
                  <a:pt x="4032975" y="2984499"/>
                </a:lnTo>
                <a:lnTo>
                  <a:pt x="4053777" y="2946399"/>
                </a:lnTo>
                <a:lnTo>
                  <a:pt x="4073588" y="2908299"/>
                </a:lnTo>
                <a:lnTo>
                  <a:pt x="4092409" y="2870199"/>
                </a:lnTo>
                <a:lnTo>
                  <a:pt x="4110238" y="2819399"/>
                </a:lnTo>
                <a:lnTo>
                  <a:pt x="4127078" y="2781299"/>
                </a:lnTo>
                <a:lnTo>
                  <a:pt x="4142927" y="2743199"/>
                </a:lnTo>
                <a:lnTo>
                  <a:pt x="4157785" y="2692399"/>
                </a:lnTo>
                <a:lnTo>
                  <a:pt x="4171653" y="2654299"/>
                </a:lnTo>
                <a:lnTo>
                  <a:pt x="4184530" y="2616199"/>
                </a:lnTo>
                <a:lnTo>
                  <a:pt x="4196416" y="2565399"/>
                </a:lnTo>
                <a:lnTo>
                  <a:pt x="4207312" y="2527299"/>
                </a:lnTo>
                <a:lnTo>
                  <a:pt x="4217218" y="2476499"/>
                </a:lnTo>
                <a:lnTo>
                  <a:pt x="4226133" y="2438399"/>
                </a:lnTo>
                <a:lnTo>
                  <a:pt x="4234057" y="2387599"/>
                </a:lnTo>
                <a:lnTo>
                  <a:pt x="4240991" y="2349499"/>
                </a:lnTo>
                <a:lnTo>
                  <a:pt x="4246935" y="2298699"/>
                </a:lnTo>
                <a:lnTo>
                  <a:pt x="4251887" y="2260599"/>
                </a:lnTo>
                <a:lnTo>
                  <a:pt x="4258821" y="2171699"/>
                </a:lnTo>
                <a:lnTo>
                  <a:pt x="4260802" y="2120899"/>
                </a:lnTo>
                <a:lnTo>
                  <a:pt x="4261793" y="2082799"/>
                </a:lnTo>
                <a:lnTo>
                  <a:pt x="4261793" y="2031999"/>
                </a:lnTo>
                <a:lnTo>
                  <a:pt x="4260802" y="1993899"/>
                </a:lnTo>
                <a:lnTo>
                  <a:pt x="4258821" y="1943099"/>
                </a:lnTo>
                <a:lnTo>
                  <a:pt x="4251887" y="1854199"/>
                </a:lnTo>
                <a:lnTo>
                  <a:pt x="4246935" y="1816099"/>
                </a:lnTo>
                <a:lnTo>
                  <a:pt x="4240991" y="1765299"/>
                </a:lnTo>
                <a:lnTo>
                  <a:pt x="4234057" y="1727199"/>
                </a:lnTo>
                <a:lnTo>
                  <a:pt x="4226133" y="1676399"/>
                </a:lnTo>
                <a:lnTo>
                  <a:pt x="4217218" y="1638299"/>
                </a:lnTo>
                <a:lnTo>
                  <a:pt x="4207312" y="1587499"/>
                </a:lnTo>
                <a:lnTo>
                  <a:pt x="4196416" y="1549399"/>
                </a:lnTo>
                <a:lnTo>
                  <a:pt x="4184530" y="1511299"/>
                </a:lnTo>
                <a:lnTo>
                  <a:pt x="4171653" y="1460499"/>
                </a:lnTo>
                <a:lnTo>
                  <a:pt x="4157785" y="1422399"/>
                </a:lnTo>
                <a:lnTo>
                  <a:pt x="4142927" y="1371599"/>
                </a:lnTo>
                <a:lnTo>
                  <a:pt x="4127078" y="1333499"/>
                </a:lnTo>
                <a:lnTo>
                  <a:pt x="4110238" y="1295399"/>
                </a:lnTo>
                <a:lnTo>
                  <a:pt x="4092409" y="1257299"/>
                </a:lnTo>
                <a:lnTo>
                  <a:pt x="4073588" y="1206499"/>
                </a:lnTo>
                <a:lnTo>
                  <a:pt x="4053777" y="1168399"/>
                </a:lnTo>
                <a:lnTo>
                  <a:pt x="4032975" y="1130299"/>
                </a:lnTo>
                <a:lnTo>
                  <a:pt x="4011183" y="1092199"/>
                </a:lnTo>
                <a:lnTo>
                  <a:pt x="3988401" y="1041399"/>
                </a:lnTo>
                <a:lnTo>
                  <a:pt x="3964627" y="1003299"/>
                </a:lnTo>
                <a:lnTo>
                  <a:pt x="3939864" y="965199"/>
                </a:lnTo>
                <a:lnTo>
                  <a:pt x="3914109" y="927099"/>
                </a:lnTo>
                <a:lnTo>
                  <a:pt x="3887364" y="888999"/>
                </a:lnTo>
                <a:lnTo>
                  <a:pt x="3859629" y="850899"/>
                </a:lnTo>
                <a:lnTo>
                  <a:pt x="3830903" y="812799"/>
                </a:lnTo>
                <a:lnTo>
                  <a:pt x="3801186" y="774699"/>
                </a:lnTo>
                <a:lnTo>
                  <a:pt x="3770479" y="736599"/>
                </a:lnTo>
                <a:lnTo>
                  <a:pt x="3738782" y="698499"/>
                </a:lnTo>
                <a:lnTo>
                  <a:pt x="3706094" y="673099"/>
                </a:lnTo>
                <a:lnTo>
                  <a:pt x="3672415" y="634999"/>
                </a:lnTo>
                <a:lnTo>
                  <a:pt x="3637746" y="596899"/>
                </a:lnTo>
                <a:lnTo>
                  <a:pt x="3602775" y="571499"/>
                </a:lnTo>
                <a:lnTo>
                  <a:pt x="3567223" y="533399"/>
                </a:lnTo>
                <a:lnTo>
                  <a:pt x="3531105" y="507999"/>
                </a:lnTo>
                <a:lnTo>
                  <a:pt x="3494438" y="469899"/>
                </a:lnTo>
                <a:lnTo>
                  <a:pt x="3419526" y="419099"/>
                </a:lnTo>
                <a:lnTo>
                  <a:pt x="3381313" y="393699"/>
                </a:lnTo>
                <a:lnTo>
                  <a:pt x="3342619" y="355599"/>
                </a:lnTo>
                <a:lnTo>
                  <a:pt x="3263849" y="304799"/>
                </a:lnTo>
                <a:lnTo>
                  <a:pt x="3223807" y="292099"/>
                </a:lnTo>
                <a:lnTo>
                  <a:pt x="3101255" y="215899"/>
                </a:lnTo>
                <a:lnTo>
                  <a:pt x="3059651" y="203199"/>
                </a:lnTo>
                <a:lnTo>
                  <a:pt x="3017697" y="177799"/>
                </a:lnTo>
                <a:lnTo>
                  <a:pt x="2932809" y="152399"/>
                </a:lnTo>
                <a:lnTo>
                  <a:pt x="2889908" y="126999"/>
                </a:lnTo>
                <a:lnTo>
                  <a:pt x="2582615" y="38099"/>
                </a:lnTo>
                <a:close/>
              </a:path>
              <a:path w="4262120" h="4114800">
                <a:moveTo>
                  <a:pt x="2448092" y="12699"/>
                </a:moveTo>
                <a:lnTo>
                  <a:pt x="1813719" y="12699"/>
                </a:lnTo>
                <a:lnTo>
                  <a:pt x="1723891" y="38099"/>
                </a:lnTo>
                <a:lnTo>
                  <a:pt x="2537918" y="38099"/>
                </a:lnTo>
                <a:lnTo>
                  <a:pt x="2448092" y="12699"/>
                </a:lnTo>
                <a:close/>
              </a:path>
              <a:path w="4262120" h="4114800">
                <a:moveTo>
                  <a:pt x="2312521" y="0"/>
                </a:moveTo>
                <a:lnTo>
                  <a:pt x="1949290" y="0"/>
                </a:lnTo>
                <a:lnTo>
                  <a:pt x="1904011" y="12699"/>
                </a:lnTo>
                <a:lnTo>
                  <a:pt x="2357800" y="12699"/>
                </a:lnTo>
                <a:lnTo>
                  <a:pt x="2312521" y="0"/>
                </a:lnTo>
                <a:close/>
              </a:path>
            </a:pathLst>
          </a:custGeom>
          <a:solidFill>
            <a:srgbClr val="FAE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>
            <a:extLst>
              <a:ext uri="{FF2B5EF4-FFF2-40B4-BE49-F238E27FC236}">
                <a16:creationId xmlns:a16="http://schemas.microsoft.com/office/drawing/2014/main" id="{9B03C512-CE15-1E6D-08CC-0A65C4CEFFB0}"/>
              </a:ext>
            </a:extLst>
          </p:cNvPr>
          <p:cNvSpPr txBox="1"/>
          <p:nvPr/>
        </p:nvSpPr>
        <p:spPr>
          <a:xfrm>
            <a:off x="1153876" y="3202442"/>
            <a:ext cx="1517015" cy="7359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lang="fr-FR" sz="4650" b="1" spc="-10" dirty="0">
                <a:latin typeface="Arial"/>
                <a:cs typeface="Arial"/>
              </a:rPr>
              <a:t>39,8</a:t>
            </a:r>
            <a:r>
              <a:rPr sz="4650" b="1" spc="-10" dirty="0">
                <a:latin typeface="Arial"/>
                <a:cs typeface="Arial"/>
              </a:rPr>
              <a:t>k</a:t>
            </a:r>
            <a:endParaRPr sz="4650" dirty="0">
              <a:latin typeface="Arial"/>
              <a:cs typeface="Arial"/>
            </a:endParaRPr>
          </a:p>
        </p:txBody>
      </p:sp>
      <p:sp>
        <p:nvSpPr>
          <p:cNvPr id="8" name="object 8">
            <a:extLst>
              <a:ext uri="{FF2B5EF4-FFF2-40B4-BE49-F238E27FC236}">
                <a16:creationId xmlns:a16="http://schemas.microsoft.com/office/drawing/2014/main" id="{37B7ADC3-6798-2B00-7B5B-79A7C5D53E36}"/>
              </a:ext>
            </a:extLst>
          </p:cNvPr>
          <p:cNvSpPr txBox="1"/>
          <p:nvPr/>
        </p:nvSpPr>
        <p:spPr>
          <a:xfrm>
            <a:off x="550600" y="4992061"/>
            <a:ext cx="2628900" cy="71160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267335" marR="5080" indent="-255270">
              <a:lnSpc>
                <a:spcPct val="102800"/>
              </a:lnSpc>
              <a:spcBef>
                <a:spcPts val="50"/>
              </a:spcBef>
            </a:pPr>
            <a:r>
              <a:rPr sz="2300" b="1" dirty="0">
                <a:latin typeface="Avenir Next LT Pro" panose="020B0504020202020204" pitchFamily="34" charset="0"/>
                <a:cs typeface="Arial"/>
              </a:rPr>
              <a:t>Nombre</a:t>
            </a:r>
            <a:r>
              <a:rPr sz="2300" b="1" spc="155" dirty="0">
                <a:latin typeface="Avenir Next LT Pro" panose="020B0504020202020204" pitchFamily="34" charset="0"/>
                <a:cs typeface="Arial"/>
              </a:rPr>
              <a:t> </a:t>
            </a:r>
            <a:r>
              <a:rPr sz="2300" b="1" spc="-10" dirty="0">
                <a:latin typeface="Avenir Next LT Pro" panose="020B0504020202020204" pitchFamily="34" charset="0"/>
                <a:cs typeface="Arial"/>
              </a:rPr>
              <a:t>d’écoutes </a:t>
            </a:r>
            <a:r>
              <a:rPr sz="2300" b="1" dirty="0">
                <a:latin typeface="Avenir Next LT Pro" panose="020B0504020202020204" pitchFamily="34" charset="0"/>
                <a:cs typeface="Arial"/>
              </a:rPr>
              <a:t>podcast</a:t>
            </a:r>
            <a:r>
              <a:rPr sz="2300" b="1" spc="180" dirty="0">
                <a:latin typeface="Avenir Next LT Pro" panose="020B0504020202020204" pitchFamily="34" charset="0"/>
                <a:cs typeface="Arial"/>
              </a:rPr>
              <a:t> </a:t>
            </a:r>
            <a:r>
              <a:rPr sz="2300" b="1" spc="-10" dirty="0">
                <a:latin typeface="Avenir Next LT Pro" panose="020B0504020202020204" pitchFamily="34" charset="0"/>
                <a:cs typeface="Arial"/>
              </a:rPr>
              <a:t>global</a:t>
            </a:r>
            <a:endParaRPr sz="2300" dirty="0">
              <a:latin typeface="Avenir Next LT Pro" panose="020B0504020202020204" pitchFamily="34" charset="0"/>
              <a:cs typeface="Arial"/>
            </a:endParaRPr>
          </a:p>
        </p:txBody>
      </p:sp>
      <p:sp>
        <p:nvSpPr>
          <p:cNvPr id="9" name="object 9">
            <a:extLst>
              <a:ext uri="{FF2B5EF4-FFF2-40B4-BE49-F238E27FC236}">
                <a16:creationId xmlns:a16="http://schemas.microsoft.com/office/drawing/2014/main" id="{53006649-05C2-D4BA-1C43-DDC3DE6141FD}"/>
              </a:ext>
            </a:extLst>
          </p:cNvPr>
          <p:cNvSpPr/>
          <p:nvPr/>
        </p:nvSpPr>
        <p:spPr>
          <a:xfrm>
            <a:off x="4560026" y="2470087"/>
            <a:ext cx="2360608" cy="2226826"/>
          </a:xfrm>
          <a:custGeom>
            <a:avLst/>
            <a:gdLst/>
            <a:ahLst/>
            <a:cxnLst/>
            <a:rect l="l" t="t" r="r" b="b"/>
            <a:pathLst>
              <a:path w="4262120" h="4114800">
                <a:moveTo>
                  <a:pt x="2402999" y="4102099"/>
                </a:moveTo>
                <a:lnTo>
                  <a:pt x="1858821" y="4102099"/>
                </a:lnTo>
                <a:lnTo>
                  <a:pt x="1904017" y="4114799"/>
                </a:lnTo>
                <a:lnTo>
                  <a:pt x="2357803" y="4114799"/>
                </a:lnTo>
                <a:lnTo>
                  <a:pt x="2402999" y="4102099"/>
                </a:lnTo>
                <a:close/>
              </a:path>
              <a:path w="4262120" h="4114800">
                <a:moveTo>
                  <a:pt x="2493075" y="4089399"/>
                </a:moveTo>
                <a:lnTo>
                  <a:pt x="1768746" y="4089399"/>
                </a:lnTo>
                <a:lnTo>
                  <a:pt x="1813725" y="4102099"/>
                </a:lnTo>
                <a:lnTo>
                  <a:pt x="2448095" y="4102099"/>
                </a:lnTo>
                <a:lnTo>
                  <a:pt x="2493075" y="4089399"/>
                </a:lnTo>
                <a:close/>
              </a:path>
              <a:path w="4262120" h="4114800">
                <a:moveTo>
                  <a:pt x="2582619" y="38099"/>
                </a:moveTo>
                <a:lnTo>
                  <a:pt x="1679202" y="38099"/>
                </a:lnTo>
                <a:lnTo>
                  <a:pt x="1371907" y="126999"/>
                </a:lnTo>
                <a:lnTo>
                  <a:pt x="1329006" y="152399"/>
                </a:lnTo>
                <a:lnTo>
                  <a:pt x="1244116" y="177799"/>
                </a:lnTo>
                <a:lnTo>
                  <a:pt x="1202162" y="203199"/>
                </a:lnTo>
                <a:lnTo>
                  <a:pt x="1160557" y="215899"/>
                </a:lnTo>
                <a:lnTo>
                  <a:pt x="1038002" y="292099"/>
                </a:lnTo>
                <a:lnTo>
                  <a:pt x="997959" y="304799"/>
                </a:lnTo>
                <a:lnTo>
                  <a:pt x="919187" y="355599"/>
                </a:lnTo>
                <a:lnTo>
                  <a:pt x="880491" y="393699"/>
                </a:lnTo>
                <a:lnTo>
                  <a:pt x="842277" y="419099"/>
                </a:lnTo>
                <a:lnTo>
                  <a:pt x="767362" y="469899"/>
                </a:lnTo>
                <a:lnTo>
                  <a:pt x="730693" y="507999"/>
                </a:lnTo>
                <a:lnTo>
                  <a:pt x="694574" y="533399"/>
                </a:lnTo>
                <a:lnTo>
                  <a:pt x="659019" y="571499"/>
                </a:lnTo>
                <a:lnTo>
                  <a:pt x="624047" y="596899"/>
                </a:lnTo>
                <a:lnTo>
                  <a:pt x="589377" y="634999"/>
                </a:lnTo>
                <a:lnTo>
                  <a:pt x="555699" y="673099"/>
                </a:lnTo>
                <a:lnTo>
                  <a:pt x="523011" y="698499"/>
                </a:lnTo>
                <a:lnTo>
                  <a:pt x="491313" y="736599"/>
                </a:lnTo>
                <a:lnTo>
                  <a:pt x="460606" y="774699"/>
                </a:lnTo>
                <a:lnTo>
                  <a:pt x="430889" y="812799"/>
                </a:lnTo>
                <a:lnTo>
                  <a:pt x="402163" y="850899"/>
                </a:lnTo>
                <a:lnTo>
                  <a:pt x="374428" y="888999"/>
                </a:lnTo>
                <a:lnTo>
                  <a:pt x="347683" y="927099"/>
                </a:lnTo>
                <a:lnTo>
                  <a:pt x="321929" y="965199"/>
                </a:lnTo>
                <a:lnTo>
                  <a:pt x="297165" y="1003299"/>
                </a:lnTo>
                <a:lnTo>
                  <a:pt x="273392" y="1041399"/>
                </a:lnTo>
                <a:lnTo>
                  <a:pt x="250609" y="1092199"/>
                </a:lnTo>
                <a:lnTo>
                  <a:pt x="228817" y="1130299"/>
                </a:lnTo>
                <a:lnTo>
                  <a:pt x="208015" y="1168399"/>
                </a:lnTo>
                <a:lnTo>
                  <a:pt x="188204" y="1206499"/>
                </a:lnTo>
                <a:lnTo>
                  <a:pt x="169384" y="1257299"/>
                </a:lnTo>
                <a:lnTo>
                  <a:pt x="151554" y="1295399"/>
                </a:lnTo>
                <a:lnTo>
                  <a:pt x="134714" y="1333499"/>
                </a:lnTo>
                <a:lnTo>
                  <a:pt x="118866" y="1371599"/>
                </a:lnTo>
                <a:lnTo>
                  <a:pt x="104007" y="1422399"/>
                </a:lnTo>
                <a:lnTo>
                  <a:pt x="90140" y="1460499"/>
                </a:lnTo>
                <a:lnTo>
                  <a:pt x="77262" y="1511299"/>
                </a:lnTo>
                <a:lnTo>
                  <a:pt x="65376" y="1549399"/>
                </a:lnTo>
                <a:lnTo>
                  <a:pt x="54480" y="1587499"/>
                </a:lnTo>
                <a:lnTo>
                  <a:pt x="44574" y="1638299"/>
                </a:lnTo>
                <a:lnTo>
                  <a:pt x="35659" y="1676399"/>
                </a:lnTo>
                <a:lnTo>
                  <a:pt x="27735" y="1727199"/>
                </a:lnTo>
                <a:lnTo>
                  <a:pt x="20801" y="1765299"/>
                </a:lnTo>
                <a:lnTo>
                  <a:pt x="14858" y="1816099"/>
                </a:lnTo>
                <a:lnTo>
                  <a:pt x="9905" y="1854199"/>
                </a:lnTo>
                <a:lnTo>
                  <a:pt x="2971" y="1943099"/>
                </a:lnTo>
                <a:lnTo>
                  <a:pt x="990" y="1993899"/>
                </a:lnTo>
                <a:lnTo>
                  <a:pt x="0" y="2031999"/>
                </a:lnTo>
                <a:lnTo>
                  <a:pt x="0" y="2082799"/>
                </a:lnTo>
                <a:lnTo>
                  <a:pt x="990" y="2120899"/>
                </a:lnTo>
                <a:lnTo>
                  <a:pt x="2971" y="2171699"/>
                </a:lnTo>
                <a:lnTo>
                  <a:pt x="9905" y="2260599"/>
                </a:lnTo>
                <a:lnTo>
                  <a:pt x="14858" y="2298699"/>
                </a:lnTo>
                <a:lnTo>
                  <a:pt x="20801" y="2349499"/>
                </a:lnTo>
                <a:lnTo>
                  <a:pt x="27735" y="2387599"/>
                </a:lnTo>
                <a:lnTo>
                  <a:pt x="35659" y="2438399"/>
                </a:lnTo>
                <a:lnTo>
                  <a:pt x="44574" y="2476499"/>
                </a:lnTo>
                <a:lnTo>
                  <a:pt x="54480" y="2527299"/>
                </a:lnTo>
                <a:lnTo>
                  <a:pt x="65376" y="2565399"/>
                </a:lnTo>
                <a:lnTo>
                  <a:pt x="77262" y="2616199"/>
                </a:lnTo>
                <a:lnTo>
                  <a:pt x="90140" y="2654299"/>
                </a:lnTo>
                <a:lnTo>
                  <a:pt x="104007" y="2692399"/>
                </a:lnTo>
                <a:lnTo>
                  <a:pt x="118866" y="2743199"/>
                </a:lnTo>
                <a:lnTo>
                  <a:pt x="134714" y="2781299"/>
                </a:lnTo>
                <a:lnTo>
                  <a:pt x="151554" y="2819399"/>
                </a:lnTo>
                <a:lnTo>
                  <a:pt x="169384" y="2870199"/>
                </a:lnTo>
                <a:lnTo>
                  <a:pt x="188204" y="2908299"/>
                </a:lnTo>
                <a:lnTo>
                  <a:pt x="208015" y="2946399"/>
                </a:lnTo>
                <a:lnTo>
                  <a:pt x="228817" y="2984499"/>
                </a:lnTo>
                <a:lnTo>
                  <a:pt x="250609" y="3035299"/>
                </a:lnTo>
                <a:lnTo>
                  <a:pt x="273392" y="3073399"/>
                </a:lnTo>
                <a:lnTo>
                  <a:pt x="297165" y="3111499"/>
                </a:lnTo>
                <a:lnTo>
                  <a:pt x="321929" y="3149599"/>
                </a:lnTo>
                <a:lnTo>
                  <a:pt x="347683" y="3187699"/>
                </a:lnTo>
                <a:lnTo>
                  <a:pt x="374428" y="3225799"/>
                </a:lnTo>
                <a:lnTo>
                  <a:pt x="402163" y="3263899"/>
                </a:lnTo>
                <a:lnTo>
                  <a:pt x="430889" y="3301999"/>
                </a:lnTo>
                <a:lnTo>
                  <a:pt x="460606" y="3340099"/>
                </a:lnTo>
                <a:lnTo>
                  <a:pt x="491313" y="3378199"/>
                </a:lnTo>
                <a:lnTo>
                  <a:pt x="523011" y="3416299"/>
                </a:lnTo>
                <a:lnTo>
                  <a:pt x="555699" y="3441699"/>
                </a:lnTo>
                <a:lnTo>
                  <a:pt x="589377" y="3479799"/>
                </a:lnTo>
                <a:lnTo>
                  <a:pt x="659019" y="3555999"/>
                </a:lnTo>
                <a:lnTo>
                  <a:pt x="694574" y="3581399"/>
                </a:lnTo>
                <a:lnTo>
                  <a:pt x="730693" y="3619499"/>
                </a:lnTo>
                <a:lnTo>
                  <a:pt x="767362" y="3644899"/>
                </a:lnTo>
                <a:lnTo>
                  <a:pt x="842277" y="3695699"/>
                </a:lnTo>
                <a:lnTo>
                  <a:pt x="880491" y="3733799"/>
                </a:lnTo>
                <a:lnTo>
                  <a:pt x="958349" y="3784599"/>
                </a:lnTo>
                <a:lnTo>
                  <a:pt x="1038002" y="3835399"/>
                </a:lnTo>
                <a:lnTo>
                  <a:pt x="1078460" y="3848099"/>
                </a:lnTo>
                <a:lnTo>
                  <a:pt x="1160557" y="3898899"/>
                </a:lnTo>
                <a:lnTo>
                  <a:pt x="1202162" y="3911599"/>
                </a:lnTo>
                <a:lnTo>
                  <a:pt x="1244116" y="3936999"/>
                </a:lnTo>
                <a:lnTo>
                  <a:pt x="1286403" y="3949699"/>
                </a:lnTo>
                <a:lnTo>
                  <a:pt x="1329006" y="3975099"/>
                </a:lnTo>
                <a:lnTo>
                  <a:pt x="1723899" y="4089399"/>
                </a:lnTo>
                <a:lnTo>
                  <a:pt x="2537921" y="4089399"/>
                </a:lnTo>
                <a:lnTo>
                  <a:pt x="2932815" y="3975099"/>
                </a:lnTo>
                <a:lnTo>
                  <a:pt x="2975417" y="3949699"/>
                </a:lnTo>
                <a:lnTo>
                  <a:pt x="3017704" y="3936999"/>
                </a:lnTo>
                <a:lnTo>
                  <a:pt x="3059658" y="3911599"/>
                </a:lnTo>
                <a:lnTo>
                  <a:pt x="3101263" y="3898899"/>
                </a:lnTo>
                <a:lnTo>
                  <a:pt x="3183360" y="3848099"/>
                </a:lnTo>
                <a:lnTo>
                  <a:pt x="3223818" y="3835399"/>
                </a:lnTo>
                <a:lnTo>
                  <a:pt x="3303471" y="3784599"/>
                </a:lnTo>
                <a:lnTo>
                  <a:pt x="3381329" y="3733799"/>
                </a:lnTo>
                <a:lnTo>
                  <a:pt x="3419543" y="3695699"/>
                </a:lnTo>
                <a:lnTo>
                  <a:pt x="3494459" y="3644899"/>
                </a:lnTo>
                <a:lnTo>
                  <a:pt x="3531127" y="3619499"/>
                </a:lnTo>
                <a:lnTo>
                  <a:pt x="3567247" y="3581399"/>
                </a:lnTo>
                <a:lnTo>
                  <a:pt x="3602801" y="3555999"/>
                </a:lnTo>
                <a:lnTo>
                  <a:pt x="3672443" y="3479799"/>
                </a:lnTo>
                <a:lnTo>
                  <a:pt x="3706122" y="3441699"/>
                </a:lnTo>
                <a:lnTo>
                  <a:pt x="3738810" y="3416299"/>
                </a:lnTo>
                <a:lnTo>
                  <a:pt x="3770507" y="3378199"/>
                </a:lnTo>
                <a:lnTo>
                  <a:pt x="3801215" y="3340099"/>
                </a:lnTo>
                <a:lnTo>
                  <a:pt x="3830931" y="3301999"/>
                </a:lnTo>
                <a:lnTo>
                  <a:pt x="3859657" y="3263899"/>
                </a:lnTo>
                <a:lnTo>
                  <a:pt x="3887392" y="3225799"/>
                </a:lnTo>
                <a:lnTo>
                  <a:pt x="3914137" y="3187699"/>
                </a:lnTo>
                <a:lnTo>
                  <a:pt x="3939892" y="3149599"/>
                </a:lnTo>
                <a:lnTo>
                  <a:pt x="3964655" y="3111499"/>
                </a:lnTo>
                <a:lnTo>
                  <a:pt x="3988429" y="3073399"/>
                </a:lnTo>
                <a:lnTo>
                  <a:pt x="4011211" y="3035299"/>
                </a:lnTo>
                <a:lnTo>
                  <a:pt x="4033004" y="2984499"/>
                </a:lnTo>
                <a:lnTo>
                  <a:pt x="4053805" y="2946399"/>
                </a:lnTo>
                <a:lnTo>
                  <a:pt x="4073616" y="2908299"/>
                </a:lnTo>
                <a:lnTo>
                  <a:pt x="4092437" y="2870199"/>
                </a:lnTo>
                <a:lnTo>
                  <a:pt x="4110267" y="2819399"/>
                </a:lnTo>
                <a:lnTo>
                  <a:pt x="4127106" y="2781299"/>
                </a:lnTo>
                <a:lnTo>
                  <a:pt x="4142955" y="2743199"/>
                </a:lnTo>
                <a:lnTo>
                  <a:pt x="4157813" y="2692399"/>
                </a:lnTo>
                <a:lnTo>
                  <a:pt x="4171681" y="2654299"/>
                </a:lnTo>
                <a:lnTo>
                  <a:pt x="4184558" y="2616199"/>
                </a:lnTo>
                <a:lnTo>
                  <a:pt x="4196444" y="2565399"/>
                </a:lnTo>
                <a:lnTo>
                  <a:pt x="4207341" y="2527299"/>
                </a:lnTo>
                <a:lnTo>
                  <a:pt x="4217246" y="2476499"/>
                </a:lnTo>
                <a:lnTo>
                  <a:pt x="4226161" y="2438399"/>
                </a:lnTo>
                <a:lnTo>
                  <a:pt x="4234085" y="2387599"/>
                </a:lnTo>
                <a:lnTo>
                  <a:pt x="4241019" y="2349499"/>
                </a:lnTo>
                <a:lnTo>
                  <a:pt x="4246963" y="2298699"/>
                </a:lnTo>
                <a:lnTo>
                  <a:pt x="4251915" y="2260599"/>
                </a:lnTo>
                <a:lnTo>
                  <a:pt x="4258849" y="2171699"/>
                </a:lnTo>
                <a:lnTo>
                  <a:pt x="4260830" y="2120899"/>
                </a:lnTo>
                <a:lnTo>
                  <a:pt x="4261821" y="2082799"/>
                </a:lnTo>
                <a:lnTo>
                  <a:pt x="4261821" y="2031999"/>
                </a:lnTo>
                <a:lnTo>
                  <a:pt x="4260830" y="1993899"/>
                </a:lnTo>
                <a:lnTo>
                  <a:pt x="4258849" y="1943099"/>
                </a:lnTo>
                <a:lnTo>
                  <a:pt x="4251915" y="1854199"/>
                </a:lnTo>
                <a:lnTo>
                  <a:pt x="4246963" y="1816099"/>
                </a:lnTo>
                <a:lnTo>
                  <a:pt x="4241019" y="1765299"/>
                </a:lnTo>
                <a:lnTo>
                  <a:pt x="4234085" y="1727199"/>
                </a:lnTo>
                <a:lnTo>
                  <a:pt x="4226161" y="1676399"/>
                </a:lnTo>
                <a:lnTo>
                  <a:pt x="4217246" y="1638299"/>
                </a:lnTo>
                <a:lnTo>
                  <a:pt x="4207341" y="1587499"/>
                </a:lnTo>
                <a:lnTo>
                  <a:pt x="4196444" y="1549399"/>
                </a:lnTo>
                <a:lnTo>
                  <a:pt x="4184558" y="1511299"/>
                </a:lnTo>
                <a:lnTo>
                  <a:pt x="4171681" y="1460499"/>
                </a:lnTo>
                <a:lnTo>
                  <a:pt x="4157813" y="1422399"/>
                </a:lnTo>
                <a:lnTo>
                  <a:pt x="4142955" y="1371599"/>
                </a:lnTo>
                <a:lnTo>
                  <a:pt x="4127106" y="1333499"/>
                </a:lnTo>
                <a:lnTo>
                  <a:pt x="4110267" y="1295399"/>
                </a:lnTo>
                <a:lnTo>
                  <a:pt x="4092437" y="1257299"/>
                </a:lnTo>
                <a:lnTo>
                  <a:pt x="4073616" y="1206499"/>
                </a:lnTo>
                <a:lnTo>
                  <a:pt x="4053805" y="1168399"/>
                </a:lnTo>
                <a:lnTo>
                  <a:pt x="4033004" y="1130299"/>
                </a:lnTo>
                <a:lnTo>
                  <a:pt x="4011211" y="1092199"/>
                </a:lnTo>
                <a:lnTo>
                  <a:pt x="3988429" y="1041399"/>
                </a:lnTo>
                <a:lnTo>
                  <a:pt x="3964655" y="1003299"/>
                </a:lnTo>
                <a:lnTo>
                  <a:pt x="3939892" y="965199"/>
                </a:lnTo>
                <a:lnTo>
                  <a:pt x="3914137" y="927099"/>
                </a:lnTo>
                <a:lnTo>
                  <a:pt x="3887392" y="888999"/>
                </a:lnTo>
                <a:lnTo>
                  <a:pt x="3859657" y="850899"/>
                </a:lnTo>
                <a:lnTo>
                  <a:pt x="3830931" y="812799"/>
                </a:lnTo>
                <a:lnTo>
                  <a:pt x="3801215" y="774699"/>
                </a:lnTo>
                <a:lnTo>
                  <a:pt x="3770507" y="736599"/>
                </a:lnTo>
                <a:lnTo>
                  <a:pt x="3738810" y="698499"/>
                </a:lnTo>
                <a:lnTo>
                  <a:pt x="3706122" y="673099"/>
                </a:lnTo>
                <a:lnTo>
                  <a:pt x="3672443" y="634999"/>
                </a:lnTo>
                <a:lnTo>
                  <a:pt x="3637774" y="596899"/>
                </a:lnTo>
                <a:lnTo>
                  <a:pt x="3602801" y="571499"/>
                </a:lnTo>
                <a:lnTo>
                  <a:pt x="3567247" y="533399"/>
                </a:lnTo>
                <a:lnTo>
                  <a:pt x="3531127" y="507999"/>
                </a:lnTo>
                <a:lnTo>
                  <a:pt x="3494459" y="469899"/>
                </a:lnTo>
                <a:lnTo>
                  <a:pt x="3419543" y="419099"/>
                </a:lnTo>
                <a:lnTo>
                  <a:pt x="3381329" y="393699"/>
                </a:lnTo>
                <a:lnTo>
                  <a:pt x="3342633" y="355599"/>
                </a:lnTo>
                <a:lnTo>
                  <a:pt x="3263861" y="304799"/>
                </a:lnTo>
                <a:lnTo>
                  <a:pt x="3223818" y="292099"/>
                </a:lnTo>
                <a:lnTo>
                  <a:pt x="3101263" y="215899"/>
                </a:lnTo>
                <a:lnTo>
                  <a:pt x="3059658" y="203199"/>
                </a:lnTo>
                <a:lnTo>
                  <a:pt x="3017704" y="177799"/>
                </a:lnTo>
                <a:lnTo>
                  <a:pt x="2932815" y="152399"/>
                </a:lnTo>
                <a:lnTo>
                  <a:pt x="2889913" y="126999"/>
                </a:lnTo>
                <a:lnTo>
                  <a:pt x="2582619" y="38099"/>
                </a:lnTo>
                <a:close/>
              </a:path>
              <a:path w="4262120" h="4114800">
                <a:moveTo>
                  <a:pt x="2448095" y="12699"/>
                </a:moveTo>
                <a:lnTo>
                  <a:pt x="1813725" y="12699"/>
                </a:lnTo>
                <a:lnTo>
                  <a:pt x="1723899" y="38099"/>
                </a:lnTo>
                <a:lnTo>
                  <a:pt x="2537921" y="38099"/>
                </a:lnTo>
                <a:lnTo>
                  <a:pt x="2448095" y="12699"/>
                </a:lnTo>
                <a:close/>
              </a:path>
              <a:path w="4262120" h="4114800">
                <a:moveTo>
                  <a:pt x="2312524" y="0"/>
                </a:moveTo>
                <a:lnTo>
                  <a:pt x="1949296" y="0"/>
                </a:lnTo>
                <a:lnTo>
                  <a:pt x="1904017" y="12699"/>
                </a:lnTo>
                <a:lnTo>
                  <a:pt x="2357803" y="12699"/>
                </a:lnTo>
                <a:lnTo>
                  <a:pt x="2312524" y="0"/>
                </a:lnTo>
                <a:close/>
              </a:path>
            </a:pathLst>
          </a:custGeom>
          <a:solidFill>
            <a:srgbClr val="FAE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>
            <a:extLst>
              <a:ext uri="{FF2B5EF4-FFF2-40B4-BE49-F238E27FC236}">
                <a16:creationId xmlns:a16="http://schemas.microsoft.com/office/drawing/2014/main" id="{A6FF46DA-AE25-BCFA-4DD6-245765ABF21E}"/>
              </a:ext>
            </a:extLst>
          </p:cNvPr>
          <p:cNvSpPr txBox="1"/>
          <p:nvPr/>
        </p:nvSpPr>
        <p:spPr>
          <a:xfrm>
            <a:off x="5164081" y="3196472"/>
            <a:ext cx="1188085" cy="7359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650" b="1" spc="-20" dirty="0">
                <a:latin typeface="Arial"/>
                <a:cs typeface="Arial"/>
              </a:rPr>
              <a:t>4,9k</a:t>
            </a:r>
            <a:endParaRPr sz="4650" dirty="0">
              <a:latin typeface="Arial"/>
              <a:cs typeface="Arial"/>
            </a:endParaRPr>
          </a:p>
        </p:txBody>
      </p:sp>
      <p:sp>
        <p:nvSpPr>
          <p:cNvPr id="11" name="object 11">
            <a:extLst>
              <a:ext uri="{FF2B5EF4-FFF2-40B4-BE49-F238E27FC236}">
                <a16:creationId xmlns:a16="http://schemas.microsoft.com/office/drawing/2014/main" id="{8E3F00F9-9D04-13A2-F611-003115D4C565}"/>
              </a:ext>
            </a:extLst>
          </p:cNvPr>
          <p:cNvSpPr/>
          <p:nvPr/>
        </p:nvSpPr>
        <p:spPr>
          <a:xfrm>
            <a:off x="8891020" y="2470087"/>
            <a:ext cx="2360608" cy="2226826"/>
          </a:xfrm>
          <a:custGeom>
            <a:avLst/>
            <a:gdLst/>
            <a:ahLst/>
            <a:cxnLst/>
            <a:rect l="l" t="t" r="r" b="b"/>
            <a:pathLst>
              <a:path w="4262119" h="4114800">
                <a:moveTo>
                  <a:pt x="2402984" y="4102099"/>
                </a:moveTo>
                <a:lnTo>
                  <a:pt x="1858800" y="4102099"/>
                </a:lnTo>
                <a:lnTo>
                  <a:pt x="1903996" y="4114799"/>
                </a:lnTo>
                <a:lnTo>
                  <a:pt x="2357787" y="4114799"/>
                </a:lnTo>
                <a:lnTo>
                  <a:pt x="2402984" y="4102099"/>
                </a:lnTo>
                <a:close/>
              </a:path>
              <a:path w="4262119" h="4114800">
                <a:moveTo>
                  <a:pt x="2493061" y="4089399"/>
                </a:moveTo>
                <a:lnTo>
                  <a:pt x="1768723" y="4089399"/>
                </a:lnTo>
                <a:lnTo>
                  <a:pt x="1813703" y="4102099"/>
                </a:lnTo>
                <a:lnTo>
                  <a:pt x="2448080" y="4102099"/>
                </a:lnTo>
                <a:lnTo>
                  <a:pt x="2493061" y="4089399"/>
                </a:lnTo>
                <a:close/>
              </a:path>
              <a:path w="4262119" h="4114800">
                <a:moveTo>
                  <a:pt x="2582606" y="38099"/>
                </a:moveTo>
                <a:lnTo>
                  <a:pt x="1679179" y="38099"/>
                </a:lnTo>
                <a:lnTo>
                  <a:pt x="1371886" y="126999"/>
                </a:lnTo>
                <a:lnTo>
                  <a:pt x="1328984" y="152399"/>
                </a:lnTo>
                <a:lnTo>
                  <a:pt x="1244096" y="177799"/>
                </a:lnTo>
                <a:lnTo>
                  <a:pt x="1202142" y="203199"/>
                </a:lnTo>
                <a:lnTo>
                  <a:pt x="1160538" y="215899"/>
                </a:lnTo>
                <a:lnTo>
                  <a:pt x="1037985" y="292099"/>
                </a:lnTo>
                <a:lnTo>
                  <a:pt x="997944" y="304799"/>
                </a:lnTo>
                <a:lnTo>
                  <a:pt x="919174" y="355599"/>
                </a:lnTo>
                <a:lnTo>
                  <a:pt x="880479" y="393699"/>
                </a:lnTo>
                <a:lnTo>
                  <a:pt x="842266" y="419099"/>
                </a:lnTo>
                <a:lnTo>
                  <a:pt x="767354" y="469899"/>
                </a:lnTo>
                <a:lnTo>
                  <a:pt x="730687" y="507999"/>
                </a:lnTo>
                <a:lnTo>
                  <a:pt x="694570" y="533399"/>
                </a:lnTo>
                <a:lnTo>
                  <a:pt x="659017" y="571499"/>
                </a:lnTo>
                <a:lnTo>
                  <a:pt x="624047" y="596899"/>
                </a:lnTo>
                <a:lnTo>
                  <a:pt x="589377" y="634999"/>
                </a:lnTo>
                <a:lnTo>
                  <a:pt x="555699" y="673099"/>
                </a:lnTo>
                <a:lnTo>
                  <a:pt x="523011" y="698499"/>
                </a:lnTo>
                <a:lnTo>
                  <a:pt x="491313" y="736599"/>
                </a:lnTo>
                <a:lnTo>
                  <a:pt x="460606" y="774699"/>
                </a:lnTo>
                <a:lnTo>
                  <a:pt x="430889" y="812799"/>
                </a:lnTo>
                <a:lnTo>
                  <a:pt x="402163" y="850899"/>
                </a:lnTo>
                <a:lnTo>
                  <a:pt x="374428" y="888999"/>
                </a:lnTo>
                <a:lnTo>
                  <a:pt x="347683" y="927099"/>
                </a:lnTo>
                <a:lnTo>
                  <a:pt x="321929" y="965199"/>
                </a:lnTo>
                <a:lnTo>
                  <a:pt x="297165" y="1003299"/>
                </a:lnTo>
                <a:lnTo>
                  <a:pt x="273392" y="1041399"/>
                </a:lnTo>
                <a:lnTo>
                  <a:pt x="250609" y="1092199"/>
                </a:lnTo>
                <a:lnTo>
                  <a:pt x="228817" y="1130299"/>
                </a:lnTo>
                <a:lnTo>
                  <a:pt x="208015" y="1168399"/>
                </a:lnTo>
                <a:lnTo>
                  <a:pt x="188204" y="1206499"/>
                </a:lnTo>
                <a:lnTo>
                  <a:pt x="169384" y="1257299"/>
                </a:lnTo>
                <a:lnTo>
                  <a:pt x="151554" y="1295399"/>
                </a:lnTo>
                <a:lnTo>
                  <a:pt x="134714" y="1333499"/>
                </a:lnTo>
                <a:lnTo>
                  <a:pt x="118866" y="1371599"/>
                </a:lnTo>
                <a:lnTo>
                  <a:pt x="104007" y="1422399"/>
                </a:lnTo>
                <a:lnTo>
                  <a:pt x="90140" y="1460499"/>
                </a:lnTo>
                <a:lnTo>
                  <a:pt x="77262" y="1511299"/>
                </a:lnTo>
                <a:lnTo>
                  <a:pt x="65376" y="1549399"/>
                </a:lnTo>
                <a:lnTo>
                  <a:pt x="54480" y="1587499"/>
                </a:lnTo>
                <a:lnTo>
                  <a:pt x="44574" y="1638299"/>
                </a:lnTo>
                <a:lnTo>
                  <a:pt x="35659" y="1676399"/>
                </a:lnTo>
                <a:lnTo>
                  <a:pt x="27735" y="1727199"/>
                </a:lnTo>
                <a:lnTo>
                  <a:pt x="20801" y="1765299"/>
                </a:lnTo>
                <a:lnTo>
                  <a:pt x="14858" y="1816099"/>
                </a:lnTo>
                <a:lnTo>
                  <a:pt x="9905" y="1854199"/>
                </a:lnTo>
                <a:lnTo>
                  <a:pt x="2971" y="1943099"/>
                </a:lnTo>
                <a:lnTo>
                  <a:pt x="990" y="1993899"/>
                </a:lnTo>
                <a:lnTo>
                  <a:pt x="0" y="2031999"/>
                </a:lnTo>
                <a:lnTo>
                  <a:pt x="0" y="2082799"/>
                </a:lnTo>
                <a:lnTo>
                  <a:pt x="990" y="2120899"/>
                </a:lnTo>
                <a:lnTo>
                  <a:pt x="2971" y="2171699"/>
                </a:lnTo>
                <a:lnTo>
                  <a:pt x="9905" y="2260599"/>
                </a:lnTo>
                <a:lnTo>
                  <a:pt x="14858" y="2298699"/>
                </a:lnTo>
                <a:lnTo>
                  <a:pt x="20801" y="2349499"/>
                </a:lnTo>
                <a:lnTo>
                  <a:pt x="27735" y="2387599"/>
                </a:lnTo>
                <a:lnTo>
                  <a:pt x="35659" y="2438399"/>
                </a:lnTo>
                <a:lnTo>
                  <a:pt x="44574" y="2476499"/>
                </a:lnTo>
                <a:lnTo>
                  <a:pt x="54480" y="2527299"/>
                </a:lnTo>
                <a:lnTo>
                  <a:pt x="65376" y="2565399"/>
                </a:lnTo>
                <a:lnTo>
                  <a:pt x="77262" y="2616199"/>
                </a:lnTo>
                <a:lnTo>
                  <a:pt x="90140" y="2654299"/>
                </a:lnTo>
                <a:lnTo>
                  <a:pt x="104007" y="2692399"/>
                </a:lnTo>
                <a:lnTo>
                  <a:pt x="118866" y="2743199"/>
                </a:lnTo>
                <a:lnTo>
                  <a:pt x="134714" y="2781299"/>
                </a:lnTo>
                <a:lnTo>
                  <a:pt x="151554" y="2819399"/>
                </a:lnTo>
                <a:lnTo>
                  <a:pt x="169384" y="2870199"/>
                </a:lnTo>
                <a:lnTo>
                  <a:pt x="188204" y="2908299"/>
                </a:lnTo>
                <a:lnTo>
                  <a:pt x="208015" y="2946399"/>
                </a:lnTo>
                <a:lnTo>
                  <a:pt x="228817" y="2984499"/>
                </a:lnTo>
                <a:lnTo>
                  <a:pt x="250609" y="3035299"/>
                </a:lnTo>
                <a:lnTo>
                  <a:pt x="273392" y="3073399"/>
                </a:lnTo>
                <a:lnTo>
                  <a:pt x="297165" y="3111499"/>
                </a:lnTo>
                <a:lnTo>
                  <a:pt x="321929" y="3149599"/>
                </a:lnTo>
                <a:lnTo>
                  <a:pt x="347683" y="3187699"/>
                </a:lnTo>
                <a:lnTo>
                  <a:pt x="374428" y="3225799"/>
                </a:lnTo>
                <a:lnTo>
                  <a:pt x="402163" y="3263899"/>
                </a:lnTo>
                <a:lnTo>
                  <a:pt x="430889" y="3301999"/>
                </a:lnTo>
                <a:lnTo>
                  <a:pt x="460606" y="3340099"/>
                </a:lnTo>
                <a:lnTo>
                  <a:pt x="491313" y="3378199"/>
                </a:lnTo>
                <a:lnTo>
                  <a:pt x="523011" y="3416299"/>
                </a:lnTo>
                <a:lnTo>
                  <a:pt x="555699" y="3441699"/>
                </a:lnTo>
                <a:lnTo>
                  <a:pt x="589377" y="3479799"/>
                </a:lnTo>
                <a:lnTo>
                  <a:pt x="659017" y="3555999"/>
                </a:lnTo>
                <a:lnTo>
                  <a:pt x="694570" y="3581399"/>
                </a:lnTo>
                <a:lnTo>
                  <a:pt x="730687" y="3619499"/>
                </a:lnTo>
                <a:lnTo>
                  <a:pt x="767354" y="3644899"/>
                </a:lnTo>
                <a:lnTo>
                  <a:pt x="842266" y="3695699"/>
                </a:lnTo>
                <a:lnTo>
                  <a:pt x="880479" y="3733799"/>
                </a:lnTo>
                <a:lnTo>
                  <a:pt x="958334" y="3784599"/>
                </a:lnTo>
                <a:lnTo>
                  <a:pt x="1037985" y="3835399"/>
                </a:lnTo>
                <a:lnTo>
                  <a:pt x="1078442" y="3848099"/>
                </a:lnTo>
                <a:lnTo>
                  <a:pt x="1160538" y="3898899"/>
                </a:lnTo>
                <a:lnTo>
                  <a:pt x="1202142" y="3911599"/>
                </a:lnTo>
                <a:lnTo>
                  <a:pt x="1244096" y="3936999"/>
                </a:lnTo>
                <a:lnTo>
                  <a:pt x="1286382" y="3949699"/>
                </a:lnTo>
                <a:lnTo>
                  <a:pt x="1328984" y="3975099"/>
                </a:lnTo>
                <a:lnTo>
                  <a:pt x="1723876" y="4089399"/>
                </a:lnTo>
                <a:lnTo>
                  <a:pt x="2537908" y="4089399"/>
                </a:lnTo>
                <a:lnTo>
                  <a:pt x="2932807" y="3975099"/>
                </a:lnTo>
                <a:lnTo>
                  <a:pt x="2975411" y="3949699"/>
                </a:lnTo>
                <a:lnTo>
                  <a:pt x="3017698" y="3936999"/>
                </a:lnTo>
                <a:lnTo>
                  <a:pt x="3059653" y="3911599"/>
                </a:lnTo>
                <a:lnTo>
                  <a:pt x="3101259" y="3898899"/>
                </a:lnTo>
                <a:lnTo>
                  <a:pt x="3183357" y="3848099"/>
                </a:lnTo>
                <a:lnTo>
                  <a:pt x="3223815" y="3835399"/>
                </a:lnTo>
                <a:lnTo>
                  <a:pt x="3303469" y="3784599"/>
                </a:lnTo>
                <a:lnTo>
                  <a:pt x="3381328" y="3733799"/>
                </a:lnTo>
                <a:lnTo>
                  <a:pt x="3419542" y="3695699"/>
                </a:lnTo>
                <a:lnTo>
                  <a:pt x="3494458" y="3644899"/>
                </a:lnTo>
                <a:lnTo>
                  <a:pt x="3531127" y="3619499"/>
                </a:lnTo>
                <a:lnTo>
                  <a:pt x="3567246" y="3581399"/>
                </a:lnTo>
                <a:lnTo>
                  <a:pt x="3602801" y="3555999"/>
                </a:lnTo>
                <a:lnTo>
                  <a:pt x="3672441" y="3479799"/>
                </a:lnTo>
                <a:lnTo>
                  <a:pt x="3706117" y="3441699"/>
                </a:lnTo>
                <a:lnTo>
                  <a:pt x="3738804" y="3416299"/>
                </a:lnTo>
                <a:lnTo>
                  <a:pt x="3770499" y="3378199"/>
                </a:lnTo>
                <a:lnTo>
                  <a:pt x="3801205" y="3340099"/>
                </a:lnTo>
                <a:lnTo>
                  <a:pt x="3830919" y="3301999"/>
                </a:lnTo>
                <a:lnTo>
                  <a:pt x="3859643" y="3263899"/>
                </a:lnTo>
                <a:lnTo>
                  <a:pt x="3887377" y="3225799"/>
                </a:lnTo>
                <a:lnTo>
                  <a:pt x="3914120" y="3187699"/>
                </a:lnTo>
                <a:lnTo>
                  <a:pt x="3939873" y="3149599"/>
                </a:lnTo>
                <a:lnTo>
                  <a:pt x="3964635" y="3111499"/>
                </a:lnTo>
                <a:lnTo>
                  <a:pt x="3988407" y="3073399"/>
                </a:lnTo>
                <a:lnTo>
                  <a:pt x="4011188" y="3035299"/>
                </a:lnTo>
                <a:lnTo>
                  <a:pt x="4032979" y="2984499"/>
                </a:lnTo>
                <a:lnTo>
                  <a:pt x="4053780" y="2946399"/>
                </a:lnTo>
                <a:lnTo>
                  <a:pt x="4073589" y="2908299"/>
                </a:lnTo>
                <a:lnTo>
                  <a:pt x="4092409" y="2870199"/>
                </a:lnTo>
                <a:lnTo>
                  <a:pt x="4110238" y="2819399"/>
                </a:lnTo>
                <a:lnTo>
                  <a:pt x="4127076" y="2781299"/>
                </a:lnTo>
                <a:lnTo>
                  <a:pt x="4142924" y="2743199"/>
                </a:lnTo>
                <a:lnTo>
                  <a:pt x="4157781" y="2692399"/>
                </a:lnTo>
                <a:lnTo>
                  <a:pt x="4171648" y="2654299"/>
                </a:lnTo>
                <a:lnTo>
                  <a:pt x="4184524" y="2616199"/>
                </a:lnTo>
                <a:lnTo>
                  <a:pt x="4196410" y="2565399"/>
                </a:lnTo>
                <a:lnTo>
                  <a:pt x="4207306" y="2527299"/>
                </a:lnTo>
                <a:lnTo>
                  <a:pt x="4217211" y="2476499"/>
                </a:lnTo>
                <a:lnTo>
                  <a:pt x="4226125" y="2438399"/>
                </a:lnTo>
                <a:lnTo>
                  <a:pt x="4234049" y="2387599"/>
                </a:lnTo>
                <a:lnTo>
                  <a:pt x="4240982" y="2349499"/>
                </a:lnTo>
                <a:lnTo>
                  <a:pt x="4246925" y="2298699"/>
                </a:lnTo>
                <a:lnTo>
                  <a:pt x="4251878" y="2260599"/>
                </a:lnTo>
                <a:lnTo>
                  <a:pt x="4258811" y="2171699"/>
                </a:lnTo>
                <a:lnTo>
                  <a:pt x="4260792" y="2120899"/>
                </a:lnTo>
                <a:lnTo>
                  <a:pt x="4261783" y="2082799"/>
                </a:lnTo>
                <a:lnTo>
                  <a:pt x="4261783" y="2031999"/>
                </a:lnTo>
                <a:lnTo>
                  <a:pt x="4260792" y="1993899"/>
                </a:lnTo>
                <a:lnTo>
                  <a:pt x="4258811" y="1943099"/>
                </a:lnTo>
                <a:lnTo>
                  <a:pt x="4251878" y="1854199"/>
                </a:lnTo>
                <a:lnTo>
                  <a:pt x="4246925" y="1816099"/>
                </a:lnTo>
                <a:lnTo>
                  <a:pt x="4240982" y="1765299"/>
                </a:lnTo>
                <a:lnTo>
                  <a:pt x="4234049" y="1727199"/>
                </a:lnTo>
                <a:lnTo>
                  <a:pt x="4226125" y="1676399"/>
                </a:lnTo>
                <a:lnTo>
                  <a:pt x="4217211" y="1638299"/>
                </a:lnTo>
                <a:lnTo>
                  <a:pt x="4207306" y="1587499"/>
                </a:lnTo>
                <a:lnTo>
                  <a:pt x="4196410" y="1549399"/>
                </a:lnTo>
                <a:lnTo>
                  <a:pt x="4184524" y="1511299"/>
                </a:lnTo>
                <a:lnTo>
                  <a:pt x="4171648" y="1460499"/>
                </a:lnTo>
                <a:lnTo>
                  <a:pt x="4157781" y="1422399"/>
                </a:lnTo>
                <a:lnTo>
                  <a:pt x="4142924" y="1371599"/>
                </a:lnTo>
                <a:lnTo>
                  <a:pt x="4127076" y="1333499"/>
                </a:lnTo>
                <a:lnTo>
                  <a:pt x="4110238" y="1295399"/>
                </a:lnTo>
                <a:lnTo>
                  <a:pt x="4092409" y="1257299"/>
                </a:lnTo>
                <a:lnTo>
                  <a:pt x="4073589" y="1206499"/>
                </a:lnTo>
                <a:lnTo>
                  <a:pt x="4053780" y="1168399"/>
                </a:lnTo>
                <a:lnTo>
                  <a:pt x="4032979" y="1130299"/>
                </a:lnTo>
                <a:lnTo>
                  <a:pt x="4011188" y="1092199"/>
                </a:lnTo>
                <a:lnTo>
                  <a:pt x="3988407" y="1041399"/>
                </a:lnTo>
                <a:lnTo>
                  <a:pt x="3964635" y="1003299"/>
                </a:lnTo>
                <a:lnTo>
                  <a:pt x="3939873" y="965199"/>
                </a:lnTo>
                <a:lnTo>
                  <a:pt x="3914120" y="927099"/>
                </a:lnTo>
                <a:lnTo>
                  <a:pt x="3887377" y="888999"/>
                </a:lnTo>
                <a:lnTo>
                  <a:pt x="3859643" y="850899"/>
                </a:lnTo>
                <a:lnTo>
                  <a:pt x="3830919" y="812799"/>
                </a:lnTo>
                <a:lnTo>
                  <a:pt x="3801205" y="774699"/>
                </a:lnTo>
                <a:lnTo>
                  <a:pt x="3770499" y="736599"/>
                </a:lnTo>
                <a:lnTo>
                  <a:pt x="3738804" y="698499"/>
                </a:lnTo>
                <a:lnTo>
                  <a:pt x="3706117" y="673099"/>
                </a:lnTo>
                <a:lnTo>
                  <a:pt x="3672441" y="634999"/>
                </a:lnTo>
                <a:lnTo>
                  <a:pt x="3637774" y="596899"/>
                </a:lnTo>
                <a:lnTo>
                  <a:pt x="3602801" y="571499"/>
                </a:lnTo>
                <a:lnTo>
                  <a:pt x="3567246" y="533399"/>
                </a:lnTo>
                <a:lnTo>
                  <a:pt x="3531127" y="507999"/>
                </a:lnTo>
                <a:lnTo>
                  <a:pt x="3494458" y="469899"/>
                </a:lnTo>
                <a:lnTo>
                  <a:pt x="3419542" y="419099"/>
                </a:lnTo>
                <a:lnTo>
                  <a:pt x="3381328" y="393699"/>
                </a:lnTo>
                <a:lnTo>
                  <a:pt x="3342631" y="355599"/>
                </a:lnTo>
                <a:lnTo>
                  <a:pt x="3263858" y="304799"/>
                </a:lnTo>
                <a:lnTo>
                  <a:pt x="3223815" y="292099"/>
                </a:lnTo>
                <a:lnTo>
                  <a:pt x="3101259" y="215899"/>
                </a:lnTo>
                <a:lnTo>
                  <a:pt x="3059653" y="203199"/>
                </a:lnTo>
                <a:lnTo>
                  <a:pt x="3017698" y="177799"/>
                </a:lnTo>
                <a:lnTo>
                  <a:pt x="2932807" y="152399"/>
                </a:lnTo>
                <a:lnTo>
                  <a:pt x="2889905" y="126999"/>
                </a:lnTo>
                <a:lnTo>
                  <a:pt x="2582606" y="38099"/>
                </a:lnTo>
                <a:close/>
              </a:path>
              <a:path w="4262119" h="4114800">
                <a:moveTo>
                  <a:pt x="2448080" y="12699"/>
                </a:moveTo>
                <a:lnTo>
                  <a:pt x="1813703" y="12699"/>
                </a:lnTo>
                <a:lnTo>
                  <a:pt x="1723876" y="38099"/>
                </a:lnTo>
                <a:lnTo>
                  <a:pt x="2537908" y="38099"/>
                </a:lnTo>
                <a:lnTo>
                  <a:pt x="2448080" y="12699"/>
                </a:lnTo>
                <a:close/>
              </a:path>
              <a:path w="4262119" h="4114800">
                <a:moveTo>
                  <a:pt x="2312508" y="0"/>
                </a:moveTo>
                <a:lnTo>
                  <a:pt x="1949275" y="0"/>
                </a:lnTo>
                <a:lnTo>
                  <a:pt x="1903996" y="12699"/>
                </a:lnTo>
                <a:lnTo>
                  <a:pt x="2357787" y="12699"/>
                </a:lnTo>
                <a:lnTo>
                  <a:pt x="2312508" y="0"/>
                </a:lnTo>
                <a:close/>
              </a:path>
            </a:pathLst>
          </a:custGeom>
          <a:solidFill>
            <a:srgbClr val="FAE23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>
            <a:extLst>
              <a:ext uri="{FF2B5EF4-FFF2-40B4-BE49-F238E27FC236}">
                <a16:creationId xmlns:a16="http://schemas.microsoft.com/office/drawing/2014/main" id="{D7E07B78-A3FC-2DBC-3192-35BD020E32A3}"/>
              </a:ext>
            </a:extLst>
          </p:cNvPr>
          <p:cNvSpPr txBox="1"/>
          <p:nvPr/>
        </p:nvSpPr>
        <p:spPr>
          <a:xfrm>
            <a:off x="9173562" y="3196472"/>
            <a:ext cx="1795780" cy="73596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4650" b="1" spc="80" dirty="0">
                <a:latin typeface="Arial"/>
                <a:cs typeface="Arial"/>
              </a:rPr>
              <a:t>&gt;</a:t>
            </a:r>
            <a:r>
              <a:rPr sz="4650" b="1" dirty="0">
                <a:latin typeface="Arial"/>
                <a:cs typeface="Arial"/>
              </a:rPr>
              <a:t> </a:t>
            </a:r>
            <a:r>
              <a:rPr sz="4650" b="1" spc="130" dirty="0">
                <a:latin typeface="Arial"/>
                <a:cs typeface="Arial"/>
              </a:rPr>
              <a:t>80%</a:t>
            </a:r>
            <a:endParaRPr sz="4650" dirty="0">
              <a:latin typeface="Arial"/>
              <a:cs typeface="Arial"/>
            </a:endParaRPr>
          </a:p>
        </p:txBody>
      </p:sp>
      <p:sp>
        <p:nvSpPr>
          <p:cNvPr id="13" name="object 13">
            <a:extLst>
              <a:ext uri="{FF2B5EF4-FFF2-40B4-BE49-F238E27FC236}">
                <a16:creationId xmlns:a16="http://schemas.microsoft.com/office/drawing/2014/main" id="{A59AC506-D5CA-549D-5B2E-BF6980BE7539}"/>
              </a:ext>
            </a:extLst>
          </p:cNvPr>
          <p:cNvSpPr txBox="1"/>
          <p:nvPr/>
        </p:nvSpPr>
        <p:spPr>
          <a:xfrm>
            <a:off x="3928649" y="4986050"/>
            <a:ext cx="3658870" cy="110172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marR="5080" algn="ctr">
              <a:lnSpc>
                <a:spcPts val="2890"/>
              </a:lnSpc>
              <a:spcBef>
                <a:spcPts val="114"/>
              </a:spcBef>
            </a:pPr>
            <a:r>
              <a:rPr sz="2300" b="1" dirty="0">
                <a:latin typeface="Avenir Next LT Pro" panose="020B0504020202020204" pitchFamily="34" charset="0"/>
                <a:cs typeface="Arial"/>
              </a:rPr>
              <a:t>Nombre</a:t>
            </a:r>
            <a:r>
              <a:rPr sz="2300" b="1" spc="185" dirty="0">
                <a:latin typeface="Avenir Next LT Pro" panose="020B0504020202020204" pitchFamily="34" charset="0"/>
                <a:cs typeface="Arial"/>
              </a:rPr>
              <a:t> </a:t>
            </a:r>
            <a:r>
              <a:rPr sz="2300" b="1" dirty="0">
                <a:latin typeface="Avenir Next LT Pro" panose="020B0504020202020204" pitchFamily="34" charset="0"/>
                <a:cs typeface="Arial"/>
              </a:rPr>
              <a:t>d’écoutes</a:t>
            </a:r>
            <a:r>
              <a:rPr sz="2300" b="1" spc="190" dirty="0">
                <a:latin typeface="Avenir Next LT Pro" panose="020B0504020202020204" pitchFamily="34" charset="0"/>
                <a:cs typeface="Arial"/>
              </a:rPr>
              <a:t> </a:t>
            </a:r>
            <a:r>
              <a:rPr sz="2300" b="1" spc="-10" dirty="0">
                <a:latin typeface="Avenir Next LT Pro" panose="020B0504020202020204" pitchFamily="34" charset="0"/>
                <a:cs typeface="Arial"/>
              </a:rPr>
              <a:t>moyen </a:t>
            </a:r>
            <a:r>
              <a:rPr sz="2300" b="1" dirty="0">
                <a:latin typeface="Avenir Next LT Pro" panose="020B0504020202020204" pitchFamily="34" charset="0"/>
                <a:cs typeface="Arial"/>
              </a:rPr>
              <a:t>par</a:t>
            </a:r>
            <a:r>
              <a:rPr sz="2300" b="1" spc="75" dirty="0">
                <a:latin typeface="Avenir Next LT Pro" panose="020B0504020202020204" pitchFamily="34" charset="0"/>
                <a:cs typeface="Arial"/>
              </a:rPr>
              <a:t> </a:t>
            </a:r>
            <a:r>
              <a:rPr sz="2300" b="1" spc="-10" dirty="0">
                <a:latin typeface="Avenir Next LT Pro" panose="020B0504020202020204" pitchFamily="34" charset="0"/>
                <a:cs typeface="Arial"/>
              </a:rPr>
              <a:t>épisode</a:t>
            </a:r>
            <a:endParaRPr sz="2300">
              <a:latin typeface="Avenir Next LT Pro" panose="020B0504020202020204" pitchFamily="34" charset="0"/>
              <a:cs typeface="Arial"/>
            </a:endParaRPr>
          </a:p>
          <a:p>
            <a:pPr algn="ctr">
              <a:lnSpc>
                <a:spcPts val="2670"/>
              </a:lnSpc>
            </a:pPr>
            <a:r>
              <a:rPr sz="2300" dirty="0">
                <a:latin typeface="Avenir Next LT Pro" panose="020B0504020202020204" pitchFamily="34" charset="0"/>
                <a:cs typeface="Arial"/>
              </a:rPr>
              <a:t>à</a:t>
            </a:r>
            <a:r>
              <a:rPr sz="2300" spc="-25" dirty="0">
                <a:latin typeface="Avenir Next LT Pro" panose="020B0504020202020204" pitchFamily="34" charset="0"/>
                <a:cs typeface="Arial"/>
              </a:rPr>
              <a:t> </a:t>
            </a:r>
            <a:r>
              <a:rPr sz="2300" spc="35" dirty="0">
                <a:latin typeface="Avenir Next LT Pro" panose="020B0504020202020204" pitchFamily="34" charset="0"/>
                <a:cs typeface="Arial"/>
              </a:rPr>
              <a:t>M+1</a:t>
            </a:r>
            <a:endParaRPr sz="2300">
              <a:latin typeface="Avenir Next LT Pro" panose="020B0504020202020204" pitchFamily="34" charset="0"/>
              <a:cs typeface="Arial"/>
            </a:endParaRPr>
          </a:p>
        </p:txBody>
      </p:sp>
      <p:sp>
        <p:nvSpPr>
          <p:cNvPr id="14" name="object 14">
            <a:extLst>
              <a:ext uri="{FF2B5EF4-FFF2-40B4-BE49-F238E27FC236}">
                <a16:creationId xmlns:a16="http://schemas.microsoft.com/office/drawing/2014/main" id="{B6A92B4F-33EC-3D59-9451-AAF80D629673}"/>
              </a:ext>
            </a:extLst>
          </p:cNvPr>
          <p:cNvSpPr txBox="1"/>
          <p:nvPr/>
        </p:nvSpPr>
        <p:spPr>
          <a:xfrm>
            <a:off x="8191574" y="4986050"/>
            <a:ext cx="3795395" cy="1101725"/>
          </a:xfrm>
          <a:prstGeom prst="rect">
            <a:avLst/>
          </a:prstGeom>
        </p:spPr>
        <p:txBody>
          <a:bodyPr vert="horz" wrap="square" lIns="0" tIns="6350" rIns="0" bIns="0" rtlCol="0">
            <a:spAutoFit/>
          </a:bodyPr>
          <a:lstStyle/>
          <a:p>
            <a:pPr marL="12700" marR="5080" algn="ctr">
              <a:lnSpc>
                <a:spcPct val="102800"/>
              </a:lnSpc>
              <a:spcBef>
                <a:spcPts val="50"/>
              </a:spcBef>
            </a:pPr>
            <a:r>
              <a:rPr sz="2300" b="1" spc="-30" dirty="0">
                <a:latin typeface="Avenir Next LT Pro" panose="020B0504020202020204" pitchFamily="34" charset="0"/>
                <a:cs typeface="Arial"/>
              </a:rPr>
              <a:t>Taux</a:t>
            </a:r>
            <a:r>
              <a:rPr sz="2300" b="1" spc="15" dirty="0">
                <a:latin typeface="Avenir Next LT Pro" panose="020B0504020202020204" pitchFamily="34" charset="0"/>
                <a:cs typeface="Arial"/>
              </a:rPr>
              <a:t> </a:t>
            </a:r>
            <a:r>
              <a:rPr sz="2300" b="1" dirty="0">
                <a:latin typeface="Avenir Next LT Pro" panose="020B0504020202020204" pitchFamily="34" charset="0"/>
                <a:cs typeface="Arial"/>
              </a:rPr>
              <a:t>de</a:t>
            </a:r>
            <a:r>
              <a:rPr sz="2300" b="1" spc="15" dirty="0">
                <a:latin typeface="Avenir Next LT Pro" panose="020B0504020202020204" pitchFamily="34" charset="0"/>
                <a:cs typeface="Arial"/>
              </a:rPr>
              <a:t> </a:t>
            </a:r>
            <a:r>
              <a:rPr sz="2300" b="1" dirty="0">
                <a:latin typeface="Avenir Next LT Pro" panose="020B0504020202020204" pitchFamily="34" charset="0"/>
                <a:cs typeface="Arial"/>
              </a:rPr>
              <a:t>complétion</a:t>
            </a:r>
            <a:r>
              <a:rPr sz="2300" b="1" spc="15" dirty="0">
                <a:latin typeface="Avenir Next LT Pro" panose="020B0504020202020204" pitchFamily="34" charset="0"/>
                <a:cs typeface="Arial"/>
              </a:rPr>
              <a:t> </a:t>
            </a:r>
            <a:r>
              <a:rPr sz="2300" b="1" dirty="0">
                <a:latin typeface="Avenir Next LT Pro" panose="020B0504020202020204" pitchFamily="34" charset="0"/>
                <a:cs typeface="Arial"/>
              </a:rPr>
              <a:t>sur</a:t>
            </a:r>
            <a:r>
              <a:rPr sz="2300" b="1" spc="15" dirty="0">
                <a:latin typeface="Avenir Next LT Pro" panose="020B0504020202020204" pitchFamily="34" charset="0"/>
                <a:cs typeface="Arial"/>
              </a:rPr>
              <a:t> </a:t>
            </a:r>
            <a:r>
              <a:rPr sz="2300" b="1" spc="-25" dirty="0">
                <a:latin typeface="Avenir Next LT Pro" panose="020B0504020202020204" pitchFamily="34" charset="0"/>
                <a:cs typeface="Arial"/>
              </a:rPr>
              <a:t>les </a:t>
            </a:r>
            <a:r>
              <a:rPr sz="2300" b="1" dirty="0">
                <a:latin typeface="Avenir Next LT Pro" panose="020B0504020202020204" pitchFamily="34" charset="0"/>
                <a:cs typeface="Arial"/>
              </a:rPr>
              <a:t>plateformes</a:t>
            </a:r>
            <a:r>
              <a:rPr sz="2300" b="1" spc="265" dirty="0">
                <a:latin typeface="Avenir Next LT Pro" panose="020B0504020202020204" pitchFamily="34" charset="0"/>
                <a:cs typeface="Arial"/>
              </a:rPr>
              <a:t> </a:t>
            </a:r>
            <a:r>
              <a:rPr sz="2300" b="1" spc="-10" dirty="0">
                <a:latin typeface="Avenir Next LT Pro" panose="020B0504020202020204" pitchFamily="34" charset="0"/>
                <a:cs typeface="Arial"/>
              </a:rPr>
              <a:t>d’écoutes </a:t>
            </a:r>
            <a:r>
              <a:rPr sz="2300" spc="90" dirty="0">
                <a:latin typeface="Avenir Next LT Pro" panose="020B0504020202020204" pitchFamily="34" charset="0"/>
                <a:cs typeface="Arial"/>
              </a:rPr>
              <a:t>10%</a:t>
            </a:r>
            <a:r>
              <a:rPr sz="2300" spc="55" dirty="0">
                <a:latin typeface="Avenir Next LT Pro" panose="020B0504020202020204" pitchFamily="34" charset="0"/>
                <a:cs typeface="Arial"/>
              </a:rPr>
              <a:t> </a:t>
            </a:r>
            <a:r>
              <a:rPr sz="2300" spc="60" dirty="0">
                <a:latin typeface="Avenir Next LT Pro" panose="020B0504020202020204" pitchFamily="34" charset="0"/>
                <a:cs typeface="Arial"/>
              </a:rPr>
              <a:t>du </a:t>
            </a:r>
            <a:r>
              <a:rPr sz="2300" dirty="0">
                <a:latin typeface="Avenir Next LT Pro" panose="020B0504020202020204" pitchFamily="34" charset="0"/>
                <a:cs typeface="Arial"/>
              </a:rPr>
              <a:t>volume</a:t>
            </a:r>
            <a:r>
              <a:rPr sz="2300" spc="60" dirty="0">
                <a:latin typeface="Avenir Next LT Pro" panose="020B0504020202020204" pitchFamily="34" charset="0"/>
                <a:cs typeface="Arial"/>
              </a:rPr>
              <a:t> </a:t>
            </a:r>
            <a:r>
              <a:rPr sz="2300" spc="40" dirty="0">
                <a:latin typeface="Avenir Next LT Pro" panose="020B0504020202020204" pitchFamily="34" charset="0"/>
                <a:cs typeface="Arial"/>
              </a:rPr>
              <a:t>d’écoute</a:t>
            </a:r>
            <a:endParaRPr sz="2300" dirty="0">
              <a:latin typeface="Avenir Next LT Pro" panose="020B0504020202020204" pitchFamily="34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13166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09F59D-D48A-8669-CD29-6B4C6F5AE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Partenariat principal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B73756C-913A-8525-C943-D28577B4B3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A1D04-CA53-4DE3-84A8-2B63E41036C9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FFB2319-5F5C-E9EE-96F4-E0B23C8A40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329516" cy="4351338"/>
          </a:xfrm>
        </p:spPr>
        <p:txBody>
          <a:bodyPr/>
          <a:lstStyle/>
          <a:p>
            <a:r>
              <a:rPr lang="fr-FR" sz="2000" dirty="0"/>
              <a:t>Co </a:t>
            </a:r>
            <a:r>
              <a:rPr lang="fr-FR" sz="2000" dirty="0" err="1"/>
              <a:t>branding</a:t>
            </a:r>
            <a:r>
              <a:rPr lang="fr-FR" sz="2000" dirty="0"/>
              <a:t> du Podcast avec une marque partenaire </a:t>
            </a:r>
          </a:p>
          <a:p>
            <a:pPr marL="0" indent="0">
              <a:buNone/>
            </a:pPr>
            <a:r>
              <a:rPr lang="fr-FR" sz="2000" dirty="0"/>
              <a:t>Présence de la marque partenaire avec Les Halles METRO sur l’ensemble des leviers de communication.</a:t>
            </a:r>
          </a:p>
          <a:p>
            <a:pPr marL="0" indent="0">
              <a:buNone/>
            </a:pPr>
            <a:r>
              <a:rPr lang="fr-FR" sz="2000" dirty="0"/>
              <a:t>Exploitation du Podcast sur l’ensemble des leviers de communications de la marque : web, RS…</a:t>
            </a:r>
          </a:p>
          <a:p>
            <a:pPr marL="0" indent="0">
              <a:buNone/>
            </a:pPr>
            <a:r>
              <a:rPr lang="fr-FR" sz="2000" dirty="0"/>
              <a:t>Possibilité d’organiser des écoutes collectives</a:t>
            </a:r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r>
              <a:rPr lang="fr-FR" sz="2000" dirty="0"/>
              <a:t>Budget annuel : 48 k€</a:t>
            </a:r>
          </a:p>
          <a:p>
            <a:pPr marL="0" indent="0">
              <a:buNone/>
            </a:pPr>
            <a:endParaRPr lang="fr-FR" sz="2000" dirty="0"/>
          </a:p>
          <a:p>
            <a:pPr marL="0" indent="0">
              <a:buNone/>
            </a:pPr>
            <a:endParaRPr lang="fr-FR" sz="2000" dirty="0"/>
          </a:p>
        </p:txBody>
      </p:sp>
      <p:pic>
        <p:nvPicPr>
          <p:cNvPr id="5" name="object 2">
            <a:extLst>
              <a:ext uri="{FF2B5EF4-FFF2-40B4-BE49-F238E27FC236}">
                <a16:creationId xmlns:a16="http://schemas.microsoft.com/office/drawing/2014/main" id="{C4561837-FDA9-EFD4-DCAE-D8D0FEB02D1A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7587" y="-22123"/>
            <a:ext cx="3844413" cy="688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5028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00E020B9-3ADA-1BBF-E0C1-9A73EBFB182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771313" y="6570663"/>
            <a:ext cx="420687" cy="150812"/>
          </a:xfrm>
        </p:spPr>
        <p:txBody>
          <a:bodyPr/>
          <a:lstStyle/>
          <a:p>
            <a:fld id="{82EA1D04-CA53-4DE3-84A8-2B63E41036C9}" type="slidenum">
              <a:rPr lang="de-DE" smtClean="0"/>
              <a:pPr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50635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5F17CE-9F5E-BA3F-D9D2-61B8C062F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254" y="187884"/>
            <a:ext cx="11322677" cy="945155"/>
          </a:xfrm>
        </p:spPr>
        <p:txBody>
          <a:bodyPr/>
          <a:lstStyle/>
          <a:p>
            <a:r>
              <a:rPr lang="fr-FR" dirty="0"/>
              <a:t>Pages metro.FR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2A8F432-1006-0948-5CE5-F2FC8D2D67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A1D04-CA53-4DE3-84A8-2B63E41036C9}" type="slidenum">
              <a:rPr lang="de-DE" smtClean="0"/>
              <a:pPr/>
              <a:t>3</a:t>
            </a:fld>
            <a:endParaRPr lang="de-DE" dirty="0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5C9CE6DB-47F6-9F84-2E1D-DC7D3CE3CF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8995809"/>
              </p:ext>
            </p:extLst>
          </p:nvPr>
        </p:nvGraphicFramePr>
        <p:xfrm>
          <a:off x="2123269" y="971041"/>
          <a:ext cx="8640000" cy="458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116514987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0916431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597944647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63360467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17328669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47442607"/>
                    </a:ext>
                  </a:extLst>
                </a:gridCol>
              </a:tblGrid>
              <a:tr h="458106">
                <a:tc>
                  <a:txBody>
                    <a:bodyPr/>
                    <a:lstStyle/>
                    <a:p>
                      <a:r>
                        <a:rPr lang="fr-FR" sz="12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Objectif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URL benchmark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Précisions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Statistiques </a:t>
                      </a:r>
                    </a:p>
                    <a:p>
                      <a:r>
                        <a:rPr lang="fr-FR" sz="1200" dirty="0"/>
                        <a:t>(sur 12 mois)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299531"/>
                  </a:ext>
                </a:extLst>
              </a:tr>
            </a:tbl>
          </a:graphicData>
        </a:graphic>
      </p:graphicFrame>
      <p:pic>
        <p:nvPicPr>
          <p:cNvPr id="7" name="Image 6">
            <a:hlinkClick r:id="rId2"/>
            <a:extLst>
              <a:ext uri="{FF2B5EF4-FFF2-40B4-BE49-F238E27FC236}">
                <a16:creationId xmlns:a16="http://schemas.microsoft.com/office/drawing/2014/main" id="{2C622214-763F-224E-CF22-A4711485C5F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54" y="1639263"/>
            <a:ext cx="1402670" cy="1390630"/>
          </a:xfrm>
          <a:prstGeom prst="rect">
            <a:avLst/>
          </a:prstGeom>
        </p:spPr>
      </p:pic>
      <p:graphicFrame>
        <p:nvGraphicFramePr>
          <p:cNvPr id="8" name="Tableau 8">
            <a:extLst>
              <a:ext uri="{FF2B5EF4-FFF2-40B4-BE49-F238E27FC236}">
                <a16:creationId xmlns:a16="http://schemas.microsoft.com/office/drawing/2014/main" id="{17CAB684-75E7-FBB0-BDEF-A1B0CA1A7C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223085"/>
              </p:ext>
            </p:extLst>
          </p:nvPr>
        </p:nvGraphicFramePr>
        <p:xfrm>
          <a:off x="2123268" y="1564958"/>
          <a:ext cx="8640000" cy="153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Guide de choix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Présenter des catégories non alimentaires </a:t>
                      </a:r>
                      <a:br>
                        <a:rPr lang="fr-FR" sz="120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&gt; inciter à l’achat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Page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chemeClr val="tx1"/>
                          </a:solidFill>
                          <a:hlinkClick r:id="rId2"/>
                        </a:rPr>
                        <a:t>https://www.metro.fr/metro/univers-produits/equipement-cuisine/ustensiles-cuisine-professionnels/bien-choisir-couteau-professionnel</a:t>
                      </a: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  <a:p>
                      <a:endParaRPr lang="fr-FR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Relai sur Facebook compris</a:t>
                      </a:r>
                    </a:p>
                    <a:p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500 à 3 000 vues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DA289CBA-0741-C9EC-D595-D1A5BF2C82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7048622"/>
              </p:ext>
            </p:extLst>
          </p:nvPr>
        </p:nvGraphicFramePr>
        <p:xfrm>
          <a:off x="2123268" y="3240009"/>
          <a:ext cx="8640000" cy="1390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Fiche culinaire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Présenter des catégories non alimentaires</a:t>
                      </a:r>
                    </a:p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&gt; inciter à l’achat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Page + 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pdf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à télécharger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chemeClr val="tx1"/>
                          </a:solidFill>
                          <a:hlinkClick r:id="rId4"/>
                        </a:rPr>
                        <a:t>https://www.metro.fr/metro/univers-produits/produits-saison/automne/cuisiner-courge</a:t>
                      </a:r>
                      <a:endParaRPr lang="fr-FR" sz="11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Relai sur Facebook compris</a:t>
                      </a:r>
                    </a:p>
                    <a:p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2 000 à 3 000 vues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pic>
        <p:nvPicPr>
          <p:cNvPr id="11" name="Image 10">
            <a:hlinkClick r:id="rId4"/>
            <a:extLst>
              <a:ext uri="{FF2B5EF4-FFF2-40B4-BE49-F238E27FC236}">
                <a16:creationId xmlns:a16="http://schemas.microsoft.com/office/drawing/2014/main" id="{C9CE143B-41ED-58E6-A45D-244F1E519A6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254" y="3240009"/>
            <a:ext cx="1396549" cy="1390631"/>
          </a:xfrm>
          <a:prstGeom prst="rect">
            <a:avLst/>
          </a:prstGeom>
        </p:spPr>
      </p:pic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5AEE21F3-E417-69CF-C260-65A2B77BB5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0236709"/>
              </p:ext>
            </p:extLst>
          </p:nvPr>
        </p:nvGraphicFramePr>
        <p:xfrm>
          <a:off x="2123268" y="4785824"/>
          <a:ext cx="8640000" cy="1390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Livre blanc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Décrypter un sujet en lien avec une problématique client</a:t>
                      </a:r>
                      <a:br>
                        <a:rPr lang="fr-FR" sz="120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&gt; image/visibilité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Page + 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pdf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FR" sz="1050" b="0" dirty="0">
                          <a:solidFill>
                            <a:schemeClr val="tx1"/>
                          </a:solidFill>
                        </a:rPr>
                        <a:t>(environ 30 pages) 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à télécharger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chemeClr val="tx1"/>
                          </a:solidFill>
                          <a:hlinkClick r:id="rId6"/>
                        </a:rPr>
                        <a:t>https://www.metro.fr/inspiration/conseil-hygiene-alimentaire/guide-hygiene-securite-restaurant</a:t>
                      </a: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Relai sur Facebook compris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Demande pas mal de temps de relecture </a:t>
                      </a:r>
                    </a:p>
                    <a:p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3 000 à 20 000 vues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pic>
        <p:nvPicPr>
          <p:cNvPr id="14" name="Image 13">
            <a:hlinkClick r:id="rId6"/>
            <a:extLst>
              <a:ext uri="{FF2B5EF4-FFF2-40B4-BE49-F238E27FC236}">
                <a16:creationId xmlns:a16="http://schemas.microsoft.com/office/drawing/2014/main" id="{70931FE0-B189-2900-85C5-60506B80677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590" y="4785824"/>
            <a:ext cx="1115876" cy="157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583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5F17CE-9F5E-BA3F-D9D2-61B8C062F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254" y="187884"/>
            <a:ext cx="11322677" cy="945155"/>
          </a:xfrm>
        </p:spPr>
        <p:txBody>
          <a:bodyPr/>
          <a:lstStyle/>
          <a:p>
            <a:r>
              <a:rPr lang="fr-FR" dirty="0"/>
              <a:t>Pages metro.FR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2A8F432-1006-0948-5CE5-F2FC8D2D67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A1D04-CA53-4DE3-84A8-2B63E41036C9}" type="slidenum">
              <a:rPr lang="de-DE" smtClean="0"/>
              <a:pPr/>
              <a:t>4</a:t>
            </a:fld>
            <a:endParaRPr lang="de-DE" dirty="0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5C9CE6DB-47F6-9F84-2E1D-DC7D3CE3CF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5270350"/>
              </p:ext>
            </p:extLst>
          </p:nvPr>
        </p:nvGraphicFramePr>
        <p:xfrm>
          <a:off x="2123269" y="971041"/>
          <a:ext cx="8640000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116514987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0916431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597944647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63360467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17328669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47442607"/>
                    </a:ext>
                  </a:extLst>
                </a:gridCol>
              </a:tblGrid>
              <a:tr h="458106">
                <a:tc>
                  <a:txBody>
                    <a:bodyPr/>
                    <a:lstStyle/>
                    <a:p>
                      <a:r>
                        <a:rPr lang="fr-FR" sz="12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Objectif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URL benchmark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Précisions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Statistiques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/>
                        <a:t>(sur 12 mois)</a:t>
                      </a:r>
                    </a:p>
                    <a:p>
                      <a:endParaRPr lang="fr-FR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299531"/>
                  </a:ext>
                </a:extLst>
              </a:tr>
            </a:tbl>
          </a:graphicData>
        </a:graphic>
      </p:graphicFrame>
      <p:graphicFrame>
        <p:nvGraphicFramePr>
          <p:cNvPr id="8" name="Tableau 8">
            <a:extLst>
              <a:ext uri="{FF2B5EF4-FFF2-40B4-BE49-F238E27FC236}">
                <a16:creationId xmlns:a16="http://schemas.microsoft.com/office/drawing/2014/main" id="{17CAB684-75E7-FBB0-BDEF-A1B0CA1A7C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514071"/>
              </p:ext>
            </p:extLst>
          </p:nvPr>
        </p:nvGraphicFramePr>
        <p:xfrm>
          <a:off x="2123268" y="1779507"/>
          <a:ext cx="8640000" cy="1390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Page recette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Inspirer et mettre en avant nos MDD &gt; inciter à l’achat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Page module recette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chemeClr val="tx1"/>
                          </a:solidFill>
                          <a:hlinkClick r:id="rId2"/>
                        </a:rPr>
                        <a:t>https://www.metro.fr/inspiration/recette-chef/plat-du-jour/tartare-veau-mayonnaise-wasabi</a:t>
                      </a: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Relai sur Facebook compris</a:t>
                      </a:r>
                    </a:p>
                    <a:p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500 à 4 000 vues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DA289CBA-0741-C9EC-D595-D1A5BF2C82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531526"/>
              </p:ext>
            </p:extLst>
          </p:nvPr>
        </p:nvGraphicFramePr>
        <p:xfrm>
          <a:off x="2123268" y="3305949"/>
          <a:ext cx="8640000" cy="1390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Article de blog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Inspirer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Article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chemeClr val="tx1"/>
                          </a:solidFill>
                          <a:hlinkClick r:id="rId3"/>
                        </a:rPr>
                        <a:t>https://www.metro.fr/blog/tendances/cocktails-etranger</a:t>
                      </a: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Relai sur Facebook compris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700 à 20 000 vues</a:t>
                      </a:r>
                      <a:br>
                        <a:rPr lang="fr-FR" sz="12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050" b="0" i="1" dirty="0">
                          <a:solidFill>
                            <a:schemeClr val="tx1"/>
                          </a:solidFill>
                        </a:rPr>
                        <a:t>(dépend du sujet SEO et du push </a:t>
                      </a:r>
                      <a:r>
                        <a:rPr lang="fr-FR" sz="1050" b="0" i="1" dirty="0" err="1">
                          <a:solidFill>
                            <a:schemeClr val="tx1"/>
                          </a:solidFill>
                        </a:rPr>
                        <a:t>ads</a:t>
                      </a:r>
                      <a:r>
                        <a:rPr lang="fr-FR" sz="1050" b="0" i="1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fr-FR" sz="1200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pic>
        <p:nvPicPr>
          <p:cNvPr id="6" name="Image 5">
            <a:hlinkClick r:id="rId2"/>
            <a:extLst>
              <a:ext uri="{FF2B5EF4-FFF2-40B4-BE49-F238E27FC236}">
                <a16:creationId xmlns:a16="http://schemas.microsoft.com/office/drawing/2014/main" id="{486DE8B2-4773-8A89-2E64-3E05A3A971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378" y="1976377"/>
            <a:ext cx="1851402" cy="1117225"/>
          </a:xfrm>
          <a:prstGeom prst="rect">
            <a:avLst/>
          </a:prstGeom>
        </p:spPr>
      </p:pic>
      <p:pic>
        <p:nvPicPr>
          <p:cNvPr id="13" name="Image 12">
            <a:hlinkClick r:id="rId3"/>
            <a:extLst>
              <a:ext uri="{FF2B5EF4-FFF2-40B4-BE49-F238E27FC236}">
                <a16:creationId xmlns:a16="http://schemas.microsoft.com/office/drawing/2014/main" id="{E6D86713-0894-C05C-1D4A-612F93DC69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3378" y="3429000"/>
            <a:ext cx="1871656" cy="945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100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5F17CE-9F5E-BA3F-D9D2-61B8C062F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254" y="187884"/>
            <a:ext cx="11322677" cy="945155"/>
          </a:xfrm>
        </p:spPr>
        <p:txBody>
          <a:bodyPr/>
          <a:lstStyle/>
          <a:p>
            <a:r>
              <a:rPr lang="fr-FR" dirty="0" err="1"/>
              <a:t>Posts</a:t>
            </a:r>
            <a:r>
              <a:rPr lang="fr-FR" dirty="0"/>
              <a:t> réseaux sociaux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2A8F432-1006-0948-5CE5-F2FC8D2D67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A1D04-CA53-4DE3-84A8-2B63E41036C9}" type="slidenum">
              <a:rPr lang="de-DE" smtClean="0"/>
              <a:pPr/>
              <a:t>5</a:t>
            </a:fld>
            <a:endParaRPr lang="de-DE" dirty="0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5C9CE6DB-47F6-9F84-2E1D-DC7D3CE3CF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8791000"/>
              </p:ext>
            </p:extLst>
          </p:nvPr>
        </p:nvGraphicFramePr>
        <p:xfrm>
          <a:off x="2123269" y="971041"/>
          <a:ext cx="8640000" cy="458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116514987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0916431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597944647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63360467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17328669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47442607"/>
                    </a:ext>
                  </a:extLst>
                </a:gridCol>
              </a:tblGrid>
              <a:tr h="458106">
                <a:tc>
                  <a:txBody>
                    <a:bodyPr/>
                    <a:lstStyle/>
                    <a:p>
                      <a:r>
                        <a:rPr lang="fr-FR" sz="12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Objectif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URL benchmark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Précisions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Statistiques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299531"/>
                  </a:ext>
                </a:extLst>
              </a:tr>
            </a:tbl>
          </a:graphicData>
        </a:graphic>
      </p:graphicFrame>
      <p:graphicFrame>
        <p:nvGraphicFramePr>
          <p:cNvPr id="8" name="Tableau 8">
            <a:extLst>
              <a:ext uri="{FF2B5EF4-FFF2-40B4-BE49-F238E27FC236}">
                <a16:creationId xmlns:a16="http://schemas.microsoft.com/office/drawing/2014/main" id="{17CAB684-75E7-FBB0-BDEF-A1B0CA1A7C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950270"/>
              </p:ext>
            </p:extLst>
          </p:nvPr>
        </p:nvGraphicFramePr>
        <p:xfrm>
          <a:off x="2123268" y="1564958"/>
          <a:ext cx="8640000" cy="1390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Post produit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Inspirer et mettre en avant nos MDD &gt; inciter à l’achat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Shoot studio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chemeClr val="tx1"/>
                          </a:solidFill>
                          <a:hlinkClick r:id="rId2"/>
                        </a:rPr>
                        <a:t>https://www.metro.fr/inspiration/recette-chef/plat-du-jour/tartare-veau-mayonnaise-wasabi</a:t>
                      </a: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150 000 à 300 000 vues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DA289CBA-0741-C9EC-D595-D1A5BF2C82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0009895"/>
              </p:ext>
            </p:extLst>
          </p:nvPr>
        </p:nvGraphicFramePr>
        <p:xfrm>
          <a:off x="2123268" y="3091400"/>
          <a:ext cx="8640000" cy="1390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Post produits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Inspirer et mettre en avant nos MDD &gt; inciter à l’achat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Shoot en halles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chemeClr val="tx1"/>
                          </a:solidFill>
                          <a:hlinkClick r:id="rId3"/>
                        </a:rPr>
                        <a:t>https://www.instagram.com/p/CzQcI9ppp3e/?igshid=ejg2ZzlmOW5xajBq</a:t>
                      </a: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200 000 à 400 000 vues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5AEE21F3-E417-69CF-C260-65A2B77BB5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4848731"/>
              </p:ext>
            </p:extLst>
          </p:nvPr>
        </p:nvGraphicFramePr>
        <p:xfrm>
          <a:off x="2123268" y="4667483"/>
          <a:ext cx="8640000" cy="1390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Carrousel univers 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Présenter l’étendue d’un univers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&gt; inciter à l’achat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Shoot en halles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chemeClr val="tx1"/>
                          </a:solidFill>
                          <a:hlinkClick r:id="rId4"/>
                        </a:rPr>
                        <a:t>https://www.instagram.com/p/CzYorhRNl2l/?igshid=M256YXhpZHJ0c3pk</a:t>
                      </a: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150 000 à 400 000 vues</a:t>
                      </a:r>
                    </a:p>
                    <a:p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pic>
        <p:nvPicPr>
          <p:cNvPr id="4" name="Image 3">
            <a:hlinkClick r:id="rId2"/>
            <a:extLst>
              <a:ext uri="{FF2B5EF4-FFF2-40B4-BE49-F238E27FC236}">
                <a16:creationId xmlns:a16="http://schemas.microsoft.com/office/drawing/2014/main" id="{6784C6D1-DAE0-B4BD-FA74-3F1776B318D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155" y="1564958"/>
            <a:ext cx="1110284" cy="1390631"/>
          </a:xfrm>
          <a:prstGeom prst="rect">
            <a:avLst/>
          </a:prstGeom>
        </p:spPr>
      </p:pic>
      <p:pic>
        <p:nvPicPr>
          <p:cNvPr id="2050" name="Picture 2">
            <a:hlinkClick r:id="rId4"/>
            <a:extLst>
              <a:ext uri="{FF2B5EF4-FFF2-40B4-BE49-F238E27FC236}">
                <a16:creationId xmlns:a16="http://schemas.microsoft.com/office/drawing/2014/main" id="{F46DADD6-4365-DBA3-3BB2-2B26A47F2C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4339" y="4667483"/>
            <a:ext cx="1381266" cy="1390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>
            <a:hlinkClick r:id="rId3"/>
            <a:extLst>
              <a:ext uri="{FF2B5EF4-FFF2-40B4-BE49-F238E27FC236}">
                <a16:creationId xmlns:a16="http://schemas.microsoft.com/office/drawing/2014/main" id="{25637677-145F-1736-8661-D55E5B73F3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3154" y="3091400"/>
            <a:ext cx="1110285" cy="1385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32032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5F17CE-9F5E-BA3F-D9D2-61B8C062F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254" y="187884"/>
            <a:ext cx="11322677" cy="945155"/>
          </a:xfrm>
        </p:spPr>
        <p:txBody>
          <a:bodyPr/>
          <a:lstStyle/>
          <a:p>
            <a:r>
              <a:rPr lang="fr-FR" dirty="0" err="1"/>
              <a:t>Reels</a:t>
            </a:r>
            <a:r>
              <a:rPr lang="fr-FR" dirty="0"/>
              <a:t> réseaux sociaux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2A8F432-1006-0948-5CE5-F2FC8D2D67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A1D04-CA53-4DE3-84A8-2B63E41036C9}" type="slidenum">
              <a:rPr lang="de-DE" smtClean="0"/>
              <a:pPr/>
              <a:t>6</a:t>
            </a:fld>
            <a:endParaRPr lang="de-DE" dirty="0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5C9CE6DB-47F6-9F84-2E1D-DC7D3CE3CF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659979"/>
              </p:ext>
            </p:extLst>
          </p:nvPr>
        </p:nvGraphicFramePr>
        <p:xfrm>
          <a:off x="2123269" y="971041"/>
          <a:ext cx="8640000" cy="458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116514987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0916431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597944647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63360467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17328669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47442607"/>
                    </a:ext>
                  </a:extLst>
                </a:gridCol>
              </a:tblGrid>
              <a:tr h="458106">
                <a:tc>
                  <a:txBody>
                    <a:bodyPr/>
                    <a:lstStyle/>
                    <a:p>
                      <a:r>
                        <a:rPr lang="fr-FR" sz="12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Objectif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URL benchmark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Précisions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Statistiques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299531"/>
                  </a:ext>
                </a:extLst>
              </a:tr>
            </a:tbl>
          </a:graphicData>
        </a:graphic>
      </p:graphicFrame>
      <p:graphicFrame>
        <p:nvGraphicFramePr>
          <p:cNvPr id="8" name="Tableau 8">
            <a:extLst>
              <a:ext uri="{FF2B5EF4-FFF2-40B4-BE49-F238E27FC236}">
                <a16:creationId xmlns:a16="http://schemas.microsoft.com/office/drawing/2014/main" id="{17CAB684-75E7-FBB0-BDEF-A1B0CA1A7C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290544"/>
              </p:ext>
            </p:extLst>
          </p:nvPr>
        </p:nvGraphicFramePr>
        <p:xfrm>
          <a:off x="2123268" y="1564958"/>
          <a:ext cx="8640000" cy="1390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Reel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halles thématique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Annoncer un temps fort METRO</a:t>
                      </a:r>
                    </a:p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&gt; Image / visibilité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Vidéo verticale &lt; 1min30</a:t>
                      </a:r>
                    </a:p>
                    <a:p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dirty="0">
                          <a:solidFill>
                            <a:schemeClr val="tx1"/>
                          </a:solidFill>
                          <a:hlinkClick r:id="rId2"/>
                        </a:rPr>
                        <a:t>https://www.instagram.com/reel/CzVua39oCBD/?igshid=MTdudGcwdGZuNnEwMg==</a:t>
                      </a:r>
                      <a:endParaRPr lang="fr-FR" sz="11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100 000 à 200 000 vues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DA289CBA-0741-C9EC-D595-D1A5BF2C82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425788"/>
              </p:ext>
            </p:extLst>
          </p:nvPr>
        </p:nvGraphicFramePr>
        <p:xfrm>
          <a:off x="2123268" y="3116220"/>
          <a:ext cx="8640000" cy="1390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Reel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animation produits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Inspirer et mettre en avant nos MDD &gt; inciter à l’achat</a:t>
                      </a:r>
                    </a:p>
                    <a:p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Vidéo verticale &lt; 1min30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chemeClr val="tx1"/>
                          </a:solidFill>
                          <a:hlinkClick r:id="rId3"/>
                        </a:rPr>
                        <a:t>https://www.instagram.com/reel/Csoa2ANIXUS/?igshid=aGU4b29ka2JoYTVh</a:t>
                      </a: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Environ 100 000 vues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5AEE21F3-E417-69CF-C260-65A2B77BB5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972160"/>
              </p:ext>
            </p:extLst>
          </p:nvPr>
        </p:nvGraphicFramePr>
        <p:xfrm>
          <a:off x="2123268" y="4667483"/>
          <a:ext cx="8640000" cy="1390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Reel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présentation produits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Présenter des produits</a:t>
                      </a:r>
                    </a:p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&gt; Inciter à l’achat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Vidéo verticale &lt; 1min30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chemeClr val="tx1"/>
                          </a:solidFill>
                          <a:hlinkClick r:id="rId4"/>
                        </a:rPr>
                        <a:t>https://www.instagram.com/reel/CydeoSNIhHd/?igshid=d2NxNXNxNnhmNHMy</a:t>
                      </a: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Des clients peuvent aussi parler d’un produit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100 000 à 200 000 vues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pic>
        <p:nvPicPr>
          <p:cNvPr id="10" name="Image 9">
            <a:hlinkClick r:id="rId3"/>
            <a:extLst>
              <a:ext uri="{FF2B5EF4-FFF2-40B4-BE49-F238E27FC236}">
                <a16:creationId xmlns:a16="http://schemas.microsoft.com/office/drawing/2014/main" id="{A6922C8E-A5CB-B93E-A2D2-8D699AD14EA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005" y="2994081"/>
            <a:ext cx="1052920" cy="1667124"/>
          </a:xfrm>
          <a:prstGeom prst="rect">
            <a:avLst/>
          </a:prstGeom>
        </p:spPr>
      </p:pic>
      <p:pic>
        <p:nvPicPr>
          <p:cNvPr id="1027" name="Picture 3">
            <a:hlinkClick r:id="rId2"/>
            <a:extLst>
              <a:ext uri="{FF2B5EF4-FFF2-40B4-BE49-F238E27FC236}">
                <a16:creationId xmlns:a16="http://schemas.microsoft.com/office/drawing/2014/main" id="{551D1FAA-F519-4B02-C347-3F5036983B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3005" y="1385052"/>
            <a:ext cx="1052920" cy="157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>
            <a:hlinkClick r:id="rId4"/>
            <a:extLst>
              <a:ext uri="{FF2B5EF4-FFF2-40B4-BE49-F238E27FC236}">
                <a16:creationId xmlns:a16="http://schemas.microsoft.com/office/drawing/2014/main" id="{0DD9E419-647C-C2E7-FB54-D206A03845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3006" y="4745762"/>
            <a:ext cx="1052920" cy="1409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205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5F17CE-9F5E-BA3F-D9D2-61B8C062F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254" y="187884"/>
            <a:ext cx="11322677" cy="945155"/>
          </a:xfrm>
        </p:spPr>
        <p:txBody>
          <a:bodyPr/>
          <a:lstStyle/>
          <a:p>
            <a:r>
              <a:rPr lang="fr-FR" dirty="0"/>
              <a:t>Influence réseaux sociaux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2A8F432-1006-0948-5CE5-F2FC8D2D67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A1D04-CA53-4DE3-84A8-2B63E41036C9}" type="slidenum">
              <a:rPr lang="de-DE" smtClean="0"/>
              <a:pPr/>
              <a:t>7</a:t>
            </a:fld>
            <a:endParaRPr lang="de-DE" dirty="0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5C9CE6DB-47F6-9F84-2E1D-DC7D3CE3CF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085018"/>
              </p:ext>
            </p:extLst>
          </p:nvPr>
        </p:nvGraphicFramePr>
        <p:xfrm>
          <a:off x="2123269" y="971041"/>
          <a:ext cx="8640000" cy="458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116514987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0916431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597944647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63360467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17328669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47442607"/>
                    </a:ext>
                  </a:extLst>
                </a:gridCol>
              </a:tblGrid>
              <a:tr h="458106">
                <a:tc>
                  <a:txBody>
                    <a:bodyPr/>
                    <a:lstStyle/>
                    <a:p>
                      <a:r>
                        <a:rPr lang="fr-FR" sz="12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Objectif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URL benchmark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Précisions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Statistiques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299531"/>
                  </a:ext>
                </a:extLst>
              </a:tr>
            </a:tbl>
          </a:graphicData>
        </a:graphic>
      </p:graphicFrame>
      <p:graphicFrame>
        <p:nvGraphicFramePr>
          <p:cNvPr id="8" name="Tableau 8">
            <a:extLst>
              <a:ext uri="{FF2B5EF4-FFF2-40B4-BE49-F238E27FC236}">
                <a16:creationId xmlns:a16="http://schemas.microsoft.com/office/drawing/2014/main" id="{17CAB684-75E7-FBB0-BDEF-A1B0CA1A7C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4511311"/>
              </p:ext>
            </p:extLst>
          </p:nvPr>
        </p:nvGraphicFramePr>
        <p:xfrm>
          <a:off x="2123269" y="3109140"/>
          <a:ext cx="8640000" cy="14713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471354">
                <a:tc>
                  <a:txBody>
                    <a:bodyPr/>
                    <a:lstStyle/>
                    <a:p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Reel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recette chefs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Inspirer et mettre en avant nos MDD</a:t>
                      </a:r>
                      <a:br>
                        <a:rPr lang="fr-FR" sz="120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&gt; image / visibilité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Vidéo verticale &lt; 1min30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dirty="0">
                          <a:hlinkClick r:id="rId2"/>
                        </a:rPr>
                        <a:t>https://www.instagram.com/reel/Cs6IO2YOmVx/</a:t>
                      </a: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200 000 à 500 000 vues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5AEE21F3-E417-69CF-C260-65A2B77BB5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6737197"/>
              </p:ext>
            </p:extLst>
          </p:nvPr>
        </p:nvGraphicFramePr>
        <p:xfrm>
          <a:off x="2123269" y="1587186"/>
          <a:ext cx="8640000" cy="1390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Reel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achats en halles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Mise en avant de produits MDD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&gt; Image / inciter à l’achat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Vidéo verticale &lt; 1min30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chemeClr val="tx1"/>
                          </a:solidFill>
                          <a:hlinkClick r:id="rId3"/>
                        </a:rPr>
                        <a:t>https://www.instagram.com/reel/Clq-Jxuo_Gk/?igshid=MWI0eThyNnU4OTc1aA%3D%3D</a:t>
                      </a: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100" b="0" dirty="0">
                          <a:solidFill>
                            <a:schemeClr val="tx1"/>
                          </a:solidFill>
                        </a:rPr>
                        <a:t>150 000 à 300 000 vues avec influenceur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pic>
        <p:nvPicPr>
          <p:cNvPr id="6" name="Image 5">
            <a:hlinkClick r:id="rId2"/>
            <a:extLst>
              <a:ext uri="{FF2B5EF4-FFF2-40B4-BE49-F238E27FC236}">
                <a16:creationId xmlns:a16="http://schemas.microsoft.com/office/drawing/2014/main" id="{1C2F2646-EDE9-D043-CAE0-671CDBAD852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297" y="3129634"/>
            <a:ext cx="888459" cy="1579307"/>
          </a:xfrm>
          <a:prstGeom prst="rect">
            <a:avLst/>
          </a:prstGeom>
        </p:spPr>
      </p:pic>
      <p:pic>
        <p:nvPicPr>
          <p:cNvPr id="10" name="Image 9">
            <a:hlinkClick r:id="rId3"/>
            <a:extLst>
              <a:ext uri="{FF2B5EF4-FFF2-40B4-BE49-F238E27FC236}">
                <a16:creationId xmlns:a16="http://schemas.microsoft.com/office/drawing/2014/main" id="{6FB013C8-057D-FEF6-C159-DC71F53B598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297" y="4771524"/>
            <a:ext cx="888459" cy="1508994"/>
          </a:xfrm>
          <a:prstGeom prst="rect">
            <a:avLst/>
          </a:prstGeom>
        </p:spPr>
      </p:pic>
      <p:graphicFrame>
        <p:nvGraphicFramePr>
          <p:cNvPr id="14" name="Tableau 13">
            <a:extLst>
              <a:ext uri="{FF2B5EF4-FFF2-40B4-BE49-F238E27FC236}">
                <a16:creationId xmlns:a16="http://schemas.microsoft.com/office/drawing/2014/main" id="{D5FF411D-667B-7149-A7EF-C28CFE0BF9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038532"/>
              </p:ext>
            </p:extLst>
          </p:nvPr>
        </p:nvGraphicFramePr>
        <p:xfrm>
          <a:off x="2123269" y="4707623"/>
          <a:ext cx="8640000" cy="1390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Reel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unboxing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Présenter un matériel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&gt; inciter à l’achat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Vidéo verticale &lt; 1min30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80 000 à 100 000 vues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pic>
        <p:nvPicPr>
          <p:cNvPr id="1028" name="Picture 4">
            <a:extLst>
              <a:ext uri="{FF2B5EF4-FFF2-40B4-BE49-F238E27FC236}">
                <a16:creationId xmlns:a16="http://schemas.microsoft.com/office/drawing/2014/main" id="{B43C4A07-178E-0D67-5DC2-15F1862AFE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297" y="1496355"/>
            <a:ext cx="887995" cy="1579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92091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5F17CE-9F5E-BA3F-D9D2-61B8C062F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254" y="187884"/>
            <a:ext cx="11322677" cy="945155"/>
          </a:xfrm>
        </p:spPr>
        <p:txBody>
          <a:bodyPr/>
          <a:lstStyle/>
          <a:p>
            <a:r>
              <a:rPr lang="fr-FR" dirty="0"/>
              <a:t>Vidéo </a:t>
            </a:r>
            <a:r>
              <a:rPr lang="fr-FR" dirty="0" err="1"/>
              <a:t>youtube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2A8F432-1006-0948-5CE5-F2FC8D2D67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A1D04-CA53-4DE3-84A8-2B63E41036C9}" type="slidenum">
              <a:rPr lang="de-DE" smtClean="0"/>
              <a:pPr/>
              <a:t>8</a:t>
            </a:fld>
            <a:endParaRPr lang="de-DE" dirty="0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5C9CE6DB-47F6-9F84-2E1D-DC7D3CE3CF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830683"/>
              </p:ext>
            </p:extLst>
          </p:nvPr>
        </p:nvGraphicFramePr>
        <p:xfrm>
          <a:off x="2123269" y="971041"/>
          <a:ext cx="8640000" cy="458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116514987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0916431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597944647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63360467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17328669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47442607"/>
                    </a:ext>
                  </a:extLst>
                </a:gridCol>
              </a:tblGrid>
              <a:tr h="458106">
                <a:tc>
                  <a:txBody>
                    <a:bodyPr/>
                    <a:lstStyle/>
                    <a:p>
                      <a:r>
                        <a:rPr lang="fr-FR" sz="12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Objectif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URL benchmark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Précisions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Statistiques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299531"/>
                  </a:ext>
                </a:extLst>
              </a:tr>
            </a:tbl>
          </a:graphicData>
        </a:graphic>
      </p:graphicFrame>
      <p:graphicFrame>
        <p:nvGraphicFramePr>
          <p:cNvPr id="8" name="Tableau 8">
            <a:extLst>
              <a:ext uri="{FF2B5EF4-FFF2-40B4-BE49-F238E27FC236}">
                <a16:creationId xmlns:a16="http://schemas.microsoft.com/office/drawing/2014/main" id="{17CAB684-75E7-FBB0-BDEF-A1B0CA1A7C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1165752"/>
              </p:ext>
            </p:extLst>
          </p:nvPr>
        </p:nvGraphicFramePr>
        <p:xfrm>
          <a:off x="2123268" y="1564958"/>
          <a:ext cx="8640000" cy="1390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Vidéo dressages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Inspirer avec des recettes tendance</a:t>
                      </a:r>
                      <a:br>
                        <a:rPr lang="fr-FR" sz="120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&gt; image / visibilité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Vidéo horizontale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3 à 6 min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100" b="0" dirty="0">
                          <a:solidFill>
                            <a:schemeClr val="tx1"/>
                          </a:solidFill>
                          <a:hlinkClick r:id="rId2"/>
                        </a:rPr>
                        <a:t>https://www.youtube.com/watch?v=fVjx9Dc1s9o&amp;t=63s</a:t>
                      </a:r>
                      <a:endParaRPr lang="fr-FR" sz="110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1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40 000 à 60 000 vues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9" name="Tableau 8">
            <a:extLst>
              <a:ext uri="{FF2B5EF4-FFF2-40B4-BE49-F238E27FC236}">
                <a16:creationId xmlns:a16="http://schemas.microsoft.com/office/drawing/2014/main" id="{DA289CBA-0741-C9EC-D595-D1A5BF2C827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4957130"/>
              </p:ext>
            </p:extLst>
          </p:nvPr>
        </p:nvGraphicFramePr>
        <p:xfrm>
          <a:off x="2123268" y="3091400"/>
          <a:ext cx="8640000" cy="13906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Vidéo recette marque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Inspirer avec des recettes tendance</a:t>
                      </a:r>
                      <a:br>
                        <a:rPr lang="fr-FR" sz="120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&gt; image / inciter à l’achat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Vidéo horizontale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de 5 min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chemeClr val="tx1"/>
                          </a:solidFill>
                          <a:hlinkClick r:id="rId3"/>
                        </a:rPr>
                        <a:t>https://www.youtube.com/watch?v=kDQi_N-kbdc</a:t>
                      </a: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A négocier pour que le fournisseur paye le placement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i="0" dirty="0">
                          <a:solidFill>
                            <a:schemeClr val="tx1"/>
                          </a:solidFill>
                        </a:rPr>
                        <a:t>40 000 à 60 000 vues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pic>
        <p:nvPicPr>
          <p:cNvPr id="6" name="Image 5">
            <a:hlinkClick r:id="rId2"/>
            <a:extLst>
              <a:ext uri="{FF2B5EF4-FFF2-40B4-BE49-F238E27FC236}">
                <a16:creationId xmlns:a16="http://schemas.microsoft.com/office/drawing/2014/main" id="{54E468C3-7F62-6603-F4D2-3D296DCA809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84" y="1764293"/>
            <a:ext cx="1595438" cy="904456"/>
          </a:xfrm>
          <a:prstGeom prst="rect">
            <a:avLst/>
          </a:prstGeom>
        </p:spPr>
      </p:pic>
      <p:pic>
        <p:nvPicPr>
          <p:cNvPr id="10" name="Image 9">
            <a:hlinkClick r:id="rId3"/>
            <a:extLst>
              <a:ext uri="{FF2B5EF4-FFF2-40B4-BE49-F238E27FC236}">
                <a16:creationId xmlns:a16="http://schemas.microsoft.com/office/drawing/2014/main" id="{EE75B735-B522-9037-B191-3DBE47D2891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660" y="3241044"/>
            <a:ext cx="1616944" cy="948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6966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5F17CE-9F5E-BA3F-D9D2-61B8C062F4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2254" y="187884"/>
            <a:ext cx="11322677" cy="945155"/>
          </a:xfrm>
        </p:spPr>
        <p:txBody>
          <a:bodyPr/>
          <a:lstStyle/>
          <a:p>
            <a:r>
              <a:rPr lang="fr-FR" dirty="0" err="1"/>
              <a:t>Posts</a:t>
            </a:r>
            <a:r>
              <a:rPr lang="fr-FR" dirty="0"/>
              <a:t> réseaux sociaux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2A8F432-1006-0948-5CE5-F2FC8D2D67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EA1D04-CA53-4DE3-84A8-2B63E41036C9}" type="slidenum">
              <a:rPr lang="de-DE" smtClean="0"/>
              <a:pPr/>
              <a:t>9</a:t>
            </a:fld>
            <a:endParaRPr lang="de-DE" dirty="0"/>
          </a:p>
        </p:txBody>
      </p:sp>
      <p:graphicFrame>
        <p:nvGraphicFramePr>
          <p:cNvPr id="5" name="Tableau 5">
            <a:extLst>
              <a:ext uri="{FF2B5EF4-FFF2-40B4-BE49-F238E27FC236}">
                <a16:creationId xmlns:a16="http://schemas.microsoft.com/office/drawing/2014/main" id="{5C9CE6DB-47F6-9F84-2E1D-DC7D3CE3CF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780174"/>
              </p:ext>
            </p:extLst>
          </p:nvPr>
        </p:nvGraphicFramePr>
        <p:xfrm>
          <a:off x="2123268" y="971892"/>
          <a:ext cx="8640000" cy="4581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116514987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09164316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597944647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63360467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173286693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747442607"/>
                    </a:ext>
                  </a:extLst>
                </a:gridCol>
              </a:tblGrid>
              <a:tr h="458106">
                <a:tc>
                  <a:txBody>
                    <a:bodyPr/>
                    <a:lstStyle/>
                    <a:p>
                      <a:r>
                        <a:rPr lang="fr-FR" sz="1200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Objectif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Format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URL benchmark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Précisions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200" dirty="0"/>
                        <a:t>Statistiques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2299531"/>
                  </a:ext>
                </a:extLst>
              </a:tr>
            </a:tbl>
          </a:graphicData>
        </a:graphic>
      </p:graphicFrame>
      <p:graphicFrame>
        <p:nvGraphicFramePr>
          <p:cNvPr id="8" name="Tableau 8">
            <a:extLst>
              <a:ext uri="{FF2B5EF4-FFF2-40B4-BE49-F238E27FC236}">
                <a16:creationId xmlns:a16="http://schemas.microsoft.com/office/drawing/2014/main" id="{17CAB684-75E7-FBB0-BDEF-A1B0CA1A7C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970114"/>
              </p:ext>
            </p:extLst>
          </p:nvPr>
        </p:nvGraphicFramePr>
        <p:xfrm>
          <a:off x="2123268" y="1564958"/>
          <a:ext cx="8640000" cy="1531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Story animée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Faire connaitre nos services</a:t>
                      </a:r>
                      <a:br>
                        <a:rPr lang="fr-FR" sz="120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&gt; image / visibilité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Animation verticale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&lt; 1 min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chemeClr val="tx1"/>
                          </a:solidFill>
                          <a:hlinkClick r:id="rId2"/>
                        </a:rPr>
                        <a:t>https://www.instagram.com/s/aGlnaGxpZ2h0OjE3OTAxMTQ2MTA4NDI4OTA4?story_media_id=2885880306280369584&amp;igshid=MXVjZTVnbHcwaDNyYQ==</a:t>
                      </a: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1 000 à 2 000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vues organiques</a:t>
                      </a:r>
                    </a:p>
                    <a:p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graphicFrame>
        <p:nvGraphicFramePr>
          <p:cNvPr id="12" name="Tableau 11">
            <a:extLst>
              <a:ext uri="{FF2B5EF4-FFF2-40B4-BE49-F238E27FC236}">
                <a16:creationId xmlns:a16="http://schemas.microsoft.com/office/drawing/2014/main" id="{5AEE21F3-E417-69CF-C260-65A2B77BB5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865682"/>
              </p:ext>
            </p:extLst>
          </p:nvPr>
        </p:nvGraphicFramePr>
        <p:xfrm>
          <a:off x="2123268" y="4667250"/>
          <a:ext cx="8640000" cy="1390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864">
                <a:tc>
                  <a:txBody>
                    <a:bodyPr/>
                    <a:lstStyle/>
                    <a:p>
                      <a:r>
                        <a:rPr lang="fr-FR" sz="1200" dirty="0" err="1">
                          <a:solidFill>
                            <a:schemeClr val="tx1"/>
                          </a:solidFill>
                        </a:rPr>
                        <a:t>Reel</a:t>
                      </a: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 experts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Faire connaitre nos services</a:t>
                      </a:r>
                      <a:br>
                        <a:rPr lang="fr-FR" sz="120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&gt; image / visibilité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Vidéo verticale &gt; 1min30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chemeClr val="tx1"/>
                          </a:solidFill>
                          <a:hlinkClick r:id="rId3"/>
                        </a:rPr>
                        <a:t>https://www.instagram.com/reel/CyvpuLEBC4G/?igshid=ZWRnbGM1eTBsMm1k</a:t>
                      </a: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Un interview de clients est aussi possible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60 000 à 300 000 vues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pic>
        <p:nvPicPr>
          <p:cNvPr id="3074" name="Picture 2">
            <a:hlinkClick r:id="rId3"/>
            <a:extLst>
              <a:ext uri="{FF2B5EF4-FFF2-40B4-BE49-F238E27FC236}">
                <a16:creationId xmlns:a16="http://schemas.microsoft.com/office/drawing/2014/main" id="{F5DB607F-F997-156C-7A2A-B3B1236D5C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7106" y="4667250"/>
            <a:ext cx="957010" cy="1577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Tableau 8">
            <a:extLst>
              <a:ext uri="{FF2B5EF4-FFF2-40B4-BE49-F238E27FC236}">
                <a16:creationId xmlns:a16="http://schemas.microsoft.com/office/drawing/2014/main" id="{A0A5E2E3-B35C-5C66-2798-7A9834771F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474469"/>
              </p:ext>
            </p:extLst>
          </p:nvPr>
        </p:nvGraphicFramePr>
        <p:xfrm>
          <a:off x="2123268" y="3091400"/>
          <a:ext cx="8640000" cy="15316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000">
                  <a:extLst>
                    <a:ext uri="{9D8B030D-6E8A-4147-A177-3AD203B41FA5}">
                      <a16:colId xmlns:a16="http://schemas.microsoft.com/office/drawing/2014/main" val="4254259624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2083522691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553387815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237013162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197078980"/>
                    </a:ext>
                  </a:extLst>
                </a:gridCol>
                <a:gridCol w="1440000">
                  <a:extLst>
                    <a:ext uri="{9D8B030D-6E8A-4147-A177-3AD203B41FA5}">
                      <a16:colId xmlns:a16="http://schemas.microsoft.com/office/drawing/2014/main" val="3338447876"/>
                    </a:ext>
                  </a:extLst>
                </a:gridCol>
              </a:tblGrid>
              <a:tr h="1390631"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Story vidéo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Faire connaitre nos services</a:t>
                      </a:r>
                      <a:br>
                        <a:rPr lang="fr-FR" sz="120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dirty="0">
                          <a:solidFill>
                            <a:schemeClr val="tx1"/>
                          </a:solidFill>
                        </a:rPr>
                        <a:t>&gt; image / visibilité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Vidéo verticale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&lt; 1 min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050" b="0" dirty="0">
                          <a:solidFill>
                            <a:schemeClr val="tx1"/>
                          </a:solidFill>
                          <a:hlinkClick r:id="rId5"/>
                        </a:rPr>
                        <a:t>https://www.instagram.com/s/aGlnaGxpZ2h0OjE3ODk4MjA5MjQ5Mzk1Mzg2?story_media_id=2780772804136641846&amp;igshid=cjNraTNqMWZhNWF4</a:t>
                      </a: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105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fr-FR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2000 vues organiques </a:t>
                      </a:r>
                      <a:br>
                        <a:rPr lang="fr-FR" sz="12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dark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story </a:t>
                      </a:r>
                      <a:r>
                        <a:rPr lang="fr-FR" sz="1200" b="0" dirty="0" err="1">
                          <a:solidFill>
                            <a:schemeClr val="tx1"/>
                          </a:solidFill>
                        </a:rPr>
                        <a:t>mediatisé</a:t>
                      </a:r>
                      <a:r>
                        <a:rPr lang="fr-FR" sz="1200" b="0" dirty="0">
                          <a:solidFill>
                            <a:schemeClr val="tx1"/>
                          </a:solidFill>
                        </a:rPr>
                        <a:t> possible)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423717"/>
                  </a:ext>
                </a:extLst>
              </a:tr>
            </a:tbl>
          </a:graphicData>
        </a:graphic>
      </p:graphicFrame>
      <p:pic>
        <p:nvPicPr>
          <p:cNvPr id="3076" name="Picture 4" descr="Image">
            <a:hlinkClick r:id="rId2"/>
            <a:extLst>
              <a:ext uri="{FF2B5EF4-FFF2-40B4-BE49-F238E27FC236}">
                <a16:creationId xmlns:a16="http://schemas.microsoft.com/office/drawing/2014/main" id="{E8EE21A9-10A6-6384-4843-25838BDE37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3941" y="1400090"/>
            <a:ext cx="930175" cy="1526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hlinkClick r:id="rId5"/>
            <a:extLst>
              <a:ext uri="{FF2B5EF4-FFF2-40B4-BE49-F238E27FC236}">
                <a16:creationId xmlns:a16="http://schemas.microsoft.com/office/drawing/2014/main" id="{113441FB-27D5-6975-2AE9-BE4CB12AFEB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3941" y="3047172"/>
            <a:ext cx="930175" cy="1464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6146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METRO">
  <a:themeElements>
    <a:clrScheme name="MAKRO">
      <a:dk1>
        <a:srgbClr val="004282"/>
      </a:dk1>
      <a:lt1>
        <a:srgbClr val="FFFFFF"/>
      </a:lt1>
      <a:dk2>
        <a:srgbClr val="1F2043"/>
      </a:dk2>
      <a:lt2>
        <a:srgbClr val="FFE600"/>
      </a:lt2>
      <a:accent1>
        <a:srgbClr val="004282"/>
      </a:accent1>
      <a:accent2>
        <a:srgbClr val="597BA2"/>
      </a:accent2>
      <a:accent3>
        <a:srgbClr val="CDD7E2"/>
      </a:accent3>
      <a:accent4>
        <a:srgbClr val="DABD46"/>
      </a:accent4>
      <a:accent5>
        <a:srgbClr val="FFF550"/>
      </a:accent5>
      <a:accent6>
        <a:srgbClr val="FFF6B6"/>
      </a:accent6>
      <a:hlink>
        <a:srgbClr val="004282"/>
      </a:hlink>
      <a:folHlink>
        <a:srgbClr val="004282"/>
      </a:folHlink>
    </a:clrScheme>
    <a:fontScheme name="CA Metro">
      <a:majorFont>
        <a:latin typeface="CA Metro ExtraBold"/>
        <a:ea typeface=""/>
        <a:cs typeface=""/>
      </a:majorFont>
      <a:minorFont>
        <a:latin typeface="CA Met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custClrLst>
    <a:custClr name="Custom Color 1">
      <a:srgbClr val="004282"/>
    </a:custClr>
    <a:custClr name="Custom Color 2">
      <a:srgbClr val="FFE600"/>
    </a:custClr>
    <a:custClr name="Custom Color 3">
      <a:srgbClr val="1F2043"/>
    </a:custClr>
    <a:custClr name="Custom Color 4">
      <a:srgbClr val="597BA2"/>
    </a:custClr>
    <a:custClr name="Custom Color 5">
      <a:srgbClr val="CDD7E2"/>
    </a:custClr>
    <a:custClr name="Custom Color 6">
      <a:srgbClr val="DABD46"/>
    </a:custClr>
    <a:custClr name="Custom Color 7">
      <a:srgbClr val="FFF550"/>
    </a:custClr>
    <a:custClr name="Custom Color 8">
      <a:srgbClr val="FFF6B6"/>
    </a:custClr>
    <a:custClr name="Custom Color 9">
      <a:srgbClr val="FF4C31"/>
    </a:custClr>
    <a:custClr name="Custom Color 10">
      <a:srgbClr val="548D25"/>
    </a:custClr>
  </a:custClrLst>
  <a:extLst>
    <a:ext uri="{05A4C25C-085E-4340-85A3-A5531E510DB2}">
      <thm15:themeFamily xmlns:thm15="http://schemas.microsoft.com/office/thememl/2012/main" name="Iapetus" id="{28B3FB44-0736-48CA-863A-0A572F88C7F0}" vid="{1B745DAE-9A5B-40E7-AF4E-EA9C590F52B2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01c1476e-3236-4add-9655-bdfbec32e949}" enabled="1" method="Privileged" siteId="{64322308-09a9-47a3-8c1c-b82871d60568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10486</TotalTime>
  <Words>2154</Words>
  <Application>Microsoft Office PowerPoint</Application>
  <PresentationFormat>Grand écran</PresentationFormat>
  <Paragraphs>424</Paragraphs>
  <Slides>24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1" baseType="lpstr">
      <vt:lpstr>Avenir Next LT Pro</vt:lpstr>
      <vt:lpstr>CA Metro</vt:lpstr>
      <vt:lpstr>Arial Unicode MS</vt:lpstr>
      <vt:lpstr>Avenir LT Std 45 Book</vt:lpstr>
      <vt:lpstr>Arial</vt:lpstr>
      <vt:lpstr>Calibri</vt:lpstr>
      <vt:lpstr>METRO</vt:lpstr>
      <vt:lpstr>Présentation PowerPoint</vt:lpstr>
      <vt:lpstr>Présentation PowerPoint</vt:lpstr>
      <vt:lpstr>Pages metro.FR</vt:lpstr>
      <vt:lpstr>Pages metro.FR</vt:lpstr>
      <vt:lpstr>Posts réseaux sociaux</vt:lpstr>
      <vt:lpstr>Reels réseaux sociaux</vt:lpstr>
      <vt:lpstr>Influence réseaux sociaux</vt:lpstr>
      <vt:lpstr>Vidéo youtube</vt:lpstr>
      <vt:lpstr>Posts réseaux sociaux</vt:lpstr>
      <vt:lpstr>Pages et vidéos</vt:lpstr>
      <vt:lpstr>Présentation PowerPoint</vt:lpstr>
      <vt:lpstr>Présentation PowerPoint</vt:lpstr>
      <vt:lpstr>STORE</vt:lpstr>
      <vt:lpstr>CRM</vt:lpstr>
      <vt:lpstr>Autres leviers</vt:lpstr>
      <vt:lpstr>EVENEMENTS</vt:lpstr>
      <vt:lpstr>Présentation PowerPoint</vt:lpstr>
      <vt:lpstr>Podcast Toque Toque</vt:lpstr>
      <vt:lpstr>Podcast Toque Toque</vt:lpstr>
      <vt:lpstr>La programmation</vt:lpstr>
      <vt:lpstr>La programmation</vt:lpstr>
      <vt:lpstr>CHIFFRES CLES</vt:lpstr>
      <vt:lpstr>Partenariat principal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Antoine Jubert</dc:creator>
  <cp:lastModifiedBy>Antoine Jubert</cp:lastModifiedBy>
  <cp:revision>24</cp:revision>
  <dcterms:created xsi:type="dcterms:W3CDTF">2020-11-12T08:20:59Z</dcterms:created>
  <dcterms:modified xsi:type="dcterms:W3CDTF">2024-06-11T16:09:34Z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lassificationContentMarkingHeaderText">
    <vt:lpwstr>Restricted, for internal users only!</vt:lpwstr>
  </property>
</Properties>
</file>