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315" r:id="rId2"/>
    <p:sldId id="2209" r:id="rId3"/>
    <p:sldId id="987" r:id="rId4"/>
    <p:sldId id="985" r:id="rId5"/>
    <p:sldId id="2226" r:id="rId6"/>
    <p:sldId id="2246" r:id="rId7"/>
    <p:sldId id="2247" r:id="rId8"/>
    <p:sldId id="2248" r:id="rId9"/>
    <p:sldId id="986" r:id="rId10"/>
    <p:sldId id="2242" r:id="rId11"/>
    <p:sldId id="2243" r:id="rId12"/>
    <p:sldId id="2206" r:id="rId13"/>
    <p:sldId id="2228" r:id="rId14"/>
    <p:sldId id="2229" r:id="rId15"/>
    <p:sldId id="2260" r:id="rId16"/>
    <p:sldId id="2261" r:id="rId17"/>
    <p:sldId id="2318" r:id="rId18"/>
    <p:sldId id="2124" r:id="rId19"/>
    <p:sldId id="993" r:id="rId20"/>
    <p:sldId id="1586" r:id="rId21"/>
    <p:sldId id="2122" r:id="rId22"/>
    <p:sldId id="1585" r:id="rId23"/>
    <p:sldId id="2114" r:id="rId24"/>
    <p:sldId id="2231" r:id="rId25"/>
    <p:sldId id="2115" r:id="rId26"/>
    <p:sldId id="2230" r:id="rId27"/>
    <p:sldId id="2121" r:id="rId28"/>
    <p:sldId id="2241" r:id="rId29"/>
    <p:sldId id="2123" r:id="rId30"/>
    <p:sldId id="1581" r:id="rId31"/>
    <p:sldId id="2238" r:id="rId32"/>
    <p:sldId id="2166" r:id="rId33"/>
    <p:sldId id="2143" r:id="rId34"/>
    <p:sldId id="2039" r:id="rId35"/>
    <p:sldId id="2133" r:id="rId36"/>
    <p:sldId id="2147" r:id="rId37"/>
    <p:sldId id="2237" r:id="rId38"/>
    <p:sldId id="2239" r:id="rId39"/>
    <p:sldId id="2233" r:id="rId40"/>
    <p:sldId id="2234" r:id="rId41"/>
    <p:sldId id="2240" r:id="rId42"/>
    <p:sldId id="2244" r:id="rId43"/>
    <p:sldId id="2245" r:id="rId44"/>
    <p:sldId id="2250" r:id="rId45"/>
    <p:sldId id="2249" r:id="rId46"/>
    <p:sldId id="2251" r:id="rId47"/>
    <p:sldId id="2253" r:id="rId48"/>
    <p:sldId id="2252" r:id="rId49"/>
    <p:sldId id="2254" r:id="rId50"/>
    <p:sldId id="2255" r:id="rId51"/>
    <p:sldId id="2320" r:id="rId52"/>
    <p:sldId id="2170" r:id="rId53"/>
    <p:sldId id="1377" r:id="rId54"/>
    <p:sldId id="1375" r:id="rId55"/>
    <p:sldId id="2169" r:id="rId56"/>
    <p:sldId id="2332" r:id="rId57"/>
  </p:sldIdLst>
  <p:sldSz cx="12192000" cy="6858000"/>
  <p:notesSz cx="6811963" cy="9942513"/>
  <p:embeddedFontLst>
    <p:embeddedFont>
      <p:font typeface="Avenir Next LT Pro" panose="020B0504020202020204" pitchFamily="34" charset="0"/>
      <p:regular r:id="rId58"/>
      <p:bold r:id="rId59"/>
      <p:italic r:id="rId60"/>
      <p:boldItalic r:id="rId61"/>
    </p:embeddedFont>
    <p:embeddedFont>
      <p:font typeface="Calibri" panose="020F0502020204030204" pitchFamily="34" charset="0"/>
      <p:regular r:id="rId62"/>
      <p:bold r:id="rId63"/>
      <p:italic r:id="rId64"/>
      <p:boldItalic r:id="rId65"/>
    </p:embeddedFont>
    <p:embeddedFont>
      <p:font typeface="Helvetica" panose="020B0604020202020204" pitchFamily="34" charset="0"/>
      <p:regular r:id="rId66"/>
      <p:bold r:id="rId67"/>
      <p:italic r:id="rId68"/>
      <p:boldItalic r:id="rId69"/>
    </p:embeddedFont>
    <p:embeddedFont>
      <p:font typeface="Playfair Display" panose="00000500000000000000" pitchFamily="2" charset="0"/>
      <p:regular r:id="rId70"/>
      <p:bold r:id="rId71"/>
      <p:italic r:id="rId72"/>
      <p:boldItalic r:id="rId73"/>
    </p:embeddedFont>
    <p:embeddedFont>
      <p:font typeface="Work Sans" pitchFamily="2" charset="0"/>
      <p:regular r:id="rId74"/>
      <p:bold r:id="rId75"/>
      <p:italic r:id="rId76"/>
      <p:boldItalic r:id="rId7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B892"/>
    <a:srgbClr val="3BBB59"/>
    <a:srgbClr val="000000"/>
    <a:srgbClr val="007C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773" y="96"/>
      </p:cViewPr>
      <p:guideLst/>
    </p:cSldViewPr>
  </p:slideViewPr>
  <p:notesTextViewPr>
    <p:cViewPr>
      <p:scale>
        <a:sx n="3" d="2"/>
        <a:sy n="3" d="2"/>
      </p:scale>
      <p:origin x="0" y="0"/>
    </p:cViewPr>
  </p:notesTextViewPr>
  <p:sorterViewPr>
    <p:cViewPr>
      <p:scale>
        <a:sx n="100" d="100"/>
        <a:sy n="100" d="100"/>
      </p:scale>
      <p:origin x="0" y="-1996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6.fntdata"/><Relationship Id="rId68" Type="http://schemas.openxmlformats.org/officeDocument/2006/relationships/font" Target="fonts/font11.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font" Target="fonts/font1.fntdata"/><Relationship Id="rId74" Type="http://schemas.openxmlformats.org/officeDocument/2006/relationships/font" Target="fonts/font17.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font" Target="fonts/font12.fntdata"/><Relationship Id="rId77" Type="http://schemas.openxmlformats.org/officeDocument/2006/relationships/font" Target="fonts/font2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5.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font" Target="fonts/font13.fntdata"/><Relationship Id="rId75"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9.fntdata"/><Relationship Id="rId7" Type="http://schemas.openxmlformats.org/officeDocument/2006/relationships/slide" Target="slides/slide6.xml"/><Relationship Id="rId71" Type="http://schemas.openxmlformats.org/officeDocument/2006/relationships/font" Target="fonts/font1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9.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a:p>
        </p:txBody>
      </p:sp>
    </p:spTree>
    <p:extLst>
      <p:ext uri="{BB962C8B-B14F-4D97-AF65-F5344CB8AC3E}">
        <p14:creationId xmlns:p14="http://schemas.microsoft.com/office/powerpoint/2010/main" val="3440060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26/01/2023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a:p>
        </p:txBody>
      </p:sp>
    </p:spTree>
    <p:extLst>
      <p:ext uri="{BB962C8B-B14F-4D97-AF65-F5344CB8AC3E}">
        <p14:creationId xmlns:p14="http://schemas.microsoft.com/office/powerpoint/2010/main" val="975014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26/01/2023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a:p>
        </p:txBody>
      </p:sp>
    </p:spTree>
    <p:extLst>
      <p:ext uri="{BB962C8B-B14F-4D97-AF65-F5344CB8AC3E}">
        <p14:creationId xmlns:p14="http://schemas.microsoft.com/office/powerpoint/2010/main" val="1100184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26/01/2023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a:p>
        </p:txBody>
      </p:sp>
    </p:spTree>
    <p:extLst>
      <p:ext uri="{BB962C8B-B14F-4D97-AF65-F5344CB8AC3E}">
        <p14:creationId xmlns:p14="http://schemas.microsoft.com/office/powerpoint/2010/main" val="4040991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26/01/2023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633146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26/01/2023</a:t>
            </a:fld>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a:p>
        </p:txBody>
      </p:sp>
    </p:spTree>
    <p:extLst>
      <p:ext uri="{BB962C8B-B14F-4D97-AF65-F5344CB8AC3E}">
        <p14:creationId xmlns:p14="http://schemas.microsoft.com/office/powerpoint/2010/main" val="3598823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26/01/2023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a:p>
        </p:txBody>
      </p:sp>
    </p:spTree>
    <p:extLst>
      <p:ext uri="{BB962C8B-B14F-4D97-AF65-F5344CB8AC3E}">
        <p14:creationId xmlns:p14="http://schemas.microsoft.com/office/powerpoint/2010/main" val="3140048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26/01/2023</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a:p>
        </p:txBody>
      </p:sp>
    </p:spTree>
    <p:extLst>
      <p:ext uri="{BB962C8B-B14F-4D97-AF65-F5344CB8AC3E}">
        <p14:creationId xmlns:p14="http://schemas.microsoft.com/office/powerpoint/2010/main" val="423164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26/01/2023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1122105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26/01/2023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36670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26/01/2023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a:p>
        </p:txBody>
      </p:sp>
    </p:spTree>
    <p:extLst>
      <p:ext uri="{BB962C8B-B14F-4D97-AF65-F5344CB8AC3E}">
        <p14:creationId xmlns:p14="http://schemas.microsoft.com/office/powerpoint/2010/main" val="241600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26/01/2023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a:p>
        </p:txBody>
      </p:sp>
    </p:spTree>
    <p:extLst>
      <p:ext uri="{BB962C8B-B14F-4D97-AF65-F5344CB8AC3E}">
        <p14:creationId xmlns:p14="http://schemas.microsoft.com/office/powerpoint/2010/main" val="2123308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26/01/2023</a:t>
            </a:fld>
            <a:endParaRPr lang="fr-FR"/>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a:p>
        </p:txBody>
      </p:sp>
      <p:pic>
        <p:nvPicPr>
          <p:cNvPr id="1031" name="Picture 8" descr="fond.jp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4" descr="C:\Users\Antoine Jubert\Documents\PRES LNB\logo LNB.jpg"/>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a:extLst>
              <a:ext uri="{FF2B5EF4-FFF2-40B4-BE49-F238E27FC236}">
                <a16:creationId xmlns:a16="http://schemas.microsoft.com/office/drawing/2014/main" id="{41B88512-BCA2-1673-F037-2D78BDEEFE82}"/>
              </a:ext>
            </a:extLst>
          </p:cNvPr>
          <p:cNvPicPr>
            <a:picLocks noChangeAspect="1"/>
          </p:cNvPicPr>
          <p:nvPr userDrawn="1"/>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30661183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3.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331402"/>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REUNION MATCH DU </a:t>
            </a:r>
            <a:r>
              <a:rPr lang="fr-FR" sz="3200" b="1" dirty="0">
                <a:latin typeface="Avenir Next LT Pro" panose="020B0504020202020204" pitchFamily="34" charset="0"/>
                <a:ea typeface="+mj-ea"/>
                <a:cs typeface="+mj-cs"/>
              </a:rPr>
              <a:t>2 FEVRIER</a:t>
            </a:r>
            <a:endPar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1934816" y="1175449"/>
            <a:ext cx="9213841"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Bench &amp; tendances</a:t>
            </a:r>
          </a:p>
        </p:txBody>
      </p:sp>
      <p:sp>
        <p:nvSpPr>
          <p:cNvPr id="6" name="ZoneTexte 5">
            <a:extLst>
              <a:ext uri="{FF2B5EF4-FFF2-40B4-BE49-F238E27FC236}">
                <a16:creationId xmlns:a16="http://schemas.microsoft.com/office/drawing/2014/main" id="{6492283F-563A-5B39-DF10-529F96648D53}"/>
              </a:ext>
            </a:extLst>
          </p:cNvPr>
          <p:cNvSpPr txBox="1"/>
          <p:nvPr/>
        </p:nvSpPr>
        <p:spPr>
          <a:xfrm>
            <a:off x="1934816" y="2085513"/>
            <a:ext cx="9796741"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Rappel Stratégie 2023 – Good Food &amp; Relation</a:t>
            </a:r>
          </a:p>
        </p:txBody>
      </p:sp>
      <p:sp>
        <p:nvSpPr>
          <p:cNvPr id="7" name="ZoneTexte 6">
            <a:extLst>
              <a:ext uri="{FF2B5EF4-FFF2-40B4-BE49-F238E27FC236}">
                <a16:creationId xmlns:a16="http://schemas.microsoft.com/office/drawing/2014/main" id="{09F79C8B-AEB0-A70A-C7ED-7040ED0A84C1}"/>
              </a:ext>
            </a:extLst>
          </p:cNvPr>
          <p:cNvSpPr txBox="1"/>
          <p:nvPr/>
        </p:nvSpPr>
        <p:spPr>
          <a:xfrm>
            <a:off x="1934815" y="3393704"/>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p>
        </p:txBody>
      </p:sp>
      <p:sp>
        <p:nvSpPr>
          <p:cNvPr id="8" name="ZoneTexte 7">
            <a:extLst>
              <a:ext uri="{FF2B5EF4-FFF2-40B4-BE49-F238E27FC236}">
                <a16:creationId xmlns:a16="http://schemas.microsoft.com/office/drawing/2014/main" id="{727BB01E-EF4F-C816-7CDE-8B6AC688AE31}"/>
              </a:ext>
            </a:extLst>
          </p:cNvPr>
          <p:cNvSpPr txBox="1"/>
          <p:nvPr/>
        </p:nvSpPr>
        <p:spPr>
          <a:xfrm>
            <a:off x="1934815" y="3972507"/>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p>
        </p:txBody>
      </p:sp>
      <p:sp>
        <p:nvSpPr>
          <p:cNvPr id="9" name="ZoneTexte 8">
            <a:extLst>
              <a:ext uri="{FF2B5EF4-FFF2-40B4-BE49-F238E27FC236}">
                <a16:creationId xmlns:a16="http://schemas.microsoft.com/office/drawing/2014/main" id="{A595EA6D-2C3D-5398-4281-E7D651E2F37C}"/>
              </a:ext>
            </a:extLst>
          </p:cNvPr>
          <p:cNvSpPr txBox="1"/>
          <p:nvPr/>
        </p:nvSpPr>
        <p:spPr>
          <a:xfrm>
            <a:off x="1934815" y="4529450"/>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p>
        </p:txBody>
      </p:sp>
      <p:sp>
        <p:nvSpPr>
          <p:cNvPr id="12" name="ZoneTexte 11">
            <a:extLst>
              <a:ext uri="{FF2B5EF4-FFF2-40B4-BE49-F238E27FC236}">
                <a16:creationId xmlns:a16="http://schemas.microsoft.com/office/drawing/2014/main" id="{2A8EE716-1C0B-5756-E883-9B7324BE3AC7}"/>
              </a:ext>
            </a:extLst>
          </p:cNvPr>
          <p:cNvSpPr txBox="1"/>
          <p:nvPr/>
        </p:nvSpPr>
        <p:spPr>
          <a:xfrm>
            <a:off x="1934814" y="5729922"/>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a:t>
            </a:r>
          </a:p>
        </p:txBody>
      </p:sp>
      <p:sp>
        <p:nvSpPr>
          <p:cNvPr id="14" name="ZoneTexte 13">
            <a:extLst>
              <a:ext uri="{FF2B5EF4-FFF2-40B4-BE49-F238E27FC236}">
                <a16:creationId xmlns:a16="http://schemas.microsoft.com/office/drawing/2014/main" id="{A5E9963B-A723-8C74-75BF-41E9F41C48EC}"/>
              </a:ext>
            </a:extLst>
          </p:cNvPr>
          <p:cNvSpPr txBox="1"/>
          <p:nvPr/>
        </p:nvSpPr>
        <p:spPr>
          <a:xfrm>
            <a:off x="1179478" y="2958234"/>
            <a:ext cx="6094378" cy="369332"/>
          </a:xfrm>
          <a:prstGeom prst="rect">
            <a:avLst/>
          </a:prstGeom>
          <a:noFill/>
        </p:spPr>
        <p:txBody>
          <a:bodyPr wrap="square">
            <a:spAutoFit/>
          </a:bodyPr>
          <a:lstStyle/>
          <a:p>
            <a:r>
              <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1934813" y="5117056"/>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a:t>
            </a:r>
          </a:p>
        </p:txBody>
      </p:sp>
    </p:spTree>
    <p:extLst>
      <p:ext uri="{BB962C8B-B14F-4D97-AF65-F5344CB8AC3E}">
        <p14:creationId xmlns:p14="http://schemas.microsoft.com/office/powerpoint/2010/main" val="2546381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33089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Action lance une application mobile</a:t>
            </a:r>
            <a:br>
              <a:rPr lang="fr-FR" sz="2400" b="1" dirty="0">
                <a:solidFill>
                  <a:srgbClr val="222222"/>
                </a:solidFill>
                <a:latin typeface="Avenir Next LT Pro" panose="020B0504020202020204" pitchFamily="34" charset="0"/>
              </a:rPr>
            </a:br>
            <a:endParaRPr lang="fr-FR" sz="2000" b="1"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Disponible depuis fin octobre dans le Play Store et l'Apple Store, l'application d'Action aurait d'ores et déjà été téléchargée plus de 90 000 fois selon le discounter néerlandais. L'appli mobile propose le catalogue régulièrement actualisé, informe des offres promotionnelles en cours et renseigne la disponibilité des produits en magasin. </a:t>
            </a:r>
            <a:r>
              <a:rPr lang="fr-FR" sz="1400" b="1" dirty="0">
                <a:solidFill>
                  <a:srgbClr val="222222"/>
                </a:solidFill>
                <a:latin typeface="Avenir Next LT Pro" panose="020B0504020202020204" pitchFamily="34" charset="0"/>
              </a:rPr>
              <a:t>Elle offre également la possibilité de scanner les articles en magasin pour obtenir le descriptif détaillé</a:t>
            </a:r>
            <a:r>
              <a:rPr lang="fr-FR" sz="1400" dirty="0">
                <a:solidFill>
                  <a:srgbClr val="222222"/>
                </a:solidFill>
                <a:latin typeface="Avenir Next LT Pro" panose="020B0504020202020204" pitchFamily="34" charset="0"/>
              </a:rPr>
              <a:t>. Aucune commande ne peut être réalisée via l'interface, bien que ses utilisateurs puissent créer des listes d'envie.</a:t>
            </a:r>
          </a:p>
          <a:p>
            <a:pPr marL="0" indent="0">
              <a:spcBef>
                <a:spcPts val="0"/>
              </a:spcBef>
              <a:buNone/>
            </a:pPr>
            <a:endParaRPr lang="fr-FR" sz="1400"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L'application permet par ailleurs jusqu'au 17 décembre prochain de remporter des bons d'achat. Pour cela, l'utilisateur est invité scanner leur carte de fidélité dématérialisée au moment du passage en caisse. Ils peuvent espérer remporter des bons compris entre cinq et 50 euros.</a:t>
            </a:r>
            <a:endParaRPr lang="fr-FR" sz="1143"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20482" name="Picture 2">
            <a:extLst>
              <a:ext uri="{FF2B5EF4-FFF2-40B4-BE49-F238E27FC236}">
                <a16:creationId xmlns:a16="http://schemas.microsoft.com/office/drawing/2014/main" id="{BA1E19ED-C64C-9296-81D1-3CE0AFEC3C1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68497" y="942105"/>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2969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33089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Les clients de Monoprix peuvent se restaurer grâce à </a:t>
            </a:r>
            <a:r>
              <a:rPr lang="fr-FR" sz="2400" b="1" dirty="0" err="1">
                <a:solidFill>
                  <a:srgbClr val="222222"/>
                </a:solidFill>
                <a:latin typeface="Avenir Next LT Pro" panose="020B0504020202020204" pitchFamily="34" charset="0"/>
              </a:rPr>
              <a:t>Bolk</a:t>
            </a:r>
            <a:br>
              <a:rPr lang="fr-FR" sz="2400" b="1" dirty="0">
                <a:solidFill>
                  <a:srgbClr val="222222"/>
                </a:solidFill>
                <a:latin typeface="Avenir Next LT Pro" panose="020B0504020202020204" pitchFamily="34" charset="0"/>
              </a:rPr>
            </a:br>
            <a:endParaRPr lang="fr-FR" sz="2000" b="1"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Des produits frais, locaux et de saison, servis à toute heure de la journée, c'est ce que propose Monoprix depuis ce lundi 14 novembre dans son magasin situé au 23 avenue de l'Opéra à Paris (1er arrondissement). </a:t>
            </a:r>
            <a:r>
              <a:rPr lang="fr-FR" sz="1400" b="1" dirty="0">
                <a:solidFill>
                  <a:srgbClr val="222222"/>
                </a:solidFill>
                <a:latin typeface="Avenir Next LT Pro" panose="020B0504020202020204" pitchFamily="34" charset="0"/>
              </a:rPr>
              <a:t>Une offre de restauration rapide, économique, et personnalisée, signée </a:t>
            </a:r>
            <a:r>
              <a:rPr lang="fr-FR" sz="1400" b="1" dirty="0" err="1">
                <a:solidFill>
                  <a:srgbClr val="222222"/>
                </a:solidFill>
                <a:latin typeface="Avenir Next LT Pro" panose="020B0504020202020204" pitchFamily="34" charset="0"/>
              </a:rPr>
              <a:t>Bolk</a:t>
            </a:r>
            <a:r>
              <a:rPr lang="fr-FR" sz="1400" b="1" dirty="0">
                <a:solidFill>
                  <a:srgbClr val="222222"/>
                </a:solidFill>
                <a:latin typeface="Avenir Next LT Pro" panose="020B0504020202020204" pitchFamily="34" charset="0"/>
              </a:rPr>
              <a:t>, </a:t>
            </a:r>
            <a:r>
              <a:rPr lang="fr-FR" sz="1400" dirty="0">
                <a:solidFill>
                  <a:srgbClr val="222222"/>
                </a:solidFill>
                <a:latin typeface="Avenir Next LT Pro" panose="020B0504020202020204" pitchFamily="34" charset="0"/>
              </a:rPr>
              <a:t>spécialiste de la cantine robotisée. L'entreprise installe depuis février dernier des distributeurs de repas en milieux professionnels.</a:t>
            </a:r>
          </a:p>
          <a:p>
            <a:pPr marL="0" indent="0">
              <a:spcBef>
                <a:spcPts val="0"/>
              </a:spcBef>
              <a:buNone/>
            </a:pPr>
            <a:endParaRPr lang="fr-FR" sz="1400"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La clientèle de Monoprix peut désormais choisir parmi 10 recettes évoluant au gré des saisons ou bien personnaliser entièrement leur plat. Les clients sont servis en moins d'une minute, dans un bol en kraft 100 % recyclable. </a:t>
            </a:r>
            <a:r>
              <a:rPr lang="fr-FR" sz="1400" dirty="0" err="1">
                <a:solidFill>
                  <a:srgbClr val="222222"/>
                </a:solidFill>
                <a:latin typeface="Avenir Next LT Pro" panose="020B0504020202020204" pitchFamily="34" charset="0"/>
              </a:rPr>
              <a:t>Bolk</a:t>
            </a:r>
            <a:r>
              <a:rPr lang="fr-FR" sz="1400" dirty="0">
                <a:solidFill>
                  <a:srgbClr val="222222"/>
                </a:solidFill>
                <a:latin typeface="Avenir Next LT Pro" panose="020B0504020202020204" pitchFamily="34" charset="0"/>
              </a:rPr>
              <a:t> reverse 1 % de son chiffre d'affaires à 1 % For The Planet qui lutte pour la préservation de l'environnement.</a:t>
            </a:r>
            <a:endParaRPr lang="fr-FR" sz="1143"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23554" name="Picture 2">
            <a:extLst>
              <a:ext uri="{FF2B5EF4-FFF2-40B4-BE49-F238E27FC236}">
                <a16:creationId xmlns:a16="http://schemas.microsoft.com/office/drawing/2014/main" id="{FA3D498F-1211-DDA1-A2D9-6151C327127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19998" y="1047750"/>
            <a:ext cx="3571875"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33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638816" y="1245055"/>
            <a:ext cx="8603491" cy="4585871"/>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58% des Français réalisent leurs courses du quotidien à 10€ près</a:t>
            </a:r>
            <a:r>
              <a:rPr lang="fr-FR" sz="2400" b="0" i="0" dirty="0">
                <a:solidFill>
                  <a:srgbClr val="000000"/>
                </a:solidFill>
                <a:effectLst/>
                <a:latin typeface="Avenir Next LT Pro" panose="020B0504020202020204" pitchFamily="34" charset="0"/>
              </a:rPr>
              <a:t>.</a:t>
            </a:r>
          </a:p>
          <a:p>
            <a:endParaRPr lang="fr-FR" sz="2000" dirty="0">
              <a:solidFill>
                <a:srgbClr val="000000"/>
              </a:solidFill>
              <a:latin typeface="Avenir Next LT Pro" panose="020B0504020202020204" pitchFamily="34" charset="0"/>
            </a:endParaRPr>
          </a:p>
          <a:p>
            <a:r>
              <a:rPr lang="fr-FR" sz="1600" dirty="0">
                <a:latin typeface="Avenir Next LT Pro" panose="020B0504020202020204" pitchFamily="34" charset="0"/>
              </a:rPr>
              <a:t>La marge de manœuvre budgétaire des Français a fortement baissé : 58% d’entre eux font désormais leurs courses à 10€ près ou moins, </a:t>
            </a:r>
            <a:r>
              <a:rPr lang="fr-FR" sz="2400" b="1" dirty="0">
                <a:latin typeface="Avenir Next LT Pro" panose="020B0504020202020204" pitchFamily="34" charset="0"/>
              </a:rPr>
              <a:t>soit une hausse de 12 points depuis 2021</a:t>
            </a:r>
            <a:r>
              <a:rPr lang="fr-FR" sz="1600" dirty="0">
                <a:latin typeface="Avenir Next LT Pro" panose="020B0504020202020204" pitchFamily="34" charset="0"/>
              </a:rPr>
              <a:t>.</a:t>
            </a:r>
          </a:p>
          <a:p>
            <a:endParaRPr lang="fr-FR" sz="1600" dirty="0">
              <a:latin typeface="Avenir Next LT Pro" panose="020B0504020202020204" pitchFamily="34" charset="0"/>
            </a:endParaRPr>
          </a:p>
          <a:p>
            <a:r>
              <a:rPr lang="fr-FR" sz="1600" dirty="0">
                <a:latin typeface="Avenir Next LT Pro" panose="020B0504020202020204" pitchFamily="34" charset="0"/>
              </a:rPr>
              <a:t>Entre l’énergie et les produits de grande consommation, </a:t>
            </a:r>
            <a:r>
              <a:rPr lang="fr-FR" sz="1600" b="1" dirty="0">
                <a:latin typeface="Avenir Next LT Pro" panose="020B0504020202020204" pitchFamily="34" charset="0"/>
              </a:rPr>
              <a:t>la hausse des prix est ressentie par près de 9 </a:t>
            </a:r>
            <a:r>
              <a:rPr lang="fr-FR" sz="1600" b="1" dirty="0" err="1">
                <a:latin typeface="Avenir Next LT Pro" panose="020B0504020202020204" pitchFamily="34" charset="0"/>
              </a:rPr>
              <a:t>shoppers</a:t>
            </a:r>
            <a:r>
              <a:rPr lang="fr-FR" sz="1600" b="1" dirty="0">
                <a:latin typeface="Avenir Next LT Pro" panose="020B0504020202020204" pitchFamily="34" charset="0"/>
              </a:rPr>
              <a:t> français sur 10</a:t>
            </a:r>
            <a:r>
              <a:rPr lang="fr-FR" sz="1600" dirty="0">
                <a:latin typeface="Avenir Next LT Pro" panose="020B0504020202020204" pitchFamily="34" charset="0"/>
              </a:rPr>
              <a:t>, dont la moitié l’estime très importante.  Par conséquent, </a:t>
            </a:r>
            <a:r>
              <a:rPr lang="fr-FR" sz="1600" b="1" dirty="0">
                <a:latin typeface="Avenir Next LT Pro" panose="020B0504020202020204" pitchFamily="34" charset="0"/>
              </a:rPr>
              <a:t>la fréquentation des commerces locaux (magasins de proximité, commerces de bouche, marchés municipaux) et bio baisse</a:t>
            </a:r>
            <a:r>
              <a:rPr lang="fr-FR" sz="1600" dirty="0">
                <a:latin typeface="Avenir Next LT Pro" panose="020B0504020202020204" pitchFamily="34" charset="0"/>
              </a:rPr>
              <a:t>, là où 89% des </a:t>
            </a:r>
            <a:r>
              <a:rPr lang="fr-FR" sz="1600" dirty="0" err="1">
                <a:latin typeface="Avenir Next LT Pro" panose="020B0504020202020204" pitchFamily="34" charset="0"/>
              </a:rPr>
              <a:t>shoppers</a:t>
            </a:r>
            <a:r>
              <a:rPr lang="fr-FR" sz="1600" dirty="0">
                <a:latin typeface="Avenir Next LT Pro" panose="020B0504020202020204" pitchFamily="34" charset="0"/>
              </a:rPr>
              <a:t> continuent de visiter les grands formats hypermarchés et supermarchés.</a:t>
            </a:r>
          </a:p>
          <a:p>
            <a:endParaRPr lang="fr-FR" sz="1600" dirty="0">
              <a:latin typeface="Avenir Next LT Pro" panose="020B0504020202020204" pitchFamily="34" charset="0"/>
            </a:endParaRPr>
          </a:p>
          <a:p>
            <a:r>
              <a:rPr lang="fr-FR" sz="1600" b="1" dirty="0">
                <a:latin typeface="Avenir Next LT Pro" panose="020B0504020202020204" pitchFamily="34" charset="0"/>
              </a:rPr>
              <a:t>76% à 83% des </a:t>
            </a:r>
            <a:r>
              <a:rPr lang="fr-FR" sz="1600" b="1" dirty="0" err="1">
                <a:latin typeface="Avenir Next LT Pro" panose="020B0504020202020204" pitchFamily="34" charset="0"/>
              </a:rPr>
              <a:t>shoppers</a:t>
            </a:r>
            <a:r>
              <a:rPr lang="fr-FR" sz="1600" b="1" dirty="0">
                <a:latin typeface="Avenir Next LT Pro" panose="020B0504020202020204" pitchFamily="34" charset="0"/>
              </a:rPr>
              <a:t> déclarent au moins maintenir leur budget selon les rayons </a:t>
            </a:r>
            <a:r>
              <a:rPr lang="fr-FR" sz="1600" dirty="0">
                <a:latin typeface="Avenir Next LT Pro" panose="020B0504020202020204" pitchFamily="34" charset="0"/>
              </a:rPr>
              <a:t>(83% mes féculents, 79% pour les fruits et légumes, 77% pour la crèmerie et 76% pour les desserts frais).</a:t>
            </a:r>
          </a:p>
        </p:txBody>
      </p:sp>
      <p:pic>
        <p:nvPicPr>
          <p:cNvPr id="2" name="Image 1">
            <a:extLst>
              <a:ext uri="{FF2B5EF4-FFF2-40B4-BE49-F238E27FC236}">
                <a16:creationId xmlns:a16="http://schemas.microsoft.com/office/drawing/2014/main" id="{D33926F5-1F9A-4B8E-30FB-B5758D15E183}"/>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91614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174991" y="661959"/>
            <a:ext cx="8566168" cy="4955203"/>
          </a:xfrm>
          <a:prstGeom prst="rect">
            <a:avLst/>
          </a:prstGeom>
          <a:noFill/>
        </p:spPr>
        <p:txBody>
          <a:bodyPr wrap="square">
            <a:spAutoFit/>
          </a:bodyPr>
          <a:lstStyle/>
          <a:p>
            <a:r>
              <a:rPr lang="fr-FR" sz="2000" b="1" i="0" dirty="0">
                <a:solidFill>
                  <a:srgbClr val="000000"/>
                </a:solidFill>
                <a:effectLst/>
                <a:latin typeface="Avenir Next LT Pro" panose="020B0504020202020204" pitchFamily="34" charset="0"/>
              </a:rPr>
              <a:t>Baromètre </a:t>
            </a:r>
            <a:r>
              <a:rPr lang="fr-FR" sz="2000" b="1" i="0" dirty="0" err="1">
                <a:solidFill>
                  <a:srgbClr val="000000"/>
                </a:solidFill>
                <a:effectLst/>
                <a:latin typeface="Avenir Next LT Pro" panose="020B0504020202020204" pitchFamily="34" charset="0"/>
              </a:rPr>
              <a:t>Shopper</a:t>
            </a:r>
            <a:r>
              <a:rPr lang="fr-FR" sz="2000" b="1" i="0" dirty="0">
                <a:solidFill>
                  <a:srgbClr val="000000"/>
                </a:solidFill>
                <a:effectLst/>
                <a:latin typeface="Avenir Next LT Pro" panose="020B0504020202020204" pitchFamily="34" charset="0"/>
              </a:rPr>
              <a:t> 2022 : </a:t>
            </a:r>
            <a:r>
              <a:rPr lang="fr-FR" sz="2000" b="1" dirty="0">
                <a:latin typeface="Avenir Next LT Pro" panose="020B0504020202020204" pitchFamily="34" charset="0"/>
              </a:rPr>
              <a:t>Des stratégies d’achat se mettent en place en magasin</a:t>
            </a:r>
          </a:p>
          <a:p>
            <a:endParaRPr lang="fr-FR" sz="2000" dirty="0">
              <a:solidFill>
                <a:srgbClr val="000000"/>
              </a:solidFill>
              <a:latin typeface="Avenir Next LT Pro" panose="020B0504020202020204" pitchFamily="34" charset="0"/>
            </a:endParaRPr>
          </a:p>
          <a:p>
            <a:endParaRPr lang="fr-FR" sz="1600" b="1" dirty="0">
              <a:latin typeface="Avenir Next LT Pro" panose="020B0504020202020204" pitchFamily="34" charset="0"/>
            </a:endParaRPr>
          </a:p>
          <a:p>
            <a:r>
              <a:rPr lang="fr-FR" sz="1600" dirty="0">
                <a:latin typeface="Avenir Next LT Pro" panose="020B0504020202020204" pitchFamily="34" charset="0"/>
              </a:rPr>
              <a:t>Dans ce contexte,</a:t>
            </a:r>
            <a:r>
              <a:rPr lang="fr-FR" sz="2400" dirty="0">
                <a:latin typeface="Avenir Next LT Pro" panose="020B0504020202020204" pitchFamily="34" charset="0"/>
              </a:rPr>
              <a:t> </a:t>
            </a:r>
            <a:r>
              <a:rPr lang="fr-FR" sz="2400" b="1" dirty="0">
                <a:latin typeface="Avenir Next LT Pro" panose="020B0504020202020204" pitchFamily="34" charset="0"/>
              </a:rPr>
              <a:t>87% des </a:t>
            </a:r>
            <a:r>
              <a:rPr lang="fr-FR" sz="2400" b="1" dirty="0" err="1">
                <a:latin typeface="Avenir Next LT Pro" panose="020B0504020202020204" pitchFamily="34" charset="0"/>
              </a:rPr>
              <a:t>shoppers</a:t>
            </a:r>
            <a:r>
              <a:rPr lang="fr-FR" sz="2400" b="1" dirty="0">
                <a:latin typeface="Avenir Next LT Pro" panose="020B0504020202020204" pitchFamily="34" charset="0"/>
              </a:rPr>
              <a:t> décident en magasin pour concilier leurs moyens et leurs envies</a:t>
            </a:r>
            <a:r>
              <a:rPr lang="fr-FR" sz="2400" dirty="0">
                <a:latin typeface="Avenir Next LT Pro" panose="020B0504020202020204" pitchFamily="34" charset="0"/>
              </a:rPr>
              <a:t>. </a:t>
            </a:r>
          </a:p>
          <a:p>
            <a:r>
              <a:rPr lang="fr-FR" sz="1600" dirty="0">
                <a:latin typeface="Avenir Next LT Pro" panose="020B0504020202020204" pitchFamily="34" charset="0"/>
              </a:rPr>
              <a:t>En effet, </a:t>
            </a:r>
            <a:r>
              <a:rPr lang="fr-FR" sz="2400" b="1" dirty="0">
                <a:latin typeface="Avenir Next LT Pro" panose="020B0504020202020204" pitchFamily="34" charset="0"/>
              </a:rPr>
              <a:t>66% achètent davantage de produits lorsqu’ils sont en promotion</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Elle devient même le premier critère poussant à s’écarter de la liste de courses (62%) devant les oublis et les envies (59% et 56% respectivement). </a:t>
            </a:r>
            <a:br>
              <a:rPr lang="fr-FR" sz="1600" dirty="0">
                <a:latin typeface="Avenir Next LT Pro" panose="020B0504020202020204" pitchFamily="34" charset="0"/>
              </a:rPr>
            </a:br>
            <a:br>
              <a:rPr lang="fr-FR" sz="1600" dirty="0">
                <a:latin typeface="Avenir Next LT Pro" panose="020B0504020202020204" pitchFamily="34" charset="0"/>
              </a:rPr>
            </a:br>
            <a:r>
              <a:rPr lang="fr-FR" sz="2400" b="1" dirty="0">
                <a:latin typeface="Avenir Next LT Pro" panose="020B0504020202020204" pitchFamily="34" charset="0"/>
              </a:rPr>
              <a:t>Aussi 1 </a:t>
            </a:r>
            <a:r>
              <a:rPr lang="fr-FR" sz="2400" b="1" dirty="0" err="1">
                <a:latin typeface="Avenir Next LT Pro" panose="020B0504020202020204" pitchFamily="34" charset="0"/>
              </a:rPr>
              <a:t>shopper</a:t>
            </a:r>
            <a:r>
              <a:rPr lang="fr-FR" sz="2400" b="1" dirty="0">
                <a:latin typeface="Avenir Next LT Pro" panose="020B0504020202020204" pitchFamily="34" charset="0"/>
              </a:rPr>
              <a:t> sur 2 se montre plus vigilant aux informations en magasin </a:t>
            </a:r>
            <a:r>
              <a:rPr lang="fr-FR" sz="1600" dirty="0">
                <a:latin typeface="Avenir Next LT Pro" panose="020B0504020202020204" pitchFamily="34" charset="0"/>
              </a:rPr>
              <a:t>pour optimiser et compléter ses achats. </a:t>
            </a:r>
            <a:r>
              <a:rPr lang="fr-FR" sz="1600" b="1" dirty="0">
                <a:latin typeface="Avenir Next LT Pro" panose="020B0504020202020204" pitchFamily="34" charset="0"/>
              </a:rPr>
              <a:t>La chasse aux promotions permet enfin à 45% des personnes interrogées de maintenir, voire d’augmenter, leurs achats impulsifs</a:t>
            </a:r>
            <a:r>
              <a:rPr lang="fr-FR" sz="1600" dirty="0">
                <a:latin typeface="Avenir Next LT Pro" panose="020B0504020202020204" pitchFamily="34" charset="0"/>
              </a:rPr>
              <a:t>, qu’il s’agisse des innovations ou des produits plaisir (chocolat, confiseries et biscuits). </a:t>
            </a:r>
          </a:p>
        </p:txBody>
      </p:sp>
      <p:pic>
        <p:nvPicPr>
          <p:cNvPr id="2" name="Image 1">
            <a:extLst>
              <a:ext uri="{FF2B5EF4-FFF2-40B4-BE49-F238E27FC236}">
                <a16:creationId xmlns:a16="http://schemas.microsoft.com/office/drawing/2014/main" id="{44F02FC4-2FF2-8A00-2525-E14A078E548D}"/>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989949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174991" y="661959"/>
            <a:ext cx="8566168" cy="4647426"/>
          </a:xfrm>
          <a:prstGeom prst="rect">
            <a:avLst/>
          </a:prstGeom>
          <a:noFill/>
        </p:spPr>
        <p:txBody>
          <a:bodyPr wrap="square">
            <a:spAutoFit/>
          </a:bodyPr>
          <a:lstStyle/>
          <a:p>
            <a:r>
              <a:rPr lang="fr-FR" sz="2000" b="1" i="0" dirty="0">
                <a:solidFill>
                  <a:srgbClr val="000000"/>
                </a:solidFill>
                <a:effectLst/>
                <a:latin typeface="Avenir Next LT Pro" panose="020B0504020202020204" pitchFamily="34" charset="0"/>
              </a:rPr>
              <a:t>Baromètre </a:t>
            </a:r>
            <a:r>
              <a:rPr lang="fr-FR" sz="2000" b="1" i="0" dirty="0" err="1">
                <a:solidFill>
                  <a:srgbClr val="000000"/>
                </a:solidFill>
                <a:effectLst/>
                <a:latin typeface="Avenir Next LT Pro" panose="020B0504020202020204" pitchFamily="34" charset="0"/>
              </a:rPr>
              <a:t>Shopper</a:t>
            </a:r>
            <a:r>
              <a:rPr lang="fr-FR" sz="2000" b="1" i="0" dirty="0">
                <a:solidFill>
                  <a:srgbClr val="000000"/>
                </a:solidFill>
                <a:effectLst/>
                <a:latin typeface="Avenir Next LT Pro" panose="020B0504020202020204" pitchFamily="34" charset="0"/>
              </a:rPr>
              <a:t> 2022 : </a:t>
            </a:r>
            <a:r>
              <a:rPr lang="fr-FR" sz="2000" b="1" dirty="0">
                <a:latin typeface="Avenir Next LT Pro" panose="020B0504020202020204" pitchFamily="34" charset="0"/>
              </a:rPr>
              <a:t>Difficile de concilier fin du monde et fin du mois</a:t>
            </a:r>
            <a:endParaRPr lang="fr-FR" sz="2000" dirty="0">
              <a:solidFill>
                <a:srgbClr val="000000"/>
              </a:solidFill>
              <a:latin typeface="Avenir Next LT Pro" panose="020B0504020202020204" pitchFamily="34" charset="0"/>
            </a:endParaRPr>
          </a:p>
          <a:p>
            <a:endParaRPr lang="fr-FR" sz="1600" b="1" dirty="0">
              <a:latin typeface="Avenir Next LT Pro" panose="020B0504020202020204" pitchFamily="34" charset="0"/>
            </a:endParaRPr>
          </a:p>
          <a:p>
            <a:r>
              <a:rPr lang="fr-FR" sz="1600" dirty="0">
                <a:latin typeface="Avenir Next LT Pro" panose="020B0504020202020204" pitchFamily="34" charset="0"/>
              </a:rPr>
              <a:t>Les arbitrages en faveur des produits plus responsables pour l‘environnement et la santé reculent. </a:t>
            </a:r>
            <a:br>
              <a:rPr lang="fr-FR" sz="1600" dirty="0">
                <a:latin typeface="Avenir Next LT Pro" panose="020B0504020202020204" pitchFamily="34" charset="0"/>
              </a:rPr>
            </a:br>
            <a:r>
              <a:rPr lang="fr-FR" sz="2400" b="1" dirty="0">
                <a:latin typeface="Avenir Next LT Pro" panose="020B0504020202020204" pitchFamily="34" charset="0"/>
              </a:rPr>
              <a:t>Seulement 39% des </a:t>
            </a:r>
            <a:r>
              <a:rPr lang="fr-FR" sz="2400" b="1" dirty="0" err="1">
                <a:latin typeface="Avenir Next LT Pro" panose="020B0504020202020204" pitchFamily="34" charset="0"/>
              </a:rPr>
              <a:t>shoppers</a:t>
            </a:r>
            <a:r>
              <a:rPr lang="fr-FR" sz="2400" b="1" dirty="0">
                <a:latin typeface="Avenir Next LT Pro" panose="020B0504020202020204" pitchFamily="34" charset="0"/>
              </a:rPr>
              <a:t> sont prêts à payer plus cher pour des produits respectueux de l’environnement (en baisse de 4 points par rapport à 2021) et 49% pour des produits respectueux de la santé. </a:t>
            </a:r>
            <a:br>
              <a:rPr lang="fr-FR" sz="1600" b="1" dirty="0">
                <a:latin typeface="Avenir Next LT Pro" panose="020B0504020202020204" pitchFamily="34" charset="0"/>
              </a:rPr>
            </a:br>
            <a:br>
              <a:rPr lang="fr-FR" sz="1600" b="1" dirty="0">
                <a:latin typeface="Avenir Next LT Pro" panose="020B0504020202020204" pitchFamily="34" charset="0"/>
              </a:rPr>
            </a:br>
            <a:r>
              <a:rPr lang="fr-FR" sz="1600" dirty="0">
                <a:latin typeface="Avenir Next LT Pro" panose="020B0504020202020204" pitchFamily="34" charset="0"/>
              </a:rPr>
              <a:t>En analysant par type de produits consommés, les résultats sont contrastés. Les </a:t>
            </a:r>
            <a:r>
              <a:rPr lang="fr-FR" sz="1600" dirty="0" err="1">
                <a:latin typeface="Avenir Next LT Pro" panose="020B0504020202020204" pitchFamily="34" charset="0"/>
              </a:rPr>
              <a:t>shoppers</a:t>
            </a:r>
            <a:r>
              <a:rPr lang="fr-FR" sz="1600" dirty="0">
                <a:latin typeface="Avenir Next LT Pro" panose="020B0504020202020204" pitchFamily="34" charset="0"/>
              </a:rPr>
              <a:t> font toujours attention à consommer des produits alimentaires sains, équilibrés (75%), locaux ou made in France (67%).</a:t>
            </a:r>
          </a:p>
          <a:p>
            <a:r>
              <a:rPr lang="fr-FR" sz="1600" dirty="0">
                <a:latin typeface="Avenir Next LT Pro" panose="020B0504020202020204" pitchFamily="34" charset="0"/>
              </a:rPr>
              <a:t>Mais moins de </a:t>
            </a:r>
            <a:r>
              <a:rPr lang="fr-FR" sz="1600" dirty="0" err="1">
                <a:latin typeface="Avenir Next LT Pro" panose="020B0504020202020204" pitchFamily="34" charset="0"/>
              </a:rPr>
              <a:t>shoppers</a:t>
            </a:r>
            <a:r>
              <a:rPr lang="fr-FR" sz="1600" dirty="0">
                <a:latin typeface="Avenir Next LT Pro" panose="020B0504020202020204" pitchFamily="34" charset="0"/>
              </a:rPr>
              <a:t> utilisent des produits respectueux de la santé et de l’environnement ; 66% et 64% sur les produits d’entretien (en baisse de 3 points vs. 2021), 64% et 57% sur les produits d’hygiène et beauté (en recul de 6 points vs. 2021).</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275061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33794" name="Picture 2" descr="image">
            <a:extLst>
              <a:ext uri="{FF2B5EF4-FFF2-40B4-BE49-F238E27FC236}">
                <a16:creationId xmlns:a16="http://schemas.microsoft.com/office/drawing/2014/main" id="{73F64C18-B141-BFBD-DB87-EFDF0CF9D41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28799" y="781878"/>
            <a:ext cx="9293891" cy="4911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441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51409"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7" name="ZoneTexte 6">
            <a:extLst>
              <a:ext uri="{FF2B5EF4-FFF2-40B4-BE49-F238E27FC236}">
                <a16:creationId xmlns:a16="http://schemas.microsoft.com/office/drawing/2014/main" id="{A5F633AF-4543-1C63-B034-90AC10DB81EB}"/>
              </a:ext>
            </a:extLst>
          </p:cNvPr>
          <p:cNvSpPr txBox="1"/>
          <p:nvPr/>
        </p:nvSpPr>
        <p:spPr>
          <a:xfrm>
            <a:off x="1577009" y="1217968"/>
            <a:ext cx="6255026" cy="4955203"/>
          </a:xfrm>
          <a:prstGeom prst="rect">
            <a:avLst/>
          </a:prstGeom>
          <a:noFill/>
        </p:spPr>
        <p:txBody>
          <a:bodyPr wrap="square">
            <a:spAutoFit/>
          </a:bodyPr>
          <a:lstStyle/>
          <a:p>
            <a:r>
              <a:rPr lang="fr-FR" sz="2000" b="1" dirty="0">
                <a:solidFill>
                  <a:srgbClr val="000000"/>
                </a:solidFill>
                <a:latin typeface="Avenir Next LT Pro" panose="020B0504020202020204" pitchFamily="34" charset="0"/>
              </a:rPr>
              <a:t>Croissance de 120,77% du visionnage sur les plateformes fast tv en France</a:t>
            </a:r>
          </a:p>
          <a:p>
            <a:endParaRPr lang="fr-FR" sz="2000" b="1" dirty="0">
              <a:solidFill>
                <a:srgbClr val="000000"/>
              </a:solidFill>
              <a:latin typeface="Avenir Next LT Pro" panose="020B0504020202020204" pitchFamily="34" charset="0"/>
            </a:endParaRPr>
          </a:p>
          <a:p>
            <a:endParaRPr lang="fr-FR" sz="1600" dirty="0">
              <a:latin typeface="Avenir Next LT Pro" panose="020B0504020202020204" pitchFamily="34" charset="0"/>
            </a:endParaRPr>
          </a:p>
          <a:p>
            <a:r>
              <a:rPr lang="fr-FR" sz="1600" dirty="0">
                <a:latin typeface="Avenir Next LT Pro" panose="020B0504020202020204" pitchFamily="34" charset="0"/>
              </a:rPr>
              <a:t>La FAST TV (Free Ad </a:t>
            </a:r>
            <a:r>
              <a:rPr lang="fr-FR" sz="1600" dirty="0" err="1">
                <a:latin typeface="Avenir Next LT Pro" panose="020B0504020202020204" pitchFamily="34" charset="0"/>
              </a:rPr>
              <a:t>Supported</a:t>
            </a:r>
            <a:r>
              <a:rPr lang="fr-FR" sz="1600" dirty="0">
                <a:latin typeface="Avenir Next LT Pro" panose="020B0504020202020204" pitchFamily="34" charset="0"/>
              </a:rPr>
              <a:t> </a:t>
            </a:r>
            <a:r>
              <a:rPr lang="fr-FR" sz="1600" dirty="0" err="1">
                <a:latin typeface="Avenir Next LT Pro" panose="020B0504020202020204" pitchFamily="34" charset="0"/>
              </a:rPr>
              <a:t>Television</a:t>
            </a:r>
            <a:r>
              <a:rPr lang="fr-FR" sz="1600" dirty="0">
                <a:latin typeface="Avenir Next LT Pro" panose="020B0504020202020204" pitchFamily="34" charset="0"/>
              </a:rPr>
              <a:t>) correspond à des plateformes qui proposent gratuitement, contre la présence de publicités, des chaînes thématisées en ligne, par exemple sur Friends ou les Simpson…. Ce service de vidéos en ligne est en plein développement, renforcé par l’essor des TV connectées.</a:t>
            </a:r>
          </a:p>
          <a:p>
            <a:endParaRPr lang="fr-FR" sz="1600" dirty="0">
              <a:latin typeface="Avenir Next LT Pro" panose="020B0504020202020204" pitchFamily="34" charset="0"/>
            </a:endParaRPr>
          </a:p>
          <a:p>
            <a:r>
              <a:rPr lang="fr-FR" sz="1600" dirty="0">
                <a:latin typeface="Avenir Next LT Pro" panose="020B0504020202020204" pitchFamily="34" charset="0"/>
              </a:rPr>
              <a:t>Les principaux acteurs en France sont </a:t>
            </a:r>
            <a:r>
              <a:rPr lang="fr-FR" sz="1600" dirty="0" err="1">
                <a:latin typeface="Avenir Next LT Pro" panose="020B0504020202020204" pitchFamily="34" charset="0"/>
              </a:rPr>
              <a:t>Rakuten</a:t>
            </a:r>
            <a:r>
              <a:rPr lang="fr-FR" sz="1600" dirty="0">
                <a:latin typeface="Avenir Next LT Pro" panose="020B0504020202020204" pitchFamily="34" charset="0"/>
              </a:rPr>
              <a:t> TV, qui propose par exemple une chaîne sur les films d’action, Molotov TV avec ses chaînes Mango ou encore Pluto TV avec des chaînes sur </a:t>
            </a:r>
            <a:r>
              <a:rPr lang="fr-FR" sz="1600" dirty="0" err="1">
                <a:latin typeface="Avenir Next LT Pro" panose="020B0504020202020204" pitchFamily="34" charset="0"/>
              </a:rPr>
              <a:t>MacGyver</a:t>
            </a:r>
            <a:r>
              <a:rPr lang="fr-FR" sz="1600" dirty="0">
                <a:latin typeface="Avenir Next LT Pro" panose="020B0504020202020204" pitchFamily="34" charset="0"/>
              </a:rPr>
              <a:t> ou sur les films thrillers. </a:t>
            </a:r>
          </a:p>
          <a:p>
            <a:endParaRPr lang="fr-FR" sz="1600" dirty="0">
              <a:latin typeface="Avenir Next LT Pro" panose="020B0504020202020204" pitchFamily="34" charset="0"/>
            </a:endParaRPr>
          </a:p>
          <a:p>
            <a:r>
              <a:rPr lang="fr-FR" sz="1600" b="1" dirty="0">
                <a:latin typeface="Avenir Next LT Pro" panose="020B0504020202020204" pitchFamily="34" charset="0"/>
              </a:rPr>
              <a:t>Diffusez vos spots publicitaires sur des Fast TV</a:t>
            </a:r>
          </a:p>
          <a:p>
            <a:r>
              <a:rPr lang="fr-FR" sz="1600" b="1" dirty="0">
                <a:latin typeface="Avenir Next LT Pro" panose="020B0504020202020204" pitchFamily="34" charset="0"/>
              </a:rPr>
              <a:t>Un contenu 100% brand </a:t>
            </a:r>
            <a:r>
              <a:rPr lang="fr-FR" sz="1600" b="1" dirty="0" err="1">
                <a:latin typeface="Avenir Next LT Pro" panose="020B0504020202020204" pitchFamily="34" charset="0"/>
              </a:rPr>
              <a:t>safe</a:t>
            </a:r>
            <a:endParaRPr lang="fr-FR" sz="1600" b="1" dirty="0">
              <a:latin typeface="Avenir Next LT Pro" panose="020B0504020202020204" pitchFamily="34" charset="0"/>
            </a:endParaRPr>
          </a:p>
          <a:p>
            <a:r>
              <a:rPr lang="fr-FR" sz="1600" b="1" dirty="0">
                <a:latin typeface="Avenir Next LT Pro" panose="020B0504020202020204" pitchFamily="34" charset="0"/>
              </a:rPr>
              <a:t>Un temps de publicité maîtrisé et non </a:t>
            </a:r>
            <a:r>
              <a:rPr lang="fr-FR" sz="1600" b="1" dirty="0" err="1">
                <a:latin typeface="Avenir Next LT Pro" panose="020B0504020202020204" pitchFamily="34" charset="0"/>
              </a:rPr>
              <a:t>skippable</a:t>
            </a:r>
            <a:endParaRPr lang="fr-FR" sz="1600" b="1" dirty="0">
              <a:latin typeface="Avenir Next LT Pro" panose="020B0504020202020204" pitchFamily="34" charset="0"/>
            </a:endParaRPr>
          </a:p>
          <a:p>
            <a:r>
              <a:rPr lang="fr-FR" sz="1600" b="1" dirty="0">
                <a:latin typeface="Avenir Next LT Pro" panose="020B0504020202020204" pitchFamily="34" charset="0"/>
              </a:rPr>
              <a:t>Un taux de complétion moyen de 95%</a:t>
            </a:r>
          </a:p>
        </p:txBody>
      </p:sp>
      <p:pic>
        <p:nvPicPr>
          <p:cNvPr id="34818" name="Picture 2" descr="iligo research - FAST TV">
            <a:extLst>
              <a:ext uri="{FF2B5EF4-FFF2-40B4-BE49-F238E27FC236}">
                <a16:creationId xmlns:a16="http://schemas.microsoft.com/office/drawing/2014/main" id="{CF75E922-1C32-3C04-F9E8-4EA7ABA7831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32035" y="2126482"/>
            <a:ext cx="3935896" cy="260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361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2075289"/>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#3- PROSPECTIVE RETAIL</a:t>
            </a: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3634909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1503E879-40A6-094A-A96E-B26AC02B24C6}"/>
              </a:ext>
            </a:extLst>
          </p:cNvPr>
          <p:cNvSpPr txBox="1"/>
          <p:nvPr/>
        </p:nvSpPr>
        <p:spPr>
          <a:xfrm>
            <a:off x="701453" y="2202778"/>
            <a:ext cx="10789095" cy="1274140"/>
          </a:xfrm>
          <a:prstGeom prst="rect">
            <a:avLst/>
          </a:prstGeom>
        </p:spPr>
        <p:txBody>
          <a:bodyPr vert="horz" wrap="square" lIns="0" tIns="9979" rIns="0" bIns="0" rtlCol="0">
            <a:spAutoFit/>
          </a:bodyPr>
          <a:lstStyle/>
          <a:p>
            <a:pPr marL="9072">
              <a:spcBef>
                <a:spcPts val="79"/>
              </a:spcBef>
            </a:pPr>
            <a:r>
              <a:rPr lang="fr-FR" sz="8214" b="1" dirty="0">
                <a:solidFill>
                  <a:srgbClr val="231F20"/>
                </a:solidFill>
                <a:latin typeface="Playfair Display"/>
                <a:cs typeface="Playfair Display"/>
              </a:rPr>
              <a:t>Et demain</a:t>
            </a:r>
            <a:r>
              <a:rPr sz="8214" b="1" spc="-7" dirty="0">
                <a:solidFill>
                  <a:srgbClr val="231F20"/>
                </a:solidFill>
                <a:latin typeface="Playfair Display"/>
                <a:cs typeface="Playfair Display"/>
              </a:rPr>
              <a:t>.</a:t>
            </a:r>
            <a:endParaRPr sz="8214" dirty="0">
              <a:latin typeface="Playfair Display"/>
              <a:cs typeface="Playfair Display"/>
            </a:endParaRPr>
          </a:p>
        </p:txBody>
      </p:sp>
      <p:pic>
        <p:nvPicPr>
          <p:cNvPr id="2" name="Image 1">
            <a:extLst>
              <a:ext uri="{FF2B5EF4-FFF2-40B4-BE49-F238E27FC236}">
                <a16:creationId xmlns:a16="http://schemas.microsoft.com/office/drawing/2014/main" id="{A4C38551-193F-3747-2A0B-0B8C6B78CD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4015969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lient Euphorique De Supermarché Avec Un Chariot Plein De L'alimentation  Dans Le Supermarché Photo stock - Image du escompte, heureux: 184568308">
            <a:extLst>
              <a:ext uri="{FF2B5EF4-FFF2-40B4-BE49-F238E27FC236}">
                <a16:creationId xmlns:a16="http://schemas.microsoft.com/office/drawing/2014/main" id="{E21C6844-12F7-71B2-1942-58FC7FEED68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792" y="0"/>
            <a:ext cx="14477582"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A02BA8F0-D933-E063-A260-91A2A79A9A10}"/>
              </a:ext>
            </a:extLst>
          </p:cNvPr>
          <p:cNvSpPr/>
          <p:nvPr/>
        </p:nvSpPr>
        <p:spPr>
          <a:xfrm>
            <a:off x="0" y="0"/>
            <a:ext cx="12294454" cy="68580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11248"/>
            <a:ext cx="10163206"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RENDRE NOS CLIENTS HEUREUX</a:t>
            </a:r>
          </a:p>
          <a:p>
            <a:pPr marL="0" indent="0">
              <a:spcBef>
                <a:spcPts val="0"/>
              </a:spcBef>
              <a:buNone/>
            </a:pPr>
            <a:br>
              <a:rPr lang="fr-FR" sz="2000" b="1" dirty="0">
                <a:solidFill>
                  <a:srgbClr val="222222"/>
                </a:solidFill>
              </a:rPr>
            </a:br>
            <a:endParaRPr lang="fr-FR" sz="2000" b="1" dirty="0">
              <a:solidFill>
                <a:srgbClr val="222222"/>
              </a:solidFill>
              <a:latin typeface="Avenir Next LT Pro" panose="020B0504020202020204" pitchFamily="34" charset="0"/>
            </a:endParaRPr>
          </a:p>
          <a:p>
            <a:pPr>
              <a:spcBef>
                <a:spcPts val="0"/>
              </a:spcBef>
              <a:buFont typeface="Wingdings" panose="05000000000000000000" pitchFamily="2" charset="2"/>
              <a:buChar char="è"/>
            </a:pPr>
            <a:r>
              <a:rPr lang="fr-FR" sz="2571" b="1" dirty="0">
                <a:solidFill>
                  <a:srgbClr val="222222"/>
                </a:solidFill>
                <a:latin typeface="Avenir Next LT Pro" panose="020B0504020202020204" pitchFamily="34" charset="0"/>
                <a:sym typeface="Wingdings" panose="05000000000000000000" pitchFamily="2" charset="2"/>
              </a:rPr>
              <a:t>78 % des consommateurs pensent que les marques peuvent faire plus pour les rendre heureux</a:t>
            </a:r>
          </a:p>
          <a:p>
            <a:pPr marL="0" indent="0">
              <a:spcBef>
                <a:spcPts val="0"/>
              </a:spcBef>
              <a:buNone/>
            </a:pPr>
            <a:endParaRPr lang="fr-FR" sz="2000"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A la recherche du bonheur, quitte à l’obtenir grâce à des abonnements premium !</a:t>
            </a:r>
          </a:p>
          <a:p>
            <a:pPr marL="0" indent="0">
              <a:spcBef>
                <a:spcPts val="0"/>
              </a:spcBef>
              <a:buNone/>
            </a:pPr>
            <a:endParaRPr lang="fr-FR" sz="1714" dirty="0">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88 % des personnes recherchent de nouvelles expériences pour les faire sourire et rire. </a:t>
            </a:r>
            <a:br>
              <a:rPr lang="fr-FR" sz="1714" dirty="0">
                <a:latin typeface="Avenir Next LT Pro" panose="020B0504020202020204" pitchFamily="34" charset="0"/>
                <a:sym typeface="Wingdings" panose="05000000000000000000" pitchFamily="2" charset="2"/>
              </a:rPr>
            </a:br>
            <a:r>
              <a:rPr lang="fr-FR" sz="1714" dirty="0">
                <a:latin typeface="Avenir Next LT Pro" panose="020B0504020202020204" pitchFamily="34" charset="0"/>
                <a:sym typeface="Wingdings" panose="05000000000000000000" pitchFamily="2" charset="2"/>
              </a:rPr>
              <a:t>78 % seraient prêts à payer des offres premium pour ressentir du vrai bonheur.</a:t>
            </a:r>
          </a:p>
          <a:p>
            <a:pPr marL="0" indent="0">
              <a:spcBef>
                <a:spcPts val="0"/>
              </a:spcBef>
              <a:buNone/>
            </a:pPr>
            <a:endParaRPr lang="fr-FR" sz="1714" dirty="0">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89 % ont cherché à trouver le bonheur dans les achats en ligne pendant la pandémie.</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3546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Oracle Janvier 2022</a:t>
            </a:r>
            <a:endParaRPr lang="fr-FR" sz="857" dirty="0">
              <a:latin typeface="Avenir Next LT Pro" panose="020B0504020202020204" pitchFamily="34" charset="0"/>
            </a:endParaRPr>
          </a:p>
        </p:txBody>
      </p:sp>
      <p:sp>
        <p:nvSpPr>
          <p:cNvPr id="8" name="Titre 1">
            <a:extLst>
              <a:ext uri="{FF2B5EF4-FFF2-40B4-BE49-F238E27FC236}">
                <a16:creationId xmlns:a16="http://schemas.microsoft.com/office/drawing/2014/main" id="{D0BE734D-C31F-3F49-73F7-6A3688DB9CF8}"/>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2926178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2075289"/>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#2- BENCH &amp; TENDANCES</a:t>
            </a: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37003418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descr="Une image contenant fenêtre, extérieur, personne&#10;&#10;Description générée automatiquement">
            <a:extLst>
              <a:ext uri="{FF2B5EF4-FFF2-40B4-BE49-F238E27FC236}">
                <a16:creationId xmlns:a16="http://schemas.microsoft.com/office/drawing/2014/main" id="{BA62265F-0377-18BD-C861-14F10157A24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0" y="0"/>
            <a:ext cx="12294453" cy="6858000"/>
          </a:xfrm>
          <a:prstGeom prst="rect">
            <a:avLst/>
          </a:prstGeom>
        </p:spPr>
      </p:pic>
      <p:sp>
        <p:nvSpPr>
          <p:cNvPr id="16" name="Rectangle 15">
            <a:extLst>
              <a:ext uri="{FF2B5EF4-FFF2-40B4-BE49-F238E27FC236}">
                <a16:creationId xmlns:a16="http://schemas.microsoft.com/office/drawing/2014/main" id="{5B62BAB6-1A9E-C89C-1873-A253D8872996}"/>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83234"/>
            <a:ext cx="10000519"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ETRE PLUS DROLE</a:t>
            </a:r>
            <a:br>
              <a:rPr lang="fr-FR" sz="2286" b="1" dirty="0">
                <a:solidFill>
                  <a:srgbClr val="222222"/>
                </a:solidFill>
              </a:rPr>
            </a:br>
            <a:endParaRPr lang="fr-FR" sz="2286" b="1" dirty="0">
              <a:solidFill>
                <a:srgbClr val="222222"/>
              </a:solidFill>
            </a:endParaRPr>
          </a:p>
          <a:p>
            <a:pPr marL="0" indent="0">
              <a:spcBef>
                <a:spcPts val="0"/>
              </a:spcBef>
              <a:buNone/>
            </a:pPr>
            <a:endParaRPr lang="fr-FR" sz="2286" b="1" dirty="0">
              <a:solidFill>
                <a:srgbClr val="222222"/>
              </a:solidFill>
              <a:latin typeface="Avenir Next LT Pro" panose="020B0504020202020204" pitchFamily="34" charset="0"/>
            </a:endParaRPr>
          </a:p>
          <a:p>
            <a:pPr marL="0" indent="0">
              <a:spcBef>
                <a:spcPts val="0"/>
              </a:spcBef>
              <a:buNone/>
            </a:pPr>
            <a:r>
              <a:rPr lang="fr-FR" sz="2000" b="1" dirty="0">
                <a:solidFill>
                  <a:srgbClr val="222222"/>
                </a:solidFill>
                <a:latin typeface="Avenir Next LT Pro" panose="020B0504020202020204" pitchFamily="34" charset="0"/>
                <a:sym typeface="Wingdings" panose="05000000000000000000" pitchFamily="2" charset="2"/>
              </a:rPr>
              <a:t> La publicité, le marketing, les ventes et les interactions avec le service client doivent changer</a:t>
            </a:r>
            <a:endParaRPr lang="fr-FR" sz="2000" b="1" dirty="0">
              <a:solidFill>
                <a:srgbClr val="222222"/>
              </a:solidFill>
              <a:latin typeface="Avenir Next LT Pro" panose="020B0504020202020204" pitchFamily="34" charset="0"/>
            </a:endParaRPr>
          </a:p>
          <a:p>
            <a:pPr marL="0" indent="0">
              <a:spcBef>
                <a:spcPts val="0"/>
              </a:spcBef>
              <a:buNone/>
            </a:pPr>
            <a:endParaRPr lang="fr-FR"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1600" b="1" dirty="0">
                <a:latin typeface="Avenir Next LT Pro" panose="020B0504020202020204" pitchFamily="34" charset="0"/>
                <a:sym typeface="Wingdings" panose="05000000000000000000" pitchFamily="2" charset="2"/>
              </a:rPr>
              <a:t>78 % des gens pensent que les marques peuvent en faire davantage pour offrir du bonheur et de la bonne humeur à leurs clients </a:t>
            </a:r>
            <a:r>
              <a:rPr lang="fr-FR" sz="1600" dirty="0">
                <a:latin typeface="Avenir Next LT Pro" panose="020B0504020202020204" pitchFamily="34" charset="0"/>
                <a:sym typeface="Wingdings" panose="05000000000000000000" pitchFamily="2" charset="2"/>
              </a:rPr>
              <a:t>et 91 % ont déclaré préférer les marques qui sont drôles ; un chiffre qui augmente chez la génération Z (94 %) et chez les </a:t>
            </a:r>
            <a:r>
              <a:rPr lang="fr-FR" sz="1600" dirty="0" err="1">
                <a:latin typeface="Avenir Next LT Pro" panose="020B0504020202020204" pitchFamily="34" charset="0"/>
                <a:sym typeface="Wingdings" panose="05000000000000000000" pitchFamily="2" charset="2"/>
              </a:rPr>
              <a:t>millenials</a:t>
            </a:r>
            <a:r>
              <a:rPr lang="fr-FR" sz="1600" dirty="0">
                <a:latin typeface="Avenir Next LT Pro" panose="020B0504020202020204" pitchFamily="34" charset="0"/>
                <a:sym typeface="Wingdings" panose="05000000000000000000" pitchFamily="2" charset="2"/>
              </a:rPr>
              <a:t> (94 %).</a:t>
            </a:r>
          </a:p>
          <a:p>
            <a:pPr marL="0" indent="0">
              <a:spcBef>
                <a:spcPts val="0"/>
              </a:spcBef>
              <a:buNone/>
            </a:pPr>
            <a:endParaRPr lang="fr-FR" sz="1600" dirty="0">
              <a:latin typeface="Avenir Next LT Pro" panose="020B0504020202020204" pitchFamily="34" charset="0"/>
              <a:sym typeface="Wingdings" panose="05000000000000000000" pitchFamily="2" charset="2"/>
            </a:endParaRPr>
          </a:p>
          <a:p>
            <a:pPr marL="0" indent="0">
              <a:spcBef>
                <a:spcPts val="0"/>
              </a:spcBef>
              <a:buNone/>
            </a:pPr>
            <a:r>
              <a:rPr lang="fr-FR" sz="1600" dirty="0">
                <a:latin typeface="Avenir Next LT Pro" panose="020B0504020202020204" pitchFamily="34" charset="0"/>
                <a:sym typeface="Wingdings" panose="05000000000000000000" pitchFamily="2" charset="2"/>
              </a:rPr>
              <a:t>Les consommateurs vont davantage récompenser les marques qui font usage de l'humour en leur étant fidèles, en recommandant la marque ou en renouvelant leurs achats</a:t>
            </a:r>
          </a:p>
          <a:p>
            <a:pPr marL="0" indent="0">
              <a:spcBef>
                <a:spcPts val="0"/>
              </a:spcBef>
              <a:buNone/>
            </a:pPr>
            <a:r>
              <a:rPr lang="fr-FR" sz="1600" dirty="0">
                <a:latin typeface="Avenir Next LT Pro" panose="020B0504020202020204" pitchFamily="34" charset="0"/>
              </a:rPr>
              <a:t>48 % des personnes interrogées ne pensent pas avoir de relation particulière avec une marque, cela change considérablement si celle-ci arrive à les faire rire ou sourire. </a:t>
            </a:r>
            <a:r>
              <a:rPr lang="fr-FR" sz="1600" b="1" dirty="0">
                <a:latin typeface="Avenir Next LT Pro" panose="020B0504020202020204" pitchFamily="34" charset="0"/>
              </a:rPr>
              <a:t>41 % s'éloigneraient d'une marque si elle ne les faisait pas sourire ou rire régulièrement.</a:t>
            </a: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482741"/>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Oracle Janvier 2022</a:t>
            </a:r>
            <a:endParaRPr lang="fr-FR" sz="857" dirty="0">
              <a:latin typeface="Avenir Next LT Pro" panose="020B0504020202020204" pitchFamily="34" charset="0"/>
            </a:endParaRPr>
          </a:p>
        </p:txBody>
      </p:sp>
      <p:sp>
        <p:nvSpPr>
          <p:cNvPr id="8" name="Titre 1">
            <a:extLst>
              <a:ext uri="{FF2B5EF4-FFF2-40B4-BE49-F238E27FC236}">
                <a16:creationId xmlns:a16="http://schemas.microsoft.com/office/drawing/2014/main" id="{92CE3A0A-44D1-9E7A-85F2-C2340658997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4025534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intérieur&#10;&#10;Description générée automatiquement">
            <a:extLst>
              <a:ext uri="{FF2B5EF4-FFF2-40B4-BE49-F238E27FC236}">
                <a16:creationId xmlns:a16="http://schemas.microsoft.com/office/drawing/2014/main" id="{2286A8EA-C2FC-3E04-7DEF-75A0DE3DD39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256466" cy="6858000"/>
          </a:xfrm>
          <a:prstGeom prst="rect">
            <a:avLst/>
          </a:prstGeom>
        </p:spPr>
      </p:pic>
      <p:sp>
        <p:nvSpPr>
          <p:cNvPr id="16" name="Rectangle 15">
            <a:extLst>
              <a:ext uri="{FF2B5EF4-FFF2-40B4-BE49-F238E27FC236}">
                <a16:creationId xmlns:a16="http://schemas.microsoft.com/office/drawing/2014/main" id="{2F08C90A-0AAD-B03D-9580-4A5C45927052}"/>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622652"/>
            <a:ext cx="6615745"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ETRE EFFICACE ET ETONNANT</a:t>
            </a:r>
          </a:p>
          <a:p>
            <a:pPr marL="0" indent="0">
              <a:spcBef>
                <a:spcPts val="0"/>
              </a:spcBef>
              <a:buNone/>
            </a:pPr>
            <a:endParaRPr lang="fr-FR" sz="2000" b="1" dirty="0">
              <a:solidFill>
                <a:srgbClr val="222222"/>
              </a:solidFill>
            </a:endParaRPr>
          </a:p>
          <a:p>
            <a:pPr marL="0" indent="0">
              <a:spcBef>
                <a:spcPts val="0"/>
              </a:spcBef>
              <a:buNone/>
            </a:pPr>
            <a:r>
              <a:rPr lang="fr-FR" sz="2286" dirty="0">
                <a:sym typeface="Wingdings" panose="05000000000000000000" pitchFamily="2" charset="2"/>
              </a:rPr>
              <a:t>2 socles du commerce idéal de demain </a:t>
            </a:r>
          </a:p>
          <a:p>
            <a:pPr marL="0" indent="0">
              <a:spcBef>
                <a:spcPts val="0"/>
              </a:spcBef>
              <a:buNone/>
            </a:pPr>
            <a:endParaRPr lang="fr-FR" sz="1714" dirty="0">
              <a:sym typeface="Wingdings" panose="05000000000000000000" pitchFamily="2" charset="2"/>
            </a:endParaRPr>
          </a:p>
          <a:p>
            <a:pPr marL="0" indent="0" algn="ctr">
              <a:spcBef>
                <a:spcPts val="0"/>
              </a:spcBef>
              <a:buNone/>
            </a:pP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 Kantar 2022</a:t>
            </a:r>
            <a:endParaRPr lang="fr-FR" sz="857" dirty="0">
              <a:latin typeface="Avenir Next LT Pro" panose="020B0504020202020204" pitchFamily="34" charset="0"/>
            </a:endParaRPr>
          </a:p>
        </p:txBody>
      </p:sp>
      <p:sp>
        <p:nvSpPr>
          <p:cNvPr id="9" name="ZoneTexte 8">
            <a:extLst>
              <a:ext uri="{FF2B5EF4-FFF2-40B4-BE49-F238E27FC236}">
                <a16:creationId xmlns:a16="http://schemas.microsoft.com/office/drawing/2014/main" id="{B6074DA3-3C51-4899-AFE4-A12483BCCB86}"/>
              </a:ext>
            </a:extLst>
          </p:cNvPr>
          <p:cNvSpPr txBox="1"/>
          <p:nvPr/>
        </p:nvSpPr>
        <p:spPr>
          <a:xfrm>
            <a:off x="1341276" y="2390652"/>
            <a:ext cx="4919565" cy="4129528"/>
          </a:xfrm>
          <a:prstGeom prst="rect">
            <a:avLst/>
          </a:prstGeom>
          <a:noFill/>
        </p:spPr>
        <p:txBody>
          <a:bodyPr wrap="square">
            <a:spAutoFit/>
          </a:bodyPr>
          <a:lstStyle/>
          <a:p>
            <a:pPr algn="ctr" defTabSz="914418">
              <a:lnSpc>
                <a:spcPct val="90000"/>
              </a:lnSpc>
              <a:defRPr/>
            </a:pPr>
            <a:r>
              <a:rPr lang="fr-FR" sz="2286" dirty="0">
                <a:solidFill>
                  <a:prstClr val="black"/>
                </a:solidFill>
                <a:latin typeface="Avenir Next LT Pro" panose="020B0504020202020204" pitchFamily="34" charset="0"/>
                <a:sym typeface="Wingdings" panose="05000000000000000000" pitchFamily="2" charset="2"/>
              </a:rPr>
              <a:t>SOCLE FONCTIONNEL </a:t>
            </a:r>
            <a:br>
              <a:rPr lang="fr-FR" sz="2286" b="1" i="1" dirty="0">
                <a:solidFill>
                  <a:prstClr val="black"/>
                </a:solidFill>
                <a:latin typeface="Avenir Next LT Pro" panose="020B0504020202020204" pitchFamily="34" charset="0"/>
                <a:sym typeface="Wingdings" panose="05000000000000000000" pitchFamily="2" charset="2"/>
              </a:rPr>
            </a:br>
            <a:r>
              <a:rPr lang="fr-FR" sz="2286" b="1" i="1" dirty="0">
                <a:solidFill>
                  <a:prstClr val="black"/>
                </a:solidFill>
                <a:latin typeface="Avenir Next LT Pro" panose="020B0504020202020204" pitchFamily="34" charset="0"/>
                <a:sym typeface="Wingdings" panose="05000000000000000000" pitchFamily="2" charset="2"/>
              </a:rPr>
              <a:t>La facilitation/le gain de temps</a:t>
            </a:r>
            <a:br>
              <a:rPr lang="fr-FR" sz="1714" i="1" dirty="0">
                <a:solidFill>
                  <a:prstClr val="black"/>
                </a:solidFill>
                <a:latin typeface="Avenir Next LT Pro" panose="020B0504020202020204" pitchFamily="34" charset="0"/>
                <a:sym typeface="Wingdings" panose="05000000000000000000" pitchFamily="2" charset="2"/>
              </a:rPr>
            </a:br>
            <a:endParaRPr lang="fr-FR" sz="1714" i="1"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Un commerce qui facilite le quotidien et supprime les irritants dans tous les moments de vie </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19% des consommateurs place le gain de temps libéré pour d’autres activités </a:t>
            </a:r>
            <a:r>
              <a:rPr lang="fr-FR" sz="1429" dirty="0">
                <a:solidFill>
                  <a:prstClr val="black"/>
                </a:solidFill>
                <a:latin typeface="Avenir Next LT Pro" panose="020B0504020202020204" pitchFamily="34" charset="0"/>
                <a:sym typeface="Wingdings" panose="05000000000000000000" pitchFamily="2" charset="2"/>
              </a:rPr>
              <a:t>comme une attente importante du commerce idéal de demain (2</a:t>
            </a:r>
            <a:r>
              <a:rPr lang="fr-FR" sz="1429" baseline="30000" dirty="0">
                <a:solidFill>
                  <a:prstClr val="black"/>
                </a:solidFill>
                <a:latin typeface="Avenir Next LT Pro" panose="020B0504020202020204" pitchFamily="34" charset="0"/>
                <a:sym typeface="Wingdings" panose="05000000000000000000" pitchFamily="2" charset="2"/>
              </a:rPr>
              <a:t>ème</a:t>
            </a:r>
            <a:r>
              <a:rPr lang="fr-FR" sz="1429" dirty="0">
                <a:solidFill>
                  <a:prstClr val="black"/>
                </a:solidFill>
                <a:latin typeface="Avenir Next LT Pro" panose="020B0504020202020204" pitchFamily="34" charset="0"/>
                <a:sym typeface="Wingdings" panose="05000000000000000000" pitchFamily="2" charset="2"/>
              </a:rPr>
              <a:t> place)</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71% des consommateurs essaient de passer le moins de temps possible à faire leurs courses</a:t>
            </a:r>
            <a:r>
              <a:rPr lang="fr-FR" sz="1429" dirty="0">
                <a:solidFill>
                  <a:prstClr val="black"/>
                </a:solidFill>
                <a:latin typeface="Avenir Next LT Pro" panose="020B0504020202020204" pitchFamily="34" charset="0"/>
                <a:sym typeface="Wingdings" panose="05000000000000000000" pitchFamily="2" charset="2"/>
              </a:rPr>
              <a:t>. Pour Kantar, cette nouvelle tendance à la paresse et à l’immédiateté semble s’installer chez les Français.</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defTabSz="914418">
              <a:lnSpc>
                <a:spcPct val="90000"/>
              </a:lnSpc>
              <a:defRPr/>
            </a:pPr>
            <a:r>
              <a:rPr lang="fr-FR" sz="1143" b="1" dirty="0">
                <a:solidFill>
                  <a:srgbClr val="222222"/>
                </a:solidFill>
                <a:latin typeface="Avenir Next LT Pro" panose="020B0504020202020204" pitchFamily="34" charset="0"/>
                <a:sym typeface="Wingdings" panose="05000000000000000000" pitchFamily="2" charset="2"/>
              </a:rPr>
              <a:t> </a:t>
            </a:r>
            <a:endParaRPr lang="fr-FR" sz="1286" dirty="0"/>
          </a:p>
        </p:txBody>
      </p:sp>
      <p:sp>
        <p:nvSpPr>
          <p:cNvPr id="12" name="ZoneTexte 11">
            <a:extLst>
              <a:ext uri="{FF2B5EF4-FFF2-40B4-BE49-F238E27FC236}">
                <a16:creationId xmlns:a16="http://schemas.microsoft.com/office/drawing/2014/main" id="{9D0ECE13-8983-3549-803E-E90D9DDC204C}"/>
              </a:ext>
            </a:extLst>
          </p:cNvPr>
          <p:cNvSpPr txBox="1"/>
          <p:nvPr/>
        </p:nvSpPr>
        <p:spPr>
          <a:xfrm>
            <a:off x="6639509" y="2379200"/>
            <a:ext cx="4919565" cy="3337773"/>
          </a:xfrm>
          <a:prstGeom prst="rect">
            <a:avLst/>
          </a:prstGeom>
          <a:noFill/>
        </p:spPr>
        <p:txBody>
          <a:bodyPr wrap="square">
            <a:spAutoFit/>
          </a:bodyPr>
          <a:lstStyle/>
          <a:p>
            <a:pPr algn="ctr" defTabSz="914418">
              <a:lnSpc>
                <a:spcPct val="90000"/>
              </a:lnSpc>
              <a:defRPr/>
            </a:pPr>
            <a:r>
              <a:rPr lang="fr-FR" sz="2286" dirty="0">
                <a:solidFill>
                  <a:prstClr val="black"/>
                </a:solidFill>
                <a:latin typeface="Avenir Next LT Pro" panose="020B0504020202020204" pitchFamily="34" charset="0"/>
                <a:sym typeface="Wingdings" panose="05000000000000000000" pitchFamily="2" charset="2"/>
              </a:rPr>
              <a:t>SOCLE ÉMOTIONNEL</a:t>
            </a:r>
            <a:br>
              <a:rPr lang="fr-FR" sz="2286" b="1" i="1" dirty="0">
                <a:solidFill>
                  <a:prstClr val="black"/>
                </a:solidFill>
                <a:latin typeface="Avenir Next LT Pro" panose="020B0504020202020204" pitchFamily="34" charset="0"/>
                <a:sym typeface="Wingdings" panose="05000000000000000000" pitchFamily="2" charset="2"/>
              </a:rPr>
            </a:br>
            <a:r>
              <a:rPr lang="fr-FR" sz="2286" b="1" i="1" dirty="0">
                <a:solidFill>
                  <a:prstClr val="black"/>
                </a:solidFill>
                <a:latin typeface="Avenir Next LT Pro" panose="020B0504020202020204" pitchFamily="34" charset="0"/>
                <a:sym typeface="Wingdings" panose="05000000000000000000" pitchFamily="2" charset="2"/>
              </a:rPr>
              <a:t>La découverte/la surprise</a:t>
            </a:r>
            <a:br>
              <a:rPr lang="fr-FR" sz="1714" i="1" dirty="0">
                <a:solidFill>
                  <a:prstClr val="black"/>
                </a:solidFill>
                <a:latin typeface="Avenir Next LT Pro" panose="020B0504020202020204" pitchFamily="34" charset="0"/>
                <a:sym typeface="Wingdings" panose="05000000000000000000" pitchFamily="2" charset="2"/>
              </a:rPr>
            </a:br>
            <a:endParaRPr lang="fr-FR" sz="1714" i="1"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Un commerce vecteur d’émotions, d’idées et d’inspirations pour injecter de l’ailleurs dans le quotidien </a:t>
            </a:r>
            <a:r>
              <a:rPr lang="fr-FR" sz="1429" dirty="0">
                <a:solidFill>
                  <a:prstClr val="black"/>
                </a:solidFill>
                <a:latin typeface="Avenir Next LT Pro" panose="020B0504020202020204" pitchFamily="34" charset="0"/>
                <a:sym typeface="Wingdings" panose="05000000000000000000" pitchFamily="2" charset="2"/>
              </a:rPr>
              <a:t>:</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19% des consommateurs place la surprise, la découverte de nouveaux produits </a:t>
            </a:r>
            <a:r>
              <a:rPr lang="fr-FR" sz="1429" dirty="0">
                <a:solidFill>
                  <a:prstClr val="black"/>
                </a:solidFill>
                <a:latin typeface="Avenir Next LT Pro" panose="020B0504020202020204" pitchFamily="34" charset="0"/>
                <a:sym typeface="Wingdings" panose="05000000000000000000" pitchFamily="2" charset="2"/>
              </a:rPr>
              <a:t>comme une attente importante du commerce idéal de demain (2</a:t>
            </a:r>
            <a:r>
              <a:rPr lang="fr-FR" sz="1429" baseline="30000" dirty="0">
                <a:solidFill>
                  <a:prstClr val="black"/>
                </a:solidFill>
                <a:latin typeface="Avenir Next LT Pro" panose="020B0504020202020204" pitchFamily="34" charset="0"/>
                <a:sym typeface="Wingdings" panose="05000000000000000000" pitchFamily="2" charset="2"/>
              </a:rPr>
              <a:t>ème</a:t>
            </a:r>
            <a:r>
              <a:rPr lang="fr-FR" sz="1429" dirty="0">
                <a:solidFill>
                  <a:prstClr val="black"/>
                </a:solidFill>
                <a:latin typeface="Avenir Next LT Pro" panose="020B0504020202020204" pitchFamily="34" charset="0"/>
                <a:sym typeface="Wingdings" panose="05000000000000000000" pitchFamily="2" charset="2"/>
              </a:rPr>
              <a:t> place ex-aequo)</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defTabSz="914418">
              <a:lnSpc>
                <a:spcPct val="90000"/>
              </a:lnSpc>
              <a:defRPr/>
            </a:pPr>
            <a:r>
              <a:rPr lang="fr-FR" sz="1143" b="1" dirty="0">
                <a:solidFill>
                  <a:srgbClr val="222222"/>
                </a:solidFill>
                <a:latin typeface="Avenir Next LT Pro" panose="020B0504020202020204" pitchFamily="34" charset="0"/>
                <a:sym typeface="Wingdings" panose="05000000000000000000" pitchFamily="2" charset="2"/>
              </a:rPr>
              <a:t> </a:t>
            </a:r>
            <a:endParaRPr lang="fr-FR" sz="1286" dirty="0"/>
          </a:p>
        </p:txBody>
      </p:sp>
      <p:sp>
        <p:nvSpPr>
          <p:cNvPr id="14" name="Titre 1">
            <a:extLst>
              <a:ext uri="{FF2B5EF4-FFF2-40B4-BE49-F238E27FC236}">
                <a16:creationId xmlns:a16="http://schemas.microsoft.com/office/drawing/2014/main" id="{7064840B-BEF8-1391-8ECC-22A7C76922D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1582705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lafond, intérieur&#10;&#10;Description générée automatiquement">
            <a:extLst>
              <a:ext uri="{FF2B5EF4-FFF2-40B4-BE49-F238E27FC236}">
                <a16:creationId xmlns:a16="http://schemas.microsoft.com/office/drawing/2014/main" id="{76B66266-283F-02C4-3478-D7B14EF5208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305659" cy="6857999"/>
          </a:xfrm>
          <a:prstGeom prst="rect">
            <a:avLst/>
          </a:prstGeom>
        </p:spPr>
      </p:pic>
      <p:sp>
        <p:nvSpPr>
          <p:cNvPr id="10" name="Rectangle 9">
            <a:extLst>
              <a:ext uri="{FF2B5EF4-FFF2-40B4-BE49-F238E27FC236}">
                <a16:creationId xmlns:a16="http://schemas.microsoft.com/office/drawing/2014/main" id="{81D014EE-783E-DBDC-586B-DCFBA7D6ED41}"/>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862E0635-5CA5-F49A-08A5-22B1F46DFC61}"/>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177668"/>
            <a:ext cx="9919879"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br>
              <a:rPr lang="fr-FR" sz="2000" b="1" dirty="0">
                <a:solidFill>
                  <a:srgbClr val="222222"/>
                </a:solidFill>
              </a:rPr>
            </a:br>
            <a:endParaRPr lang="fr-FR" sz="2000" b="1" dirty="0">
              <a:solidFill>
                <a:srgbClr val="222222"/>
              </a:solidFill>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a:spcBef>
                <a:spcPts val="0"/>
              </a:spcBef>
              <a:buFont typeface="Wingdings" panose="05000000000000000000" pitchFamily="2" charset="2"/>
              <a:buChar char="è"/>
            </a:pPr>
            <a:r>
              <a:rPr lang="fr-FR" sz="2000" b="1" dirty="0">
                <a:solidFill>
                  <a:srgbClr val="222222"/>
                </a:solidFill>
                <a:latin typeface="Avenir Next LT Pro" panose="020B0504020202020204" pitchFamily="34" charset="0"/>
                <a:sym typeface="Wingdings" panose="05000000000000000000" pitchFamily="2" charset="2"/>
              </a:rPr>
              <a:t>Les parcours d’achat fluides et l’argument de la </a:t>
            </a:r>
            <a:r>
              <a:rPr lang="fr-FR" sz="2000" b="1" dirty="0" err="1">
                <a:solidFill>
                  <a:srgbClr val="222222"/>
                </a:solidFill>
                <a:latin typeface="Avenir Next LT Pro" panose="020B0504020202020204" pitchFamily="34" charset="0"/>
                <a:sym typeface="Wingdings" panose="05000000000000000000" pitchFamily="2" charset="2"/>
              </a:rPr>
              <a:t>customer-centricity</a:t>
            </a:r>
            <a:r>
              <a:rPr lang="fr-FR" sz="2000" b="1" dirty="0">
                <a:solidFill>
                  <a:srgbClr val="222222"/>
                </a:solidFill>
                <a:latin typeface="Avenir Next LT Pro" panose="020B0504020202020204" pitchFamily="34" charset="0"/>
                <a:sym typeface="Wingdings" panose="05000000000000000000" pitchFamily="2" charset="2"/>
              </a:rPr>
              <a:t> ne suffisent plus. Il ne suffit pas non plus d'envisager le </a:t>
            </a:r>
            <a:r>
              <a:rPr lang="fr-FR" sz="2000" b="1" dirty="0" err="1">
                <a:solidFill>
                  <a:srgbClr val="222222"/>
                </a:solidFill>
                <a:latin typeface="Avenir Next LT Pro" panose="020B0504020202020204" pitchFamily="34" charset="0"/>
                <a:sym typeface="Wingdings" panose="05000000000000000000" pitchFamily="2" charset="2"/>
              </a:rPr>
              <a:t>développement</a:t>
            </a:r>
            <a:r>
              <a:rPr lang="fr-FR" sz="2000" b="1" dirty="0">
                <a:solidFill>
                  <a:srgbClr val="222222"/>
                </a:solidFill>
                <a:latin typeface="Avenir Next LT Pro" panose="020B0504020202020204" pitchFamily="34" charset="0"/>
                <a:sym typeface="Wingdings" panose="05000000000000000000" pitchFamily="2" charset="2"/>
              </a:rPr>
              <a:t> omnicanal sous l'angle technologique. Il doit être humain et personnel.</a:t>
            </a:r>
          </a:p>
          <a:p>
            <a:pPr marL="0" indent="0">
              <a:spcBef>
                <a:spcPts val="0"/>
              </a:spcBef>
              <a:buNone/>
            </a:pPr>
            <a:endParaRPr lang="fr-FR" sz="2000"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2286" i="1" dirty="0">
                <a:latin typeface="Avenir Next LT Pro" panose="020B0504020202020204" pitchFamily="34" charset="0"/>
                <a:sym typeface="Wingdings" panose="05000000000000000000" pitchFamily="2" charset="2"/>
              </a:rPr>
              <a:t>« Les gens veulent parler à un vrai humain, pas seulement à un </a:t>
            </a:r>
            <a:r>
              <a:rPr lang="fr-FR" sz="2286" i="1" dirty="0" err="1">
                <a:latin typeface="Avenir Next LT Pro" panose="020B0504020202020204" pitchFamily="34" charset="0"/>
                <a:sym typeface="Wingdings" panose="05000000000000000000" pitchFamily="2" charset="2"/>
              </a:rPr>
              <a:t>chatbot</a:t>
            </a:r>
            <a:r>
              <a:rPr lang="fr-FR" sz="2286" i="1" dirty="0">
                <a:latin typeface="Avenir Next LT Pro" panose="020B0504020202020204" pitchFamily="34" charset="0"/>
                <a:sym typeface="Wingdings" panose="05000000000000000000" pitchFamily="2" charset="2"/>
              </a:rPr>
              <a:t>, que ce soit dans un magasin physique ou au téléphone »</a:t>
            </a:r>
          </a:p>
          <a:p>
            <a:pPr marL="0" indent="0">
              <a:spcBef>
                <a:spcPts val="0"/>
              </a:spcBef>
              <a:buNone/>
            </a:pPr>
            <a:endParaRPr lang="fr-FR" sz="3429" i="1" dirty="0">
              <a:latin typeface="Avenir Next LT Pro" panose="020B0504020202020204" pitchFamily="34" charset="0"/>
              <a:sym typeface="Wingdings" panose="05000000000000000000" pitchFamily="2" charset="2"/>
            </a:endParaRPr>
          </a:p>
          <a:p>
            <a:pPr marL="0" indent="0">
              <a:spcBef>
                <a:spcPts val="0"/>
              </a:spcBef>
              <a:buNone/>
            </a:pPr>
            <a:r>
              <a:rPr lang="fr-FR" b="1" dirty="0">
                <a:solidFill>
                  <a:srgbClr val="070707"/>
                </a:solidFill>
                <a:latin typeface="Avenir Next LT Pro" panose="020B0504020202020204" pitchFamily="34" charset="0"/>
              </a:rPr>
              <a:t>Le commerce de demain doit résolument s’orienter vers l’humain</a:t>
            </a:r>
            <a:r>
              <a:rPr lang="fr-FR" dirty="0">
                <a:solidFill>
                  <a:srgbClr val="070707"/>
                </a:solidFill>
                <a:latin typeface="Avenir Next LT Pro" panose="020B0504020202020204" pitchFamily="34" charset="0"/>
              </a:rPr>
              <a:t>.</a:t>
            </a:r>
            <a:endParaRPr lang="fr-FR" sz="4000" i="1" dirty="0">
              <a:latin typeface="Avenir Next LT Pro" panose="020B0504020202020204" pitchFamily="34" charset="0"/>
              <a:sym typeface="Wingdings" panose="05000000000000000000" pitchFamily="2" charset="2"/>
            </a:endParaRP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Tree>
    <p:extLst>
      <p:ext uri="{BB962C8B-B14F-4D97-AF65-F5344CB8AC3E}">
        <p14:creationId xmlns:p14="http://schemas.microsoft.com/office/powerpoint/2010/main" val="1678670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ssis, canapé, personne, intérieur&#10;&#10;Description générée automatiquement">
            <a:extLst>
              <a:ext uri="{FF2B5EF4-FFF2-40B4-BE49-F238E27FC236}">
                <a16:creationId xmlns:a16="http://schemas.microsoft.com/office/drawing/2014/main" id="{8BA35DFA-B805-5225-AF77-98F6A3A293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69DD1F2-43EA-C9AA-9476-5233EFB98E23}"/>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612C25CF-DCA0-4155-1E46-C15A442BCA3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96471"/>
            <a:ext cx="9641241" cy="5041446"/>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Mettre de l’humain dans les points de contact avec l’enseigne </a:t>
            </a:r>
            <a:br>
              <a:rPr lang="fr-FR" sz="2000" b="1"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est un défi majeur.</a:t>
            </a:r>
          </a:p>
          <a:p>
            <a:pPr marL="0" indent="0">
              <a:spcBef>
                <a:spcPts val="0"/>
              </a:spcBef>
              <a:buNone/>
            </a:pPr>
            <a:endParaRPr lang="fr-FR" sz="2000" b="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La relation est la « nouvelle valeur business ». </a:t>
            </a:r>
            <a:r>
              <a:rPr lang="fr-FR" sz="2000" dirty="0">
                <a:latin typeface="Avenir Next LT Pro" panose="020B0504020202020204" pitchFamily="34" charset="0"/>
                <a:sym typeface="Wingdings" panose="05000000000000000000" pitchFamily="2" charset="2"/>
              </a:rPr>
              <a:t>Si l’objectif est à la digitalisation et à la modernisation, </a:t>
            </a:r>
            <a:r>
              <a:rPr lang="fr-FR" sz="2000" b="1" dirty="0">
                <a:latin typeface="Avenir Next LT Pro" panose="020B0504020202020204" pitchFamily="34" charset="0"/>
                <a:sym typeface="Wingdings" panose="05000000000000000000" pitchFamily="2" charset="2"/>
              </a:rPr>
              <a:t>l’heure est aussi à « réhumaniser » la relation pour créer un climat de confiance avec ses clients</a:t>
            </a:r>
            <a:r>
              <a:rPr lang="fr-FR" sz="2000" dirty="0">
                <a:latin typeface="Avenir Next LT Pro" panose="020B0504020202020204" pitchFamily="34" charset="0"/>
                <a:sym typeface="Wingdings" panose="05000000000000000000" pitchFamily="2" charset="2"/>
              </a:rPr>
              <a:t>. Cette tendance s’illustre par le succès du commerce de proximité et l’ajout de relais humains aux différents points de contact du parcours d’achat, que ce soit online ou en magasin physique. Elle s’incarne aussi à travers des animations ou ateliers de plus en plus souvent proposés par des marques?</a:t>
            </a: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5511870"/>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 Ipsos 2022</a:t>
            </a:r>
            <a:endParaRPr lang="fr-FR" sz="857" dirty="0">
              <a:latin typeface="Avenir Next LT Pro" panose="020B0504020202020204" pitchFamily="34" charset="0"/>
            </a:endParaRPr>
          </a:p>
        </p:txBody>
      </p:sp>
    </p:spTree>
    <p:extLst>
      <p:ext uri="{BB962C8B-B14F-4D97-AF65-F5344CB8AC3E}">
        <p14:creationId xmlns:p14="http://schemas.microsoft.com/office/powerpoint/2010/main" val="2604097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ssis, canapé, personne, intérieur&#10;&#10;Description générée automatiquement">
            <a:extLst>
              <a:ext uri="{FF2B5EF4-FFF2-40B4-BE49-F238E27FC236}">
                <a16:creationId xmlns:a16="http://schemas.microsoft.com/office/drawing/2014/main" id="{8BA35DFA-B805-5225-AF77-98F6A3A293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69DD1F2-43EA-C9AA-9476-5233EFB98E23}"/>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612C25CF-DCA0-4155-1E46-C15A442BCA3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96471"/>
            <a:ext cx="9641241" cy="5041446"/>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Mettre de l’humain dans les points de contact avec l’enseigne </a:t>
            </a:r>
            <a:br>
              <a:rPr lang="fr-FR" sz="2000" b="1"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est un défi majeur.</a:t>
            </a:r>
            <a:endParaRPr lang="fr-FR" sz="2000" i="1"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5511870"/>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 Ipsos 2022</a:t>
            </a:r>
            <a:endParaRPr lang="fr-FR" sz="857" dirty="0">
              <a:latin typeface="Avenir Next LT Pro" panose="020B0504020202020204" pitchFamily="34" charset="0"/>
            </a:endParaRPr>
          </a:p>
        </p:txBody>
      </p:sp>
      <p:sp>
        <p:nvSpPr>
          <p:cNvPr id="6" name="ZoneTexte 5">
            <a:extLst>
              <a:ext uri="{FF2B5EF4-FFF2-40B4-BE49-F238E27FC236}">
                <a16:creationId xmlns:a16="http://schemas.microsoft.com/office/drawing/2014/main" id="{45FB14CF-7FE3-AD0E-B4BB-C2E7B6F9E344}"/>
              </a:ext>
            </a:extLst>
          </p:cNvPr>
          <p:cNvSpPr txBox="1"/>
          <p:nvPr/>
        </p:nvSpPr>
        <p:spPr>
          <a:xfrm>
            <a:off x="7016621" y="2646832"/>
            <a:ext cx="4450701" cy="2071721"/>
          </a:xfrm>
          <a:prstGeom prst="rect">
            <a:avLst/>
          </a:prstGeom>
          <a:noFill/>
        </p:spPr>
        <p:txBody>
          <a:bodyPr wrap="square">
            <a:spAutoFit/>
          </a:bodyPr>
          <a:lstStyle/>
          <a:p>
            <a:r>
              <a:rPr lang="fr-FR" sz="1429" b="1" dirty="0">
                <a:latin typeface="Avenir Next LT Pro" panose="020B0504020202020204" pitchFamily="34" charset="0"/>
                <a:sym typeface="Wingdings" panose="05000000000000000000" pitchFamily="2" charset="2"/>
              </a:rPr>
              <a:t># Les magasins « </a:t>
            </a:r>
            <a:r>
              <a:rPr lang="fr-FR" sz="1429" b="1" dirty="0" err="1">
                <a:latin typeface="Avenir Next LT Pro" panose="020B0504020202020204" pitchFamily="34" charset="0"/>
                <a:sym typeface="Wingdings" panose="05000000000000000000" pitchFamily="2" charset="2"/>
              </a:rPr>
              <a:t>mom</a:t>
            </a:r>
            <a:r>
              <a:rPr lang="fr-FR" sz="1429" b="1" dirty="0">
                <a:latin typeface="Avenir Next LT Pro" panose="020B0504020202020204" pitchFamily="34" charset="0"/>
                <a:sym typeface="Wingdings" panose="05000000000000000000" pitchFamily="2" charset="2"/>
              </a:rPr>
              <a:t> &amp; pop » </a:t>
            </a:r>
            <a:r>
              <a:rPr lang="fr-FR" sz="1429" dirty="0">
                <a:latin typeface="Avenir Next LT Pro" panose="020B0504020202020204" pitchFamily="34" charset="0"/>
                <a:sym typeface="Wingdings" panose="05000000000000000000" pitchFamily="2" charset="2"/>
              </a:rPr>
              <a:t>(petits &amp; indépendants) sont l’avenir ! </a:t>
            </a:r>
            <a:br>
              <a:rPr lang="fr-FR" sz="1429" dirty="0">
                <a:latin typeface="Avenir Next LT Pro" panose="020B0504020202020204" pitchFamily="34" charset="0"/>
                <a:sym typeface="Wingdings" panose="05000000000000000000" pitchFamily="2" charset="2"/>
              </a:rPr>
            </a:br>
            <a:r>
              <a:rPr lang="fr-FR" sz="1429" dirty="0">
                <a:latin typeface="Avenir Next LT Pro" panose="020B0504020202020204" pitchFamily="34" charset="0"/>
                <a:sym typeface="Wingdings" panose="05000000000000000000" pitchFamily="2" charset="2"/>
              </a:rPr>
              <a:t>Ils connaissent leurs clients par leur nom et leurs préférences en matière de produits et de marques; et en plus ils vendent désormais à leurs clients via WhatsApp. Comparez-les à l'expérience de transaction de commerce électronique «traditionnelle» relativement anonyme avec une enseigne en ligne. </a:t>
            </a:r>
            <a:endParaRPr lang="fr-FR" sz="1429" dirty="0">
              <a:latin typeface="Avenir Next LT Pro" panose="020B0504020202020204" pitchFamily="34" charset="0"/>
            </a:endParaRPr>
          </a:p>
        </p:txBody>
      </p:sp>
      <p:sp>
        <p:nvSpPr>
          <p:cNvPr id="8" name="ZoneTexte 7">
            <a:extLst>
              <a:ext uri="{FF2B5EF4-FFF2-40B4-BE49-F238E27FC236}">
                <a16:creationId xmlns:a16="http://schemas.microsoft.com/office/drawing/2014/main" id="{DF227A36-8A76-A437-8347-2B1BF6EE3727}"/>
              </a:ext>
            </a:extLst>
          </p:cNvPr>
          <p:cNvSpPr txBox="1"/>
          <p:nvPr/>
        </p:nvSpPr>
        <p:spPr>
          <a:xfrm>
            <a:off x="1256527" y="2646833"/>
            <a:ext cx="4696404" cy="2951449"/>
          </a:xfrm>
          <a:prstGeom prst="rect">
            <a:avLst/>
          </a:prstGeom>
          <a:noFill/>
        </p:spPr>
        <p:txBody>
          <a:bodyPr wrap="square">
            <a:spAutoFit/>
          </a:bodyPr>
          <a:lstStyle/>
          <a:p>
            <a:r>
              <a:rPr lang="fr-FR" sz="1429" dirty="0">
                <a:latin typeface="Avenir Next LT Pro" panose="020B0504020202020204" pitchFamily="34" charset="0"/>
                <a:sym typeface="Wingdings" panose="05000000000000000000" pitchFamily="2" charset="2"/>
              </a:rPr>
              <a:t># Ce n'est pas un hasard si </a:t>
            </a:r>
            <a:r>
              <a:rPr lang="fr-FR" sz="1429" b="1" dirty="0">
                <a:latin typeface="Avenir Next LT Pro" panose="020B0504020202020204" pitchFamily="34" charset="0"/>
                <a:sym typeface="Wingdings" panose="05000000000000000000" pitchFamily="2" charset="2"/>
              </a:rPr>
              <a:t>le live shopping a décollé</a:t>
            </a:r>
            <a:r>
              <a:rPr lang="fr-FR" sz="1429" dirty="0">
                <a:latin typeface="Avenir Next LT Pro" panose="020B0504020202020204" pitchFamily="34" charset="0"/>
                <a:sym typeface="Wingdings" panose="05000000000000000000" pitchFamily="2" charset="2"/>
              </a:rPr>
              <a:t>, offrant aux consommateurs la possibilité d'interagir à la fois avec des vendeurs ‘charismatiques’ et avec d'autres consommateurs qui regardent la même « émission ». </a:t>
            </a:r>
            <a:br>
              <a:rPr lang="fr-FR" sz="1429" dirty="0">
                <a:latin typeface="Avenir Next LT Pro" panose="020B0504020202020204" pitchFamily="34" charset="0"/>
                <a:sym typeface="Wingdings" panose="05000000000000000000" pitchFamily="2" charset="2"/>
              </a:rPr>
            </a:br>
            <a:br>
              <a:rPr lang="fr-FR" sz="1429" dirty="0">
                <a:latin typeface="Avenir Next LT Pro" panose="020B0504020202020204" pitchFamily="34" charset="0"/>
                <a:sym typeface="Wingdings" panose="05000000000000000000" pitchFamily="2" charset="2"/>
              </a:rPr>
            </a:br>
            <a:r>
              <a:rPr lang="fr-FR" sz="1429" dirty="0">
                <a:latin typeface="Avenir Next LT Pro" panose="020B0504020202020204" pitchFamily="34" charset="0"/>
                <a:sym typeface="Wingdings" panose="05000000000000000000" pitchFamily="2" charset="2"/>
              </a:rPr>
              <a:t># </a:t>
            </a:r>
            <a:r>
              <a:rPr lang="fr-FR" sz="1429" b="1" dirty="0">
                <a:latin typeface="Avenir Next LT Pro" panose="020B0504020202020204" pitchFamily="34" charset="0"/>
                <a:sym typeface="Wingdings" panose="05000000000000000000" pitchFamily="2" charset="2"/>
              </a:rPr>
              <a:t>L'essor rapide du commerce social impliquant des recommandations entre amis</a:t>
            </a:r>
            <a:r>
              <a:rPr lang="fr-FR" sz="1429" dirty="0">
                <a:latin typeface="Avenir Next LT Pro" panose="020B0504020202020204" pitchFamily="34" charset="0"/>
                <a:sym typeface="Wingdings" panose="05000000000000000000" pitchFamily="2" charset="2"/>
              </a:rPr>
              <a:t>. </a:t>
            </a:r>
          </a:p>
          <a:p>
            <a:r>
              <a:rPr lang="fr-FR" sz="1429" dirty="0">
                <a:latin typeface="Avenir Next LT Pro" panose="020B0504020202020204" pitchFamily="34" charset="0"/>
                <a:sym typeface="Wingdings" panose="05000000000000000000" pitchFamily="2" charset="2"/>
              </a:rPr>
              <a:t>La croissance de </a:t>
            </a:r>
            <a:r>
              <a:rPr lang="fr-FR" sz="1429" dirty="0" err="1">
                <a:latin typeface="Avenir Next LT Pro" panose="020B0504020202020204" pitchFamily="34" charset="0"/>
                <a:sym typeface="Wingdings" panose="05000000000000000000" pitchFamily="2" charset="2"/>
              </a:rPr>
              <a:t>TikTok</a:t>
            </a:r>
            <a:r>
              <a:rPr lang="fr-FR" sz="1429" dirty="0">
                <a:latin typeface="Avenir Next LT Pro" panose="020B0504020202020204" pitchFamily="34" charset="0"/>
                <a:sym typeface="Wingdings" panose="05000000000000000000" pitchFamily="2" charset="2"/>
              </a:rPr>
              <a:t>, mettant en vedette des histoires personnelles et les détails de la vie des individus, en même temps que la promotion de produits, comme la célèbre vidéo de skateur </a:t>
            </a:r>
            <a:r>
              <a:rPr lang="fr-FR" sz="1429" dirty="0" err="1">
                <a:latin typeface="Avenir Next LT Pro" panose="020B0504020202020204" pitchFamily="34" charset="0"/>
                <a:sym typeface="Wingdings" panose="05000000000000000000" pitchFamily="2" charset="2"/>
              </a:rPr>
              <a:t>Ocean</a:t>
            </a:r>
            <a:r>
              <a:rPr lang="fr-FR" sz="1429" dirty="0">
                <a:latin typeface="Avenir Next LT Pro" panose="020B0504020202020204" pitchFamily="34" charset="0"/>
                <a:sym typeface="Wingdings" panose="05000000000000000000" pitchFamily="2" charset="2"/>
              </a:rPr>
              <a:t> Spray. </a:t>
            </a:r>
          </a:p>
        </p:txBody>
      </p:sp>
    </p:spTree>
    <p:extLst>
      <p:ext uri="{BB962C8B-B14F-4D97-AF65-F5344CB8AC3E}">
        <p14:creationId xmlns:p14="http://schemas.microsoft.com/office/powerpoint/2010/main" val="3155450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ersonne, gens, groupe&#10;&#10;Description générée automatiquement">
            <a:extLst>
              <a:ext uri="{FF2B5EF4-FFF2-40B4-BE49-F238E27FC236}">
                <a16:creationId xmlns:a16="http://schemas.microsoft.com/office/drawing/2014/main" id="{A7C9746E-B8F1-B96F-381C-2AD2C61FDA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294454" cy="6857999"/>
          </a:xfrm>
          <a:prstGeom prst="rect">
            <a:avLst/>
          </a:prstGeom>
        </p:spPr>
      </p:pic>
      <p:sp>
        <p:nvSpPr>
          <p:cNvPr id="9" name="Rectangle 8">
            <a:extLst>
              <a:ext uri="{FF2B5EF4-FFF2-40B4-BE49-F238E27FC236}">
                <a16:creationId xmlns:a16="http://schemas.microsoft.com/office/drawing/2014/main" id="{0D4DCF00-4781-B973-996F-98A0DE247122}"/>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7B118C4F-90A2-DE89-E679-16E19FA3644C}"/>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0811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3143" b="1" dirty="0">
              <a:solidFill>
                <a:srgbClr val="222222"/>
              </a:solidFill>
              <a:latin typeface="Playfair Display" panose="00000500000000000000" pitchFamily="2" charset="0"/>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latin typeface="Avenir Next LT Pro" panose="020B0504020202020204" pitchFamily="34" charset="0"/>
                <a:sym typeface="Wingdings" panose="05000000000000000000" pitchFamily="2" charset="2"/>
              </a:rPr>
              <a:t>L'étude </a:t>
            </a:r>
            <a:r>
              <a:rPr lang="fr-FR" sz="1714" b="1" dirty="0" err="1">
                <a:latin typeface="Avenir Next LT Pro" panose="020B0504020202020204" pitchFamily="34" charset="0"/>
                <a:sym typeface="Wingdings" panose="05000000000000000000" pitchFamily="2" charset="2"/>
              </a:rPr>
              <a:t>ObSoCo</a:t>
            </a:r>
            <a:r>
              <a:rPr lang="fr-FR" sz="1714" b="1" dirty="0">
                <a:latin typeface="Avenir Next LT Pro" panose="020B0504020202020204" pitchFamily="34" charset="0"/>
                <a:sym typeface="Wingdings" panose="05000000000000000000" pitchFamily="2" charset="2"/>
              </a:rPr>
              <a:t> révèle une convergence de l'ensemble des acteurs interrogés (Experts, consommateurs…) sur l'importance de l'humain qui constitue la pierre angulaire de l'attractivité du commerce idéal de demain. </a:t>
            </a:r>
            <a:br>
              <a:rPr lang="fr-FR" sz="1714" i="1" dirty="0">
                <a:latin typeface="Avenir Next LT Pro" panose="020B0504020202020204" pitchFamily="34" charset="0"/>
                <a:sym typeface="Wingdings" panose="05000000000000000000" pitchFamily="2" charset="2"/>
              </a:rPr>
            </a:b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1429" dirty="0">
                <a:effectLst>
                  <a:outerShdw blurRad="38100" dist="38100" dir="2700000" algn="tl">
                    <a:srgbClr val="000000">
                      <a:alpha val="43137"/>
                    </a:srgbClr>
                  </a:outerShdw>
                </a:effectLst>
                <a:latin typeface="Avenir Next LT Pro" panose="020B0504020202020204" pitchFamily="34" charset="0"/>
                <a:sym typeface="Wingdings" panose="05000000000000000000" pitchFamily="2" charset="2"/>
              </a:rPr>
              <a:t>Parmi les deux propositions suivantes, quelle est</a:t>
            </a:r>
          </a:p>
          <a:p>
            <a:pPr marL="0" indent="0">
              <a:spcBef>
                <a:spcPts val="0"/>
              </a:spcBef>
              <a:buNone/>
            </a:pPr>
            <a:r>
              <a:rPr lang="fr-FR" sz="1429" dirty="0">
                <a:effectLst>
                  <a:outerShdw blurRad="38100" dist="38100" dir="2700000" algn="tl">
                    <a:srgbClr val="000000">
                      <a:alpha val="43137"/>
                    </a:srgbClr>
                  </a:outerShdw>
                </a:effectLst>
                <a:latin typeface="Avenir Next LT Pro" panose="020B0504020202020204" pitchFamily="34" charset="0"/>
                <a:sym typeface="Wingdings" panose="05000000000000000000" pitchFamily="2" charset="2"/>
              </a:rPr>
              <a:t>selon vous celle qui correspond le mieux au</a:t>
            </a:r>
          </a:p>
          <a:p>
            <a:pPr marL="0" indent="0">
              <a:spcBef>
                <a:spcPts val="0"/>
              </a:spcBef>
              <a:buNone/>
            </a:pPr>
            <a:r>
              <a:rPr lang="fr-FR" sz="1429" dirty="0">
                <a:effectLst>
                  <a:outerShdw blurRad="38100" dist="38100" dir="2700000" algn="tl">
                    <a:srgbClr val="000000">
                      <a:alpha val="43137"/>
                    </a:srgbClr>
                  </a:outerShdw>
                </a:effectLst>
                <a:sym typeface="Wingdings" panose="05000000000000000000" pitchFamily="2" charset="2"/>
              </a:rPr>
              <a:t>commerce idéal de demain ?</a:t>
            </a: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pic>
        <p:nvPicPr>
          <p:cNvPr id="6" name="Image 5">
            <a:extLst>
              <a:ext uri="{FF2B5EF4-FFF2-40B4-BE49-F238E27FC236}">
                <a16:creationId xmlns:a16="http://schemas.microsoft.com/office/drawing/2014/main" id="{FEDF4E78-3912-9157-0E5F-C75310F8F8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03176" y="3567741"/>
            <a:ext cx="4161186" cy="2511759"/>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EB8893E7-DD78-BBA5-38C4-D434FF8880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85284" y="3124633"/>
            <a:ext cx="5947374" cy="29548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10298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ersonne, gens, groupe&#10;&#10;Description générée automatiquement">
            <a:extLst>
              <a:ext uri="{FF2B5EF4-FFF2-40B4-BE49-F238E27FC236}">
                <a16:creationId xmlns:a16="http://schemas.microsoft.com/office/drawing/2014/main" id="{A7C9746E-B8F1-B96F-381C-2AD2C61FDA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294454" cy="6857999"/>
          </a:xfrm>
          <a:prstGeom prst="rect">
            <a:avLst/>
          </a:prstGeom>
        </p:spPr>
      </p:pic>
      <p:sp>
        <p:nvSpPr>
          <p:cNvPr id="9" name="Rectangle 8">
            <a:extLst>
              <a:ext uri="{FF2B5EF4-FFF2-40B4-BE49-F238E27FC236}">
                <a16:creationId xmlns:a16="http://schemas.microsoft.com/office/drawing/2014/main" id="{0D4DCF00-4781-B973-996F-98A0DE247122}"/>
              </a:ext>
            </a:extLst>
          </p:cNvPr>
          <p:cNvSpPr/>
          <p:nvPr/>
        </p:nvSpPr>
        <p:spPr>
          <a:xfrm>
            <a:off x="0" y="0"/>
            <a:ext cx="12294454"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7B118C4F-90A2-DE89-E679-16E19FA3644C}"/>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0811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3143" b="1" dirty="0">
              <a:solidFill>
                <a:srgbClr val="222222"/>
              </a:solidFill>
              <a:latin typeface="Playfair Display" panose="00000500000000000000" pitchFamily="2" charset="0"/>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latin typeface="Avenir Next LT Pro" panose="020B0504020202020204" pitchFamily="34" charset="0"/>
                <a:sym typeface="Wingdings" panose="05000000000000000000" pitchFamily="2" charset="2"/>
              </a:rPr>
              <a:t>L'étude </a:t>
            </a:r>
            <a:r>
              <a:rPr lang="fr-FR" sz="1714" b="1" dirty="0" err="1">
                <a:latin typeface="Avenir Next LT Pro" panose="020B0504020202020204" pitchFamily="34" charset="0"/>
                <a:sym typeface="Wingdings" panose="05000000000000000000" pitchFamily="2" charset="2"/>
              </a:rPr>
              <a:t>ObSoCo</a:t>
            </a:r>
            <a:r>
              <a:rPr lang="fr-FR" sz="1714" b="1" dirty="0">
                <a:latin typeface="Avenir Next LT Pro" panose="020B0504020202020204" pitchFamily="34" charset="0"/>
                <a:sym typeface="Wingdings" panose="05000000000000000000" pitchFamily="2" charset="2"/>
              </a:rPr>
              <a:t> révèle une convergence de l'ensemble des acteurs interrogés (Experts, consommateurs…) sur l'importance de l'humain qui constitue la pierre angulaire de l'attractivité du commerce idéal de demain. </a:t>
            </a:r>
            <a:br>
              <a:rPr lang="fr-FR" sz="1714" i="1" dirty="0">
                <a:latin typeface="Avenir Next LT Pro" panose="020B0504020202020204" pitchFamily="34" charset="0"/>
                <a:sym typeface="Wingdings" panose="05000000000000000000" pitchFamily="2" charset="2"/>
              </a:rPr>
            </a:br>
            <a:endParaRPr lang="fr-FR" sz="1714" i="1"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
        <p:nvSpPr>
          <p:cNvPr id="4" name="ZoneTexte 3">
            <a:extLst>
              <a:ext uri="{FF2B5EF4-FFF2-40B4-BE49-F238E27FC236}">
                <a16:creationId xmlns:a16="http://schemas.microsoft.com/office/drawing/2014/main" id="{6CE05853-E051-E960-69D2-09D299ABCC9D}"/>
              </a:ext>
            </a:extLst>
          </p:cNvPr>
          <p:cNvSpPr txBox="1"/>
          <p:nvPr/>
        </p:nvSpPr>
        <p:spPr>
          <a:xfrm>
            <a:off x="8319899" y="3338127"/>
            <a:ext cx="3498980" cy="2585323"/>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Contact physique avant tout ! </a:t>
            </a:r>
            <a:r>
              <a:rPr lang="fr-FR" sz="1800" dirty="0">
                <a:latin typeface="Avenir Next LT Pro" panose="020B0504020202020204" pitchFamily="34" charset="0"/>
                <a:sym typeface="Wingdings" panose="05000000000000000000" pitchFamily="2" charset="2"/>
              </a:rPr>
              <a:t>Les Français réaffirment leur attachement au commerce physique et au contact humain : en effet, </a:t>
            </a:r>
            <a:r>
              <a:rPr lang="fr-FR" sz="1800" b="1" dirty="0">
                <a:latin typeface="Avenir Next LT Pro" panose="020B0504020202020204" pitchFamily="34" charset="0"/>
                <a:sym typeface="Wingdings" panose="05000000000000000000" pitchFamily="2" charset="2"/>
              </a:rPr>
              <a:t>62 % d’entre eux déclarent préférer acheter en magasin </a:t>
            </a:r>
            <a:r>
              <a:rPr lang="fr-FR" sz="1800" dirty="0">
                <a:latin typeface="Avenir Next LT Pro" panose="020B0504020202020204" pitchFamily="34" charset="0"/>
                <a:sym typeface="Wingdings" panose="05000000000000000000" pitchFamily="2" charset="2"/>
              </a:rPr>
              <a:t>(contre % au global), 63% continuent d’acheter en magasin pour le plaisir.</a:t>
            </a:r>
          </a:p>
        </p:txBody>
      </p:sp>
      <p:sp>
        <p:nvSpPr>
          <p:cNvPr id="7" name="ZoneTexte 6">
            <a:extLst>
              <a:ext uri="{FF2B5EF4-FFF2-40B4-BE49-F238E27FC236}">
                <a16:creationId xmlns:a16="http://schemas.microsoft.com/office/drawing/2014/main" id="{76E1A836-6BF3-E39D-BC37-8A5DC7065B71}"/>
              </a:ext>
            </a:extLst>
          </p:cNvPr>
          <p:cNvSpPr txBox="1"/>
          <p:nvPr/>
        </p:nvSpPr>
        <p:spPr>
          <a:xfrm>
            <a:off x="4894205" y="3297712"/>
            <a:ext cx="3324762" cy="2862322"/>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L’humain y compris on line ! </a:t>
            </a:r>
            <a:r>
              <a:rPr lang="fr-FR" sz="1800" dirty="0">
                <a:latin typeface="Avenir Next LT Pro" panose="020B0504020202020204" pitchFamily="34" charset="0"/>
                <a:sym typeface="Wingdings" panose="05000000000000000000" pitchFamily="2" charset="2"/>
              </a:rPr>
              <a:t>Les clients expriment désormais le besoin d’un contact humain on line : </a:t>
            </a:r>
            <a:br>
              <a:rPr lang="fr-FR" sz="1800" dirty="0">
                <a:latin typeface="Avenir Next LT Pro" panose="020B0504020202020204" pitchFamily="34" charset="0"/>
                <a:sym typeface="Wingdings" panose="05000000000000000000" pitchFamily="2" charset="2"/>
              </a:rPr>
            </a:br>
            <a:r>
              <a:rPr lang="fr-FR" sz="1800" dirty="0">
                <a:latin typeface="Avenir Next LT Pro" panose="020B0504020202020204" pitchFamily="34" charset="0"/>
                <a:sym typeface="Wingdings" panose="05000000000000000000" pitchFamily="2" charset="2"/>
              </a:rPr>
              <a:t>82% des internautes sont rassurés dans leurs achats lorsqu’un site de e-commerce leur propose </a:t>
            </a:r>
            <a:r>
              <a:rPr lang="fr-FR" sz="1800" b="1" dirty="0">
                <a:latin typeface="Avenir Next LT Pro" panose="020B0504020202020204" pitchFamily="34" charset="0"/>
                <a:sym typeface="Wingdings" panose="05000000000000000000" pitchFamily="2" charset="2"/>
              </a:rPr>
              <a:t>un service de chat avec un conseiller</a:t>
            </a:r>
            <a:r>
              <a:rPr lang="fr-FR" sz="1800" dirty="0">
                <a:latin typeface="Avenir Next LT Pro" panose="020B0504020202020204" pitchFamily="34" charset="0"/>
                <a:sym typeface="Wingdings" panose="05000000000000000000" pitchFamily="2" charset="2"/>
              </a:rPr>
              <a:t>, d’après E-commerce Nation.</a:t>
            </a:r>
          </a:p>
        </p:txBody>
      </p:sp>
      <p:sp>
        <p:nvSpPr>
          <p:cNvPr id="8" name="ZoneTexte 7">
            <a:extLst>
              <a:ext uri="{FF2B5EF4-FFF2-40B4-BE49-F238E27FC236}">
                <a16:creationId xmlns:a16="http://schemas.microsoft.com/office/drawing/2014/main" id="{E2A1929D-6085-8F64-1F94-F110A8DE4B2A}"/>
              </a:ext>
            </a:extLst>
          </p:cNvPr>
          <p:cNvSpPr txBox="1"/>
          <p:nvPr/>
        </p:nvSpPr>
        <p:spPr>
          <a:xfrm>
            <a:off x="1242872" y="3297712"/>
            <a:ext cx="3324762" cy="2585323"/>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L’expérience magasin ! </a:t>
            </a:r>
            <a:br>
              <a:rPr lang="fr-FR" sz="1800" b="1" dirty="0">
                <a:latin typeface="Avenir Next LT Pro" panose="020B0504020202020204" pitchFamily="34" charset="0"/>
                <a:sym typeface="Wingdings" panose="05000000000000000000" pitchFamily="2" charset="2"/>
              </a:rPr>
            </a:br>
            <a:r>
              <a:rPr lang="fr-FR" sz="1800" dirty="0">
                <a:latin typeface="Avenir Next LT Pro" panose="020B0504020202020204" pitchFamily="34" charset="0"/>
                <a:sym typeface="Wingdings" panose="05000000000000000000" pitchFamily="2" charset="2"/>
              </a:rPr>
              <a:t>Elle passe par une présence qualitative des vendeurs qui doivent se consacrer davantage encore à leurs clients. </a:t>
            </a:r>
            <a:r>
              <a:rPr lang="fr-FR" sz="1800" b="1" dirty="0">
                <a:latin typeface="Avenir Next LT Pro" panose="020B0504020202020204" pitchFamily="34" charset="0"/>
                <a:sym typeface="Wingdings" panose="05000000000000000000" pitchFamily="2" charset="2"/>
              </a:rPr>
              <a:t>Ce facteur humain est le premier contributeur à la confiance et à la fidélisation des clients</a:t>
            </a:r>
            <a:r>
              <a:rPr lang="fr-FR" sz="1800" dirty="0">
                <a:latin typeface="Avenir Next LT Pro" panose="020B0504020202020204" pitchFamily="34" charset="0"/>
                <a:sym typeface="Wingdings" panose="05000000000000000000" pitchFamily="2" charset="2"/>
              </a:rPr>
              <a:t>.</a:t>
            </a:r>
          </a:p>
        </p:txBody>
      </p:sp>
    </p:spTree>
    <p:extLst>
      <p:ext uri="{BB962C8B-B14F-4D97-AF65-F5344CB8AC3E}">
        <p14:creationId xmlns:p14="http://schemas.microsoft.com/office/powerpoint/2010/main" val="1349219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4" descr="Trader Joe's entrepreneurial journey: how to turn your products into  emotional goods. - SUPPER CLUB - Le blog de SUPPER">
            <a:extLst>
              <a:ext uri="{FF2B5EF4-FFF2-40B4-BE49-F238E27FC236}">
                <a16:creationId xmlns:a16="http://schemas.microsoft.com/office/drawing/2014/main" id="{C5D66ADD-1C8A-EF55-0106-D772DF7FA5D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1"/>
            <a:ext cx="1232267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7298E05-0F95-B279-E77C-7CAB79B99BDB}"/>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9714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endParaRPr lang="fr-FR" sz="3143" i="1" dirty="0">
              <a:latin typeface="Playfair Display" panose="00000500000000000000" pitchFamily="2" charset="0"/>
              <a:sym typeface="Wingdings" panose="05000000000000000000" pitchFamily="2" charset="2"/>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sym typeface="Wingdings" panose="05000000000000000000" pitchFamily="2" charset="2"/>
              </a:rPr>
              <a:t>Mettre de l’humain dans les points de contact avec l’enseigne est un défi majeur.</a:t>
            </a:r>
          </a:p>
          <a:p>
            <a:pPr marL="0" indent="0">
              <a:spcBef>
                <a:spcPts val="0"/>
              </a:spcBef>
              <a:buNone/>
            </a:pPr>
            <a:endParaRPr lang="fr-FR" sz="1714" b="1" i="1" dirty="0">
              <a:sym typeface="Wingdings" panose="05000000000000000000" pitchFamily="2" charset="2"/>
            </a:endParaRPr>
          </a:p>
          <a:p>
            <a:pPr marL="0" indent="0">
              <a:spcBef>
                <a:spcPts val="0"/>
              </a:spcBef>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4" name="Titre 1">
            <a:extLst>
              <a:ext uri="{FF2B5EF4-FFF2-40B4-BE49-F238E27FC236}">
                <a16:creationId xmlns:a16="http://schemas.microsoft.com/office/drawing/2014/main" id="{5F70855F-1890-C0DB-6111-E094D16D9EB0}"/>
              </a:ext>
            </a:extLst>
          </p:cNvPr>
          <p:cNvSpPr txBox="1">
            <a:spLocks/>
          </p:cNvSpPr>
          <p:nvPr/>
        </p:nvSpPr>
        <p:spPr>
          <a:xfrm>
            <a:off x="1303177" y="2615013"/>
            <a:ext cx="9249563" cy="1143000"/>
          </a:xfrm>
          <a:prstGeom prst="rect">
            <a:avLst/>
          </a:prstGeom>
        </p:spPr>
        <p:txBody>
          <a:bodyPr vert="horz" lIns="65314" tIns="32657" rIns="65314" bIns="32657" rtlCol="0" anchor="ctr">
            <a:normAutofit fontScale="97500" lnSpcReduction="10000"/>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r>
              <a:rPr lang="fr-FR" sz="1714" dirty="0">
                <a:solidFill>
                  <a:srgbClr val="1F1F1F"/>
                </a:solidFill>
              </a:rPr>
              <a:t>Les supermarchés Trader </a:t>
            </a:r>
            <a:r>
              <a:rPr lang="fr-FR" sz="1714" dirty="0" err="1">
                <a:solidFill>
                  <a:srgbClr val="1F1F1F"/>
                </a:solidFill>
              </a:rPr>
              <a:t>Joe’s</a:t>
            </a:r>
            <a:r>
              <a:rPr lang="fr-FR" sz="1714" dirty="0">
                <a:solidFill>
                  <a:srgbClr val="1F1F1F"/>
                </a:solidFill>
              </a:rPr>
              <a:t> détonnent par leurs magasins au look décontracté et une offre très travaillée composée en majorité de MDD quasi hard discount. Bien positionnée sur le frais et le bio, l’enseigne joue la carte de la proximité et de la convivialité.</a:t>
            </a:r>
            <a:br>
              <a:rPr lang="fr-FR" sz="1714" dirty="0">
                <a:solidFill>
                  <a:srgbClr val="1F1F1F"/>
                </a:solidFill>
              </a:rPr>
            </a:br>
            <a:r>
              <a:rPr lang="fr-FR" sz="1714" dirty="0">
                <a:solidFill>
                  <a:srgbClr val="1F1F1F"/>
                </a:solidFill>
              </a:rPr>
              <a:t>Trader </a:t>
            </a:r>
            <a:r>
              <a:rPr lang="fr-FR" sz="1714" dirty="0" err="1">
                <a:solidFill>
                  <a:srgbClr val="1F1F1F"/>
                </a:solidFill>
              </a:rPr>
              <a:t>Joe's</a:t>
            </a:r>
            <a:r>
              <a:rPr lang="fr-FR" sz="1714" dirty="0">
                <a:solidFill>
                  <a:srgbClr val="1F1F1F"/>
                </a:solidFill>
              </a:rPr>
              <a:t> casse depuis cinquante ans les codes de la distribution alimentaire.</a:t>
            </a:r>
            <a:br>
              <a:rPr lang="fr-FR" sz="1714" dirty="0">
                <a:solidFill>
                  <a:srgbClr val="1F1F1F"/>
                </a:solidFill>
              </a:rPr>
            </a:br>
            <a:r>
              <a:rPr lang="fr-FR" sz="1714" dirty="0">
                <a:solidFill>
                  <a:srgbClr val="1F1F1F"/>
                </a:solidFill>
              </a:rPr>
              <a:t>554 magasins </a:t>
            </a:r>
            <a:endParaRPr lang="fr-FR" sz="1714" dirty="0"/>
          </a:p>
        </p:txBody>
      </p:sp>
      <p:pic>
        <p:nvPicPr>
          <p:cNvPr id="7" name="Picture 7" descr="Trader Joe's Logo : histoire, signification de l'emblème">
            <a:extLst>
              <a:ext uri="{FF2B5EF4-FFF2-40B4-BE49-F238E27FC236}">
                <a16:creationId xmlns:a16="http://schemas.microsoft.com/office/drawing/2014/main" id="{9EBE0DDD-5F2C-4579-EE8B-4178424C133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4949" b="32929"/>
          <a:stretch/>
        </p:blipFill>
        <p:spPr bwMode="auto">
          <a:xfrm>
            <a:off x="2226964" y="2030177"/>
            <a:ext cx="3156155" cy="5702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The top 15 items to try at Trader Joe's">
            <a:extLst>
              <a:ext uri="{FF2B5EF4-FFF2-40B4-BE49-F238E27FC236}">
                <a16:creationId xmlns:a16="http://schemas.microsoft.com/office/drawing/2014/main" id="{4E397CF4-087F-6AB0-F8EB-B758C712651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08939" y="3995563"/>
            <a:ext cx="2631620" cy="175122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40 Trader Joe's Facts - Trader Joe's Trivia">
            <a:extLst>
              <a:ext uri="{FF2B5EF4-FFF2-40B4-BE49-F238E27FC236}">
                <a16:creationId xmlns:a16="http://schemas.microsoft.com/office/drawing/2014/main" id="{D53F3BC7-AEBC-CB4D-CC13-D56D67B817A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76458" y="3995563"/>
            <a:ext cx="2068994" cy="2068994"/>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600AEB8E-7700-3A44-50A4-B7972F1EE7D7}"/>
              </a:ext>
            </a:extLst>
          </p:cNvPr>
          <p:cNvSpPr txBox="1"/>
          <p:nvPr/>
        </p:nvSpPr>
        <p:spPr>
          <a:xfrm>
            <a:off x="1247581" y="6094672"/>
            <a:ext cx="1958766" cy="290208"/>
          </a:xfrm>
          <a:prstGeom prst="rect">
            <a:avLst/>
          </a:prstGeom>
          <a:noFill/>
        </p:spPr>
        <p:txBody>
          <a:bodyPr wrap="square" rtlCol="0">
            <a:spAutoFit/>
          </a:bodyPr>
          <a:lstStyle/>
          <a:p>
            <a:r>
              <a:rPr lang="fr-FR" sz="1286" dirty="0">
                <a:latin typeface="Avenir Next LT Pro" panose="020B0504020202020204" pitchFamily="34" charset="0"/>
              </a:rPr>
              <a:t>Humour</a:t>
            </a:r>
          </a:p>
        </p:txBody>
      </p:sp>
      <p:sp>
        <p:nvSpPr>
          <p:cNvPr id="16" name="ZoneTexte 15">
            <a:extLst>
              <a:ext uri="{FF2B5EF4-FFF2-40B4-BE49-F238E27FC236}">
                <a16:creationId xmlns:a16="http://schemas.microsoft.com/office/drawing/2014/main" id="{311E5E1B-E4E8-9266-0380-520FFA41F07C}"/>
              </a:ext>
            </a:extLst>
          </p:cNvPr>
          <p:cNvSpPr txBox="1"/>
          <p:nvPr/>
        </p:nvSpPr>
        <p:spPr>
          <a:xfrm>
            <a:off x="3634933" y="5834085"/>
            <a:ext cx="2387062" cy="290208"/>
          </a:xfrm>
          <a:prstGeom prst="rect">
            <a:avLst/>
          </a:prstGeom>
          <a:noFill/>
        </p:spPr>
        <p:txBody>
          <a:bodyPr wrap="square" rtlCol="0">
            <a:spAutoFit/>
          </a:bodyPr>
          <a:lstStyle/>
          <a:p>
            <a:r>
              <a:rPr lang="fr-FR" sz="1286" dirty="0">
                <a:latin typeface="Avenir Next LT Pro" panose="020B0504020202020204" pitchFamily="34" charset="0"/>
              </a:rPr>
              <a:t>Proximité dans l’ILV</a:t>
            </a:r>
          </a:p>
        </p:txBody>
      </p:sp>
      <p:pic>
        <p:nvPicPr>
          <p:cNvPr id="18" name="Picture 10" descr="Franklin Trader Joe's opens to many happy shoppers">
            <a:extLst>
              <a:ext uri="{FF2B5EF4-FFF2-40B4-BE49-F238E27FC236}">
                <a16:creationId xmlns:a16="http://schemas.microsoft.com/office/drawing/2014/main" id="{6AD17179-30B3-0168-79AA-CE86036C79E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79368" y="3948958"/>
            <a:ext cx="2237099" cy="15524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Trader joes Images, Stock Photos &amp; Vectors | Shutterstock">
            <a:extLst>
              <a:ext uri="{FF2B5EF4-FFF2-40B4-BE49-F238E27FC236}">
                <a16:creationId xmlns:a16="http://schemas.microsoft.com/office/drawing/2014/main" id="{DF52A453-F60A-B46B-9D30-EA4CF3312315}"/>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340353" y="4952629"/>
            <a:ext cx="1690813" cy="1097480"/>
          </a:xfrm>
          <a:prstGeom prst="rect">
            <a:avLst/>
          </a:prstGeom>
          <a:noFill/>
          <a:extLst>
            <a:ext uri="{909E8E84-426E-40DD-AFC4-6F175D3DCCD1}">
              <a14:hiddenFill xmlns:a14="http://schemas.microsoft.com/office/drawing/2010/main">
                <a:solidFill>
                  <a:srgbClr val="FFFFFF"/>
                </a:solidFill>
              </a14:hiddenFill>
            </a:ext>
          </a:extLst>
        </p:spPr>
      </p:pic>
      <p:sp>
        <p:nvSpPr>
          <p:cNvPr id="22" name="ZoneTexte 21">
            <a:extLst>
              <a:ext uri="{FF2B5EF4-FFF2-40B4-BE49-F238E27FC236}">
                <a16:creationId xmlns:a16="http://schemas.microsoft.com/office/drawing/2014/main" id="{E1BB3F8C-5478-7A32-ACCA-FFCC6449D949}"/>
              </a:ext>
            </a:extLst>
          </p:cNvPr>
          <p:cNvSpPr txBox="1"/>
          <p:nvPr/>
        </p:nvSpPr>
        <p:spPr>
          <a:xfrm>
            <a:off x="8214480" y="5501369"/>
            <a:ext cx="1403974" cy="685957"/>
          </a:xfrm>
          <a:prstGeom prst="rect">
            <a:avLst/>
          </a:prstGeom>
          <a:noFill/>
        </p:spPr>
        <p:txBody>
          <a:bodyPr wrap="square" rtlCol="0">
            <a:spAutoFit/>
          </a:bodyPr>
          <a:lstStyle/>
          <a:p>
            <a:r>
              <a:rPr lang="fr-FR" sz="1286" dirty="0">
                <a:latin typeface="Avenir Next LT Pro" panose="020B0504020202020204" pitchFamily="34" charset="0"/>
              </a:rPr>
              <a:t>Les salariés en chemises </a:t>
            </a:r>
            <a:r>
              <a:rPr lang="fr-FR" sz="1286" dirty="0" err="1">
                <a:latin typeface="Avenir Next LT Pro" panose="020B0504020202020204" pitchFamily="34" charset="0"/>
              </a:rPr>
              <a:t>hawaiennes</a:t>
            </a:r>
            <a:endParaRPr lang="fr-FR" sz="1286" dirty="0">
              <a:latin typeface="Avenir Next LT Pro" panose="020B0504020202020204" pitchFamily="34" charset="0"/>
            </a:endParaRPr>
          </a:p>
        </p:txBody>
      </p:sp>
      <p:sp>
        <p:nvSpPr>
          <p:cNvPr id="13" name="Titre 1">
            <a:extLst>
              <a:ext uri="{FF2B5EF4-FFF2-40B4-BE49-F238E27FC236}">
                <a16:creationId xmlns:a16="http://schemas.microsoft.com/office/drawing/2014/main" id="{F62B0E88-DD64-5192-022C-1E4ED3EEDB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3497975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4" descr="Trader Joe's entrepreneurial journey: how to turn your products into  emotional goods. - SUPPER CLUB - Le blog de SUPPER">
            <a:extLst>
              <a:ext uri="{FF2B5EF4-FFF2-40B4-BE49-F238E27FC236}">
                <a16:creationId xmlns:a16="http://schemas.microsoft.com/office/drawing/2014/main" id="{C5D66ADD-1C8A-EF55-0106-D772DF7FA5D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1"/>
            <a:ext cx="1232267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7298E05-0F95-B279-E77C-7CAB79B99BDB}"/>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9714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endParaRPr lang="fr-FR" sz="3143" i="1" dirty="0">
              <a:latin typeface="Playfair Display" panose="00000500000000000000" pitchFamily="2" charset="0"/>
              <a:sym typeface="Wingdings" panose="05000000000000000000" pitchFamily="2" charset="2"/>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sym typeface="Wingdings" panose="05000000000000000000" pitchFamily="2" charset="2"/>
              </a:rPr>
              <a:t>Pourquoi Trader </a:t>
            </a:r>
            <a:r>
              <a:rPr lang="fr-FR" sz="1714" b="1" dirty="0" err="1">
                <a:sym typeface="Wingdings" panose="05000000000000000000" pitchFamily="2" charset="2"/>
              </a:rPr>
              <a:t>Joe's</a:t>
            </a:r>
            <a:r>
              <a:rPr lang="fr-FR" sz="1714" b="1" dirty="0">
                <a:sym typeface="Wingdings" panose="05000000000000000000" pitchFamily="2" charset="2"/>
              </a:rPr>
              <a:t> rejette les programme de fidélité</a:t>
            </a:r>
            <a:endParaRPr lang="fr-FR" sz="1714" b="1" i="1" dirty="0">
              <a:sym typeface="Wingdings" panose="05000000000000000000" pitchFamily="2" charset="2"/>
            </a:endParaRPr>
          </a:p>
          <a:p>
            <a:pPr marL="0" indent="0">
              <a:spcBef>
                <a:spcPts val="0"/>
              </a:spcBef>
              <a:buNone/>
            </a:pPr>
            <a:endParaRPr lang="fr-FR" sz="1714" b="1" i="1" dirty="0">
              <a:sym typeface="Wingdings" panose="05000000000000000000" pitchFamily="2" charset="2"/>
            </a:endParaRPr>
          </a:p>
          <a:p>
            <a:pPr marL="0" indent="0">
              <a:spcBef>
                <a:spcPts val="0"/>
              </a:spcBef>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4" name="Titre 1">
            <a:extLst>
              <a:ext uri="{FF2B5EF4-FFF2-40B4-BE49-F238E27FC236}">
                <a16:creationId xmlns:a16="http://schemas.microsoft.com/office/drawing/2014/main" id="{5F70855F-1890-C0DB-6111-E094D16D9EB0}"/>
              </a:ext>
            </a:extLst>
          </p:cNvPr>
          <p:cNvSpPr txBox="1">
            <a:spLocks/>
          </p:cNvSpPr>
          <p:nvPr/>
        </p:nvSpPr>
        <p:spPr>
          <a:xfrm>
            <a:off x="1303177" y="2615013"/>
            <a:ext cx="9249563" cy="3440554"/>
          </a:xfrm>
          <a:prstGeom prst="rect">
            <a:avLst/>
          </a:prstGeom>
        </p:spPr>
        <p:txBody>
          <a:bodyPr vert="horz" lIns="65314" tIns="32657" rIns="65314" bIns="32657" rtlCol="0" anchor="ctr">
            <a:normAutofit fontScale="97500"/>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r>
              <a:rPr lang="fr-FR" sz="1714" dirty="0">
                <a:solidFill>
                  <a:srgbClr val="1F1F1F"/>
                </a:solidFill>
              </a:rPr>
              <a:t>La fidélité à une enseigne repose sur la proximité de celle-ci ou les prix pratiqués, l'assortiment proposé ou encore les avis en ligne arrivent avant un éventuel attachement sincère à la marque. C'est ce que réaffirment les résultats d’un sondage réalisé par l'institut CSA (2022), dans lequel seulement </a:t>
            </a:r>
            <a:r>
              <a:rPr lang="fr-FR" sz="1714" b="1" dirty="0">
                <a:solidFill>
                  <a:srgbClr val="1F1F1F"/>
                </a:solidFill>
              </a:rPr>
              <a:t>un tiers des sondés évoquent la fidélité comme raison de choisir une enseigne à une autre</a:t>
            </a:r>
            <a:r>
              <a:rPr lang="fr-FR" sz="1714" dirty="0">
                <a:solidFill>
                  <a:srgbClr val="1F1F1F"/>
                </a:solidFill>
              </a:rPr>
              <a:t>. Pourtant, certains </a:t>
            </a:r>
            <a:r>
              <a:rPr lang="fr-FR" sz="1714" dirty="0" err="1">
                <a:solidFill>
                  <a:srgbClr val="1F1F1F"/>
                </a:solidFill>
              </a:rPr>
              <a:t>retailers</a:t>
            </a:r>
            <a:r>
              <a:rPr lang="fr-FR" sz="1714" dirty="0">
                <a:solidFill>
                  <a:srgbClr val="1F1F1F"/>
                </a:solidFill>
              </a:rPr>
              <a:t> se distinguent : c'est notamment le cas de Trader </a:t>
            </a:r>
            <a:r>
              <a:rPr lang="fr-FR" sz="1714" dirty="0" err="1">
                <a:solidFill>
                  <a:srgbClr val="1F1F1F"/>
                </a:solidFill>
              </a:rPr>
              <a:t>Joe's</a:t>
            </a:r>
            <a:r>
              <a:rPr lang="fr-FR" sz="1714" dirty="0">
                <a:solidFill>
                  <a:srgbClr val="1F1F1F"/>
                </a:solidFill>
              </a:rPr>
              <a:t>, qui </a:t>
            </a:r>
            <a:r>
              <a:rPr lang="fr-FR" sz="1714" b="1" dirty="0">
                <a:solidFill>
                  <a:srgbClr val="1F1F1F"/>
                </a:solidFill>
              </a:rPr>
              <a:t>se classe devant des géants comme Amazon, H&amp;M ou Costco dans un récent classement Brand </a:t>
            </a:r>
            <a:r>
              <a:rPr lang="fr-FR" sz="1714" b="1" dirty="0" err="1">
                <a:solidFill>
                  <a:srgbClr val="1F1F1F"/>
                </a:solidFill>
              </a:rPr>
              <a:t>Intimacy</a:t>
            </a:r>
            <a:r>
              <a:rPr lang="fr-FR" sz="1714" b="1" dirty="0">
                <a:solidFill>
                  <a:srgbClr val="1F1F1F"/>
                </a:solidFill>
              </a:rPr>
              <a:t> réalisé par l'agence MBLM en matière d'attachement à une marque. La chaîne a même obtenu la note la plus élevée du classement... </a:t>
            </a:r>
            <a:r>
              <a:rPr lang="fr-FR" sz="1714" dirty="0">
                <a:solidFill>
                  <a:srgbClr val="1F1F1F"/>
                </a:solidFill>
              </a:rPr>
              <a:t>alors même qu'elle a toujours refusé de mettre en place un programme de fidélité. Une politique qui ne changera pas en 2023 et pour cause : selon les responsables marketing de l'enseigne, celle-ci ne concentre pas sa générosité sur une fraction de ses clients, mais s'assure de proposer le meilleur rapport qualité / prix à tous..</a:t>
            </a:r>
          </a:p>
        </p:txBody>
      </p:sp>
      <p:pic>
        <p:nvPicPr>
          <p:cNvPr id="7" name="Picture 7" descr="Trader Joe's Logo : histoire, signification de l'emblème">
            <a:extLst>
              <a:ext uri="{FF2B5EF4-FFF2-40B4-BE49-F238E27FC236}">
                <a16:creationId xmlns:a16="http://schemas.microsoft.com/office/drawing/2014/main" id="{9EBE0DDD-5F2C-4579-EE8B-4178424C133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4949" b="32929"/>
          <a:stretch/>
        </p:blipFill>
        <p:spPr bwMode="auto">
          <a:xfrm>
            <a:off x="2254956" y="2207459"/>
            <a:ext cx="3156155" cy="570271"/>
          </a:xfrm>
          <a:prstGeom prst="rect">
            <a:avLst/>
          </a:prstGeom>
          <a:noFill/>
          <a:extLst>
            <a:ext uri="{909E8E84-426E-40DD-AFC4-6F175D3DCCD1}">
              <a14:hiddenFill xmlns:a14="http://schemas.microsoft.com/office/drawing/2010/main">
                <a:solidFill>
                  <a:srgbClr val="FFFFFF"/>
                </a:solidFill>
              </a14:hiddenFill>
            </a:ext>
          </a:extLst>
        </p:spPr>
      </p:pic>
      <p:sp>
        <p:nvSpPr>
          <p:cNvPr id="13" name="Titre 1">
            <a:extLst>
              <a:ext uri="{FF2B5EF4-FFF2-40B4-BE49-F238E27FC236}">
                <a16:creationId xmlns:a16="http://schemas.microsoft.com/office/drawing/2014/main" id="{F62B0E88-DD64-5192-022C-1E4ED3EEDB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2503991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descr="Une image contenant texte, signe, boisson&#10;&#10;Description générée automatiquement">
            <a:extLst>
              <a:ext uri="{FF2B5EF4-FFF2-40B4-BE49-F238E27FC236}">
                <a16:creationId xmlns:a16="http://schemas.microsoft.com/office/drawing/2014/main" id="{451119BD-A043-1249-12F2-01CE25C1C60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619433" cy="6857999"/>
          </a:xfrm>
          <a:prstGeom prst="rect">
            <a:avLst/>
          </a:prstGeom>
        </p:spPr>
      </p:pic>
      <p:sp>
        <p:nvSpPr>
          <p:cNvPr id="6" name="Rectangle 5">
            <a:extLst>
              <a:ext uri="{FF2B5EF4-FFF2-40B4-BE49-F238E27FC236}">
                <a16:creationId xmlns:a16="http://schemas.microsoft.com/office/drawing/2014/main" id="{093ED4F4-17EA-B3DF-5D60-CFDBC521B090}"/>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8" name="Titre 1">
            <a:extLst>
              <a:ext uri="{FF2B5EF4-FFF2-40B4-BE49-F238E27FC236}">
                <a16:creationId xmlns:a16="http://schemas.microsoft.com/office/drawing/2014/main" id="{E02E6D97-11F5-7AED-FC63-887FD4173EE3}"/>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741265"/>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TOUJOURS PLUS COMMERCANT</a:t>
            </a:r>
          </a:p>
          <a:p>
            <a:pPr marL="0" indent="0">
              <a:spcBef>
                <a:spcPts val="0"/>
              </a:spcBef>
              <a:buNone/>
            </a:pPr>
            <a:endParaRPr lang="fr-FR" sz="1714" i="1" dirty="0">
              <a:sym typeface="Wingdings" panose="05000000000000000000" pitchFamily="2" charset="2"/>
            </a:endParaRPr>
          </a:p>
          <a:p>
            <a:pPr marL="0" indent="0">
              <a:spcBef>
                <a:spcPts val="0"/>
              </a:spcBef>
              <a:buNone/>
            </a:pPr>
            <a:r>
              <a:rPr lang="fr-FR" sz="2286" b="1" dirty="0">
                <a:latin typeface="Avenir Next LT Pro" panose="020B0504020202020204" pitchFamily="34" charset="0"/>
                <a:sym typeface="Wingdings" panose="05000000000000000000" pitchFamily="2" charset="2"/>
              </a:rPr>
              <a:t>Plus de promotions </a:t>
            </a:r>
            <a:br>
              <a:rPr lang="fr-FR" sz="2286" b="1" dirty="0">
                <a:latin typeface="Avenir Next LT Pro" panose="020B0504020202020204" pitchFamily="34" charset="0"/>
                <a:sym typeface="Wingdings" panose="05000000000000000000" pitchFamily="2" charset="2"/>
              </a:rPr>
            </a:br>
            <a:br>
              <a:rPr lang="fr-FR" sz="1714" b="1" dirty="0">
                <a:latin typeface="Avenir Next LT Pro" panose="020B0504020202020204" pitchFamily="34" charset="0"/>
                <a:sym typeface="Wingdings" panose="05000000000000000000" pitchFamily="2" charset="2"/>
              </a:rPr>
            </a:br>
            <a:r>
              <a:rPr lang="fr-FR" sz="1714" dirty="0">
                <a:latin typeface="Avenir Next LT Pro" panose="020B0504020202020204" pitchFamily="34" charset="0"/>
                <a:sym typeface="Wingdings" panose="05000000000000000000" pitchFamily="2" charset="2"/>
              </a:rPr>
              <a:t>Dans un contexte inflationniste durable, plus d’un Français sur trois est plus attentif aux prix et </a:t>
            </a:r>
            <a:r>
              <a:rPr lang="fr-FR" sz="1714" b="1" dirty="0">
                <a:latin typeface="Avenir Next LT Pro" panose="020B0504020202020204" pitchFamily="34" charset="0"/>
                <a:sym typeface="Wingdings" panose="05000000000000000000" pitchFamily="2" charset="2"/>
              </a:rPr>
              <a:t>32 % recherchent davantage de promotions (en 2</a:t>
            </a:r>
            <a:r>
              <a:rPr lang="fr-FR" sz="1714" b="1" baseline="30000" dirty="0">
                <a:latin typeface="Avenir Next LT Pro" panose="020B0504020202020204" pitchFamily="34" charset="0"/>
                <a:sym typeface="Wingdings" panose="05000000000000000000" pitchFamily="2" charset="2"/>
              </a:rPr>
              <a:t>ème</a:t>
            </a:r>
            <a:r>
              <a:rPr lang="fr-FR" sz="1714" b="1" dirty="0">
                <a:latin typeface="Avenir Next LT Pro" panose="020B0504020202020204" pitchFamily="34" charset="0"/>
                <a:sym typeface="Wingdings" panose="05000000000000000000" pitchFamily="2" charset="2"/>
              </a:rPr>
              <a:t> place des comportements d’achat après l’attention au prix). </a:t>
            </a:r>
            <a:r>
              <a:rPr lang="fr-FR" sz="1714" dirty="0">
                <a:latin typeface="Avenir Next LT Pro" panose="020B0504020202020204" pitchFamily="34" charset="0"/>
                <a:sym typeface="Wingdings" panose="05000000000000000000" pitchFamily="2" charset="2"/>
              </a:rPr>
              <a:t>Preuve que la promotion est bien une solution contre l'inflation et un repère fort pour les consommateurs.</a:t>
            </a:r>
            <a:br>
              <a:rPr lang="fr-FR" sz="1714" i="1" dirty="0">
                <a:sym typeface="Wingdings" panose="05000000000000000000" pitchFamily="2" charset="2"/>
              </a:rPr>
            </a:br>
            <a:endParaRPr lang="fr-FR" sz="2286" i="1" dirty="0">
              <a:sym typeface="Wingdings" panose="05000000000000000000" pitchFamily="2" charset="2"/>
            </a:endParaRPr>
          </a:p>
          <a:p>
            <a:pPr marL="0" indent="0">
              <a:spcBef>
                <a:spcPts val="0"/>
              </a:spcBef>
              <a:buNone/>
            </a:pPr>
            <a:r>
              <a:rPr lang="fr-FR" sz="2286" b="1" dirty="0">
                <a:sym typeface="Wingdings" panose="05000000000000000000" pitchFamily="2" charset="2"/>
              </a:rPr>
              <a:t>Des offres adaptées et responsables</a:t>
            </a: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7392956" y="6568307"/>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Bonial</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pic>
        <p:nvPicPr>
          <p:cNvPr id="3074" name="Picture 2" descr="Lutter contre le gaspillage - Carrefour.fr">
            <a:extLst>
              <a:ext uri="{FF2B5EF4-FFF2-40B4-BE49-F238E27FC236}">
                <a16:creationId xmlns:a16="http://schemas.microsoft.com/office/drawing/2014/main" id="{EC1C53B1-1C4A-401F-F615-5A84E20F6C2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00016" y="3475828"/>
            <a:ext cx="3054221" cy="2290666"/>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7197570C-BF56-A3C8-4E57-19B1FE4EBB23}"/>
              </a:ext>
            </a:extLst>
          </p:cNvPr>
          <p:cNvSpPr txBox="1"/>
          <p:nvPr/>
        </p:nvSpPr>
        <p:spPr>
          <a:xfrm>
            <a:off x="1236501" y="3970580"/>
            <a:ext cx="7523298" cy="2704138"/>
          </a:xfrm>
          <a:prstGeom prst="rect">
            <a:avLst/>
          </a:prstGeom>
          <a:noFill/>
        </p:spPr>
        <p:txBody>
          <a:bodyPr wrap="square">
            <a:spAutoFit/>
          </a:bodyPr>
          <a:lstStyle/>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Donner toujours plus de sens aux promotions :</a:t>
            </a: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&gt;Illustration avec </a:t>
            </a:r>
            <a:r>
              <a:rPr lang="fr-FR" sz="1714" b="1" dirty="0">
                <a:solidFill>
                  <a:prstClr val="black"/>
                </a:solidFill>
                <a:latin typeface="Avenir Next LT Pro" panose="020B0504020202020204" pitchFamily="34" charset="0"/>
                <a:sym typeface="Wingdings" panose="05000000000000000000" pitchFamily="2" charset="2"/>
              </a:rPr>
              <a:t>Carrefour qui, début juillet, s’allie à NOUS </a:t>
            </a:r>
            <a:r>
              <a:rPr lang="fr-FR" sz="1714" b="1" dirty="0" err="1">
                <a:solidFill>
                  <a:prstClr val="black"/>
                </a:solidFill>
                <a:latin typeface="Avenir Next LT Pro" panose="020B0504020202020204" pitchFamily="34" charset="0"/>
                <a:sym typeface="Wingdings" panose="05000000000000000000" pitchFamily="2" charset="2"/>
              </a:rPr>
              <a:t>anti-gaspi</a:t>
            </a:r>
            <a:r>
              <a:rPr lang="fr-FR" sz="1714" b="1" dirty="0">
                <a:solidFill>
                  <a:prstClr val="black"/>
                </a:solidFill>
                <a:latin typeface="Avenir Next LT Pro" panose="020B0504020202020204" pitchFamily="34" charset="0"/>
                <a:sym typeface="Wingdings" panose="05000000000000000000" pitchFamily="2" charset="2"/>
              </a:rPr>
              <a:t> </a:t>
            </a:r>
            <a:r>
              <a:rPr lang="fr-FR" sz="1714" dirty="0">
                <a:solidFill>
                  <a:prstClr val="black"/>
                </a:solidFill>
                <a:latin typeface="Avenir Next LT Pro" panose="020B0504020202020204" pitchFamily="34" charset="0"/>
                <a:sym typeface="Wingdings" panose="05000000000000000000" pitchFamily="2" charset="2"/>
              </a:rPr>
              <a:t>pour proposer une gamme de produits hors des standards, jusqu’à 20% moins chers. Il s'agit de produits présentant soit des défauts physiques (poids, forme, calibre), soit une durée de vie plus courte, ne répondant donc pas aux normes des circuits de la distribution classique. </a:t>
            </a:r>
            <a:br>
              <a:rPr lang="fr-FR" sz="1714" dirty="0">
                <a:solidFill>
                  <a:prstClr val="black"/>
                </a:solidFill>
                <a:latin typeface="Avenir Next LT Pro" panose="020B0504020202020204" pitchFamily="34" charset="0"/>
                <a:sym typeface="Wingdings" panose="05000000000000000000" pitchFamily="2" charset="2"/>
              </a:rPr>
            </a:br>
            <a:endParaRPr lang="fr-FR" sz="1714"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b="1" dirty="0">
                <a:solidFill>
                  <a:prstClr val="black"/>
                </a:solidFill>
                <a:latin typeface="Avenir Next LT Pro" panose="020B0504020202020204" pitchFamily="34" charset="0"/>
                <a:sym typeface="Wingdings" panose="05000000000000000000" pitchFamily="2" charset="2"/>
              </a:rPr>
              <a:t>&gt;Ravensburger récompense la générosité</a:t>
            </a: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Ravensburger s'associe à l'application </a:t>
            </a:r>
            <a:r>
              <a:rPr lang="fr-FR" sz="1714" dirty="0" err="1">
                <a:solidFill>
                  <a:prstClr val="black"/>
                </a:solidFill>
                <a:latin typeface="Avenir Next LT Pro" panose="020B0504020202020204" pitchFamily="34" charset="0"/>
                <a:sym typeface="Wingdings" panose="05000000000000000000" pitchFamily="2" charset="2"/>
              </a:rPr>
              <a:t>Geev</a:t>
            </a:r>
            <a:r>
              <a:rPr lang="fr-FR" sz="1714" dirty="0">
                <a:solidFill>
                  <a:prstClr val="black"/>
                </a:solidFill>
                <a:latin typeface="Avenir Next LT Pro" panose="020B0504020202020204" pitchFamily="34" charset="0"/>
                <a:sym typeface="Wingdings" panose="05000000000000000000" pitchFamily="2" charset="2"/>
              </a:rPr>
              <a:t> et offre un avantage supplémentaire au consommateur qui fait un don d’un ancien jeu Ravensburger sur l’appli </a:t>
            </a:r>
            <a:r>
              <a:rPr lang="fr-FR" sz="1714" dirty="0" err="1">
                <a:solidFill>
                  <a:prstClr val="black"/>
                </a:solidFill>
                <a:latin typeface="Avenir Next LT Pro" panose="020B0504020202020204" pitchFamily="34" charset="0"/>
                <a:sym typeface="Wingdings" panose="05000000000000000000" pitchFamily="2" charset="2"/>
              </a:rPr>
              <a:t>Geev</a:t>
            </a:r>
            <a:endParaRPr lang="fr-FR" sz="1714" dirty="0">
              <a:solidFill>
                <a:prstClr val="black"/>
              </a:solidFill>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2408964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2AB64A2-CD5E-BD48-6DD9-A072713F9EB5}"/>
              </a:ext>
            </a:extLst>
          </p:cNvPr>
          <p:cNvSpPr/>
          <p:nvPr/>
        </p:nvSpPr>
        <p:spPr>
          <a:xfrm>
            <a:off x="10118887" y="1076325"/>
            <a:ext cx="1330163" cy="68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3" name="Image 2">
            <a:extLst>
              <a:ext uri="{FF2B5EF4-FFF2-40B4-BE49-F238E27FC236}">
                <a16:creationId xmlns:a16="http://schemas.microsoft.com/office/drawing/2014/main" id="{00C61BBC-D70E-BD6B-4716-7828081E4AC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1351" y="247206"/>
            <a:ext cx="5057216" cy="2598631"/>
          </a:xfrm>
          <a:prstGeom prst="rect">
            <a:avLst/>
          </a:prstGeom>
        </p:spPr>
      </p:pic>
      <p:pic>
        <p:nvPicPr>
          <p:cNvPr id="1026" name="Picture 2" descr="Satisfait et remboursé – 1 - Intermarché">
            <a:extLst>
              <a:ext uri="{FF2B5EF4-FFF2-40B4-BE49-F238E27FC236}">
                <a16:creationId xmlns:a16="http://schemas.microsoft.com/office/drawing/2014/main" id="{C9B08CCE-7B24-C9A0-1627-17B6F16B0AC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75276" y="303189"/>
            <a:ext cx="3398891" cy="5697793"/>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06BEAFD6-DD45-EFD0-F86C-667DE74337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23149" y="2964719"/>
            <a:ext cx="3812979" cy="3195315"/>
          </a:xfrm>
          <a:prstGeom prst="rect">
            <a:avLst/>
          </a:prstGeom>
        </p:spPr>
      </p:pic>
      <p:pic>
        <p:nvPicPr>
          <p:cNvPr id="7" name="Image 6">
            <a:extLst>
              <a:ext uri="{FF2B5EF4-FFF2-40B4-BE49-F238E27FC236}">
                <a16:creationId xmlns:a16="http://schemas.microsoft.com/office/drawing/2014/main" id="{B0427600-5CC7-7C75-14D2-145DB682E996}"/>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8" name="ZoneTexte 7">
            <a:extLst>
              <a:ext uri="{FF2B5EF4-FFF2-40B4-BE49-F238E27FC236}">
                <a16:creationId xmlns:a16="http://schemas.microsoft.com/office/drawing/2014/main" id="{D70F6CC8-006C-54AF-3985-020647922B53}"/>
              </a:ext>
            </a:extLst>
          </p:cNvPr>
          <p:cNvSpPr txBox="1"/>
          <p:nvPr/>
        </p:nvSpPr>
        <p:spPr>
          <a:xfrm>
            <a:off x="10042687" y="899433"/>
            <a:ext cx="1870870" cy="2677656"/>
          </a:xfrm>
          <a:prstGeom prst="rect">
            <a:avLst/>
          </a:prstGeom>
          <a:noFill/>
        </p:spPr>
        <p:txBody>
          <a:bodyPr wrap="square" rtlCol="0">
            <a:spAutoFit/>
          </a:bodyPr>
          <a:lstStyle/>
          <a:p>
            <a:r>
              <a:rPr lang="fr-FR" sz="1400" b="1" dirty="0">
                <a:latin typeface="Avenir Next LT Pro" panose="020B0504020202020204" pitchFamily="34" charset="0"/>
              </a:rPr>
              <a:t>Enseignements</a:t>
            </a:r>
            <a:br>
              <a:rPr lang="fr-FR" sz="1400" b="1" dirty="0">
                <a:latin typeface="Avenir Next LT Pro" panose="020B0504020202020204" pitchFamily="34" charset="0"/>
              </a:rPr>
            </a:br>
            <a:endParaRPr lang="fr-FR" sz="1400" b="1" dirty="0">
              <a:latin typeface="Avenir Next LT Pro" panose="020B0504020202020204" pitchFamily="34" charset="0"/>
            </a:endParaRPr>
          </a:p>
          <a:p>
            <a:r>
              <a:rPr lang="fr-FR" sz="1400" dirty="0">
                <a:latin typeface="Avenir Next LT Pro" panose="020B0504020202020204" pitchFamily="34" charset="0"/>
              </a:rPr>
              <a:t>Nouvelle écriture mais toujours pas de code propriétaire</a:t>
            </a:r>
            <a:br>
              <a:rPr lang="fr-FR" sz="1400" dirty="0">
                <a:latin typeface="Avenir Next LT Pro" panose="020B0504020202020204" pitchFamily="34" charset="0"/>
              </a:rPr>
            </a:br>
            <a:br>
              <a:rPr lang="fr-FR" sz="1400" dirty="0">
                <a:latin typeface="Avenir Next LT Pro" panose="020B0504020202020204" pitchFamily="34" charset="0"/>
              </a:rPr>
            </a:br>
            <a:r>
              <a:rPr lang="fr-FR" sz="1400" dirty="0">
                <a:latin typeface="Avenir Next LT Pro" panose="020B0504020202020204" pitchFamily="34" charset="0"/>
              </a:rPr>
              <a:t>Capitalise sur une promesse commerciale 100% remboursé </a:t>
            </a:r>
          </a:p>
          <a:p>
            <a:r>
              <a:rPr lang="fr-FR" sz="1400" dirty="0">
                <a:latin typeface="Avenir Next LT Pro" panose="020B0504020202020204" pitchFamily="34" charset="0"/>
              </a:rPr>
              <a:t>+ Un jeu concours ‘100%’</a:t>
            </a:r>
          </a:p>
        </p:txBody>
      </p:sp>
    </p:spTree>
    <p:extLst>
      <p:ext uri="{BB962C8B-B14F-4D97-AF65-F5344CB8AC3E}">
        <p14:creationId xmlns:p14="http://schemas.microsoft.com/office/powerpoint/2010/main" val="3001791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extérieur, personne, planche, gaz lacrymogène&#10;&#10;Description générée automatiquement">
            <a:extLst>
              <a:ext uri="{FF2B5EF4-FFF2-40B4-BE49-F238E27FC236}">
                <a16:creationId xmlns:a16="http://schemas.microsoft.com/office/drawing/2014/main" id="{957F0383-A83F-8E8D-DD52-B9EFDDD9BD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294454" cy="6858000"/>
          </a:xfrm>
          <a:prstGeom prst="rect">
            <a:avLst/>
          </a:prstGeom>
        </p:spPr>
      </p:pic>
      <p:sp>
        <p:nvSpPr>
          <p:cNvPr id="10" name="Rectangle 9">
            <a:extLst>
              <a:ext uri="{FF2B5EF4-FFF2-40B4-BE49-F238E27FC236}">
                <a16:creationId xmlns:a16="http://schemas.microsoft.com/office/drawing/2014/main" id="{C9A1743C-3284-E079-2E60-7D433C961059}"/>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464199" y="651691"/>
            <a:ext cx="10067705" cy="4137539"/>
          </a:xfrm>
        </p:spPr>
        <p:txBody>
          <a:bodyPr>
            <a:noAutofit/>
          </a:bodyPr>
          <a:lstStyle/>
          <a:p>
            <a:pPr marL="0" indent="0" algn="ctr">
              <a:spcBef>
                <a:spcPts val="0"/>
              </a:spcBef>
              <a:buNone/>
            </a:pPr>
            <a:r>
              <a:rPr lang="fr-FR" sz="4286" b="1" dirty="0">
                <a:solidFill>
                  <a:srgbClr val="222222"/>
                </a:solidFill>
                <a:latin typeface="Playfair Display" panose="00000500000000000000" pitchFamily="2" charset="0"/>
                <a:sym typeface="Wingdings" panose="05000000000000000000" pitchFamily="2" charset="2"/>
              </a:rPr>
              <a:t>Demain nous devrons</a:t>
            </a:r>
            <a:br>
              <a:rPr lang="fr-FR" sz="4286" b="1" dirty="0">
                <a:solidFill>
                  <a:srgbClr val="222222"/>
                </a:solidFill>
                <a:latin typeface="Playfair Display" panose="00000500000000000000" pitchFamily="2" charset="0"/>
                <a:sym typeface="Wingdings" panose="05000000000000000000" pitchFamily="2" charset="2"/>
              </a:rPr>
            </a:br>
            <a:r>
              <a:rPr lang="fr-FR" sz="5714" b="1" dirty="0">
                <a:solidFill>
                  <a:srgbClr val="222222"/>
                </a:solidFill>
                <a:latin typeface="Playfair Display" panose="00000500000000000000" pitchFamily="2" charset="0"/>
                <a:sym typeface="Wingdings" panose="05000000000000000000" pitchFamily="2" charset="2"/>
              </a:rPr>
              <a:t>INCARNER</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dirty="0">
                <a:solidFill>
                  <a:srgbClr val="222222"/>
                </a:solidFill>
                <a:latin typeface="Playfair Display" panose="00000500000000000000" pitchFamily="2" charset="0"/>
                <a:sym typeface="Wingdings" panose="05000000000000000000" pitchFamily="2" charset="2"/>
              </a:rPr>
              <a:t>Le défi des prochaines années est de mieux incarner la marque, pour renforcer la proximité, nourrir la fidélité, créer la désirabilité…</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a:t>
            </a:r>
            <a:r>
              <a:rPr lang="fr-FR" sz="2000" dirty="0">
                <a:solidFill>
                  <a:srgbClr val="222222"/>
                </a:solidFill>
                <a:latin typeface="Playfair Display" panose="00000500000000000000" pitchFamily="2" charset="0"/>
                <a:sym typeface="Wingdings" panose="05000000000000000000" pitchFamily="2" charset="2"/>
              </a:rPr>
              <a:t> c’est comprendre les inquiétudes de ses clients et montrer que nous les avons compris : </a:t>
            </a:r>
            <a:r>
              <a:rPr lang="fr-FR" sz="2000" i="1" dirty="0">
                <a:solidFill>
                  <a:srgbClr val="222222"/>
                </a:solidFill>
                <a:latin typeface="Playfair Display" panose="00000500000000000000" pitchFamily="2" charset="0"/>
                <a:sym typeface="Wingdings" panose="05000000000000000000" pitchFamily="2" charset="2"/>
              </a:rPr>
              <a:t>j’ai peur pour mon pouvoir d’achat, je veux donner un sens à mes achats…</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a:t>
            </a:r>
            <a:r>
              <a:rPr lang="fr-FR" sz="2000" dirty="0">
                <a:solidFill>
                  <a:srgbClr val="222222"/>
                </a:solidFill>
                <a:latin typeface="Playfair Display" panose="00000500000000000000" pitchFamily="2" charset="0"/>
                <a:sym typeface="Wingdings" panose="05000000000000000000" pitchFamily="2" charset="2"/>
              </a:rPr>
              <a:t> c’est donner de la personnalité dans la relation avec la marque, étonner, pour créer un lien affectif et limiter la substituabilité</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 </a:t>
            </a:r>
            <a:r>
              <a:rPr lang="fr-FR" sz="2000" dirty="0">
                <a:solidFill>
                  <a:srgbClr val="222222"/>
                </a:solidFill>
                <a:latin typeface="Playfair Display" panose="00000500000000000000" pitchFamily="2" charset="0"/>
                <a:sym typeface="Wingdings" panose="05000000000000000000" pitchFamily="2" charset="2"/>
              </a:rPr>
              <a:t>c’est proposer des offres commerciales ‘utiles, responsables et adaptées’ qui sont connectées au réel des consommateurs.</a:t>
            </a:r>
          </a:p>
          <a:p>
            <a:pPr marL="0" indent="0">
              <a:spcBef>
                <a:spcPts val="0"/>
              </a:spcBef>
              <a:buNone/>
            </a:pPr>
            <a:br>
              <a:rPr lang="fr-FR" sz="1143" dirty="0">
                <a:solidFill>
                  <a:srgbClr val="222222"/>
                </a:solidFill>
              </a:rPr>
            </a:br>
            <a:endParaRPr lang="fr-FR" sz="1143" dirty="0">
              <a:solidFill>
                <a:srgbClr val="222222"/>
              </a:solidFill>
            </a:endParaRPr>
          </a:p>
          <a:p>
            <a:pPr marL="0" indent="0">
              <a:spcBef>
                <a:spcPts val="0"/>
              </a:spcBef>
              <a:buNone/>
            </a:pPr>
            <a:endParaRPr lang="fr-FR" sz="1143" b="1" dirty="0">
              <a:solidFill>
                <a:srgbClr val="222222"/>
              </a:solidFill>
            </a:endParaRPr>
          </a:p>
        </p:txBody>
      </p:sp>
    </p:spTree>
    <p:extLst>
      <p:ext uri="{BB962C8B-B14F-4D97-AF65-F5344CB8AC3E}">
        <p14:creationId xmlns:p14="http://schemas.microsoft.com/office/powerpoint/2010/main" val="22998968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1503E879-40A6-094A-A96E-B26AC02B24C6}"/>
              </a:ext>
            </a:extLst>
          </p:cNvPr>
          <p:cNvSpPr txBox="1"/>
          <p:nvPr/>
        </p:nvSpPr>
        <p:spPr>
          <a:xfrm>
            <a:off x="701453" y="2202778"/>
            <a:ext cx="10789095" cy="2538204"/>
          </a:xfrm>
          <a:prstGeom prst="rect">
            <a:avLst/>
          </a:prstGeom>
        </p:spPr>
        <p:txBody>
          <a:bodyPr vert="horz" wrap="square" lIns="0" tIns="9979" rIns="0" bIns="0" rtlCol="0">
            <a:spAutoFit/>
          </a:bodyPr>
          <a:lstStyle/>
          <a:p>
            <a:pPr marL="9072">
              <a:spcBef>
                <a:spcPts val="79"/>
              </a:spcBef>
            </a:pPr>
            <a:r>
              <a:rPr lang="fr-FR" sz="8214" b="1" dirty="0">
                <a:solidFill>
                  <a:srgbClr val="231F20"/>
                </a:solidFill>
                <a:latin typeface="Playfair Display"/>
                <a:cs typeface="Playfair Display"/>
              </a:rPr>
              <a:t>Dans ce contexte, notre stratégie</a:t>
            </a:r>
            <a:r>
              <a:rPr sz="8214" b="1" spc="-7" dirty="0">
                <a:solidFill>
                  <a:srgbClr val="231F20"/>
                </a:solidFill>
                <a:latin typeface="Playfair Display"/>
                <a:cs typeface="Playfair Display"/>
              </a:rPr>
              <a:t>.</a:t>
            </a:r>
            <a:endParaRPr sz="8214" dirty="0">
              <a:latin typeface="Playfair Display"/>
              <a:cs typeface="Playfair Display"/>
            </a:endParaRPr>
          </a:p>
        </p:txBody>
      </p:sp>
      <p:pic>
        <p:nvPicPr>
          <p:cNvPr id="2" name="Image 1">
            <a:extLst>
              <a:ext uri="{FF2B5EF4-FFF2-40B4-BE49-F238E27FC236}">
                <a16:creationId xmlns:a16="http://schemas.microsoft.com/office/drawing/2014/main" id="{A4C38551-193F-3747-2A0B-0B8C6B78CD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4965296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760070" y="-154791"/>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3200" b="1" dirty="0">
                <a:latin typeface="Avenir Next LT Pro" panose="020B0504020202020204" pitchFamily="34" charset="0"/>
                <a:ea typeface="+mj-ea"/>
                <a:cs typeface="+mj-cs"/>
              </a:rPr>
              <a:t>Expression du Good Food Power</a:t>
            </a:r>
          </a:p>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 </a:t>
            </a: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En 2023 un juste équilibre entre </a:t>
            </a:r>
            <a:endParaRPr lang="fr-FR" sz="4000" dirty="0">
              <a:latin typeface="Avenir Next LT Pro" panose="020B0504020202020204" pitchFamily="34" charset="0"/>
              <a:ea typeface="+mj-ea"/>
              <a:cs typeface="+mj-cs"/>
            </a:endParaRPr>
          </a:p>
        </p:txBody>
      </p:sp>
      <p:sp>
        <p:nvSpPr>
          <p:cNvPr id="3" name="Triangle isocèle 2">
            <a:extLst>
              <a:ext uri="{FF2B5EF4-FFF2-40B4-BE49-F238E27FC236}">
                <a16:creationId xmlns:a16="http://schemas.microsoft.com/office/drawing/2014/main" id="{23BFF730-027F-432B-6A12-9A5EDD0CF691}"/>
              </a:ext>
            </a:extLst>
          </p:cNvPr>
          <p:cNvSpPr/>
          <p:nvPr/>
        </p:nvSpPr>
        <p:spPr>
          <a:xfrm flipV="1">
            <a:off x="2423889" y="2551346"/>
            <a:ext cx="2280212" cy="347241"/>
          </a:xfrm>
          <a:prstGeom prst="triangle">
            <a:avLst/>
          </a:prstGeom>
          <a:solidFill>
            <a:srgbClr val="007C3A"/>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D3907005-851B-638A-64BC-020818F4C708}"/>
              </a:ext>
            </a:extLst>
          </p:cNvPr>
          <p:cNvSpPr txBox="1"/>
          <p:nvPr/>
        </p:nvSpPr>
        <p:spPr>
          <a:xfrm>
            <a:off x="1879879" y="2959822"/>
            <a:ext cx="3368232" cy="1200329"/>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GOOD FOOD</a:t>
            </a:r>
            <a:b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ACCESSIBLE</a:t>
            </a:r>
          </a:p>
        </p:txBody>
      </p:sp>
      <p:sp>
        <p:nvSpPr>
          <p:cNvPr id="6" name="Triangle isocèle 5">
            <a:extLst>
              <a:ext uri="{FF2B5EF4-FFF2-40B4-BE49-F238E27FC236}">
                <a16:creationId xmlns:a16="http://schemas.microsoft.com/office/drawing/2014/main" id="{D079F551-888D-8458-BFEF-87D77A03CA84}"/>
              </a:ext>
            </a:extLst>
          </p:cNvPr>
          <p:cNvSpPr/>
          <p:nvPr/>
        </p:nvSpPr>
        <p:spPr>
          <a:xfrm flipV="1">
            <a:off x="7179155" y="2551346"/>
            <a:ext cx="2280212" cy="347241"/>
          </a:xfrm>
          <a:prstGeom prst="triangle">
            <a:avLst/>
          </a:prstGeom>
          <a:solidFill>
            <a:srgbClr val="C00000"/>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FD5816DE-22CF-2192-1A16-76776E9179FA}"/>
              </a:ext>
            </a:extLst>
          </p:cNvPr>
          <p:cNvSpPr txBox="1"/>
          <p:nvPr/>
        </p:nvSpPr>
        <p:spPr>
          <a:xfrm>
            <a:off x="6984314" y="2964959"/>
            <a:ext cx="2669893" cy="1200329"/>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RELATION CLIENT</a:t>
            </a:r>
          </a:p>
        </p:txBody>
      </p:sp>
      <p:sp>
        <p:nvSpPr>
          <p:cNvPr id="10" name="Triangle isocèle 9">
            <a:extLst>
              <a:ext uri="{FF2B5EF4-FFF2-40B4-BE49-F238E27FC236}">
                <a16:creationId xmlns:a16="http://schemas.microsoft.com/office/drawing/2014/main" id="{99598A9C-13A7-35A6-EC50-A1CC46116947}"/>
              </a:ext>
            </a:extLst>
          </p:cNvPr>
          <p:cNvSpPr/>
          <p:nvPr/>
        </p:nvSpPr>
        <p:spPr>
          <a:xfrm rot="10800000" flipV="1">
            <a:off x="7179154" y="4190765"/>
            <a:ext cx="2280212" cy="347241"/>
          </a:xfrm>
          <a:prstGeom prst="triangle">
            <a:avLst/>
          </a:prstGeom>
          <a:solidFill>
            <a:srgbClr val="C00000"/>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34E98C94-A87B-B281-6A99-6DA04D91508E}"/>
              </a:ext>
            </a:extLst>
          </p:cNvPr>
          <p:cNvSpPr/>
          <p:nvPr/>
        </p:nvSpPr>
        <p:spPr>
          <a:xfrm rot="10800000" flipV="1">
            <a:off x="2423889" y="4190764"/>
            <a:ext cx="2280212" cy="347241"/>
          </a:xfrm>
          <a:prstGeom prst="triangle">
            <a:avLst/>
          </a:prstGeom>
          <a:solidFill>
            <a:srgbClr val="007C3A"/>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437FCEC4-DF41-D9C1-35C0-969B51C11BB1}"/>
              </a:ext>
            </a:extLst>
          </p:cNvPr>
          <p:cNvSpPr/>
          <p:nvPr/>
        </p:nvSpPr>
        <p:spPr>
          <a:xfrm rot="10800000" flipV="1">
            <a:off x="4704102" y="5476197"/>
            <a:ext cx="2280212" cy="347241"/>
          </a:xfrm>
          <a:prstGeom prst="triangle">
            <a:avLst/>
          </a:prstGeom>
          <a:solidFill>
            <a:schemeClr val="tx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9" name="Connecteur droit 8">
            <a:extLst>
              <a:ext uri="{FF2B5EF4-FFF2-40B4-BE49-F238E27FC236}">
                <a16:creationId xmlns:a16="http://schemas.microsoft.com/office/drawing/2014/main" id="{399D3325-A24B-E5DF-A9BB-40C53AA82377}"/>
              </a:ext>
            </a:extLst>
          </p:cNvPr>
          <p:cNvCxnSpPr/>
          <p:nvPr/>
        </p:nvCxnSpPr>
        <p:spPr>
          <a:xfrm>
            <a:off x="2423217" y="5353879"/>
            <a:ext cx="714292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B9AE5E37-8F7B-16F6-F9A6-F9CDE81185A0}"/>
              </a:ext>
            </a:extLst>
          </p:cNvPr>
          <p:cNvCxnSpPr>
            <a:cxnSpLocks/>
          </p:cNvCxnSpPr>
          <p:nvPr/>
        </p:nvCxnSpPr>
        <p:spPr>
          <a:xfrm>
            <a:off x="2423217" y="4870174"/>
            <a:ext cx="23619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A40FBAC0-E2CB-2D25-359C-177117C7B852}"/>
              </a:ext>
            </a:extLst>
          </p:cNvPr>
          <p:cNvCxnSpPr>
            <a:cxnSpLocks/>
          </p:cNvCxnSpPr>
          <p:nvPr/>
        </p:nvCxnSpPr>
        <p:spPr>
          <a:xfrm>
            <a:off x="7204232" y="4856922"/>
            <a:ext cx="23619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4491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481781" y="530237"/>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Enjeux clés</a:t>
            </a:r>
            <a:endParaRPr kumimoji="0" lang="fr-FR" sz="32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lang="fr-FR" sz="2400" b="1" dirty="0">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2400" dirty="0">
                <a:latin typeface="Avenir Next LT Pro" panose="020B0504020202020204" pitchFamily="34" charset="0"/>
                <a:ea typeface="+mj-ea"/>
                <a:cs typeface="+mj-cs"/>
              </a:rPr>
              <a:t>Constat aujourd’hui</a:t>
            </a:r>
          </a:p>
          <a:p>
            <a:pPr marL="0" marR="0" lvl="0" indent="0" defTabSz="914400" eaLnBrk="0" fontAlgn="base" latinLnBrk="0" hangingPunct="0">
              <a:spcBef>
                <a:spcPct val="0"/>
              </a:spcBef>
              <a:spcAft>
                <a:spcPts val="600"/>
              </a:spcAft>
              <a:buClrTx/>
              <a:buSzTx/>
              <a:buFontTx/>
              <a:buNone/>
              <a:tabLst/>
              <a:defRPr/>
            </a:pPr>
            <a:r>
              <a:rPr lang="fr-FR" sz="2400" dirty="0">
                <a:latin typeface="Avenir Next LT Pro" panose="020B0504020202020204" pitchFamily="34" charset="0"/>
                <a:ea typeface="+mj-ea"/>
                <a:cs typeface="+mj-cs"/>
              </a:rPr>
              <a:t>Bon recrutement &amp; évolution positive du taux de nourriture</a:t>
            </a:r>
          </a:p>
          <a:p>
            <a:pPr marL="0" marR="0" lvl="0" indent="0" defTabSz="914400" eaLnBrk="0" fontAlgn="base" latinLnBrk="0" hangingPunct="0">
              <a:spcBef>
                <a:spcPct val="0"/>
              </a:spcBef>
              <a:spcAft>
                <a:spcPts val="600"/>
              </a:spcAft>
              <a:buClrTx/>
              <a:buSzTx/>
              <a:buFontTx/>
              <a:buNone/>
              <a:tabLst/>
              <a:defRPr/>
            </a:pPr>
            <a:endParaRPr lang="fr-FR" sz="2400" dirty="0">
              <a:latin typeface="Avenir Next LT Pro" panose="020B0504020202020204" pitchFamily="34" charset="0"/>
              <a:ea typeface="+mj-ea"/>
              <a:cs typeface="+mj-cs"/>
            </a:endParaRPr>
          </a:p>
        </p:txBody>
      </p:sp>
      <p:sp>
        <p:nvSpPr>
          <p:cNvPr id="4" name="ZoneTexte 3">
            <a:extLst>
              <a:ext uri="{FF2B5EF4-FFF2-40B4-BE49-F238E27FC236}">
                <a16:creationId xmlns:a16="http://schemas.microsoft.com/office/drawing/2014/main" id="{FEAA5408-CE79-1FB9-4D51-D370F433E247}"/>
              </a:ext>
            </a:extLst>
          </p:cNvPr>
          <p:cNvSpPr txBox="1"/>
          <p:nvPr/>
        </p:nvSpPr>
        <p:spPr>
          <a:xfrm>
            <a:off x="6259729" y="2592776"/>
            <a:ext cx="6096000" cy="2569934"/>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lang="fr-FR" sz="3600" b="1" dirty="0">
                <a:latin typeface="Playfair Display" panose="00000500000000000000" pitchFamily="2" charset="0"/>
                <a:ea typeface="+mj-ea"/>
                <a:cs typeface="+mj-cs"/>
              </a:rPr>
              <a:t>Soutenir la fidélité </a:t>
            </a:r>
            <a:br>
              <a:rPr lang="fr-FR" sz="2400" dirty="0">
                <a:latin typeface="Avenir Next LT Pro" panose="020B0504020202020204" pitchFamily="34" charset="0"/>
                <a:ea typeface="+mj-ea"/>
                <a:cs typeface="+mj-cs"/>
              </a:rPr>
            </a:b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&amp; choyer les 25% les plus fidèles </a:t>
            </a: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(qui représentent 75% du chiffre)</a:t>
            </a: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Cible à sécuriser </a:t>
            </a:r>
          </a:p>
          <a:p>
            <a:pPr marL="285750" marR="0" lvl="0" indent="-285750" defTabSz="914400" eaLnBrk="0" fontAlgn="base" latinLnBrk="0" hangingPunct="0">
              <a:spcBef>
                <a:spcPct val="0"/>
              </a:spcBef>
              <a:spcAft>
                <a:spcPts val="600"/>
              </a:spcAft>
              <a:buClrTx/>
              <a:buSzTx/>
              <a:buFont typeface="Wingdings" panose="05000000000000000000" pitchFamily="2" charset="2"/>
              <a:buChar char="è"/>
              <a:tabLst/>
              <a:defRPr/>
            </a:pPr>
            <a:r>
              <a:rPr lang="fr-FR" sz="2400" dirty="0">
                <a:latin typeface="Avenir Next LT Pro" panose="020B0504020202020204" pitchFamily="34" charset="0"/>
                <a:ea typeface="+mj-ea"/>
                <a:cs typeface="+mj-cs"/>
                <a:sym typeface="Wingdings" panose="05000000000000000000" pitchFamily="2" charset="2"/>
              </a:rPr>
              <a:t>Aller plus loin dans l’animation ciblée</a:t>
            </a:r>
          </a:p>
        </p:txBody>
      </p:sp>
      <p:sp>
        <p:nvSpPr>
          <p:cNvPr id="6" name="ZoneTexte 5">
            <a:extLst>
              <a:ext uri="{FF2B5EF4-FFF2-40B4-BE49-F238E27FC236}">
                <a16:creationId xmlns:a16="http://schemas.microsoft.com/office/drawing/2014/main" id="{DF3307B7-1282-A73F-F8CC-68D0AE032B87}"/>
              </a:ext>
            </a:extLst>
          </p:cNvPr>
          <p:cNvSpPr txBox="1"/>
          <p:nvPr/>
        </p:nvSpPr>
        <p:spPr>
          <a:xfrm>
            <a:off x="423450" y="2592776"/>
            <a:ext cx="5672550" cy="1754326"/>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lang="fr-FR" sz="3600" b="1" dirty="0">
                <a:latin typeface="Playfair Display" panose="00000500000000000000" pitchFamily="2" charset="0"/>
                <a:ea typeface="+mj-ea"/>
                <a:cs typeface="+mj-cs"/>
              </a:rPr>
              <a:t>Accroitre le recrutement</a:t>
            </a:r>
            <a:br>
              <a:rPr lang="fr-FR" sz="2400" b="1" dirty="0">
                <a:latin typeface="Avenir Next LT Pro" panose="020B0504020202020204" pitchFamily="34" charset="0"/>
                <a:ea typeface="+mj-ea"/>
                <a:cs typeface="+mj-cs"/>
              </a:rPr>
            </a:b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sym typeface="Wingdings" panose="05000000000000000000" pitchFamily="2" charset="2"/>
              </a:rPr>
              <a:t> Retenir un mix média pour renforcer la conquête</a:t>
            </a:r>
            <a:endParaRPr lang="fr-FR" sz="2400" dirty="0">
              <a:latin typeface="Avenir Next LT Pro" panose="020B0504020202020204" pitchFamily="34" charset="0"/>
              <a:ea typeface="+mj-ea"/>
              <a:cs typeface="+mj-cs"/>
            </a:endParaRPr>
          </a:p>
        </p:txBody>
      </p:sp>
      <p:sp>
        <p:nvSpPr>
          <p:cNvPr id="7" name="ZoneTexte 6">
            <a:extLst>
              <a:ext uri="{FF2B5EF4-FFF2-40B4-BE49-F238E27FC236}">
                <a16:creationId xmlns:a16="http://schemas.microsoft.com/office/drawing/2014/main" id="{9EF899BE-2D57-769E-308E-996266846CE0}"/>
              </a:ext>
            </a:extLst>
          </p:cNvPr>
          <p:cNvSpPr txBox="1"/>
          <p:nvPr/>
        </p:nvSpPr>
        <p:spPr>
          <a:xfrm>
            <a:off x="2418865" y="5408787"/>
            <a:ext cx="6096000" cy="1384995"/>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br>
              <a:rPr lang="fr-FR" sz="2800" dirty="0">
                <a:latin typeface="Avenir Next LT Pro" panose="020B0504020202020204" pitchFamily="34" charset="0"/>
                <a:ea typeface="+mj-ea"/>
                <a:cs typeface="+mj-cs"/>
              </a:rPr>
            </a:br>
            <a:r>
              <a:rPr lang="fr-FR" sz="2800" b="1" dirty="0">
                <a:latin typeface="Playfair Display" panose="00000500000000000000" pitchFamily="2" charset="0"/>
                <a:ea typeface="+mj-ea"/>
                <a:cs typeface="+mj-cs"/>
              </a:rPr>
              <a:t>Convertir des clients secondaires </a:t>
            </a:r>
            <a:br>
              <a:rPr lang="fr-FR" sz="2800" b="1" dirty="0">
                <a:latin typeface="Playfair Display" panose="00000500000000000000" pitchFamily="2" charset="0"/>
                <a:ea typeface="+mj-ea"/>
                <a:cs typeface="+mj-cs"/>
              </a:rPr>
            </a:br>
            <a:r>
              <a:rPr lang="fr-FR" sz="2800" b="1" dirty="0">
                <a:latin typeface="Playfair Display" panose="00000500000000000000" pitchFamily="2" charset="0"/>
                <a:ea typeface="+mj-ea"/>
                <a:cs typeface="+mj-cs"/>
              </a:rPr>
              <a:t>en des clients ‘principaux’ (plein)</a:t>
            </a:r>
            <a:endParaRPr lang="fr-FR" sz="2800" dirty="0">
              <a:latin typeface="Playfair Display" panose="00000500000000000000" pitchFamily="2" charset="0"/>
              <a:ea typeface="+mj-ea"/>
              <a:cs typeface="+mj-cs"/>
            </a:endParaRPr>
          </a:p>
        </p:txBody>
      </p:sp>
      <p:sp>
        <p:nvSpPr>
          <p:cNvPr id="8" name="Flèche : courbe vers le haut 7">
            <a:extLst>
              <a:ext uri="{FF2B5EF4-FFF2-40B4-BE49-F238E27FC236}">
                <a16:creationId xmlns:a16="http://schemas.microsoft.com/office/drawing/2014/main" id="{35C476BB-5699-2F60-55C5-4DC86FCFD09F}"/>
              </a:ext>
            </a:extLst>
          </p:cNvPr>
          <p:cNvSpPr/>
          <p:nvPr/>
        </p:nvSpPr>
        <p:spPr>
          <a:xfrm>
            <a:off x="3703561" y="5162710"/>
            <a:ext cx="3526607" cy="646331"/>
          </a:xfrm>
          <a:prstGeom prst="curvedUpArrow">
            <a:avLst>
              <a:gd name="adj1" fmla="val 46174"/>
              <a:gd name="adj2" fmla="val 72186"/>
              <a:gd name="adj3" fmla="val 51655"/>
            </a:avLst>
          </a:prstGeom>
          <a:gradFill flip="none" rotWithShape="1">
            <a:gsLst>
              <a:gs pos="0">
                <a:srgbClr val="007C3A"/>
              </a:gs>
              <a:gs pos="100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a:solidFill>
                <a:schemeClr val="tx1"/>
              </a:solidFill>
            </a:endParaRPr>
          </a:p>
        </p:txBody>
      </p:sp>
      <p:sp>
        <p:nvSpPr>
          <p:cNvPr id="9" name="Flèche : pentagone 8">
            <a:extLst>
              <a:ext uri="{FF2B5EF4-FFF2-40B4-BE49-F238E27FC236}">
                <a16:creationId xmlns:a16="http://schemas.microsoft.com/office/drawing/2014/main" id="{1A206773-1790-D893-317E-5BE640FDD8F3}"/>
              </a:ext>
            </a:extLst>
          </p:cNvPr>
          <p:cNvSpPr/>
          <p:nvPr/>
        </p:nvSpPr>
        <p:spPr>
          <a:xfrm>
            <a:off x="481781" y="3163161"/>
            <a:ext cx="5269662" cy="123378"/>
          </a:xfrm>
          <a:prstGeom prst="homePlate">
            <a:avLst>
              <a:gd name="adj" fmla="val 422501"/>
            </a:avLst>
          </a:prstGeom>
          <a:solidFill>
            <a:srgbClr val="007C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 pentagone 9">
            <a:extLst>
              <a:ext uri="{FF2B5EF4-FFF2-40B4-BE49-F238E27FC236}">
                <a16:creationId xmlns:a16="http://schemas.microsoft.com/office/drawing/2014/main" id="{139F40E2-984F-0156-AB4F-7A723D469BC9}"/>
              </a:ext>
            </a:extLst>
          </p:cNvPr>
          <p:cNvSpPr/>
          <p:nvPr/>
        </p:nvSpPr>
        <p:spPr>
          <a:xfrm>
            <a:off x="6387547" y="3163161"/>
            <a:ext cx="3882888" cy="122400"/>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57044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2F3B0B76-2187-287D-3613-8E2ABA8E0D24}"/>
              </a:ext>
            </a:extLst>
          </p:cNvPr>
          <p:cNvSpPr txBox="1"/>
          <p:nvPr/>
        </p:nvSpPr>
        <p:spPr bwMode="auto">
          <a:xfrm>
            <a:off x="609600" y="274638"/>
            <a:ext cx="10972800" cy="1143000"/>
          </a:xfrm>
          <a:prstGeom prst="rect">
            <a:avLst/>
          </a:prstGeom>
          <a:noFill/>
          <a:ln>
            <a:noFill/>
          </a:ln>
        </p:spPr>
        <p:txBody>
          <a:bodyPr vert="horz" wrap="square" lIns="91440" tIns="45720" rIns="91440" bIns="45720" numCol="1" rtlCol="0" anchor="ctr"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3600" b="1" dirty="0">
                <a:latin typeface="Avenir Next LT Pro" panose="020B0504020202020204" pitchFamily="34" charset="0"/>
              </a:rPr>
              <a:t>Actions commerce / Trafic</a:t>
            </a:r>
          </a:p>
        </p:txBody>
      </p:sp>
      <p:sp>
        <p:nvSpPr>
          <p:cNvPr id="2" name="ZoneTexte 1">
            <a:extLst>
              <a:ext uri="{FF2B5EF4-FFF2-40B4-BE49-F238E27FC236}">
                <a16:creationId xmlns:a16="http://schemas.microsoft.com/office/drawing/2014/main" id="{20DC8E12-0CFD-FCC5-B67D-8A6DEB029DCB}"/>
              </a:ext>
            </a:extLst>
          </p:cNvPr>
          <p:cNvSpPr txBox="1"/>
          <p:nvPr/>
        </p:nvSpPr>
        <p:spPr bwMode="auto">
          <a:xfrm>
            <a:off x="609599" y="1600202"/>
            <a:ext cx="9899375" cy="1012370"/>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2400" dirty="0">
                <a:latin typeface="Avenir Next LT Pro" panose="020B0504020202020204" pitchFamily="34" charset="0"/>
              </a:rPr>
              <a:t>Animation commerciale 2023 Une évolution du PAC</a:t>
            </a:r>
          </a:p>
        </p:txBody>
      </p:sp>
      <p:sp>
        <p:nvSpPr>
          <p:cNvPr id="5" name="Triangle isocèle 4">
            <a:extLst>
              <a:ext uri="{FF2B5EF4-FFF2-40B4-BE49-F238E27FC236}">
                <a16:creationId xmlns:a16="http://schemas.microsoft.com/office/drawing/2014/main" id="{CD45255E-3677-F0DC-8D29-78CE3FF4B69A}"/>
              </a:ext>
            </a:extLst>
          </p:cNvPr>
          <p:cNvSpPr/>
          <p:nvPr/>
        </p:nvSpPr>
        <p:spPr>
          <a:xfrm flipV="1">
            <a:off x="1295919"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FBE6BBB6-B4A8-4D68-FE58-8ACA527B6042}"/>
              </a:ext>
            </a:extLst>
          </p:cNvPr>
          <p:cNvSpPr txBox="1"/>
          <p:nvPr/>
        </p:nvSpPr>
        <p:spPr bwMode="auto">
          <a:xfrm>
            <a:off x="18662" y="3468044"/>
            <a:ext cx="4308669" cy="2248676"/>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a:t>
            </a:r>
            <a:r>
              <a:rPr lang="fr-FR" sz="2400" b="1" dirty="0">
                <a:latin typeface="Avenir Next LT Pro" panose="020B0504020202020204" pitchFamily="34" charset="0"/>
              </a:rPr>
              <a:t>Un rythme promos soutenu</a:t>
            </a:r>
          </a:p>
          <a:p>
            <a:pPr algn="ctr" eaLnBrk="0" fontAlgn="base" hangingPunct="0">
              <a:lnSpc>
                <a:spcPct val="90000"/>
              </a:lnSpc>
              <a:spcBef>
                <a:spcPct val="20000"/>
              </a:spcBef>
              <a:spcAft>
                <a:spcPct val="0"/>
              </a:spcAft>
              <a:buFont typeface="Arial" panose="020B0604020202020204" pitchFamily="34" charset="0"/>
            </a:pPr>
            <a:r>
              <a:rPr lang="fr-FR" dirty="0">
                <a:latin typeface="Avenir Next LT Pro" panose="020B0504020202020204" pitchFamily="34" charset="0"/>
              </a:rPr>
              <a:t>Un prospectus par semaine </a:t>
            </a:r>
          </a:p>
          <a:p>
            <a:pPr algn="ctr" eaLnBrk="0" fontAlgn="base" hangingPunct="0">
              <a:lnSpc>
                <a:spcPct val="90000"/>
              </a:lnSpc>
              <a:spcBef>
                <a:spcPct val="20000"/>
              </a:spcBef>
              <a:spcAft>
                <a:spcPct val="0"/>
              </a:spcAft>
              <a:buFont typeface="Arial" panose="020B0604020202020204" pitchFamily="34" charset="0"/>
            </a:pPr>
            <a:r>
              <a:rPr lang="fr-FR" sz="1600" i="1" dirty="0">
                <a:latin typeface="Avenir Next LT Pro" panose="020B0504020202020204" pitchFamily="34" charset="0"/>
              </a:rPr>
              <a:t>Chaque semaine des nouvelles promos </a:t>
            </a:r>
            <a:br>
              <a:rPr lang="fr-FR" sz="1600" i="1" dirty="0">
                <a:latin typeface="Avenir Next LT Pro" panose="020B0504020202020204" pitchFamily="34" charset="0"/>
              </a:rPr>
            </a:br>
            <a:r>
              <a:rPr lang="fr-FR" sz="1600" i="1" dirty="0">
                <a:latin typeface="Avenir Next LT Pro" panose="020B0504020202020204" pitchFamily="34" charset="0"/>
              </a:rPr>
              <a:t>dans vos magasins.</a:t>
            </a:r>
          </a:p>
        </p:txBody>
      </p:sp>
      <p:sp>
        <p:nvSpPr>
          <p:cNvPr id="7" name="Triangle isocèle 6">
            <a:extLst>
              <a:ext uri="{FF2B5EF4-FFF2-40B4-BE49-F238E27FC236}">
                <a16:creationId xmlns:a16="http://schemas.microsoft.com/office/drawing/2014/main" id="{1B490E26-4765-3459-A401-E193F33D5875}"/>
              </a:ext>
            </a:extLst>
          </p:cNvPr>
          <p:cNvSpPr/>
          <p:nvPr/>
        </p:nvSpPr>
        <p:spPr>
          <a:xfrm flipV="1">
            <a:off x="9141927"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5F4CC79E-AA0B-5334-5AE8-C122A38F67B2}"/>
              </a:ext>
            </a:extLst>
          </p:cNvPr>
          <p:cNvSpPr txBox="1"/>
          <p:nvPr/>
        </p:nvSpPr>
        <p:spPr bwMode="auto">
          <a:xfrm>
            <a:off x="7864670" y="3468043"/>
            <a:ext cx="4308669" cy="2537925"/>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 Format des prospectus : </a:t>
            </a:r>
          </a:p>
          <a:p>
            <a:pPr algn="ctr" eaLnBrk="0" fontAlgn="base" hangingPunct="0">
              <a:lnSpc>
                <a:spcPct val="90000"/>
              </a:lnSpc>
              <a:spcBef>
                <a:spcPct val="20000"/>
              </a:spcBef>
              <a:spcAft>
                <a:spcPct val="0"/>
              </a:spcAft>
              <a:buFont typeface="Arial" panose="020B0604020202020204" pitchFamily="34" charset="0"/>
            </a:pPr>
            <a:r>
              <a:rPr lang="fr-FR" dirty="0">
                <a:latin typeface="Avenir Next LT Pro" panose="020B0504020202020204" pitchFamily="34" charset="0"/>
                <a:sym typeface="Wingdings" panose="05000000000000000000" pitchFamily="2" charset="2"/>
              </a:rPr>
              <a:t>Densification du prospectus </a:t>
            </a:r>
            <a:br>
              <a:rPr lang="fr-FR" dirty="0">
                <a:latin typeface="Avenir Next LT Pro" panose="020B0504020202020204" pitchFamily="34" charset="0"/>
                <a:sym typeface="Wingdings" panose="05000000000000000000" pitchFamily="2" charset="2"/>
              </a:rPr>
            </a:br>
            <a:r>
              <a:rPr lang="fr-FR" dirty="0" err="1">
                <a:latin typeface="Avenir Next LT Pro" panose="020B0504020202020204" pitchFamily="34" charset="0"/>
                <a:sym typeface="Wingdings" panose="05000000000000000000" pitchFamily="2" charset="2"/>
              </a:rPr>
              <a:t>Obj</a:t>
            </a:r>
            <a:r>
              <a:rPr lang="fr-FR" dirty="0">
                <a:latin typeface="Avenir Next LT Pro" panose="020B0504020202020204" pitchFamily="34" charset="0"/>
                <a:sym typeface="Wingdings" panose="05000000000000000000" pitchFamily="2" charset="2"/>
              </a:rPr>
              <a:t> : réduction du nb de pages</a:t>
            </a:r>
          </a:p>
          <a:p>
            <a:pPr algn="ctr" eaLnBrk="0" fontAlgn="base" hangingPunct="0">
              <a:lnSpc>
                <a:spcPct val="90000"/>
              </a:lnSpc>
              <a:spcBef>
                <a:spcPct val="20000"/>
              </a:spcBef>
              <a:spcAft>
                <a:spcPct val="0"/>
              </a:spcAft>
              <a:buFont typeface="Arial" panose="020B0604020202020204" pitchFamily="34" charset="0"/>
            </a:pPr>
            <a:r>
              <a:rPr lang="fr-FR" dirty="0">
                <a:latin typeface="Avenir Next LT Pro" panose="020B0504020202020204" pitchFamily="34" charset="0"/>
                <a:sym typeface="Wingdings" panose="05000000000000000000" pitchFamily="2" charset="2"/>
              </a:rPr>
              <a:t>Plusieurs scénarii envisagés :</a:t>
            </a:r>
          </a:p>
          <a:p>
            <a:pPr algn="ctr" eaLnBrk="0" fontAlgn="base" hangingPunct="0">
              <a:lnSpc>
                <a:spcPct val="90000"/>
              </a:lnSpc>
              <a:spcBef>
                <a:spcPct val="20000"/>
              </a:spcBef>
              <a:spcAft>
                <a:spcPct val="0"/>
              </a:spcAft>
              <a:buFont typeface="Arial" panose="020B0604020202020204" pitchFamily="34" charset="0"/>
            </a:pPr>
            <a:r>
              <a:rPr lang="fr-FR" sz="1600" i="1" dirty="0">
                <a:latin typeface="Avenir Next LT Pro" panose="020B0504020202020204" pitchFamily="34" charset="0"/>
              </a:rPr>
              <a:t>Avec +/- de versions de </a:t>
            </a:r>
            <a:r>
              <a:rPr lang="fr-FR" sz="1600" i="1" dirty="0" err="1">
                <a:latin typeface="Avenir Next LT Pro" panose="020B0504020202020204" pitchFamily="34" charset="0"/>
              </a:rPr>
              <a:t>prosp</a:t>
            </a:r>
            <a:r>
              <a:rPr lang="fr-FR" sz="1600" i="1" dirty="0">
                <a:latin typeface="Avenir Next LT Pro" panose="020B0504020202020204" pitchFamily="34" charset="0"/>
              </a:rPr>
              <a:t>;</a:t>
            </a:r>
          </a:p>
          <a:p>
            <a:pPr algn="ctr" eaLnBrk="0" fontAlgn="base" hangingPunct="0">
              <a:lnSpc>
                <a:spcPct val="90000"/>
              </a:lnSpc>
              <a:spcBef>
                <a:spcPct val="20000"/>
              </a:spcBef>
              <a:spcAft>
                <a:spcPct val="0"/>
              </a:spcAft>
              <a:buFont typeface="Arial" panose="020B0604020202020204" pitchFamily="34" charset="0"/>
            </a:pPr>
            <a:r>
              <a:rPr lang="fr-FR" sz="1600" i="1" dirty="0">
                <a:latin typeface="Avenir Next LT Pro" panose="020B0504020202020204" pitchFamily="34" charset="0"/>
              </a:rPr>
              <a:t>Digest 4 pages pour chaque opération</a:t>
            </a:r>
          </a:p>
          <a:p>
            <a:pPr algn="ctr" eaLnBrk="0" fontAlgn="base" hangingPunct="0">
              <a:lnSpc>
                <a:spcPct val="90000"/>
              </a:lnSpc>
              <a:spcBef>
                <a:spcPct val="20000"/>
              </a:spcBef>
              <a:spcAft>
                <a:spcPct val="0"/>
              </a:spcAft>
              <a:buFont typeface="Arial" panose="020B0604020202020204" pitchFamily="34" charset="0"/>
            </a:pPr>
            <a:r>
              <a:rPr lang="fr-FR" sz="1600" i="1" dirty="0">
                <a:latin typeface="Avenir Next LT Pro" panose="020B0504020202020204" pitchFamily="34" charset="0"/>
              </a:rPr>
              <a:t>Memo d’offres promos en </a:t>
            </a:r>
            <a:r>
              <a:rPr lang="fr-FR" sz="1600" i="1" dirty="0" err="1">
                <a:latin typeface="Avenir Next LT Pro" panose="020B0504020202020204" pitchFamily="34" charset="0"/>
              </a:rPr>
              <a:t>mag</a:t>
            </a:r>
            <a:endParaRPr lang="fr-FR" sz="1600" i="1" dirty="0">
              <a:latin typeface="Avenir Next LT Pro" panose="020B0504020202020204" pitchFamily="34" charset="0"/>
            </a:endParaRPr>
          </a:p>
          <a:p>
            <a:pPr algn="ctr" eaLnBrk="0" fontAlgn="base" hangingPunct="0">
              <a:lnSpc>
                <a:spcPct val="90000"/>
              </a:lnSpc>
              <a:spcBef>
                <a:spcPct val="20000"/>
              </a:spcBef>
              <a:spcAft>
                <a:spcPct val="0"/>
              </a:spcAft>
              <a:buFont typeface="Arial" panose="020B0604020202020204" pitchFamily="34" charset="0"/>
            </a:pPr>
            <a:endParaRPr lang="fr-FR" dirty="0">
              <a:latin typeface="Avenir Next LT Pro" panose="020B0504020202020204" pitchFamily="34" charset="0"/>
            </a:endParaRPr>
          </a:p>
          <a:p>
            <a:pPr algn="ctr" eaLnBrk="0" fontAlgn="base" hangingPunct="0">
              <a:lnSpc>
                <a:spcPct val="90000"/>
              </a:lnSpc>
              <a:spcBef>
                <a:spcPct val="20000"/>
              </a:spcBef>
              <a:spcAft>
                <a:spcPct val="0"/>
              </a:spcAft>
              <a:buFont typeface="Arial" panose="020B0604020202020204" pitchFamily="34" charset="0"/>
            </a:pPr>
            <a:endParaRPr lang="fr-FR" dirty="0">
              <a:latin typeface="Avenir Next LT Pro" panose="020B0504020202020204" pitchFamily="34" charset="0"/>
            </a:endParaRPr>
          </a:p>
        </p:txBody>
      </p:sp>
      <p:sp>
        <p:nvSpPr>
          <p:cNvPr id="4" name="ZoneTexte 3">
            <a:extLst>
              <a:ext uri="{FF2B5EF4-FFF2-40B4-BE49-F238E27FC236}">
                <a16:creationId xmlns:a16="http://schemas.microsoft.com/office/drawing/2014/main" id="{2D3C9EAB-46BF-6D51-8652-9BF8CCB95BEA}"/>
              </a:ext>
            </a:extLst>
          </p:cNvPr>
          <p:cNvSpPr txBox="1"/>
          <p:nvPr/>
        </p:nvSpPr>
        <p:spPr bwMode="auto">
          <a:xfrm>
            <a:off x="1178406" y="5855123"/>
            <a:ext cx="9101493" cy="590938"/>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eaLnBrk="0" fontAlgn="base" hangingPunct="0">
              <a:lnSpc>
                <a:spcPct val="90000"/>
              </a:lnSpc>
              <a:spcBef>
                <a:spcPct val="20000"/>
              </a:spcBef>
              <a:spcAft>
                <a:spcPct val="0"/>
              </a:spcAft>
              <a:buFont typeface="Arial" panose="020B0604020202020204" pitchFamily="34" charset="0"/>
            </a:pPr>
            <a:r>
              <a:rPr lang="fr-FR" sz="2000" b="1" dirty="0">
                <a:latin typeface="Avenir Next LT Pro" panose="020B0504020202020204" pitchFamily="34" charset="0"/>
                <a:sym typeface="Wingdings" panose="05000000000000000000" pitchFamily="2" charset="2"/>
              </a:rPr>
              <a:t> Réaliser des économies sur la partie prospectus et compenser cette rationalisation des coûts par une visibilité plus puissante en média</a:t>
            </a:r>
            <a:endParaRPr lang="fr-FR" sz="1400" i="1" dirty="0">
              <a:latin typeface="Avenir Next LT Pro" panose="020B0504020202020204" pitchFamily="34" charset="0"/>
            </a:endParaRPr>
          </a:p>
        </p:txBody>
      </p:sp>
      <p:sp>
        <p:nvSpPr>
          <p:cNvPr id="11" name="Triangle isocèle 10">
            <a:extLst>
              <a:ext uri="{FF2B5EF4-FFF2-40B4-BE49-F238E27FC236}">
                <a16:creationId xmlns:a16="http://schemas.microsoft.com/office/drawing/2014/main" id="{4C229911-3799-2A89-BB05-7E36C3A57B11}"/>
              </a:ext>
            </a:extLst>
          </p:cNvPr>
          <p:cNvSpPr/>
          <p:nvPr/>
        </p:nvSpPr>
        <p:spPr>
          <a:xfrm flipV="1">
            <a:off x="4980848"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993114B6-F0FA-3A33-2509-D2A24127CFFA}"/>
              </a:ext>
            </a:extLst>
          </p:cNvPr>
          <p:cNvSpPr txBox="1"/>
          <p:nvPr/>
        </p:nvSpPr>
        <p:spPr bwMode="auto">
          <a:xfrm>
            <a:off x="3703591" y="3468044"/>
            <a:ext cx="4308669" cy="2248676"/>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a:t>
            </a:r>
            <a:r>
              <a:rPr lang="fr-FR" sz="2400" b="1" dirty="0">
                <a:latin typeface="Avenir Next LT Pro" panose="020B0504020202020204" pitchFamily="34" charset="0"/>
              </a:rPr>
              <a:t>Des temps forts </a:t>
            </a:r>
            <a:br>
              <a:rPr lang="fr-FR" sz="2400" b="1" dirty="0">
                <a:latin typeface="Avenir Next LT Pro" panose="020B0504020202020204" pitchFamily="34" charset="0"/>
              </a:rPr>
            </a:br>
            <a:r>
              <a:rPr lang="fr-FR" sz="2400" b="1" dirty="0">
                <a:latin typeface="Avenir Next LT Pro" panose="020B0504020202020204" pitchFamily="34" charset="0"/>
              </a:rPr>
              <a:t>puissants </a:t>
            </a:r>
          </a:p>
          <a:p>
            <a:pPr algn="ctr" eaLnBrk="0" fontAlgn="base" hangingPunct="0">
              <a:lnSpc>
                <a:spcPct val="90000"/>
              </a:lnSpc>
              <a:spcBef>
                <a:spcPct val="20000"/>
              </a:spcBef>
              <a:spcAft>
                <a:spcPct val="0"/>
              </a:spcAft>
              <a:buFont typeface="Arial" panose="020B0604020202020204" pitchFamily="34" charset="0"/>
            </a:pPr>
            <a:r>
              <a:rPr lang="fr-FR" dirty="0">
                <a:latin typeface="Avenir Next LT Pro" panose="020B0504020202020204" pitchFamily="34" charset="0"/>
              </a:rPr>
              <a:t>Une activation commerciale : mécaniques promos</a:t>
            </a:r>
            <a:br>
              <a:rPr lang="fr-FR" dirty="0">
                <a:latin typeface="Avenir Next LT Pro" panose="020B0504020202020204" pitchFamily="34" charset="0"/>
              </a:rPr>
            </a:br>
            <a:r>
              <a:rPr lang="fr-FR" dirty="0">
                <a:latin typeface="Avenir Next LT Pro" panose="020B0504020202020204" pitchFamily="34" charset="0"/>
              </a:rPr>
              <a:t> et activations commerciales renouvelées </a:t>
            </a:r>
            <a:endParaRPr lang="fr-FR" sz="1600" i="1" dirty="0">
              <a:latin typeface="Avenir Next LT Pro" panose="020B0504020202020204" pitchFamily="34" charset="0"/>
            </a:endParaRPr>
          </a:p>
        </p:txBody>
      </p:sp>
      <p:sp>
        <p:nvSpPr>
          <p:cNvPr id="13" name="Flèche : pentagone 12">
            <a:extLst>
              <a:ext uri="{FF2B5EF4-FFF2-40B4-BE49-F238E27FC236}">
                <a16:creationId xmlns:a16="http://schemas.microsoft.com/office/drawing/2014/main" id="{B0682CA1-BDAB-4D9B-9AF0-870A7392489A}"/>
              </a:ext>
            </a:extLst>
          </p:cNvPr>
          <p:cNvSpPr/>
          <p:nvPr/>
        </p:nvSpPr>
        <p:spPr>
          <a:xfrm>
            <a:off x="609599" y="1141280"/>
            <a:ext cx="4532684" cy="194647"/>
          </a:xfrm>
          <a:prstGeom prst="homePlate">
            <a:avLst>
              <a:gd name="adj" fmla="val 422501"/>
            </a:avLst>
          </a:prstGeom>
          <a:solidFill>
            <a:srgbClr val="007C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98743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2F3B0B76-2187-287D-3613-8E2ABA8E0D24}"/>
              </a:ext>
            </a:extLst>
          </p:cNvPr>
          <p:cNvSpPr txBox="1"/>
          <p:nvPr/>
        </p:nvSpPr>
        <p:spPr bwMode="auto">
          <a:xfrm>
            <a:off x="609600" y="274638"/>
            <a:ext cx="10972800" cy="1143000"/>
          </a:xfrm>
          <a:prstGeom prst="rect">
            <a:avLst/>
          </a:prstGeom>
          <a:noFill/>
          <a:ln>
            <a:noFill/>
          </a:ln>
        </p:spPr>
        <p:txBody>
          <a:bodyPr vert="horz" wrap="square" lIns="91440" tIns="45720" rIns="91440" bIns="45720" numCol="1" rtlCol="0" anchor="ctr" anchorCtr="0" compatLnSpc="1">
            <a:prstTxWarp prst="textNoShape">
              <a:avLst/>
            </a:prstTxWarp>
            <a:normAutofit/>
          </a:bodyPr>
          <a:lstStyle/>
          <a:p>
            <a:pPr marL="0" marR="0" lvl="0" indent="0"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Ambition Communication Marque</a:t>
            </a:r>
          </a:p>
        </p:txBody>
      </p:sp>
      <p:sp>
        <p:nvSpPr>
          <p:cNvPr id="2" name="ZoneTexte 1">
            <a:extLst>
              <a:ext uri="{FF2B5EF4-FFF2-40B4-BE49-F238E27FC236}">
                <a16:creationId xmlns:a16="http://schemas.microsoft.com/office/drawing/2014/main" id="{20DC8E12-0CFD-FCC5-B67D-8A6DEB029DCB}"/>
              </a:ext>
            </a:extLst>
          </p:cNvPr>
          <p:cNvSpPr txBox="1"/>
          <p:nvPr/>
        </p:nvSpPr>
        <p:spPr bwMode="auto">
          <a:xfrm>
            <a:off x="636102" y="2000122"/>
            <a:ext cx="9280849" cy="3652933"/>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4000" b="1" dirty="0">
                <a:latin typeface="Avenir Next LT Pro" panose="020B0504020202020204" pitchFamily="34" charset="0"/>
              </a:rPr>
              <a:t>#1- </a:t>
            </a:r>
            <a:r>
              <a:rPr lang="fr-FR" sz="2800" b="1" dirty="0">
                <a:latin typeface="Avenir Next LT Pro" panose="020B0504020202020204" pitchFamily="34" charset="0"/>
              </a:rPr>
              <a:t>Renforcer la visibilité en média</a:t>
            </a:r>
            <a:br>
              <a:rPr lang="fr-FR" sz="2400" dirty="0">
                <a:latin typeface="Avenir Next LT Pro" panose="020B0504020202020204" pitchFamily="34" charset="0"/>
              </a:rPr>
            </a:br>
            <a:r>
              <a:rPr lang="fr-FR" sz="2400" dirty="0">
                <a:latin typeface="Avenir Next LT Pro" panose="020B0504020202020204" pitchFamily="34" charset="0"/>
                <a:sym typeface="Wingdings" panose="05000000000000000000" pitchFamily="2" charset="2"/>
              </a:rPr>
              <a:t>une présence en média classique </a:t>
            </a:r>
            <a:br>
              <a:rPr lang="fr-FR" sz="2400" dirty="0">
                <a:latin typeface="Avenir Next LT Pro" panose="020B0504020202020204" pitchFamily="34" charset="0"/>
                <a:sym typeface="Wingdings" panose="05000000000000000000" pitchFamily="2" charset="2"/>
              </a:rPr>
            </a:br>
            <a:r>
              <a:rPr lang="fr-FR" sz="2400" dirty="0">
                <a:latin typeface="Avenir Next LT Pro" panose="020B0504020202020204" pitchFamily="34" charset="0"/>
                <a:sym typeface="Wingdings" panose="05000000000000000000" pitchFamily="2" charset="2"/>
              </a:rPr>
              <a:t>et surtout une densification sur le média digital</a:t>
            </a:r>
            <a:endParaRPr lang="fr-FR" sz="2400" dirty="0">
              <a:latin typeface="Avenir Next LT Pro" panose="020B0504020202020204" pitchFamily="34" charset="0"/>
            </a:endParaRPr>
          </a:p>
          <a:p>
            <a:pPr eaLnBrk="0" fontAlgn="base" hangingPunct="0">
              <a:lnSpc>
                <a:spcPct val="90000"/>
              </a:lnSpc>
              <a:spcBef>
                <a:spcPct val="20000"/>
              </a:spcBef>
              <a:spcAft>
                <a:spcPct val="0"/>
              </a:spcAft>
              <a:buFont typeface="Arial" panose="020B0604020202020204" pitchFamily="34" charset="0"/>
            </a:pPr>
            <a:endParaRPr lang="fr-FR" sz="2400" b="1" dirty="0">
              <a:latin typeface="Avenir Next LT Pro" panose="020B0504020202020204" pitchFamily="34" charset="0"/>
            </a:endParaRPr>
          </a:p>
          <a:p>
            <a:pPr eaLnBrk="0" fontAlgn="base" hangingPunct="0">
              <a:lnSpc>
                <a:spcPct val="90000"/>
              </a:lnSpc>
              <a:spcBef>
                <a:spcPct val="20000"/>
              </a:spcBef>
              <a:spcAft>
                <a:spcPct val="0"/>
              </a:spcAft>
              <a:buFont typeface="Arial" panose="020B0604020202020204" pitchFamily="34" charset="0"/>
            </a:pPr>
            <a:br>
              <a:rPr lang="fr-FR" sz="2400" b="1" dirty="0">
                <a:latin typeface="Avenir Next LT Pro" panose="020B0504020202020204" pitchFamily="34" charset="0"/>
              </a:rPr>
            </a:br>
            <a:r>
              <a:rPr lang="fr-FR" sz="4000" b="1" dirty="0">
                <a:latin typeface="Avenir Next LT Pro" panose="020B0504020202020204" pitchFamily="34" charset="0"/>
              </a:rPr>
              <a:t>#2- </a:t>
            </a:r>
            <a:r>
              <a:rPr lang="fr-FR" sz="2800" b="1" dirty="0">
                <a:latin typeface="Avenir Next LT Pro" panose="020B0504020202020204" pitchFamily="34" charset="0"/>
              </a:rPr>
              <a:t>Créer du contenu</a:t>
            </a:r>
            <a:br>
              <a:rPr lang="fr-FR" sz="2400" dirty="0">
                <a:latin typeface="Avenir Next LT Pro" panose="020B0504020202020204" pitchFamily="34" charset="0"/>
              </a:rPr>
            </a:br>
            <a:r>
              <a:rPr lang="fr-FR" sz="2400" dirty="0">
                <a:latin typeface="Avenir Next LT Pro" panose="020B0504020202020204" pitchFamily="34" charset="0"/>
              </a:rPr>
              <a:t>et mettre en valeur Supermarché match en tant que marque engagée</a:t>
            </a:r>
          </a:p>
        </p:txBody>
      </p:sp>
      <p:sp>
        <p:nvSpPr>
          <p:cNvPr id="4" name="Flèche : pentagone 3">
            <a:extLst>
              <a:ext uri="{FF2B5EF4-FFF2-40B4-BE49-F238E27FC236}">
                <a16:creationId xmlns:a16="http://schemas.microsoft.com/office/drawing/2014/main" id="{C3C558AA-65B6-3C9F-7CA5-572E49CA3CE7}"/>
              </a:ext>
            </a:extLst>
          </p:cNvPr>
          <p:cNvSpPr/>
          <p:nvPr/>
        </p:nvSpPr>
        <p:spPr>
          <a:xfrm>
            <a:off x="609599" y="1204945"/>
            <a:ext cx="3962399" cy="194647"/>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977349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609601" y="0"/>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Focus Relation Client</a:t>
            </a:r>
          </a:p>
          <a:p>
            <a:pPr marL="0" marR="0" lvl="0" indent="0" defTabSz="914400" eaLnBrk="0" fontAlgn="base" latinLnBrk="0" hangingPunct="0">
              <a:spcBef>
                <a:spcPct val="0"/>
              </a:spcBef>
              <a:spcAft>
                <a:spcPts val="600"/>
              </a:spcAft>
              <a:buClrTx/>
              <a:buSzTx/>
              <a:buFontTx/>
              <a:buNone/>
              <a:tabLst/>
              <a:defRPr/>
            </a:pPr>
            <a:endParaRPr lang="fr-FR" sz="2400" b="1" dirty="0">
              <a:latin typeface="Avenir Next LT Pro" panose="020B0504020202020204" pitchFamily="34" charset="0"/>
              <a:ea typeface="+mj-ea"/>
              <a:cs typeface="+mj-cs"/>
            </a:endParaRPr>
          </a:p>
          <a:p>
            <a:pPr marL="342900" marR="0" lvl="0" indent="-342900" defTabSz="914400" eaLnBrk="0" fontAlgn="base" latinLnBrk="0" hangingPunct="0">
              <a:spcBef>
                <a:spcPct val="0"/>
              </a:spcBef>
              <a:spcAft>
                <a:spcPts val="600"/>
              </a:spcAft>
              <a:buClrTx/>
              <a:buSzTx/>
              <a:buFont typeface="Wingdings" panose="05000000000000000000" pitchFamily="2" charset="2"/>
              <a:buChar char="è"/>
              <a:tabLst/>
              <a:defRPr/>
            </a:pPr>
            <a:r>
              <a:rPr lang="fr-FR" sz="2400" b="1" dirty="0">
                <a:latin typeface="Avenir Next LT Pro" panose="020B0504020202020204" pitchFamily="34" charset="0"/>
                <a:ea typeface="+mj-ea"/>
                <a:cs typeface="+mj-cs"/>
                <a:sym typeface="Wingdings" panose="05000000000000000000" pitchFamily="2" charset="2"/>
              </a:rPr>
              <a:t>Principal enjeu de la communication 2023</a:t>
            </a:r>
            <a:endParaRPr lang="fr-FR" sz="2400" dirty="0">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D3907005-851B-638A-64BC-020818F4C708}"/>
              </a:ext>
            </a:extLst>
          </p:cNvPr>
          <p:cNvSpPr txBox="1"/>
          <p:nvPr/>
        </p:nvSpPr>
        <p:spPr>
          <a:xfrm>
            <a:off x="2351314" y="2651704"/>
            <a:ext cx="6719266" cy="1569660"/>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9600" b="1" i="0" u="none" strike="noStrike" kern="1200" cap="none" spc="0" normalizeH="0" baseline="0" noProof="0" dirty="0">
                <a:ln>
                  <a:noFill/>
                </a:ln>
                <a:effectLst/>
                <a:uLnTx/>
                <a:uFillTx/>
                <a:latin typeface="Playfair Display" panose="00000500000000000000" pitchFamily="2" charset="0"/>
                <a:ea typeface="+mj-ea"/>
                <a:cs typeface="+mj-cs"/>
              </a:rPr>
              <a:t>INCARNER</a:t>
            </a:r>
          </a:p>
        </p:txBody>
      </p:sp>
      <p:sp>
        <p:nvSpPr>
          <p:cNvPr id="9" name="ZoneTexte 8">
            <a:extLst>
              <a:ext uri="{FF2B5EF4-FFF2-40B4-BE49-F238E27FC236}">
                <a16:creationId xmlns:a16="http://schemas.microsoft.com/office/drawing/2014/main" id="{DC7BFC7A-5643-7E99-D2A2-2426B113DCBE}"/>
              </a:ext>
            </a:extLst>
          </p:cNvPr>
          <p:cNvSpPr txBox="1"/>
          <p:nvPr/>
        </p:nvSpPr>
        <p:spPr>
          <a:xfrm>
            <a:off x="2577296" y="4203623"/>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le VIP </a:t>
            </a:r>
            <a:r>
              <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rPr>
              <a:t>(Vrai Impliqué Passionné)</a:t>
            </a:r>
          </a:p>
        </p:txBody>
      </p:sp>
      <p:sp>
        <p:nvSpPr>
          <p:cNvPr id="10" name="ZoneTexte 9">
            <a:extLst>
              <a:ext uri="{FF2B5EF4-FFF2-40B4-BE49-F238E27FC236}">
                <a16:creationId xmlns:a16="http://schemas.microsoft.com/office/drawing/2014/main" id="{DBB25578-E7A0-DA57-9746-C93E2B6CE4AF}"/>
              </a:ext>
            </a:extLst>
          </p:cNvPr>
          <p:cNvSpPr txBox="1"/>
          <p:nvPr/>
        </p:nvSpPr>
        <p:spPr>
          <a:xfrm>
            <a:off x="2577296" y="4765206"/>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nos pros ambassadeurs</a:t>
            </a:r>
            <a:endPar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3" name="ZoneTexte 12">
            <a:extLst>
              <a:ext uri="{FF2B5EF4-FFF2-40B4-BE49-F238E27FC236}">
                <a16:creationId xmlns:a16="http://schemas.microsoft.com/office/drawing/2014/main" id="{CE6AF9DA-BD19-930C-FB2A-889FE2F3A520}"/>
              </a:ext>
            </a:extLst>
          </p:cNvPr>
          <p:cNvSpPr txBox="1"/>
          <p:nvPr/>
        </p:nvSpPr>
        <p:spPr>
          <a:xfrm>
            <a:off x="2577296" y="5301463"/>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des preuves dans l’expérience client</a:t>
            </a:r>
            <a:endPar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Flèche : pentagone 3">
            <a:extLst>
              <a:ext uri="{FF2B5EF4-FFF2-40B4-BE49-F238E27FC236}">
                <a16:creationId xmlns:a16="http://schemas.microsoft.com/office/drawing/2014/main" id="{CCD844FB-D384-B81A-66E7-F94EA0BE08D6}"/>
              </a:ext>
            </a:extLst>
          </p:cNvPr>
          <p:cNvSpPr/>
          <p:nvPr/>
        </p:nvSpPr>
        <p:spPr>
          <a:xfrm>
            <a:off x="715617" y="1204945"/>
            <a:ext cx="3962399" cy="194647"/>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58536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44F1B21-8140-6D2C-E6CF-56B606188927}"/>
              </a:ext>
            </a:extLst>
          </p:cNvPr>
          <p:cNvSpPr txBox="1"/>
          <p:nvPr/>
        </p:nvSpPr>
        <p:spPr>
          <a:xfrm>
            <a:off x="866775" y="1566416"/>
            <a:ext cx="7372350" cy="3170099"/>
          </a:xfrm>
          <a:prstGeom prst="rect">
            <a:avLst/>
          </a:prstGeom>
          <a:noFill/>
        </p:spPr>
        <p:txBody>
          <a:bodyPr wrap="square" rtlCol="0">
            <a:spAutoFit/>
          </a:bodyPr>
          <a:lstStyle/>
          <a:p>
            <a:r>
              <a:rPr lang="fr-FR" sz="4000" dirty="0">
                <a:latin typeface="Avenir Next LT Pro" panose="020B0504020202020204" pitchFamily="34" charset="0"/>
              </a:rPr>
              <a:t>Quelles preuves de la relation clients adopter pour faire émerger l’axe relationnel </a:t>
            </a:r>
            <a:br>
              <a:rPr lang="fr-FR" sz="4000" dirty="0">
                <a:latin typeface="Avenir Next LT Pro" panose="020B0504020202020204" pitchFamily="34" charset="0"/>
              </a:rPr>
            </a:br>
            <a:r>
              <a:rPr lang="fr-FR" sz="4000" dirty="0">
                <a:latin typeface="Avenir Next LT Pro" panose="020B0504020202020204" pitchFamily="34" charset="0"/>
              </a:rPr>
              <a:t>et renforcer la différenciation de l’enseigne sur cette force</a:t>
            </a:r>
          </a:p>
        </p:txBody>
      </p:sp>
      <p:sp>
        <p:nvSpPr>
          <p:cNvPr id="3" name="ZoneTexte 2">
            <a:extLst>
              <a:ext uri="{FF2B5EF4-FFF2-40B4-BE49-F238E27FC236}">
                <a16:creationId xmlns:a16="http://schemas.microsoft.com/office/drawing/2014/main" id="{939802EB-302C-E1F5-D972-B0EDB7FA9F2A}"/>
              </a:ext>
            </a:extLst>
          </p:cNvPr>
          <p:cNvSpPr txBox="1"/>
          <p:nvPr/>
        </p:nvSpPr>
        <p:spPr>
          <a:xfrm>
            <a:off x="8239125" y="582603"/>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49799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9D033E-922A-7E3F-F8B6-C0FFCE8DEFC6}"/>
              </a:ext>
            </a:extLst>
          </p:cNvPr>
          <p:cNvSpPr txBox="1"/>
          <p:nvPr/>
        </p:nvSpPr>
        <p:spPr>
          <a:xfrm>
            <a:off x="933061" y="2743200"/>
            <a:ext cx="6688498" cy="769441"/>
          </a:xfrm>
          <a:prstGeom prst="rect">
            <a:avLst/>
          </a:prstGeom>
          <a:noFill/>
        </p:spPr>
        <p:txBody>
          <a:bodyPr wrap="none" rtlCol="0">
            <a:spAutoFit/>
          </a:bodyPr>
          <a:lstStyle/>
          <a:p>
            <a:r>
              <a:rPr lang="fr-FR" sz="4400" dirty="0">
                <a:latin typeface="Avenir Next LT Pro" panose="020B0504020202020204" pitchFamily="34" charset="0"/>
              </a:rPr>
              <a:t>Quelques inspirations….</a:t>
            </a:r>
          </a:p>
        </p:txBody>
      </p:sp>
    </p:spTree>
    <p:extLst>
      <p:ext uri="{BB962C8B-B14F-4D97-AF65-F5344CB8AC3E}">
        <p14:creationId xmlns:p14="http://schemas.microsoft.com/office/powerpoint/2010/main" val="2809118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Lidl inaugure ses stations de recharges pour véhicules électriques</a:t>
            </a:r>
          </a:p>
          <a:p>
            <a:pPr marL="0" indent="0">
              <a:spcBef>
                <a:spcPts val="0"/>
              </a:spcBef>
              <a:buNone/>
            </a:pP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Dans la continuité de son engagement pour la transition écologique, Lidl inaugure ses premières e-stations situées dans le Rhône, les Bouches-du-Rhône, le Finistère et le Nord. </a:t>
            </a:r>
          </a:p>
          <a:p>
            <a:pPr marL="0" indent="0">
              <a:spcBef>
                <a:spcPts val="0"/>
              </a:spcBef>
              <a:buNone/>
            </a:pPr>
            <a:r>
              <a:rPr lang="fr-FR" sz="1600" dirty="0">
                <a:solidFill>
                  <a:srgbClr val="222222"/>
                </a:solidFill>
                <a:latin typeface="Avenir Next LT Pro" panose="020B0504020202020204" pitchFamily="34" charset="0"/>
              </a:rPr>
              <a:t>La chaîne de grande distribution propose aujourd'hui des stations de recharge pour véhicules électriques. Les e-stations implantées à Villefranche-sur-Saône (69), Les Pennes-Mirabeau (13), Landivisiau (29) et Tourcoing (59) bénéficient d'une </a:t>
            </a:r>
            <a:r>
              <a:rPr lang="fr-FR" sz="1600" b="1" dirty="0">
                <a:solidFill>
                  <a:srgbClr val="222222"/>
                </a:solidFill>
                <a:latin typeface="Avenir Next LT Pro" panose="020B0504020202020204" pitchFamily="34" charset="0"/>
              </a:rPr>
              <a:t>ouverture sept jours sur sept et 24 heures sur 24 avec des bornes alimentées par des panneaux photovoltaïques disposés en toiture</a:t>
            </a:r>
            <a:r>
              <a:rPr lang="fr-FR" sz="1600" dirty="0">
                <a:solidFill>
                  <a:srgbClr val="222222"/>
                </a:solidFill>
                <a:latin typeface="Avenir Next LT Pro" panose="020B0504020202020204" pitchFamily="34" charset="0"/>
              </a:rPr>
              <a:t>. </a:t>
            </a:r>
            <a:r>
              <a:rPr lang="fr-FR" sz="1600" b="1" dirty="0">
                <a:solidFill>
                  <a:srgbClr val="222222"/>
                </a:solidFill>
                <a:latin typeface="Avenir Next LT Pro" panose="020B0504020202020204" pitchFamily="34" charset="0"/>
              </a:rPr>
              <a:t>Ces bornes se composent de 13 places de stationnement munies de prises de charge accélérées, rapides et ultrarapides. </a:t>
            </a:r>
            <a:r>
              <a:rPr lang="fr-FR" sz="1600" dirty="0">
                <a:solidFill>
                  <a:srgbClr val="222222"/>
                </a:solidFill>
                <a:latin typeface="Avenir Next LT Pro" panose="020B0504020202020204" pitchFamily="34" charset="0"/>
              </a:rPr>
              <a:t>Avec l'installation de près de 2 300 points de charge à venir sur plus de </a:t>
            </a:r>
            <a:r>
              <a:rPr lang="fr-FR" sz="1600" b="1" dirty="0">
                <a:solidFill>
                  <a:srgbClr val="222222"/>
                </a:solidFill>
                <a:latin typeface="Avenir Next LT Pro" panose="020B0504020202020204" pitchFamily="34" charset="0"/>
              </a:rPr>
              <a:t>500 supermarchés Lidl</a:t>
            </a:r>
            <a:r>
              <a:rPr lang="fr-FR" sz="1600" dirty="0">
                <a:solidFill>
                  <a:srgbClr val="222222"/>
                </a:solidFill>
                <a:latin typeface="Avenir Next LT Pro" panose="020B0504020202020204" pitchFamily="34" charset="0"/>
              </a:rPr>
              <a:t>, (sur les 1 590 présents sur le territoire) l'enseigne poursuit sa politique de mobilité durable.</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Les quatre e-stations Lidl inaugurées avant la fin de l'année permettront aux automobilistes de recharger leur voiture dès 0,25 centime par kWh sur les bornes accélérées et 0,4 centime d'euros sur les bornes rapides et ultrarapides</a:t>
            </a:r>
            <a:r>
              <a:rPr lang="fr-FR" sz="1800" b="1" dirty="0">
                <a:solidFill>
                  <a:srgbClr val="222222"/>
                </a:solidFill>
                <a:latin typeface="Avenir Next LT Pro" panose="020B0504020202020204" pitchFamily="34" charset="0"/>
              </a:rPr>
              <a:t>.</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3314" name="Picture 2">
            <a:extLst>
              <a:ext uri="{FF2B5EF4-FFF2-40B4-BE49-F238E27FC236}">
                <a16:creationId xmlns:a16="http://schemas.microsoft.com/office/drawing/2014/main" id="{540E8575-E8AA-BE32-1ADC-A1D489B8111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84674" y="1623526"/>
            <a:ext cx="4580463" cy="3057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363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35355277-0AB2-2E7F-780B-4B2A77DC687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4" name="Image 3">
            <a:extLst>
              <a:ext uri="{FF2B5EF4-FFF2-40B4-BE49-F238E27FC236}">
                <a16:creationId xmlns:a16="http://schemas.microsoft.com/office/drawing/2014/main" id="{FA3ABA50-CC54-7F3F-45B3-3A2F3896E9E6}"/>
              </a:ext>
            </a:extLst>
          </p:cNvPr>
          <p:cNvPicPr>
            <a:picLocks noChangeAspect="1"/>
          </p:cNvPicPr>
          <p:nvPr/>
        </p:nvPicPr>
        <p:blipFill>
          <a:blip r:embed="rId2"/>
          <a:stretch>
            <a:fillRect/>
          </a:stretch>
        </p:blipFill>
        <p:spPr>
          <a:xfrm>
            <a:off x="686282" y="852128"/>
            <a:ext cx="4086795" cy="5153744"/>
          </a:xfrm>
          <a:prstGeom prst="rect">
            <a:avLst/>
          </a:prstGeom>
        </p:spPr>
      </p:pic>
      <p:pic>
        <p:nvPicPr>
          <p:cNvPr id="8" name="Image 7">
            <a:extLst>
              <a:ext uri="{FF2B5EF4-FFF2-40B4-BE49-F238E27FC236}">
                <a16:creationId xmlns:a16="http://schemas.microsoft.com/office/drawing/2014/main" id="{41849392-1D85-6869-7BBE-C500323330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0967" y="2643363"/>
            <a:ext cx="5726030" cy="3516671"/>
          </a:xfrm>
          <a:prstGeom prst="rect">
            <a:avLst/>
          </a:prstGeom>
        </p:spPr>
      </p:pic>
      <p:pic>
        <p:nvPicPr>
          <p:cNvPr id="9" name="Image 8">
            <a:extLst>
              <a:ext uri="{FF2B5EF4-FFF2-40B4-BE49-F238E27FC236}">
                <a16:creationId xmlns:a16="http://schemas.microsoft.com/office/drawing/2014/main" id="{B86338C3-B91D-3670-DEC9-997DA164E69C}"/>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10" name="Rectangle 9">
            <a:extLst>
              <a:ext uri="{FF2B5EF4-FFF2-40B4-BE49-F238E27FC236}">
                <a16:creationId xmlns:a16="http://schemas.microsoft.com/office/drawing/2014/main" id="{E089FEFA-97B6-AD21-3D24-2E93ADE15B57}"/>
              </a:ext>
            </a:extLst>
          </p:cNvPr>
          <p:cNvSpPr/>
          <p:nvPr/>
        </p:nvSpPr>
        <p:spPr>
          <a:xfrm>
            <a:off x="9183452" y="704850"/>
            <a:ext cx="1330163" cy="68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1F686535-A94A-9528-6637-B9287574EBE5}"/>
              </a:ext>
            </a:extLst>
          </p:cNvPr>
          <p:cNvSpPr txBox="1"/>
          <p:nvPr/>
        </p:nvSpPr>
        <p:spPr>
          <a:xfrm>
            <a:off x="9107252" y="527958"/>
            <a:ext cx="2265598" cy="1815882"/>
          </a:xfrm>
          <a:prstGeom prst="rect">
            <a:avLst/>
          </a:prstGeom>
          <a:noFill/>
        </p:spPr>
        <p:txBody>
          <a:bodyPr wrap="square" rtlCol="0">
            <a:spAutoFit/>
          </a:bodyPr>
          <a:lstStyle/>
          <a:p>
            <a:r>
              <a:rPr lang="fr-FR" sz="1400" b="1" dirty="0">
                <a:latin typeface="Avenir Next LT Pro" panose="020B0504020202020204" pitchFamily="34" charset="0"/>
              </a:rPr>
              <a:t>Enseignements</a:t>
            </a:r>
            <a:br>
              <a:rPr lang="fr-FR" sz="1400" b="1" dirty="0">
                <a:latin typeface="Avenir Next LT Pro" panose="020B0504020202020204" pitchFamily="34" charset="0"/>
              </a:rPr>
            </a:br>
            <a:endParaRPr lang="fr-FR" sz="1400" b="1" dirty="0">
              <a:latin typeface="Avenir Next LT Pro" panose="020B0504020202020204" pitchFamily="34" charset="0"/>
            </a:endParaRPr>
          </a:p>
          <a:p>
            <a:r>
              <a:rPr lang="fr-FR" sz="1400" dirty="0">
                <a:latin typeface="Avenir Next LT Pro" panose="020B0504020202020204" pitchFamily="34" charset="0"/>
              </a:rPr>
              <a:t>Code de l’angle peu appropriable</a:t>
            </a:r>
            <a:br>
              <a:rPr lang="fr-FR" sz="1400" dirty="0">
                <a:latin typeface="Avenir Next LT Pro" panose="020B0504020202020204" pitchFamily="34" charset="0"/>
              </a:rPr>
            </a:br>
            <a:endParaRPr lang="fr-FR" sz="1400" dirty="0">
              <a:latin typeface="Avenir Next LT Pro" panose="020B0504020202020204" pitchFamily="34" charset="0"/>
            </a:endParaRPr>
          </a:p>
          <a:p>
            <a:r>
              <a:rPr lang="fr-FR" sz="1400" dirty="0">
                <a:latin typeface="Avenir Next LT Pro" panose="020B0504020202020204" pitchFamily="34" charset="0"/>
              </a:rPr>
              <a:t>Agressivité commerciale avec thématique anti-inflation</a:t>
            </a:r>
          </a:p>
        </p:txBody>
      </p:sp>
    </p:spTree>
    <p:extLst>
      <p:ext uri="{BB962C8B-B14F-4D97-AF65-F5344CB8AC3E}">
        <p14:creationId xmlns:p14="http://schemas.microsoft.com/office/powerpoint/2010/main" val="799902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Bio c' Bon se lance dans le prêt</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Bio c' Bon propose désormais d'emprunter certains appareils et objets du quotidien, plutôt que de les acheter. Ce service de prêt réaffirme la volonté de l'enseigne d'être un "facilitateur de la vie de quartier." Selon </a:t>
            </a:r>
            <a:r>
              <a:rPr lang="fr-FR" sz="1600" dirty="0" err="1">
                <a:solidFill>
                  <a:srgbClr val="222222"/>
                </a:solidFill>
                <a:latin typeface="Avenir Next LT Pro" panose="020B0504020202020204" pitchFamily="34" charset="0"/>
              </a:rPr>
              <a:t>l'Ademe</a:t>
            </a:r>
            <a:r>
              <a:rPr lang="fr-FR" sz="1600" dirty="0">
                <a:solidFill>
                  <a:srgbClr val="222222"/>
                </a:solidFill>
                <a:latin typeface="Avenir Next LT Pro" panose="020B0504020202020204" pitchFamily="34" charset="0"/>
              </a:rPr>
              <a:t> une perceuse est utilisée 12 minutes en moyenne après l'achat d'un particulier. Les </a:t>
            </a:r>
            <a:r>
              <a:rPr lang="fr-FR" sz="1600" b="1" dirty="0">
                <a:solidFill>
                  <a:srgbClr val="222222"/>
                </a:solidFill>
                <a:latin typeface="Avenir Next LT Pro" panose="020B0504020202020204" pitchFamily="34" charset="0"/>
              </a:rPr>
              <a:t>90 magasins Bio c' Bon présents dans les grandes villes prêtent désormais gratuitement à leurs clients des produits à usage saisonnier</a:t>
            </a:r>
            <a:r>
              <a:rPr lang="fr-FR" sz="1600" dirty="0">
                <a:solidFill>
                  <a:srgbClr val="222222"/>
                </a:solidFill>
                <a:latin typeface="Avenir Next LT Pro" panose="020B0504020202020204" pitchFamily="34" charset="0"/>
              </a:rPr>
              <a:t>. Pour la période automnale, l'enseigne met à disposition des kits de bricolage avec des perceuses pour accompagner les installations dans le quartier ou les petits travaux. Les clients de Bio c' Bon peuvent aussi emprunter des appareils à raclette. Au-delà de rendre un service à leurs clients, cette initiative s'inscrit dans une démarche écoresponsable, incitant les clients à l'emprunt, plutôt qu'à l'achat. </a:t>
            </a:r>
            <a:br>
              <a:rPr lang="fr-FR" sz="1600" dirty="0">
                <a:solidFill>
                  <a:srgbClr val="222222"/>
                </a:solidFill>
                <a:latin typeface="Avenir Next LT Pro" panose="020B0504020202020204" pitchFamily="34" charset="0"/>
              </a:rPr>
            </a:br>
            <a:r>
              <a:rPr lang="fr-FR" sz="1600" dirty="0">
                <a:solidFill>
                  <a:srgbClr val="222222"/>
                </a:solidFill>
                <a:latin typeface="Avenir Next LT Pro" panose="020B0504020202020204" pitchFamily="34" charset="0"/>
              </a:rPr>
              <a:t>L'ensemble de ces produits est disponible 24 heures, en semaine et 48 heures pendant les week-ends. Passé cette durée, ils sont à retourner à la caisse du magasin où ils ont été empruntés.</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Cette démarche responsable permet de capitaliser sur les usages et s'inscrit dans la continuité de ses services lancés en juillet dernier avec le prêt de jeux estivaux et le plant-</a:t>
            </a:r>
            <a:r>
              <a:rPr lang="fr-FR" sz="1600" dirty="0" err="1">
                <a:solidFill>
                  <a:srgbClr val="222222"/>
                </a:solidFill>
                <a:latin typeface="Avenir Next LT Pro" panose="020B0504020202020204" pitchFamily="34" charset="0"/>
              </a:rPr>
              <a:t>sitting</a:t>
            </a:r>
            <a:r>
              <a:rPr lang="fr-FR" sz="1600" dirty="0">
                <a:solidFill>
                  <a:srgbClr val="222222"/>
                </a:solidFill>
                <a:latin typeface="Avenir Next LT Pro" panose="020B0504020202020204" pitchFamily="34" charset="0"/>
              </a:rPr>
              <a:t>.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4338" name="Picture 2">
            <a:extLst>
              <a:ext uri="{FF2B5EF4-FFF2-40B4-BE49-F238E27FC236}">
                <a16:creationId xmlns:a16="http://schemas.microsoft.com/office/drawing/2014/main" id="{C4DBBEF0-3F8B-929A-D203-504BBE1C3C5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19819" y="738517"/>
            <a:ext cx="3171825"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435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33089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Decathlon propose de repriser les vêtements et sacs des consommateurs belges</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Fermetures éclair cassées, coutures déchirées, boucles desserrées ou boutons manquants ? Les magasins Decathlon présents sur le sol belge s'occupent de tout. Les consommateurs peuvent désormais déposer leur équipement abîmé au service de réparation dédié. Le groupe espère parvenir à 80 réparations par jour ou 4 000 dès la première année du lancement. </a:t>
            </a:r>
            <a:r>
              <a:rPr lang="fr-FR" sz="1600" b="1" dirty="0">
                <a:solidFill>
                  <a:srgbClr val="222222"/>
                </a:solidFill>
                <a:latin typeface="Avenir Next LT Pro" panose="020B0504020202020204" pitchFamily="34" charset="0"/>
              </a:rPr>
              <a:t>Decathlon espère ainsi encourager les consommateurs à moins jeter. </a:t>
            </a:r>
            <a:r>
              <a:rPr lang="fr-FR" sz="1600" dirty="0">
                <a:solidFill>
                  <a:srgbClr val="222222"/>
                </a:solidFill>
                <a:latin typeface="Avenir Next LT Pro" panose="020B0504020202020204" pitchFamily="34" charset="0"/>
              </a:rPr>
              <a:t>"Il y a de moins en moins d'ateliers de couture ou de réparation de vêtements, observe Bohdan </a:t>
            </a:r>
            <a:r>
              <a:rPr lang="fr-FR" sz="1600" dirty="0" err="1">
                <a:solidFill>
                  <a:srgbClr val="222222"/>
                </a:solidFill>
                <a:latin typeface="Avenir Next LT Pro" panose="020B0504020202020204" pitchFamily="34" charset="0"/>
              </a:rPr>
              <a:t>Lamon</a:t>
            </a:r>
            <a:r>
              <a:rPr lang="fr-FR" sz="1600" dirty="0">
                <a:solidFill>
                  <a:srgbClr val="222222"/>
                </a:solidFill>
                <a:latin typeface="Avenir Next LT Pro" panose="020B0504020202020204" pitchFamily="34" charset="0"/>
              </a:rPr>
              <a:t> de Decathlon. Lorsqu'un t-shirt, un pantalon ou une veste présente des défauts mineurs, beaucoup de Belges jettent la pièce à la poubelle et achètent quelque chose de neuf. Avec notre nouveau service de réparation, nous nous attaquons à ce modèle de consommation".</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7410" name="Picture 2">
            <a:extLst>
              <a:ext uri="{FF2B5EF4-FFF2-40B4-BE49-F238E27FC236}">
                <a16:creationId xmlns:a16="http://schemas.microsoft.com/office/drawing/2014/main" id="{E4FE4638-FCCD-808D-B32C-609172AC794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6119" y="1420528"/>
            <a:ext cx="4978466" cy="331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9927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49573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Le charme vintage de la consigne refait surface. </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Depuis quelque temps, les initiatives se multiplient, à l’image de La Tournée à Bezons (Val-d’Oise) et du Fourgon (Nantes, Lille, Dunkerque…) qui réalisent des tournées de livraisons – gratuites – de boissons consignées : lait, bières, jus de fruits… </a:t>
            </a:r>
            <a:br>
              <a:rPr lang="fr-FR" sz="1600" dirty="0">
                <a:solidFill>
                  <a:srgbClr val="222222"/>
                </a:solidFill>
                <a:latin typeface="Avenir Next LT Pro" panose="020B0504020202020204" pitchFamily="34" charset="0"/>
              </a:rPr>
            </a:b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Une alternative vertueuse également adoptée par La Lessive de Paris, avec son produit naturel, fabriqué localement, consigné dans des bouteilles en verre et livré à vélo.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24578" name="Picture 2">
            <a:extLst>
              <a:ext uri="{FF2B5EF4-FFF2-40B4-BE49-F238E27FC236}">
                <a16:creationId xmlns:a16="http://schemas.microsoft.com/office/drawing/2014/main" id="{A6A10A18-C0E2-EE4E-9334-37EA899988F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34483" y="1283339"/>
            <a:ext cx="5387402" cy="3593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8072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49573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Distributeurs automatiques de produits extra-frais</a:t>
            </a:r>
          </a:p>
          <a:p>
            <a:pPr marL="0" indent="0">
              <a:spcBef>
                <a:spcPts val="0"/>
              </a:spcBef>
              <a:buNone/>
            </a:pPr>
            <a:r>
              <a:rPr lang="fr-FR" sz="2400" b="1" dirty="0">
                <a:solidFill>
                  <a:srgbClr val="222222"/>
                </a:solidFill>
                <a:latin typeface="Avenir Next LT Pro" panose="020B0504020202020204" pitchFamily="34" charset="0"/>
              </a:rPr>
              <a:t>LE DRIVE FERMIER</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La tendance a aussi percé du côté des agriculteurs, en particulier durant la crise sanitaire – distanciation sociale oblige. Fruits et légumes frais, viandes… </a:t>
            </a:r>
            <a:br>
              <a:rPr lang="fr-FR" sz="1600" dirty="0">
                <a:solidFill>
                  <a:srgbClr val="222222"/>
                </a:solidFill>
                <a:latin typeface="Avenir Next LT Pro" panose="020B0504020202020204" pitchFamily="34" charset="0"/>
              </a:rPr>
            </a:br>
            <a:r>
              <a:rPr lang="fr-FR" sz="1600" b="1" dirty="0">
                <a:solidFill>
                  <a:srgbClr val="222222"/>
                </a:solidFill>
                <a:latin typeface="Avenir Next LT Pro" panose="020B0504020202020204" pitchFamily="34" charset="0"/>
              </a:rPr>
              <a:t>Les casiers automatiques made in France par des acteurs comme le Casier français et Nature O Frais boostent la vente directe en circuit court. </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Des initiatives qui permettent de consommer responsable à n’importe quelle heure du jour et de la nuit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 name="NATURE O FRAIS - Installation du 1er drive">
            <a:hlinkClick r:id="" action="ppaction://media"/>
            <a:extLst>
              <a:ext uri="{FF2B5EF4-FFF2-40B4-BE49-F238E27FC236}">
                <a16:creationId xmlns:a16="http://schemas.microsoft.com/office/drawing/2014/main" id="{1D0E48CC-BA5D-DD6D-9774-679B67F569AF}"/>
              </a:ext>
            </a:extLst>
          </p:cNvPr>
          <p:cNvPicPr>
            <a:picLocks noChangeAspect="1"/>
          </p:cNvPicPr>
          <p:nvPr>
            <a:videoFile r:link="rId1"/>
            <p:extLst>
              <p:ext uri="{DAA4B4D4-6D71-4841-9C94-3DE7FCFB9230}">
                <p14:media xmlns:p14="http://schemas.microsoft.com/office/powerpoint/2010/main" r:embed="rId2">
                  <p14:trim st="82340"/>
                </p14:media>
              </p:ext>
            </p:extLst>
          </p:nvPr>
        </p:nvPicPr>
        <p:blipFill>
          <a:blip r:embed="rId5"/>
          <a:stretch>
            <a:fillRect/>
          </a:stretch>
        </p:blipFill>
        <p:spPr>
          <a:xfrm>
            <a:off x="6287220" y="1568968"/>
            <a:ext cx="5139669" cy="289106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6236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9D033E-922A-7E3F-F8B6-C0FFCE8DEFC6}"/>
              </a:ext>
            </a:extLst>
          </p:cNvPr>
          <p:cNvSpPr txBox="1"/>
          <p:nvPr/>
        </p:nvSpPr>
        <p:spPr>
          <a:xfrm>
            <a:off x="933061" y="2743200"/>
            <a:ext cx="9851479" cy="769441"/>
          </a:xfrm>
          <a:prstGeom prst="rect">
            <a:avLst/>
          </a:prstGeom>
          <a:noFill/>
        </p:spPr>
        <p:txBody>
          <a:bodyPr wrap="none" rtlCol="0">
            <a:spAutoFit/>
          </a:bodyPr>
          <a:lstStyle/>
          <a:p>
            <a:r>
              <a:rPr lang="fr-FR" sz="4400" dirty="0">
                <a:latin typeface="Avenir Next LT Pro" panose="020B0504020202020204" pitchFamily="34" charset="0"/>
              </a:rPr>
              <a:t>Quelques idées de preuves à créer….</a:t>
            </a:r>
          </a:p>
        </p:txBody>
      </p:sp>
    </p:spTree>
    <p:extLst>
      <p:ext uri="{BB962C8B-B14F-4D97-AF65-F5344CB8AC3E}">
        <p14:creationId xmlns:p14="http://schemas.microsoft.com/office/powerpoint/2010/main" val="115789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248B607-A208-28E0-1B75-0173E62D7A52}"/>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DF6E30F-75F0-5EC1-DECF-9CF2E8CB7BEF}"/>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077766"/>
          </a:xfrm>
          <a:prstGeom prst="rect">
            <a:avLst/>
          </a:prstGeom>
          <a:noFill/>
        </p:spPr>
        <p:txBody>
          <a:bodyPr wrap="square" rtlCol="0">
            <a:spAutoFit/>
          </a:bodyPr>
          <a:lstStyle/>
          <a:p>
            <a:pPr algn="ctr"/>
            <a:r>
              <a:rPr lang="fr-FR" sz="3200" b="1" dirty="0">
                <a:latin typeface="Avenir Next LT Pro" panose="020B0504020202020204" pitchFamily="34" charset="0"/>
              </a:rPr>
              <a:t>Courses/coffres</a:t>
            </a:r>
            <a:br>
              <a:rPr lang="fr-FR" sz="5400" b="1" dirty="0">
                <a:latin typeface="Playfair Display" panose="00000500000000000000" pitchFamily="2" charset="0"/>
              </a:rPr>
            </a:br>
            <a:r>
              <a:rPr lang="fr-FR" sz="5400" b="1" dirty="0">
                <a:latin typeface="Playfair Display" panose="00000500000000000000" pitchFamily="2" charset="0"/>
              </a:rPr>
              <a:t>Supermarché Match </a:t>
            </a:r>
            <a:br>
              <a:rPr lang="fr-FR" sz="5400" b="1" dirty="0">
                <a:latin typeface="Playfair Display" panose="00000500000000000000" pitchFamily="2" charset="0"/>
              </a:rPr>
            </a:br>
            <a:r>
              <a:rPr lang="fr-FR" sz="5400" b="1" dirty="0">
                <a:latin typeface="Playfair Display" panose="00000500000000000000" pitchFamily="2" charset="0"/>
              </a:rPr>
              <a:t>vous aide à mettre vos courses dans votre coffre</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28414712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0" name="Picture 6" descr="Les coups de cœur des libraires de Lille, pour la rentrée littéraire |  Lille Actu">
            <a:extLst>
              <a:ext uri="{FF2B5EF4-FFF2-40B4-BE49-F238E27FC236}">
                <a16:creationId xmlns:a16="http://schemas.microsoft.com/office/drawing/2014/main" id="{C1456BD7-430D-401A-3A2E-218D75633B7B}"/>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077766"/>
          </a:xfrm>
          <a:prstGeom prst="rect">
            <a:avLst/>
          </a:prstGeom>
          <a:noFill/>
        </p:spPr>
        <p:txBody>
          <a:bodyPr wrap="square" rtlCol="0">
            <a:spAutoFit/>
          </a:bodyPr>
          <a:lstStyle/>
          <a:p>
            <a:pPr algn="ctr"/>
            <a:r>
              <a:rPr lang="fr-FR" sz="3200" b="1" dirty="0">
                <a:latin typeface="Avenir Next LT Pro" panose="020B0504020202020204" pitchFamily="34" charset="0"/>
              </a:rPr>
              <a:t>Coups de cœur des Pros</a:t>
            </a:r>
            <a:br>
              <a:rPr lang="fr-FR" sz="5400" b="1" dirty="0">
                <a:latin typeface="Playfair Display" panose="00000500000000000000" pitchFamily="2" charset="0"/>
              </a:rPr>
            </a:br>
            <a:r>
              <a:rPr lang="fr-FR" sz="5400" b="1" dirty="0">
                <a:latin typeface="Playfair Display" panose="00000500000000000000" pitchFamily="2" charset="0"/>
              </a:rPr>
              <a:t>Chez Supermarché Match </a:t>
            </a:r>
            <a:br>
              <a:rPr lang="fr-FR" sz="5400" b="1" dirty="0">
                <a:latin typeface="Playfair Display" panose="00000500000000000000" pitchFamily="2" charset="0"/>
              </a:rPr>
            </a:br>
            <a:r>
              <a:rPr lang="fr-FR" sz="5400" b="1" dirty="0">
                <a:latin typeface="Playfair Display" panose="00000500000000000000" pitchFamily="2" charset="0"/>
              </a:rPr>
              <a:t>découvrez le coup de cœur </a:t>
            </a:r>
            <a:br>
              <a:rPr lang="fr-FR" sz="5400" b="1" dirty="0">
                <a:latin typeface="Playfair Display" panose="00000500000000000000" pitchFamily="2" charset="0"/>
              </a:rPr>
            </a:br>
            <a:r>
              <a:rPr lang="fr-FR" sz="5400" b="1" dirty="0">
                <a:latin typeface="Playfair Display" panose="00000500000000000000" pitchFamily="2" charset="0"/>
              </a:rPr>
              <a:t>de nos pros dans chaque rayon</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1953620" y="4958579"/>
            <a:ext cx="9289402" cy="369332"/>
          </a:xfrm>
          <a:prstGeom prst="rect">
            <a:avLst/>
          </a:prstGeom>
          <a:noFill/>
        </p:spPr>
        <p:txBody>
          <a:bodyPr wrap="none" rtlCol="0">
            <a:spAutoFit/>
          </a:bodyPr>
          <a:lstStyle/>
          <a:p>
            <a:r>
              <a:rPr lang="fr-FR" dirty="0">
                <a:latin typeface="Avenir Next LT Pro" panose="020B0504020202020204" pitchFamily="34" charset="0"/>
              </a:rPr>
              <a:t>Un message manuscrit écrit par le pro sur une petite ardoise pour conseiller les clients </a:t>
            </a:r>
          </a:p>
        </p:txBody>
      </p:sp>
    </p:spTree>
    <p:extLst>
      <p:ext uri="{BB962C8B-B14F-4D97-AF65-F5344CB8AC3E}">
        <p14:creationId xmlns:p14="http://schemas.microsoft.com/office/powerpoint/2010/main" val="3826928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31A15962-7131-1518-E4CD-6A5583765D8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1" y="1787355"/>
            <a:ext cx="11020581" cy="3077766"/>
          </a:xfrm>
          <a:prstGeom prst="rect">
            <a:avLst/>
          </a:prstGeom>
          <a:noFill/>
        </p:spPr>
        <p:txBody>
          <a:bodyPr wrap="square" rtlCol="0">
            <a:spAutoFit/>
          </a:bodyPr>
          <a:lstStyle/>
          <a:p>
            <a:pPr algn="ctr"/>
            <a:r>
              <a:rPr lang="fr-FR" sz="3200" b="1" dirty="0">
                <a:latin typeface="Avenir Next LT Pro" panose="020B0504020202020204" pitchFamily="34" charset="0"/>
              </a:rPr>
              <a:t>Recettes pour Bien manger à petit prix</a:t>
            </a:r>
            <a:br>
              <a:rPr lang="fr-FR" sz="5400" b="1" dirty="0">
                <a:latin typeface="Playfair Display" panose="00000500000000000000" pitchFamily="2" charset="0"/>
              </a:rPr>
            </a:br>
            <a:r>
              <a:rPr lang="fr-FR" sz="5400" b="1" dirty="0">
                <a:latin typeface="Playfair Display" panose="00000500000000000000" pitchFamily="2" charset="0"/>
              </a:rPr>
              <a:t>Chez Supermarché Match </a:t>
            </a:r>
            <a:br>
              <a:rPr lang="fr-FR" sz="5400" b="1" dirty="0">
                <a:latin typeface="Playfair Display" panose="00000500000000000000" pitchFamily="2" charset="0"/>
              </a:rPr>
            </a:br>
            <a:r>
              <a:rPr lang="fr-FR" sz="5400" b="1" dirty="0">
                <a:latin typeface="Playfair Display" panose="00000500000000000000" pitchFamily="2" charset="0"/>
              </a:rPr>
              <a:t>nous offrons un cahier de recettes pour vous donner des idées</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2851925" y="4958579"/>
            <a:ext cx="7660559" cy="369332"/>
          </a:xfrm>
          <a:prstGeom prst="rect">
            <a:avLst/>
          </a:prstGeom>
          <a:noFill/>
        </p:spPr>
        <p:txBody>
          <a:bodyPr wrap="none" rtlCol="0">
            <a:spAutoFit/>
          </a:bodyPr>
          <a:lstStyle/>
          <a:p>
            <a:r>
              <a:rPr lang="fr-FR" dirty="0">
                <a:latin typeface="Avenir Next LT Pro" panose="020B0504020202020204" pitchFamily="34" charset="0"/>
              </a:rPr>
              <a:t>Remise en caisse à chaque client carté d’un livret des 4 recettes du mois</a:t>
            </a:r>
          </a:p>
        </p:txBody>
      </p:sp>
    </p:spTree>
    <p:extLst>
      <p:ext uri="{BB962C8B-B14F-4D97-AF65-F5344CB8AC3E}">
        <p14:creationId xmlns:p14="http://schemas.microsoft.com/office/powerpoint/2010/main" val="6241693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8" name="Picture 8" descr="WhatsApp Marketing : Le guide pour les entreprises">
            <a:extLst>
              <a:ext uri="{FF2B5EF4-FFF2-40B4-BE49-F238E27FC236}">
                <a16:creationId xmlns:a16="http://schemas.microsoft.com/office/drawing/2014/main" id="{25D3C184-1C17-A2F0-6F1D-75B2A6F4A7E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211"/>
            <a:ext cx="12192000" cy="68752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939540"/>
          </a:xfrm>
          <a:prstGeom prst="rect">
            <a:avLst/>
          </a:prstGeom>
          <a:noFill/>
        </p:spPr>
        <p:txBody>
          <a:bodyPr wrap="square" rtlCol="0">
            <a:spAutoFit/>
          </a:bodyPr>
          <a:lstStyle/>
          <a:p>
            <a:pPr algn="ctr"/>
            <a:r>
              <a:rPr lang="fr-FR" sz="3200" b="1" dirty="0">
                <a:latin typeface="Avenir Next LT Pro" panose="020B0504020202020204" pitchFamily="34" charset="0"/>
              </a:rPr>
              <a:t>Le </a:t>
            </a:r>
            <a:r>
              <a:rPr lang="fr-FR" sz="3200" b="1" dirty="0" err="1">
                <a:latin typeface="Avenir Next LT Pro" panose="020B0504020202020204" pitchFamily="34" charset="0"/>
              </a:rPr>
              <a:t>what’s</a:t>
            </a:r>
            <a:r>
              <a:rPr lang="fr-FR" sz="3200" b="1" dirty="0">
                <a:latin typeface="Avenir Next LT Pro" panose="020B0504020202020204" pitchFamily="34" charset="0"/>
              </a:rPr>
              <a:t> app de son pro </a:t>
            </a:r>
            <a:br>
              <a:rPr lang="fr-FR" sz="5400" b="1" dirty="0">
                <a:latin typeface="Playfair Display" panose="00000500000000000000" pitchFamily="2" charset="0"/>
              </a:rPr>
            </a:br>
            <a:r>
              <a:rPr lang="fr-FR" sz="5400" b="1" dirty="0">
                <a:latin typeface="Playfair Display" panose="00000500000000000000" pitchFamily="2" charset="0"/>
              </a:rPr>
              <a:t>Chez Supermarché Match vous pouvez communiquer avec nos pros directement. </a:t>
            </a:r>
            <a:br>
              <a:rPr lang="fr-FR" sz="5400" b="1" dirty="0">
                <a:latin typeface="Playfair Display" panose="00000500000000000000" pitchFamily="2" charset="0"/>
              </a:rPr>
            </a:br>
            <a:r>
              <a:rPr lang="fr-FR" sz="2800" dirty="0">
                <a:latin typeface="Avenir Next LT Pro" panose="020B0504020202020204" pitchFamily="34" charset="0"/>
              </a:rPr>
              <a:t>Faites vos commandes, recevez les coups de cœurs du moment en communiquant directement via </a:t>
            </a:r>
            <a:r>
              <a:rPr lang="fr-FR" sz="2800" dirty="0" err="1">
                <a:latin typeface="Avenir Next LT Pro" panose="020B0504020202020204" pitchFamily="34" charset="0"/>
              </a:rPr>
              <a:t>what’s</a:t>
            </a:r>
            <a:r>
              <a:rPr lang="fr-FR" sz="2800" dirty="0">
                <a:latin typeface="Avenir Next LT Pro" panose="020B0504020202020204" pitchFamily="34" charset="0"/>
              </a:rPr>
              <a:t> app…</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18526989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a:extLst>
              <a:ext uri="{FF2B5EF4-FFF2-40B4-BE49-F238E27FC236}">
                <a16:creationId xmlns:a16="http://schemas.microsoft.com/office/drawing/2014/main" id="{451288E7-70FE-AC8F-6559-DB57F6D00E17}"/>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212"/>
            <a:ext cx="12192000" cy="68752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035125"/>
            <a:ext cx="10773164" cy="4770537"/>
          </a:xfrm>
          <a:prstGeom prst="rect">
            <a:avLst/>
          </a:prstGeom>
          <a:noFill/>
        </p:spPr>
        <p:txBody>
          <a:bodyPr wrap="square" rtlCol="0">
            <a:spAutoFit/>
          </a:bodyPr>
          <a:lstStyle/>
          <a:p>
            <a:pPr algn="ctr"/>
            <a:r>
              <a:rPr lang="fr-FR" sz="3200" b="1" dirty="0">
                <a:latin typeface="Avenir Next LT Pro" panose="020B0504020202020204" pitchFamily="34" charset="0"/>
              </a:rPr>
              <a:t>Bornes électriques rapides.</a:t>
            </a:r>
          </a:p>
          <a:p>
            <a:pPr algn="ctr"/>
            <a:br>
              <a:rPr lang="fr-FR" sz="5400" b="1" dirty="0">
                <a:latin typeface="Playfair Display" panose="00000500000000000000" pitchFamily="2" charset="0"/>
              </a:rPr>
            </a:br>
            <a:r>
              <a:rPr lang="fr-FR" sz="5400" b="1" dirty="0">
                <a:latin typeface="Playfair Display" panose="00000500000000000000" pitchFamily="2" charset="0"/>
              </a:rPr>
              <a:t>Chez Supermarché Match vous recharger vos batteries en quelques minutes !</a:t>
            </a:r>
            <a:br>
              <a:rPr lang="fr-FR" sz="5400" b="1" dirty="0">
                <a:latin typeface="Playfair Display" panose="00000500000000000000" pitchFamily="2" charset="0"/>
              </a:rPr>
            </a:br>
            <a:r>
              <a:rPr lang="fr-FR" sz="2800" dirty="0">
                <a:latin typeface="Avenir Next LT Pro" panose="020B0504020202020204" pitchFamily="34" charset="0"/>
              </a:rPr>
              <a:t>Dans chaque Supermarché Match, des recharges rapides pour votre voiture mais aussi pour vos portables…</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159569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35355277-0AB2-2E7F-780B-4B2A77DC687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3" name="Image 2">
            <a:extLst>
              <a:ext uri="{FF2B5EF4-FFF2-40B4-BE49-F238E27FC236}">
                <a16:creationId xmlns:a16="http://schemas.microsoft.com/office/drawing/2014/main" id="{0982BB8F-B946-2B70-AA8B-37A7FE46E40B}"/>
              </a:ext>
            </a:extLst>
          </p:cNvPr>
          <p:cNvPicPr>
            <a:picLocks noChangeAspect="1"/>
          </p:cNvPicPr>
          <p:nvPr/>
        </p:nvPicPr>
        <p:blipFill>
          <a:blip r:embed="rId2"/>
          <a:stretch>
            <a:fillRect/>
          </a:stretch>
        </p:blipFill>
        <p:spPr>
          <a:xfrm>
            <a:off x="1620768" y="194371"/>
            <a:ext cx="4791744" cy="6382641"/>
          </a:xfrm>
          <a:prstGeom prst="rect">
            <a:avLst/>
          </a:prstGeom>
        </p:spPr>
      </p:pic>
      <p:pic>
        <p:nvPicPr>
          <p:cNvPr id="5" name="Image 4">
            <a:extLst>
              <a:ext uri="{FF2B5EF4-FFF2-40B4-BE49-F238E27FC236}">
                <a16:creationId xmlns:a16="http://schemas.microsoft.com/office/drawing/2014/main" id="{E813F375-B368-FFF9-DAD8-63DE977FB826}"/>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6" name="Rectangle 5">
            <a:extLst>
              <a:ext uri="{FF2B5EF4-FFF2-40B4-BE49-F238E27FC236}">
                <a16:creationId xmlns:a16="http://schemas.microsoft.com/office/drawing/2014/main" id="{57160695-B9AC-FFA8-0937-07C4D3D4A465}"/>
              </a:ext>
            </a:extLst>
          </p:cNvPr>
          <p:cNvSpPr/>
          <p:nvPr/>
        </p:nvSpPr>
        <p:spPr>
          <a:xfrm>
            <a:off x="7507052" y="685800"/>
            <a:ext cx="1330163" cy="68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92D23EAB-A3CC-85B3-FCF4-F02D8551C1DE}"/>
              </a:ext>
            </a:extLst>
          </p:cNvPr>
          <p:cNvSpPr txBox="1"/>
          <p:nvPr/>
        </p:nvSpPr>
        <p:spPr>
          <a:xfrm>
            <a:off x="7430852" y="508908"/>
            <a:ext cx="2265598" cy="1600438"/>
          </a:xfrm>
          <a:prstGeom prst="rect">
            <a:avLst/>
          </a:prstGeom>
          <a:noFill/>
        </p:spPr>
        <p:txBody>
          <a:bodyPr wrap="square" rtlCol="0">
            <a:spAutoFit/>
          </a:bodyPr>
          <a:lstStyle/>
          <a:p>
            <a:r>
              <a:rPr lang="fr-FR" sz="1400" b="1" dirty="0">
                <a:latin typeface="Avenir Next LT Pro" panose="020B0504020202020204" pitchFamily="34" charset="0"/>
              </a:rPr>
              <a:t>Enseignements</a:t>
            </a:r>
            <a:br>
              <a:rPr lang="fr-FR" sz="1400" b="1" dirty="0">
                <a:latin typeface="Avenir Next LT Pro" panose="020B0504020202020204" pitchFamily="34" charset="0"/>
              </a:rPr>
            </a:br>
            <a:endParaRPr lang="fr-FR" sz="1400" b="1" dirty="0">
              <a:latin typeface="Avenir Next LT Pro" panose="020B0504020202020204" pitchFamily="34" charset="0"/>
            </a:endParaRPr>
          </a:p>
          <a:p>
            <a:r>
              <a:rPr lang="fr-FR" sz="1400" dirty="0">
                <a:latin typeface="Avenir Next LT Pro" panose="020B0504020202020204" pitchFamily="34" charset="0"/>
              </a:rPr>
              <a:t>Opération classique gros volume de rentrée</a:t>
            </a:r>
          </a:p>
          <a:p>
            <a:endParaRPr lang="fr-FR" sz="1400" dirty="0">
              <a:latin typeface="Avenir Next LT Pro" panose="020B0504020202020204" pitchFamily="34" charset="0"/>
            </a:endParaRPr>
          </a:p>
          <a:p>
            <a:r>
              <a:rPr lang="fr-FR" sz="1400" dirty="0">
                <a:latin typeface="Avenir Next LT Pro" panose="020B0504020202020204" pitchFamily="34" charset="0"/>
              </a:rPr>
              <a:t>Cohabitation compliquée entre trad et PGC</a:t>
            </a:r>
          </a:p>
        </p:txBody>
      </p:sp>
      <p:pic>
        <p:nvPicPr>
          <p:cNvPr id="12" name="Image 11">
            <a:extLst>
              <a:ext uri="{FF2B5EF4-FFF2-40B4-BE49-F238E27FC236}">
                <a16:creationId xmlns:a16="http://schemas.microsoft.com/office/drawing/2014/main" id="{7D9F3D78-B306-7AF6-15B4-D4884F2AC70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3651" y="3429000"/>
            <a:ext cx="1498249" cy="2313992"/>
          </a:xfrm>
          <a:prstGeom prst="rect">
            <a:avLst/>
          </a:prstGeom>
        </p:spPr>
      </p:pic>
      <p:pic>
        <p:nvPicPr>
          <p:cNvPr id="13" name="Image 12">
            <a:extLst>
              <a:ext uri="{FF2B5EF4-FFF2-40B4-BE49-F238E27FC236}">
                <a16:creationId xmlns:a16="http://schemas.microsoft.com/office/drawing/2014/main" id="{B65958DC-13B4-A56B-EE1A-444D95B231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77044" y="3385690"/>
            <a:ext cx="1742725" cy="2277991"/>
          </a:xfrm>
          <a:prstGeom prst="rect">
            <a:avLst/>
          </a:prstGeom>
        </p:spPr>
      </p:pic>
      <p:pic>
        <p:nvPicPr>
          <p:cNvPr id="15" name="Image 14">
            <a:extLst>
              <a:ext uri="{FF2B5EF4-FFF2-40B4-BE49-F238E27FC236}">
                <a16:creationId xmlns:a16="http://schemas.microsoft.com/office/drawing/2014/main" id="{1ABFAE1B-9786-8D03-054F-74E7F7480F0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99653" y="3385691"/>
            <a:ext cx="1670976" cy="2384495"/>
          </a:xfrm>
          <a:prstGeom prst="rect">
            <a:avLst/>
          </a:prstGeom>
        </p:spPr>
      </p:pic>
    </p:spTree>
    <p:extLst>
      <p:ext uri="{BB962C8B-B14F-4D97-AF65-F5344CB8AC3E}">
        <p14:creationId xmlns:p14="http://schemas.microsoft.com/office/powerpoint/2010/main" val="39894708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Pour la première fois depuis 75 ans, une femme signe l'édito de La Voix du  Nord">
            <a:extLst>
              <a:ext uri="{FF2B5EF4-FFF2-40B4-BE49-F238E27FC236}">
                <a16:creationId xmlns:a16="http://schemas.microsoft.com/office/drawing/2014/main" id="{43D36722-6E81-BEE3-39FF-2CAFA3A1A6A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0"/>
            <a:ext cx="12192000" cy="6858000"/>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752850" y="1259174"/>
            <a:ext cx="11187358" cy="4339650"/>
          </a:xfrm>
          <a:prstGeom prst="rect">
            <a:avLst/>
          </a:prstGeom>
          <a:noFill/>
        </p:spPr>
        <p:txBody>
          <a:bodyPr wrap="square" rtlCol="0">
            <a:spAutoFit/>
          </a:bodyPr>
          <a:lstStyle/>
          <a:p>
            <a:pPr algn="ctr"/>
            <a:r>
              <a:rPr lang="fr-FR" sz="3200" b="1" dirty="0">
                <a:latin typeface="Avenir Next LT Pro" panose="020B0504020202020204" pitchFamily="34" charset="0"/>
              </a:rPr>
              <a:t>Abonnement gratuit à la PQR en ligne pour les cartés</a:t>
            </a:r>
          </a:p>
          <a:p>
            <a:pPr algn="ctr"/>
            <a:br>
              <a:rPr lang="fr-FR" sz="5400" b="1" dirty="0">
                <a:latin typeface="Playfair Display" panose="00000500000000000000" pitchFamily="2" charset="0"/>
              </a:rPr>
            </a:br>
            <a:r>
              <a:rPr lang="fr-FR" sz="5400" b="1" dirty="0">
                <a:latin typeface="Playfair Display" panose="00000500000000000000" pitchFamily="2" charset="0"/>
              </a:rPr>
              <a:t>Avec Supermarché Match,</a:t>
            </a:r>
          </a:p>
          <a:p>
            <a:pPr algn="ctr"/>
            <a:r>
              <a:rPr lang="fr-FR" sz="5400" b="1" dirty="0">
                <a:latin typeface="Playfair Display" panose="00000500000000000000" pitchFamily="2" charset="0"/>
              </a:rPr>
              <a:t>je sais tout ce qu’il se passe </a:t>
            </a:r>
            <a:br>
              <a:rPr lang="fr-FR" sz="5400" b="1" dirty="0">
                <a:latin typeface="Playfair Display" panose="00000500000000000000" pitchFamily="2" charset="0"/>
              </a:rPr>
            </a:br>
            <a:r>
              <a:rPr lang="fr-FR" sz="5400" b="1" dirty="0">
                <a:latin typeface="Playfair Display" panose="00000500000000000000" pitchFamily="2" charset="0"/>
              </a:rPr>
              <a:t>près de chez moi.</a:t>
            </a:r>
            <a:br>
              <a:rPr lang="fr-FR" sz="5400" b="1" dirty="0">
                <a:latin typeface="Playfair Display" panose="00000500000000000000" pitchFamily="2" charset="0"/>
              </a:rPr>
            </a:br>
            <a:r>
              <a:rPr lang="fr-FR" sz="2800" dirty="0">
                <a:latin typeface="Avenir Next LT Pro" panose="020B0504020202020204" pitchFamily="34" charset="0"/>
              </a:rPr>
              <a:t> </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33265279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2075289"/>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#5- COMMUNICATION IMAGE</a:t>
            </a: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5029990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2525863"/>
            <a:ext cx="10105316" cy="1400383"/>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rPr>
              <a:t>Idées </a:t>
            </a:r>
            <a:r>
              <a:rPr lang="fr-FR" sz="4000" b="1" dirty="0">
                <a:latin typeface="Avenir Next LT Pro" panose="020B0504020202020204" pitchFamily="34" charset="0"/>
                <a:ea typeface="+mj-ea"/>
                <a:cs typeface="+mj-cs"/>
              </a:rPr>
              <a:t>activations commerciales</a:t>
            </a: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100% trafic </a:t>
            </a:r>
            <a:endParaRPr kumimoji="0" lang="fr-FR" sz="4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18086146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4445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Mécaniques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839416" y="1187450"/>
            <a:ext cx="10767732" cy="5139869"/>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2000" dirty="0">
                <a:latin typeface="Avenir Next LT Pro" panose="020B0504020202020204" pitchFamily="34" charset="0"/>
              </a:rPr>
              <a:t>Adopter une agressivité prix pour renforcer l’urgence</a:t>
            </a:r>
          </a:p>
          <a:p>
            <a:br>
              <a:rPr lang="fr-FR" sz="2000" dirty="0">
                <a:latin typeface="Avenir Next LT Pro" panose="020B0504020202020204" pitchFamily="34" charset="0"/>
              </a:rPr>
            </a:br>
            <a:r>
              <a:rPr lang="fr-FR" sz="2000" b="1" dirty="0">
                <a:latin typeface="Avenir Next LT Pro" panose="020B0504020202020204" pitchFamily="34" charset="0"/>
              </a:rPr>
              <a:t>Soutenir l’attractivité et la dimension commerçante de l’enseigne </a:t>
            </a:r>
            <a:br>
              <a:rPr lang="fr-FR" sz="2000" b="1" dirty="0">
                <a:latin typeface="Avenir Next LT Pro" panose="020B0504020202020204" pitchFamily="34" charset="0"/>
              </a:rPr>
            </a:br>
            <a:r>
              <a:rPr lang="fr-FR" sz="2000" b="1" dirty="0">
                <a:latin typeface="Avenir Next LT Pro" panose="020B0504020202020204" pitchFamily="34" charset="0"/>
              </a:rPr>
              <a:t>à travers la stratégie du manque  </a:t>
            </a:r>
          </a:p>
          <a:p>
            <a:r>
              <a:rPr lang="fr-FR" sz="2000" dirty="0">
                <a:latin typeface="Avenir Next LT Pro" panose="020B0504020202020204" pitchFamily="34" charset="0"/>
              </a:rPr>
              <a:t> </a:t>
            </a:r>
          </a:p>
          <a:p>
            <a:r>
              <a:rPr lang="fr-FR" sz="2000" dirty="0">
                <a:latin typeface="Avenir Next LT Pro" panose="020B0504020202020204" pitchFamily="34" charset="0"/>
              </a:rPr>
              <a:t>e</a:t>
            </a:r>
          </a:p>
          <a:p>
            <a:endParaRPr lang="fr-FR" sz="2000" dirty="0">
              <a:latin typeface="Avenir Next LT Pro" panose="020B0504020202020204" pitchFamily="34" charset="0"/>
            </a:endParaRPr>
          </a:p>
          <a:p>
            <a:r>
              <a:rPr lang="fr-FR" sz="2000" dirty="0">
                <a:latin typeface="Avenir Next LT Pro" panose="020B0504020202020204" pitchFamily="34" charset="0"/>
              </a:rPr>
              <a:t>Ex : </a:t>
            </a:r>
            <a:r>
              <a:rPr lang="fr-FR" sz="2000" b="1" dirty="0">
                <a:latin typeface="Avenir Next LT Pro" panose="020B0504020202020204" pitchFamily="34" charset="0"/>
              </a:rPr>
              <a:t>10000 Packs de 6 bouteilles d’eau Vittel1,5l à 2€</a:t>
            </a:r>
          </a:p>
          <a:p>
            <a:r>
              <a:rPr lang="fr-FR" sz="2000" dirty="0">
                <a:latin typeface="Avenir Next LT Pro" panose="020B0504020202020204" pitchFamily="34" charset="0"/>
              </a:rPr>
              <a:t>Créer l’urgence en associant à un prix produit une quantité limitée.</a:t>
            </a:r>
          </a:p>
          <a:p>
            <a:r>
              <a:rPr lang="fr-FR" sz="2000" dirty="0">
                <a:latin typeface="Avenir Next LT Pro" panose="020B0504020202020204" pitchFamily="34" charset="0"/>
              </a:rPr>
              <a:t> .</a:t>
            </a:r>
          </a:p>
          <a:p>
            <a:r>
              <a:rPr lang="fr-FR" sz="3200" b="1" dirty="0">
                <a:latin typeface="Avenir Next LT Pro" panose="020B0504020202020204" pitchFamily="34" charset="0"/>
              </a:rPr>
              <a:t>Les 100% remboursés </a:t>
            </a:r>
          </a:p>
          <a:p>
            <a:r>
              <a:rPr lang="fr-FR" sz="2000" dirty="0">
                <a:latin typeface="Avenir Next LT Pro" panose="020B0504020202020204" pitchFamily="34" charset="0"/>
              </a:rPr>
              <a:t>Le remboursement intégral de quelques produits en bons d’achat pour XX€ d’achat et dans la limite de XX€ d’achat – remboursement en plusieurs bons d’achat</a:t>
            </a:r>
          </a:p>
          <a:p>
            <a:r>
              <a:rPr lang="fr-FR" sz="2000" dirty="0">
                <a:latin typeface="Avenir Next LT Pro" panose="020B0504020202020204" pitchFamily="34" charset="0"/>
              </a:rPr>
              <a:t>Afficher une offre hyper attractive</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7146" y="3147535"/>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22" name="Rectangle 21">
            <a:extLst>
              <a:ext uri="{FF2B5EF4-FFF2-40B4-BE49-F238E27FC236}">
                <a16:creationId xmlns:a16="http://schemas.microsoft.com/office/drawing/2014/main" id="{BCA0D725-06E6-4A5B-B663-EF08A72BDFE5}"/>
              </a:ext>
            </a:extLst>
          </p:cNvPr>
          <p:cNvSpPr/>
          <p:nvPr/>
        </p:nvSpPr>
        <p:spPr>
          <a:xfrm>
            <a:off x="767408" y="2996952"/>
            <a:ext cx="6387711" cy="646331"/>
          </a:xfrm>
          <a:prstGeom prst="rect">
            <a:avLst/>
          </a:prstGeom>
        </p:spPr>
        <p:txBody>
          <a:bodyPr wrap="none">
            <a:spAutoFit/>
          </a:bodyPr>
          <a:lstStyle/>
          <a:p>
            <a:r>
              <a:rPr lang="fr-FR" sz="3600" b="1" dirty="0">
                <a:latin typeface="Avenir Next LT Pro" panose="020B0504020202020204" pitchFamily="34" charset="0"/>
                <a:cs typeface="Calibri Light" panose="020F0302020204030204" pitchFamily="34" charset="0"/>
                <a:sym typeface="Wingdings" panose="05000000000000000000" pitchFamily="2" charset="2"/>
              </a:rPr>
              <a:t>Produits en quantité limitée</a:t>
            </a:r>
            <a:endParaRPr lang="fr-FR" sz="3600" dirty="0"/>
          </a:p>
        </p:txBody>
      </p:sp>
      <p:sp>
        <p:nvSpPr>
          <p:cNvPr id="3" name="Triangle isocèle 2">
            <a:extLst>
              <a:ext uri="{FF2B5EF4-FFF2-40B4-BE49-F238E27FC236}">
                <a16:creationId xmlns:a16="http://schemas.microsoft.com/office/drawing/2014/main" id="{556380B7-A5F7-3A4E-0822-24A5EEBB3E41}"/>
              </a:ext>
            </a:extLst>
          </p:cNvPr>
          <p:cNvSpPr/>
          <p:nvPr/>
        </p:nvSpPr>
        <p:spPr>
          <a:xfrm rot="5400000">
            <a:off x="-7146" y="4704302"/>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Tree>
    <p:extLst>
      <p:ext uri="{BB962C8B-B14F-4D97-AF65-F5344CB8AC3E}">
        <p14:creationId xmlns:p14="http://schemas.microsoft.com/office/powerpoint/2010/main" val="21328838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4445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Focus communication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839416" y="1187450"/>
            <a:ext cx="10972800" cy="5139869"/>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3200" b="1" dirty="0">
                <a:latin typeface="Avenir Next LT Pro" panose="020B0504020202020204" pitchFamily="34" charset="0"/>
              </a:rPr>
              <a:t>Les BESTS MATCH</a:t>
            </a:r>
          </a:p>
          <a:p>
            <a:br>
              <a:rPr lang="fr-FR" sz="2000" dirty="0">
                <a:latin typeface="Avenir Next LT Pro" panose="020B0504020202020204" pitchFamily="34" charset="0"/>
              </a:rPr>
            </a:br>
            <a:r>
              <a:rPr lang="fr-FR" sz="2000" dirty="0">
                <a:latin typeface="Avenir Next LT Pro" panose="020B0504020202020204" pitchFamily="34" charset="0"/>
              </a:rPr>
              <a:t>Votez pour vos produits « Bien manger » préférés </a:t>
            </a:r>
            <a:br>
              <a:rPr lang="fr-FR" sz="2000" dirty="0">
                <a:latin typeface="Avenir Next LT Pro" panose="020B0504020202020204" pitchFamily="34" charset="0"/>
              </a:rPr>
            </a:br>
            <a:r>
              <a:rPr lang="fr-FR" sz="2000" dirty="0">
                <a:latin typeface="Avenir Next LT Pro" panose="020B0504020202020204" pitchFamily="34" charset="0"/>
              </a:rPr>
              <a:t>et nous les mettons en promos.</a:t>
            </a:r>
          </a:p>
          <a:p>
            <a:endParaRPr lang="fr-FR" sz="2000" dirty="0">
              <a:latin typeface="Avenir Next LT Pro" panose="020B0504020202020204" pitchFamily="34" charset="0"/>
            </a:endParaRPr>
          </a:p>
          <a:p>
            <a:r>
              <a:rPr lang="fr-FR" sz="2000" dirty="0">
                <a:latin typeface="Avenir Next LT Pro" panose="020B0504020202020204" pitchFamily="34" charset="0"/>
              </a:rPr>
              <a:t>Principe :</a:t>
            </a:r>
          </a:p>
          <a:p>
            <a:r>
              <a:rPr lang="fr-FR" sz="2000" dirty="0">
                <a:latin typeface="Avenir Next LT Pro" panose="020B0504020202020204" pitchFamily="34" charset="0"/>
              </a:rPr>
              <a:t>Vote sur internet parmi une liste de 50 produits GF (trad &amp; PGC) sélectionné par nos pros.</a:t>
            </a:r>
          </a:p>
          <a:p>
            <a:r>
              <a:rPr lang="fr-FR" sz="2000" b="1" dirty="0">
                <a:latin typeface="Avenir Next LT Pro" panose="020B0504020202020204" pitchFamily="34" charset="0"/>
              </a:rPr>
              <a:t>16 produits seront élus en promo</a:t>
            </a:r>
          </a:p>
          <a:p>
            <a:endParaRPr lang="fr-FR" sz="2000" dirty="0">
              <a:latin typeface="Avenir Next LT Pro" panose="020B0504020202020204" pitchFamily="34" charset="0"/>
            </a:endParaRPr>
          </a:p>
          <a:p>
            <a:r>
              <a:rPr lang="fr-FR" sz="2000" dirty="0">
                <a:latin typeface="Avenir Next LT Pro" panose="020B0504020202020204" pitchFamily="34" charset="0"/>
              </a:rPr>
              <a:t>2 options de visibilité :</a:t>
            </a:r>
          </a:p>
          <a:p>
            <a:r>
              <a:rPr lang="fr-FR" sz="2000" dirty="0">
                <a:latin typeface="Avenir Next LT Pro" panose="020B0504020202020204" pitchFamily="34" charset="0"/>
              </a:rPr>
              <a:t>&gt;Un dépliant 4 pages est distribué avec uniquement les ‘</a:t>
            </a:r>
            <a:r>
              <a:rPr lang="fr-FR" sz="2000" dirty="0" err="1">
                <a:latin typeface="Avenir Next LT Pro" panose="020B0504020202020204" pitchFamily="34" charset="0"/>
              </a:rPr>
              <a:t>Bests</a:t>
            </a:r>
            <a:r>
              <a:rPr lang="fr-FR" sz="2000" dirty="0">
                <a:latin typeface="Avenir Next LT Pro" panose="020B0504020202020204" pitchFamily="34" charset="0"/>
              </a:rPr>
              <a:t>’ et un renvoi vers les autres promos en cours via QR code</a:t>
            </a:r>
          </a:p>
          <a:p>
            <a:r>
              <a:rPr lang="fr-FR" sz="2000" dirty="0">
                <a:latin typeface="Avenir Next LT Pro" panose="020B0504020202020204" pitchFamily="34" charset="0"/>
              </a:rPr>
              <a:t>&gt;Les 2 premières doubles pages de l’opération Les </a:t>
            </a:r>
            <a:r>
              <a:rPr lang="fr-FR" sz="2000" dirty="0" err="1">
                <a:latin typeface="Avenir Next LT Pro" panose="020B0504020202020204" pitchFamily="34" charset="0"/>
              </a:rPr>
              <a:t>Bests</a:t>
            </a:r>
            <a:r>
              <a:rPr lang="fr-FR" sz="2000" dirty="0">
                <a:latin typeface="Avenir Next LT Pro" panose="020B0504020202020204" pitchFamily="34" charset="0"/>
              </a:rPr>
              <a:t> Match sont consacrés à ces offres. Le reste du prospectus accueille les autres promos.</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7146" y="1547446"/>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pic>
        <p:nvPicPr>
          <p:cNvPr id="2050" name="Picture 2" descr="examen de l'évaluation du produit client cinq étoiles 5260929 - Telecharger  Vectoriel Gratuit, Clipart Graphique, Vecteur Dessins et Pictogramme Gratuit">
            <a:extLst>
              <a:ext uri="{FF2B5EF4-FFF2-40B4-BE49-F238E27FC236}">
                <a16:creationId xmlns:a16="http://schemas.microsoft.com/office/drawing/2014/main" id="{8527F70D-3CC2-5F74-B80E-1C91BE0C6822}"/>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08372" y="1856274"/>
            <a:ext cx="3844212" cy="1281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0961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4445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Focus communication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839416" y="1187450"/>
            <a:ext cx="10972800" cy="1138773"/>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3200" b="1" dirty="0">
                <a:latin typeface="Avenir Next LT Pro" panose="020B0504020202020204" pitchFamily="34" charset="0"/>
              </a:rPr>
              <a:t>Marques propres</a:t>
            </a:r>
            <a:r>
              <a:rPr lang="fr-FR" sz="2000" dirty="0">
                <a:latin typeface="Avenir Next LT Pro" panose="020B0504020202020204" pitchFamily="34" charset="0"/>
              </a:rPr>
              <a:t> </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7146" y="1547446"/>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3" name="Rectangle 1">
            <a:extLst>
              <a:ext uri="{FF2B5EF4-FFF2-40B4-BE49-F238E27FC236}">
                <a16:creationId xmlns:a16="http://schemas.microsoft.com/office/drawing/2014/main" id="{5AE8D62B-283D-CDA0-4E91-E5100F6EFD33}"/>
              </a:ext>
            </a:extLst>
          </p:cNvPr>
          <p:cNvSpPr>
            <a:spLocks noChangeArrowheads="1"/>
          </p:cNvSpPr>
          <p:nvPr/>
        </p:nvSpPr>
        <p:spPr bwMode="auto">
          <a:xfrm>
            <a:off x="839416" y="2572499"/>
            <a:ext cx="4989884"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Quels produits a-t-on le plus trouvé dans les caddies des consommateurs ? </a:t>
            </a:r>
            <a:br>
              <a:rPr kumimoji="0" lang="fr-FR" altLang="fr-FR" sz="20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br>
            <a:r>
              <a:rPr kumimoji="0" lang="fr-FR" altLang="fr-FR" sz="2000" b="0" i="0" u="none" strike="noStrike" cap="none" normalizeH="0" baseline="0" dirty="0" err="1">
                <a:ln>
                  <a:noFill/>
                </a:ln>
                <a:solidFill>
                  <a:schemeClr val="tx1"/>
                </a:solidFill>
                <a:effectLst/>
                <a:latin typeface="Avenir Next LT Pro" panose="020B0504020202020204" pitchFamily="34" charset="0"/>
                <a:ea typeface="Calibri" panose="020F0502020204030204" pitchFamily="34" charset="0"/>
              </a:rPr>
              <a:t>YouGov</a:t>
            </a:r>
            <a:r>
              <a:rPr kumimoji="0" lang="fr-FR" altLang="fr-FR" sz="20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 observe une nette différence de comportements d’achat des Français depuis 2021. Les marques de distributeurs arrivent largement en tête du classement. Ensuite, les produits locaux, les produits bio, les nouveautés "à tester" et les produits responsables (qui sont en baisse cette année). </a:t>
            </a:r>
            <a:endParaRPr kumimoji="0" lang="fr-FR" altLang="fr-FR" sz="16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p:txBody>
      </p:sp>
      <p:pic>
        <p:nvPicPr>
          <p:cNvPr id="37890" name="Picture 2" descr="étude YouGov hyper et supermarchés 2022">
            <a:extLst>
              <a:ext uri="{FF2B5EF4-FFF2-40B4-BE49-F238E27FC236}">
                <a16:creationId xmlns:a16="http://schemas.microsoft.com/office/drawing/2014/main" id="{4CD03F26-FE0D-3731-5BCA-3C676531EDE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40101" y="2073904"/>
            <a:ext cx="6116131" cy="3822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59434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4445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Focus communication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839416" y="1187450"/>
            <a:ext cx="10972800" cy="3354765"/>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3200" b="1" dirty="0">
                <a:latin typeface="Avenir Next LT Pro" panose="020B0504020202020204" pitchFamily="34" charset="0"/>
              </a:rPr>
              <a:t>Opération 100% Marques propres</a:t>
            </a:r>
          </a:p>
          <a:p>
            <a:br>
              <a:rPr lang="fr-FR" sz="2000" dirty="0">
                <a:latin typeface="Avenir Next LT Pro" panose="020B0504020202020204" pitchFamily="34" charset="0"/>
              </a:rPr>
            </a:br>
            <a:r>
              <a:rPr lang="fr-FR" sz="2400" dirty="0">
                <a:latin typeface="Playfair Display" panose="00000500000000000000" pitchFamily="2" charset="0"/>
              </a:rPr>
              <a:t>La fête des marques propres</a:t>
            </a:r>
            <a:endParaRPr lang="fr-FR" sz="2000" dirty="0">
              <a:latin typeface="Playfair Display" panose="00000500000000000000" pitchFamily="2" charset="0"/>
            </a:endParaRPr>
          </a:p>
          <a:p>
            <a:endParaRPr lang="fr-FR" sz="2000" dirty="0">
              <a:latin typeface="Avenir Next LT Pro" panose="020B0504020202020204" pitchFamily="34" charset="0"/>
            </a:endParaRPr>
          </a:p>
          <a:p>
            <a:r>
              <a:rPr lang="fr-FR" sz="2000" dirty="0">
                <a:latin typeface="Avenir Next LT Pro" panose="020B0504020202020204" pitchFamily="34" charset="0"/>
              </a:rPr>
              <a:t>Principe :</a:t>
            </a:r>
          </a:p>
          <a:p>
            <a:r>
              <a:rPr lang="fr-FR" sz="2000" dirty="0">
                <a:latin typeface="Avenir Next LT Pro" panose="020B0504020202020204" pitchFamily="34" charset="0"/>
              </a:rPr>
              <a:t>Opération commerciale agressive pour répondre à l’attente forte des clients sur les prix</a:t>
            </a:r>
          </a:p>
          <a:p>
            <a:endParaRPr lang="fr-FR" sz="2000" dirty="0">
              <a:latin typeface="Avenir Next LT Pro" panose="020B0504020202020204" pitchFamily="34" charset="0"/>
            </a:endParaRPr>
          </a:p>
          <a:p>
            <a:r>
              <a:rPr lang="fr-FR" sz="2000" dirty="0" err="1">
                <a:latin typeface="Avenir Next LT Pro" panose="020B0504020202020204" pitchFamily="34" charset="0"/>
              </a:rPr>
              <a:t>Fëte</a:t>
            </a:r>
            <a:r>
              <a:rPr lang="fr-FR" sz="2000" dirty="0">
                <a:latin typeface="Avenir Next LT Pro" panose="020B0504020202020204" pitchFamily="34" charset="0"/>
              </a:rPr>
              <a:t> des marques propres = fête des PPNP également</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7146" y="1547446"/>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Tree>
    <p:extLst>
      <p:ext uri="{BB962C8B-B14F-4D97-AF65-F5344CB8AC3E}">
        <p14:creationId xmlns:p14="http://schemas.microsoft.com/office/powerpoint/2010/main" val="3637854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35355277-0AB2-2E7F-780B-4B2A77DC687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5" name="Image 4">
            <a:extLst>
              <a:ext uri="{FF2B5EF4-FFF2-40B4-BE49-F238E27FC236}">
                <a16:creationId xmlns:a16="http://schemas.microsoft.com/office/drawing/2014/main" id="{E813F375-B368-FFF9-DAD8-63DE977FB826}"/>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6" name="Rectangle 5">
            <a:extLst>
              <a:ext uri="{FF2B5EF4-FFF2-40B4-BE49-F238E27FC236}">
                <a16:creationId xmlns:a16="http://schemas.microsoft.com/office/drawing/2014/main" id="{57160695-B9AC-FFA8-0937-07C4D3D4A465}"/>
              </a:ext>
            </a:extLst>
          </p:cNvPr>
          <p:cNvSpPr/>
          <p:nvPr/>
        </p:nvSpPr>
        <p:spPr>
          <a:xfrm>
            <a:off x="7507052" y="685800"/>
            <a:ext cx="1330163" cy="68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92D23EAB-A3CC-85B3-FCF4-F02D8551C1DE}"/>
              </a:ext>
            </a:extLst>
          </p:cNvPr>
          <p:cNvSpPr txBox="1"/>
          <p:nvPr/>
        </p:nvSpPr>
        <p:spPr>
          <a:xfrm>
            <a:off x="7430851" y="508908"/>
            <a:ext cx="2598973" cy="1815882"/>
          </a:xfrm>
          <a:prstGeom prst="rect">
            <a:avLst/>
          </a:prstGeom>
          <a:noFill/>
        </p:spPr>
        <p:txBody>
          <a:bodyPr wrap="square" rtlCol="0">
            <a:spAutoFit/>
          </a:bodyPr>
          <a:lstStyle/>
          <a:p>
            <a:r>
              <a:rPr lang="fr-FR" sz="1400" b="1" dirty="0">
                <a:latin typeface="Avenir Next LT Pro" panose="020B0504020202020204" pitchFamily="34" charset="0"/>
              </a:rPr>
              <a:t>Enseignements</a:t>
            </a:r>
            <a:br>
              <a:rPr lang="fr-FR" sz="1400" b="1" dirty="0">
                <a:latin typeface="Avenir Next LT Pro" panose="020B0504020202020204" pitchFamily="34" charset="0"/>
              </a:rPr>
            </a:br>
            <a:endParaRPr lang="fr-FR" sz="1400" b="1" dirty="0">
              <a:latin typeface="Avenir Next LT Pro" panose="020B0504020202020204" pitchFamily="34" charset="0"/>
            </a:endParaRPr>
          </a:p>
          <a:p>
            <a:r>
              <a:rPr lang="fr-FR" sz="1400" dirty="0">
                <a:latin typeface="Avenir Next LT Pro" panose="020B0504020202020204" pitchFamily="34" charset="0"/>
              </a:rPr>
              <a:t>Prix massif - pas de thématique</a:t>
            </a:r>
          </a:p>
          <a:p>
            <a:endParaRPr lang="fr-FR" sz="1400" dirty="0">
              <a:latin typeface="Avenir Next LT Pro" panose="020B0504020202020204" pitchFamily="34" charset="0"/>
            </a:endParaRPr>
          </a:p>
          <a:p>
            <a:r>
              <a:rPr lang="fr-FR" sz="1400" dirty="0">
                <a:latin typeface="Avenir Next LT Pro" panose="020B0504020202020204" pitchFamily="34" charset="0"/>
              </a:rPr>
              <a:t>Et un leitmotiv : le prix Aldi avec une démonstration dans le dépliant</a:t>
            </a:r>
          </a:p>
        </p:txBody>
      </p:sp>
      <p:pic>
        <p:nvPicPr>
          <p:cNvPr id="4" name="Image 3">
            <a:extLst>
              <a:ext uri="{FF2B5EF4-FFF2-40B4-BE49-F238E27FC236}">
                <a16:creationId xmlns:a16="http://schemas.microsoft.com/office/drawing/2014/main" id="{125A23F8-3871-B172-75CB-00E00DF100E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4642" y="-12701"/>
            <a:ext cx="4148666" cy="6858000"/>
          </a:xfrm>
          <a:prstGeom prst="rect">
            <a:avLst/>
          </a:prstGeom>
        </p:spPr>
      </p:pic>
      <p:pic>
        <p:nvPicPr>
          <p:cNvPr id="10" name="Image 9">
            <a:extLst>
              <a:ext uri="{FF2B5EF4-FFF2-40B4-BE49-F238E27FC236}">
                <a16:creationId xmlns:a16="http://schemas.microsoft.com/office/drawing/2014/main" id="{561E32FB-6ED8-374A-3A6C-D4E0CB1BC7E3}"/>
              </a:ext>
            </a:extLst>
          </p:cNvPr>
          <p:cNvPicPr>
            <a:picLocks noChangeAspect="1"/>
          </p:cNvPicPr>
          <p:nvPr/>
        </p:nvPicPr>
        <p:blipFill>
          <a:blip r:embed="rId4"/>
          <a:stretch>
            <a:fillRect/>
          </a:stretch>
        </p:blipFill>
        <p:spPr>
          <a:xfrm>
            <a:off x="5255683" y="3263682"/>
            <a:ext cx="3772426" cy="3210373"/>
          </a:xfrm>
          <a:prstGeom prst="rect">
            <a:avLst/>
          </a:prstGeom>
        </p:spPr>
      </p:pic>
      <p:pic>
        <p:nvPicPr>
          <p:cNvPr id="13" name="Image 12">
            <a:extLst>
              <a:ext uri="{FF2B5EF4-FFF2-40B4-BE49-F238E27FC236}">
                <a16:creationId xmlns:a16="http://schemas.microsoft.com/office/drawing/2014/main" id="{490207A8-3383-B454-8013-6AF7E2DB7D9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53036" y="4173626"/>
            <a:ext cx="2684567" cy="2281237"/>
          </a:xfrm>
          <a:prstGeom prst="rect">
            <a:avLst/>
          </a:prstGeom>
        </p:spPr>
      </p:pic>
      <p:pic>
        <p:nvPicPr>
          <p:cNvPr id="15" name="Image 14">
            <a:extLst>
              <a:ext uri="{FF2B5EF4-FFF2-40B4-BE49-F238E27FC236}">
                <a16:creationId xmlns:a16="http://schemas.microsoft.com/office/drawing/2014/main" id="{E587DAB4-EEEB-2870-C9A6-0FF98F1BB72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953447" y="2324790"/>
            <a:ext cx="1447978" cy="1728929"/>
          </a:xfrm>
          <a:prstGeom prst="rect">
            <a:avLst/>
          </a:prstGeom>
        </p:spPr>
      </p:pic>
    </p:spTree>
    <p:extLst>
      <p:ext uri="{BB962C8B-B14F-4D97-AF65-F5344CB8AC3E}">
        <p14:creationId xmlns:p14="http://schemas.microsoft.com/office/powerpoint/2010/main" val="862367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35355277-0AB2-2E7F-780B-4B2A77DC687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5" name="Image 4">
            <a:extLst>
              <a:ext uri="{FF2B5EF4-FFF2-40B4-BE49-F238E27FC236}">
                <a16:creationId xmlns:a16="http://schemas.microsoft.com/office/drawing/2014/main" id="{E813F375-B368-FFF9-DAD8-63DE977FB826}"/>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6" name="Rectangle 5">
            <a:extLst>
              <a:ext uri="{FF2B5EF4-FFF2-40B4-BE49-F238E27FC236}">
                <a16:creationId xmlns:a16="http://schemas.microsoft.com/office/drawing/2014/main" id="{57160695-B9AC-FFA8-0937-07C4D3D4A465}"/>
              </a:ext>
            </a:extLst>
          </p:cNvPr>
          <p:cNvSpPr/>
          <p:nvPr/>
        </p:nvSpPr>
        <p:spPr>
          <a:xfrm>
            <a:off x="7507052" y="685800"/>
            <a:ext cx="1330163" cy="68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92D23EAB-A3CC-85B3-FCF4-F02D8551C1DE}"/>
              </a:ext>
            </a:extLst>
          </p:cNvPr>
          <p:cNvSpPr txBox="1"/>
          <p:nvPr/>
        </p:nvSpPr>
        <p:spPr>
          <a:xfrm>
            <a:off x="7430851" y="508908"/>
            <a:ext cx="3299353" cy="1815882"/>
          </a:xfrm>
          <a:prstGeom prst="rect">
            <a:avLst/>
          </a:prstGeom>
          <a:noFill/>
        </p:spPr>
        <p:txBody>
          <a:bodyPr wrap="square" rtlCol="0">
            <a:spAutoFit/>
          </a:bodyPr>
          <a:lstStyle/>
          <a:p>
            <a:r>
              <a:rPr lang="fr-FR" sz="1400" b="1" dirty="0">
                <a:latin typeface="Avenir Next LT Pro" panose="020B0504020202020204" pitchFamily="34" charset="0"/>
              </a:rPr>
              <a:t>Enseignements</a:t>
            </a:r>
            <a:br>
              <a:rPr lang="fr-FR" sz="1400" b="1" dirty="0">
                <a:latin typeface="Avenir Next LT Pro" panose="020B0504020202020204" pitchFamily="34" charset="0"/>
              </a:rPr>
            </a:br>
            <a:endParaRPr lang="fr-FR" sz="1400" b="1" dirty="0">
              <a:latin typeface="Avenir Next LT Pro" panose="020B0504020202020204" pitchFamily="34" charset="0"/>
            </a:endParaRPr>
          </a:p>
          <a:p>
            <a:r>
              <a:rPr lang="fr-FR" sz="1400" dirty="0">
                <a:latin typeface="Avenir Next LT Pro" panose="020B0504020202020204" pitchFamily="34" charset="0"/>
              </a:rPr>
              <a:t>Une expression et une mécanique toujours aussi agressive pour Casino.</a:t>
            </a:r>
          </a:p>
          <a:p>
            <a:endParaRPr lang="fr-FR" sz="1400" dirty="0">
              <a:latin typeface="Avenir Next LT Pro" panose="020B0504020202020204" pitchFamily="34" charset="0"/>
            </a:endParaRPr>
          </a:p>
          <a:p>
            <a:r>
              <a:rPr lang="fr-FR" sz="1400" dirty="0">
                <a:latin typeface="Avenir Next LT Pro" panose="020B0504020202020204" pitchFamily="34" charset="0"/>
              </a:rPr>
              <a:t>Un appel fort : 0 €</a:t>
            </a:r>
          </a:p>
          <a:p>
            <a:endParaRPr lang="fr-FR" sz="1400" dirty="0">
              <a:latin typeface="Avenir Next LT Pro" panose="020B0504020202020204" pitchFamily="34" charset="0"/>
            </a:endParaRPr>
          </a:p>
          <a:p>
            <a:r>
              <a:rPr lang="fr-FR" sz="1400" dirty="0">
                <a:latin typeface="Avenir Next LT Pro" panose="020B0504020202020204" pitchFamily="34" charset="0"/>
              </a:rPr>
              <a:t>½ page consacré au e-catalogue</a:t>
            </a:r>
          </a:p>
        </p:txBody>
      </p:sp>
      <p:pic>
        <p:nvPicPr>
          <p:cNvPr id="18" name="Image 17">
            <a:extLst>
              <a:ext uri="{FF2B5EF4-FFF2-40B4-BE49-F238E27FC236}">
                <a16:creationId xmlns:a16="http://schemas.microsoft.com/office/drawing/2014/main" id="{C8B550D8-CC48-654D-0BB3-DDAFE0373B6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22196" y="251927"/>
            <a:ext cx="4173804" cy="5812971"/>
          </a:xfrm>
          <a:prstGeom prst="rect">
            <a:avLst/>
          </a:prstGeom>
        </p:spPr>
      </p:pic>
      <p:pic>
        <p:nvPicPr>
          <p:cNvPr id="20" name="Image 19">
            <a:extLst>
              <a:ext uri="{FF2B5EF4-FFF2-40B4-BE49-F238E27FC236}">
                <a16:creationId xmlns:a16="http://schemas.microsoft.com/office/drawing/2014/main" id="{ACDBF816-7AAB-C0AF-47BD-18D54F1A7D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10021" y="3080017"/>
            <a:ext cx="2120316" cy="2934059"/>
          </a:xfrm>
          <a:prstGeom prst="rect">
            <a:avLst/>
          </a:prstGeom>
        </p:spPr>
      </p:pic>
    </p:spTree>
    <p:extLst>
      <p:ext uri="{BB962C8B-B14F-4D97-AF65-F5344CB8AC3E}">
        <p14:creationId xmlns:p14="http://schemas.microsoft.com/office/powerpoint/2010/main" val="1768838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35355277-0AB2-2E7F-780B-4B2A77DC687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5" name="Image 4">
            <a:extLst>
              <a:ext uri="{FF2B5EF4-FFF2-40B4-BE49-F238E27FC236}">
                <a16:creationId xmlns:a16="http://schemas.microsoft.com/office/drawing/2014/main" id="{E813F375-B368-FFF9-DAD8-63DE977FB826}"/>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6" name="Rectangle 5">
            <a:extLst>
              <a:ext uri="{FF2B5EF4-FFF2-40B4-BE49-F238E27FC236}">
                <a16:creationId xmlns:a16="http://schemas.microsoft.com/office/drawing/2014/main" id="{57160695-B9AC-FFA8-0937-07C4D3D4A465}"/>
              </a:ext>
            </a:extLst>
          </p:cNvPr>
          <p:cNvSpPr/>
          <p:nvPr/>
        </p:nvSpPr>
        <p:spPr>
          <a:xfrm>
            <a:off x="7189337" y="434009"/>
            <a:ext cx="1330163" cy="6803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92D23EAB-A3CC-85B3-FCF4-F02D8551C1DE}"/>
              </a:ext>
            </a:extLst>
          </p:cNvPr>
          <p:cNvSpPr txBox="1"/>
          <p:nvPr/>
        </p:nvSpPr>
        <p:spPr>
          <a:xfrm>
            <a:off x="7113136" y="257117"/>
            <a:ext cx="2598973" cy="1815882"/>
          </a:xfrm>
          <a:prstGeom prst="rect">
            <a:avLst/>
          </a:prstGeom>
          <a:noFill/>
        </p:spPr>
        <p:txBody>
          <a:bodyPr wrap="square" rtlCol="0">
            <a:spAutoFit/>
          </a:bodyPr>
          <a:lstStyle/>
          <a:p>
            <a:r>
              <a:rPr lang="fr-FR" sz="1400" b="1" dirty="0">
                <a:latin typeface="Avenir Next LT Pro" panose="020B0504020202020204" pitchFamily="34" charset="0"/>
              </a:rPr>
              <a:t>Enseignements</a:t>
            </a:r>
            <a:br>
              <a:rPr lang="fr-FR" sz="1400" b="1" dirty="0">
                <a:latin typeface="Avenir Next LT Pro" panose="020B0504020202020204" pitchFamily="34" charset="0"/>
              </a:rPr>
            </a:br>
            <a:endParaRPr lang="fr-FR" sz="1400" b="1" dirty="0">
              <a:latin typeface="Avenir Next LT Pro" panose="020B0504020202020204" pitchFamily="34" charset="0"/>
            </a:endParaRPr>
          </a:p>
          <a:p>
            <a:r>
              <a:rPr lang="fr-FR" sz="1400" dirty="0">
                <a:latin typeface="Avenir Next LT Pro" panose="020B0504020202020204" pitchFamily="34" charset="0"/>
              </a:rPr>
              <a:t>Les jeux de janvier :</a:t>
            </a:r>
          </a:p>
          <a:p>
            <a:r>
              <a:rPr lang="fr-FR" sz="1400" dirty="0">
                <a:latin typeface="Avenir Next LT Pro" panose="020B0504020202020204" pitchFamily="34" charset="0"/>
              </a:rPr>
              <a:t>Leclerc 1500 chariots – Roue en magasin </a:t>
            </a:r>
          </a:p>
          <a:p>
            <a:r>
              <a:rPr lang="fr-FR" sz="1400" dirty="0">
                <a:latin typeface="Avenir Next LT Pro" panose="020B0504020202020204" pitchFamily="34" charset="0"/>
              </a:rPr>
              <a:t>Intermarché 100% gagnant – borne en magasin</a:t>
            </a:r>
          </a:p>
          <a:p>
            <a:r>
              <a:rPr lang="fr-FR" sz="1400" dirty="0">
                <a:latin typeface="Avenir Next LT Pro" panose="020B0504020202020204" pitchFamily="34" charset="0"/>
              </a:rPr>
              <a:t>Super U Ticket à gratter</a:t>
            </a:r>
          </a:p>
        </p:txBody>
      </p:sp>
      <p:pic>
        <p:nvPicPr>
          <p:cNvPr id="3" name="Image 2">
            <a:extLst>
              <a:ext uri="{FF2B5EF4-FFF2-40B4-BE49-F238E27FC236}">
                <a16:creationId xmlns:a16="http://schemas.microsoft.com/office/drawing/2014/main" id="{EB2FCB82-4D4B-361F-8D93-552C6EEB24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52233" y="143937"/>
            <a:ext cx="2067651" cy="2668801"/>
          </a:xfrm>
          <a:prstGeom prst="rect">
            <a:avLst/>
          </a:prstGeom>
        </p:spPr>
      </p:pic>
      <p:pic>
        <p:nvPicPr>
          <p:cNvPr id="8" name="Picture 2" descr="Satisfait et remboursé – 1 - Intermarché">
            <a:extLst>
              <a:ext uri="{FF2B5EF4-FFF2-40B4-BE49-F238E27FC236}">
                <a16:creationId xmlns:a16="http://schemas.microsoft.com/office/drawing/2014/main" id="{FF801A95-FB48-314B-D410-56185EF1BA7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41742" y="2384861"/>
            <a:ext cx="2281258" cy="3824228"/>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AE2071CE-3835-3537-B88E-F190B96DB36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28349" y="143937"/>
            <a:ext cx="2067651" cy="2524864"/>
          </a:xfrm>
          <a:prstGeom prst="rect">
            <a:avLst/>
          </a:prstGeom>
        </p:spPr>
      </p:pic>
      <p:pic>
        <p:nvPicPr>
          <p:cNvPr id="32770" name="Picture 2" descr="Catalogue SUPER U • LA QUINZAINE COMMERÇANTE • Du mardi 3 janvier 2023 -  page 1">
            <a:extLst>
              <a:ext uri="{FF2B5EF4-FFF2-40B4-BE49-F238E27FC236}">
                <a16:creationId xmlns:a16="http://schemas.microsoft.com/office/drawing/2014/main" id="{D14EA9FC-3115-917A-8939-79AA5DDA740A}"/>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34217" y="2949257"/>
            <a:ext cx="2164557" cy="3429000"/>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Catalogue SUPER U • LA QUINZAINE COMMERÇANTE U • Du mardi 10 janvier 2023 -  page 2">
            <a:extLst>
              <a:ext uri="{FF2B5EF4-FFF2-40B4-BE49-F238E27FC236}">
                <a16:creationId xmlns:a16="http://schemas.microsoft.com/office/drawing/2014/main" id="{120330A1-3CC2-5757-512F-72457E0752FB}"/>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30651" y="2949257"/>
            <a:ext cx="2164556" cy="3429000"/>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Offre Le Jeu Du Moment chez Intermarche">
            <a:extLst>
              <a:ext uri="{FF2B5EF4-FFF2-40B4-BE49-F238E27FC236}">
                <a16:creationId xmlns:a16="http://schemas.microsoft.com/office/drawing/2014/main" id="{06148137-CFBF-09D2-D672-A92FE118809F}"/>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599079" y="2384862"/>
            <a:ext cx="2492830" cy="382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71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Pic Nic</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Les meilleurs prix &amp; livraison gratuite !</a:t>
            </a:r>
          </a:p>
          <a:p>
            <a:pPr marL="0" indent="0">
              <a:spcBef>
                <a:spcPts val="0"/>
              </a:spcBef>
              <a:buNone/>
            </a:pPr>
            <a:r>
              <a:rPr lang="fr-FR" sz="1100" b="1" i="0" dirty="0">
                <a:solidFill>
                  <a:srgbClr val="141414"/>
                </a:solidFill>
                <a:effectLst/>
                <a:latin typeface="Work Sans" pitchFamily="2" charset="0"/>
              </a:rPr>
              <a:t>le supermarché en ligne hollandais livrera l'Ile-de-France en 2023</a:t>
            </a:r>
          </a:p>
          <a:p>
            <a:pPr marL="0" indent="0">
              <a:spcBef>
                <a:spcPts val="0"/>
              </a:spcBef>
              <a:buNone/>
            </a:pPr>
            <a:endParaRPr lang="fr-FR" sz="1714" b="1" dirty="0">
              <a:solidFill>
                <a:srgbClr val="222222"/>
              </a:solidFill>
              <a:latin typeface="Avenir Next LT Pro" panose="020B0504020202020204" pitchFamily="34" charset="0"/>
            </a:endParaRPr>
          </a:p>
          <a:p>
            <a:pPr marL="0" indent="0">
              <a:spcBef>
                <a:spcPts val="0"/>
              </a:spcBef>
              <a:buNone/>
            </a:pPr>
            <a:endParaRPr lang="fr-FR" sz="1714" b="1" dirty="0">
              <a:solidFill>
                <a:srgbClr val="222222"/>
              </a:solidFill>
              <a:latin typeface="Avenir Next LT Pro" panose="020B0504020202020204" pitchFamily="34" charset="0"/>
            </a:endParaRPr>
          </a:p>
          <a:p>
            <a:pPr marL="0" indent="0">
              <a:spcBef>
                <a:spcPts val="0"/>
              </a:spcBef>
              <a:buNone/>
            </a:pPr>
            <a:r>
              <a:rPr lang="fr-FR" sz="1143" dirty="0">
                <a:solidFill>
                  <a:srgbClr val="222222"/>
                </a:solidFill>
                <a:latin typeface="Avenir Next LT Pro" panose="020B0504020202020204" pitchFamily="34" charset="0"/>
              </a:rPr>
              <a:t>À ce jour, </a:t>
            </a:r>
            <a:r>
              <a:rPr lang="fr-FR" sz="1143" dirty="0" err="1">
                <a:solidFill>
                  <a:srgbClr val="222222"/>
                </a:solidFill>
                <a:latin typeface="Avenir Next LT Pro" panose="020B0504020202020204" pitchFamily="34" charset="0"/>
              </a:rPr>
              <a:t>Picnic</a:t>
            </a:r>
            <a:r>
              <a:rPr lang="fr-FR" sz="1143" dirty="0">
                <a:solidFill>
                  <a:srgbClr val="222222"/>
                </a:solidFill>
                <a:latin typeface="Avenir Next LT Pro" panose="020B0504020202020204" pitchFamily="34" charset="0"/>
              </a:rPr>
              <a:t>, qui réalise toutes ses livraisons à l'aide de voiturettes 100 % électriques, avec une dizaine de clients par tournée, livre la métropole lilloise, Douai, Lens, Valenciennes, ou encore Armentières. D'après LSA, </a:t>
            </a:r>
            <a:r>
              <a:rPr lang="fr-FR" sz="1143" dirty="0" err="1">
                <a:solidFill>
                  <a:srgbClr val="222222"/>
                </a:solidFill>
                <a:latin typeface="Avenir Next LT Pro" panose="020B0504020202020204" pitchFamily="34" charset="0"/>
              </a:rPr>
              <a:t>Picnic</a:t>
            </a:r>
            <a:r>
              <a:rPr lang="fr-FR" sz="1143" dirty="0">
                <a:solidFill>
                  <a:srgbClr val="222222"/>
                </a:solidFill>
                <a:latin typeface="Avenir Next LT Pro" panose="020B0504020202020204" pitchFamily="34" charset="0"/>
              </a:rPr>
              <a:t> dispose, à ce jour, de plus de 50.000 clients. Cette année, le supermarché en ligne a quadruplé ses commandes par rapport à l'année passée. 317.000 commandes ont été passées et l'application a été téléchargée à 150.000 reprises. Douze millions de produits ont été vendus.</a:t>
            </a:r>
          </a:p>
          <a:p>
            <a:pPr marL="0" indent="0">
              <a:spcBef>
                <a:spcPts val="0"/>
              </a:spcBef>
              <a:buNone/>
            </a:pPr>
            <a:r>
              <a:rPr lang="fr-FR" sz="1143" b="1" dirty="0">
                <a:solidFill>
                  <a:srgbClr val="222222"/>
                </a:solidFill>
                <a:latin typeface="Avenir Next LT Pro" panose="020B0504020202020204" pitchFamily="34" charset="0"/>
              </a:rPr>
              <a:t>Avec l'expansion du marché dans les Hauts-de-France et l'arrivée en Île-de-France, </a:t>
            </a:r>
            <a:r>
              <a:rPr lang="fr-FR" sz="1143" b="1" dirty="0" err="1">
                <a:solidFill>
                  <a:srgbClr val="222222"/>
                </a:solidFill>
                <a:latin typeface="Avenir Next LT Pro" panose="020B0504020202020204" pitchFamily="34" charset="0"/>
              </a:rPr>
              <a:t>Picnic</a:t>
            </a:r>
            <a:r>
              <a:rPr lang="fr-FR" sz="1143" b="1" dirty="0">
                <a:solidFill>
                  <a:srgbClr val="222222"/>
                </a:solidFill>
                <a:latin typeface="Avenir Next LT Pro" panose="020B0504020202020204" pitchFamily="34" charset="0"/>
              </a:rPr>
              <a:t> veut quadrupler une nouvelle fois ses livraisons et atteindre deux millions de foyers, selon son directeur des opérations.</a:t>
            </a: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482741"/>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a:t>
            </a:r>
            <a:r>
              <a:rPr lang="fr-FR" sz="857" dirty="0" err="1">
                <a:solidFill>
                  <a:srgbClr val="222222"/>
                </a:solidFill>
                <a:latin typeface="Avenir Next LT Pro" panose="020B0504020202020204" pitchFamily="34" charset="0"/>
              </a:rPr>
              <a:t>Procos</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050" name="Picture 2">
            <a:extLst>
              <a:ext uri="{FF2B5EF4-FFF2-40B4-BE49-F238E27FC236}">
                <a16:creationId xmlns:a16="http://schemas.microsoft.com/office/drawing/2014/main" id="{3D34CD14-4152-9A22-FC42-CCBB5C7980E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03985" y="151030"/>
            <a:ext cx="3281516" cy="21876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CLU ] Que valent les prix PicNic ? - Olivier Dauvers">
            <a:extLst>
              <a:ext uri="{FF2B5EF4-FFF2-40B4-BE49-F238E27FC236}">
                <a16:creationId xmlns:a16="http://schemas.microsoft.com/office/drawing/2014/main" id="{92AA2AD6-5ED0-B730-4A54-31AB2327B3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03985" y="2810634"/>
            <a:ext cx="4835935" cy="34173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B47CC707-FA13-941D-D0B6-A28B8D861CE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7250" y="3935504"/>
            <a:ext cx="4835935" cy="222453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658835563"/>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4496</Words>
  <Application>Microsoft Office PowerPoint</Application>
  <PresentationFormat>Grand écran</PresentationFormat>
  <Paragraphs>377</Paragraphs>
  <Slides>56</Slides>
  <Notes>0</Notes>
  <HiddenSlides>0</HiddenSlides>
  <MMClips>1</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56</vt:i4>
      </vt:variant>
    </vt:vector>
  </HeadingPairs>
  <TitlesOfParts>
    <vt:vector size="64" baseType="lpstr">
      <vt:lpstr>Work Sans</vt:lpstr>
      <vt:lpstr>Wingdings</vt:lpstr>
      <vt:lpstr>Calibri</vt:lpstr>
      <vt:lpstr>Avenir Next LT Pro</vt:lpstr>
      <vt:lpstr>Playfair Display</vt:lpstr>
      <vt:lpstr>Arial</vt:lpstr>
      <vt:lpstr>Helvetica</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Mécaniques PROMO</vt:lpstr>
      <vt:lpstr>Focus communication PROMO</vt:lpstr>
      <vt:lpstr>Focus communication PROMO</vt:lpstr>
      <vt:lpstr>Focus communication PROMO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39</cp:revision>
  <cp:lastPrinted>2022-07-12T15:02:27Z</cp:lastPrinted>
  <dcterms:created xsi:type="dcterms:W3CDTF">2021-10-12T05:51:46Z</dcterms:created>
  <dcterms:modified xsi:type="dcterms:W3CDTF">2023-01-26T15:58:41Z</dcterms:modified>
</cp:coreProperties>
</file>