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86"/>
  </p:notesMasterIdLst>
  <p:sldIdLst>
    <p:sldId id="2352" r:id="rId2"/>
    <p:sldId id="2315" r:id="rId3"/>
    <p:sldId id="2353" r:id="rId4"/>
    <p:sldId id="2336" r:id="rId5"/>
    <p:sldId id="2337" r:id="rId6"/>
    <p:sldId id="2181" r:id="rId7"/>
    <p:sldId id="2182" r:id="rId8"/>
    <p:sldId id="2183" r:id="rId9"/>
    <p:sldId id="2206" r:id="rId10"/>
    <p:sldId id="2228" r:id="rId11"/>
    <p:sldId id="2229" r:id="rId12"/>
    <p:sldId id="2260" r:id="rId13"/>
    <p:sldId id="2362" r:id="rId14"/>
    <p:sldId id="2363" r:id="rId15"/>
    <p:sldId id="2338" r:id="rId16"/>
    <p:sldId id="986" r:id="rId17"/>
    <p:sldId id="2261" r:id="rId18"/>
    <p:sldId id="2354" r:id="rId19"/>
    <p:sldId id="2124" r:id="rId20"/>
    <p:sldId id="993" r:id="rId21"/>
    <p:sldId id="1586" r:id="rId22"/>
    <p:sldId id="2122" r:id="rId23"/>
    <p:sldId id="1585" r:id="rId24"/>
    <p:sldId id="2114" r:id="rId25"/>
    <p:sldId id="2231" r:id="rId26"/>
    <p:sldId id="2115" r:id="rId27"/>
    <p:sldId id="2230" r:id="rId28"/>
    <p:sldId id="2121" r:id="rId29"/>
    <p:sldId id="2241" r:id="rId30"/>
    <p:sldId id="2335" r:id="rId31"/>
    <p:sldId id="2116" r:id="rId32"/>
    <p:sldId id="2123" r:id="rId33"/>
    <p:sldId id="1581" r:id="rId34"/>
    <p:sldId id="2238" r:id="rId35"/>
    <p:sldId id="2166" r:id="rId36"/>
    <p:sldId id="2143" r:id="rId37"/>
    <p:sldId id="2039" r:id="rId38"/>
    <p:sldId id="2133" r:id="rId39"/>
    <p:sldId id="2147" r:id="rId40"/>
    <p:sldId id="2333" r:id="rId41"/>
    <p:sldId id="2355" r:id="rId42"/>
    <p:sldId id="2237" r:id="rId43"/>
    <p:sldId id="2239" r:id="rId44"/>
    <p:sldId id="2234" r:id="rId45"/>
    <p:sldId id="2233" r:id="rId46"/>
    <p:sldId id="2240" r:id="rId47"/>
    <p:sldId id="2244" r:id="rId48"/>
    <p:sldId id="2250" r:id="rId49"/>
    <p:sldId id="2249" r:id="rId50"/>
    <p:sldId id="2251" r:id="rId51"/>
    <p:sldId id="2253" r:id="rId52"/>
    <p:sldId id="2339" r:id="rId53"/>
    <p:sldId id="2252" r:id="rId54"/>
    <p:sldId id="2254" r:id="rId55"/>
    <p:sldId id="2255" r:id="rId56"/>
    <p:sldId id="2364" r:id="rId57"/>
    <p:sldId id="2356" r:id="rId58"/>
    <p:sldId id="2340" r:id="rId59"/>
    <p:sldId id="2345" r:id="rId60"/>
    <p:sldId id="577" r:id="rId61"/>
    <p:sldId id="2062" r:id="rId62"/>
    <p:sldId id="2365" r:id="rId63"/>
    <p:sldId id="2063" r:id="rId64"/>
    <p:sldId id="2135" r:id="rId65"/>
    <p:sldId id="2136" r:id="rId66"/>
    <p:sldId id="2366" r:id="rId67"/>
    <p:sldId id="2357" r:id="rId68"/>
    <p:sldId id="2349" r:id="rId69"/>
    <p:sldId id="2350" r:id="rId70"/>
    <p:sldId id="2245" r:id="rId71"/>
    <p:sldId id="2351" r:id="rId72"/>
    <p:sldId id="2369" r:id="rId73"/>
    <p:sldId id="2359" r:id="rId74"/>
    <p:sldId id="2341" r:id="rId75"/>
    <p:sldId id="1377" r:id="rId76"/>
    <p:sldId id="1375" r:id="rId77"/>
    <p:sldId id="2358" r:id="rId78"/>
    <p:sldId id="2370" r:id="rId79"/>
    <p:sldId id="2361" r:id="rId80"/>
    <p:sldId id="2346" r:id="rId81"/>
    <p:sldId id="2347" r:id="rId82"/>
    <p:sldId id="2348" r:id="rId83"/>
    <p:sldId id="2371" r:id="rId84"/>
    <p:sldId id="2368" r:id="rId85"/>
  </p:sldIdLst>
  <p:sldSz cx="12192000" cy="6858000"/>
  <p:notesSz cx="6811963" cy="9942513"/>
  <p:embeddedFontLst>
    <p:embeddedFont>
      <p:font typeface="Avenir Next LT Pro" panose="020B0504020202020204" pitchFamily="34" charset="0"/>
      <p:regular r:id="rId87"/>
      <p:bold r:id="rId88"/>
      <p:italic r:id="rId89"/>
      <p:boldItalic r:id="rId90"/>
    </p:embeddedFont>
    <p:embeddedFont>
      <p:font typeface="Calibri" panose="020F0502020204030204" pitchFamily="34" charset="0"/>
      <p:regular r:id="rId91"/>
      <p:bold r:id="rId92"/>
      <p:italic r:id="rId93"/>
      <p:boldItalic r:id="rId94"/>
    </p:embeddedFont>
    <p:embeddedFont>
      <p:font typeface="Helvetica" panose="020B0604020202020204" pitchFamily="34" charset="0"/>
      <p:regular r:id="rId95"/>
      <p:bold r:id="rId96"/>
      <p:italic r:id="rId97"/>
      <p:boldItalic r:id="rId98"/>
    </p:embeddedFont>
    <p:embeddedFont>
      <p:font typeface="Playfair Display" panose="00000500000000000000" pitchFamily="2" charset="0"/>
      <p:regular r:id="rId99"/>
      <p:bold r:id="rId100"/>
      <p:italic r:id="rId101"/>
      <p:boldItalic r:id="rId102"/>
    </p:embeddedFont>
    <p:embeddedFont>
      <p:font typeface="Work Sans" pitchFamily="2" charset="0"/>
      <p:regular r:id="rId103"/>
      <p:bold r:id="rId104"/>
      <p:italic r:id="rId105"/>
      <p:boldItalic r:id="rId106"/>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C3A"/>
    <a:srgbClr val="EDC61F"/>
    <a:srgbClr val="FFFFFF"/>
    <a:srgbClr val="96B892"/>
    <a:srgbClr val="3BBB5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36" d="100"/>
          <a:sy n="36" d="100"/>
        </p:scale>
        <p:origin x="2405" y="989"/>
      </p:cViewPr>
      <p:guideLst/>
    </p:cSldViewPr>
  </p:slideViewPr>
  <p:notesTextViewPr>
    <p:cViewPr>
      <p:scale>
        <a:sx n="3" d="2"/>
        <a:sy n="3" d="2"/>
      </p:scale>
      <p:origin x="0" y="0"/>
    </p:cViewPr>
  </p:notesTextViewPr>
  <p:sorterViewPr>
    <p:cViewPr>
      <p:scale>
        <a:sx n="100" d="100"/>
        <a:sy n="100" d="100"/>
      </p:scale>
      <p:origin x="0" y="-1996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font" Target="fonts/font3.fntdata"/><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6.fntdata"/><Relationship Id="rId5" Type="http://schemas.openxmlformats.org/officeDocument/2006/relationships/slide" Target="slides/slide4.xml"/><Relationship Id="rId90" Type="http://schemas.openxmlformats.org/officeDocument/2006/relationships/font" Target="fonts/font4.fntdata"/><Relationship Id="rId95" Type="http://schemas.openxmlformats.org/officeDocument/2006/relationships/font" Target="fonts/font9.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7.fntdata"/><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font" Target="fonts/font5.fntdata"/><Relationship Id="rId96"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2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94" Type="http://schemas.openxmlformats.org/officeDocument/2006/relationships/font" Target="fonts/font8.fntdata"/><Relationship Id="rId99" Type="http://schemas.openxmlformats.org/officeDocument/2006/relationships/font" Target="fonts/font13.fntdata"/><Relationship Id="rId10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1.fntdata"/><Relationship Id="rId104" Type="http://schemas.openxmlformats.org/officeDocument/2006/relationships/font" Target="fonts/font18.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fntdata"/><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4.fntdata"/><Relationship Id="rId105" Type="http://schemas.openxmlformats.org/officeDocument/2006/relationships/font" Target="fonts/font1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7.fntdata"/><Relationship Id="rId98" Type="http://schemas.openxmlformats.org/officeDocument/2006/relationships/font" Target="fonts/font1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9213" y="0"/>
            <a:ext cx="2951162" cy="498475"/>
          </a:xfrm>
          <a:prstGeom prst="rect">
            <a:avLst/>
          </a:prstGeom>
        </p:spPr>
        <p:txBody>
          <a:bodyPr vert="horz" lIns="91440" tIns="45720" rIns="91440" bIns="45720" rtlCol="0"/>
          <a:lstStyle>
            <a:lvl1pPr algn="r">
              <a:defRPr sz="1200"/>
            </a:lvl1pPr>
          </a:lstStyle>
          <a:p>
            <a:fld id="{B38D2DFE-FAAB-42D2-B0EE-7FB6B506973B}" type="datetimeFigureOut">
              <a:rPr lang="fr-FR" smtClean="0"/>
              <a:t>31/01/2023</a:t>
            </a:fld>
            <a:endParaRPr lang="fr-FR"/>
          </a:p>
        </p:txBody>
      </p:sp>
      <p:sp>
        <p:nvSpPr>
          <p:cNvPr id="4" name="Espace réservé de l'image des diapositives 3"/>
          <p:cNvSpPr>
            <a:spLocks noGrp="1" noRot="1" noChangeAspect="1"/>
          </p:cNvSpPr>
          <p:nvPr>
            <p:ph type="sldImg" idx="2"/>
          </p:nvPr>
        </p:nvSpPr>
        <p:spPr>
          <a:xfrm>
            <a:off x="423863" y="1243013"/>
            <a:ext cx="5964237" cy="33559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1038" y="4784725"/>
            <a:ext cx="5449887" cy="3914775"/>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4038"/>
            <a:ext cx="2951163" cy="49847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9213" y="9444038"/>
            <a:ext cx="2951162" cy="498475"/>
          </a:xfrm>
          <a:prstGeom prst="rect">
            <a:avLst/>
          </a:prstGeom>
        </p:spPr>
        <p:txBody>
          <a:bodyPr vert="horz" lIns="91440" tIns="45720" rIns="91440" bIns="45720" rtlCol="0" anchor="b"/>
          <a:lstStyle>
            <a:lvl1pPr algn="r">
              <a:defRPr sz="1200"/>
            </a:lvl1pPr>
          </a:lstStyle>
          <a:p>
            <a:fld id="{F183C41F-84E1-405C-9EF9-8DD3F40609EE}" type="slidenum">
              <a:rPr lang="fr-FR" smtClean="0"/>
              <a:t>‹N°›</a:t>
            </a:fld>
            <a:endParaRPr lang="fr-FR"/>
          </a:p>
        </p:txBody>
      </p:sp>
    </p:spTree>
    <p:extLst>
      <p:ext uri="{BB962C8B-B14F-4D97-AF65-F5344CB8AC3E}">
        <p14:creationId xmlns:p14="http://schemas.microsoft.com/office/powerpoint/2010/main" val="1964872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42FE00-6E6D-42C1-AC4A-5B5DBF7A683C}" type="slidenum">
              <a:rPr lang="fr-FR" altLang="fr-FR" smtClean="0"/>
              <a:pPr>
                <a:spcBef>
                  <a:spcPct val="0"/>
                </a:spcBef>
              </a:pPr>
              <a:t>60</a:t>
            </a:fld>
            <a:endParaRPr lang="fr-FR" altLang="fr-FR"/>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987067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a:p>
        </p:txBody>
      </p:sp>
    </p:spTree>
    <p:extLst>
      <p:ext uri="{BB962C8B-B14F-4D97-AF65-F5344CB8AC3E}">
        <p14:creationId xmlns:p14="http://schemas.microsoft.com/office/powerpoint/2010/main" val="3440060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30/01/2023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a:p>
        </p:txBody>
      </p:sp>
    </p:spTree>
    <p:extLst>
      <p:ext uri="{BB962C8B-B14F-4D97-AF65-F5344CB8AC3E}">
        <p14:creationId xmlns:p14="http://schemas.microsoft.com/office/powerpoint/2010/main" val="975014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30/01/2023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a:p>
        </p:txBody>
      </p:sp>
    </p:spTree>
    <p:extLst>
      <p:ext uri="{BB962C8B-B14F-4D97-AF65-F5344CB8AC3E}">
        <p14:creationId xmlns:p14="http://schemas.microsoft.com/office/powerpoint/2010/main" val="1100184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30/01/2023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a:p>
        </p:txBody>
      </p:sp>
    </p:spTree>
    <p:extLst>
      <p:ext uri="{BB962C8B-B14F-4D97-AF65-F5344CB8AC3E}">
        <p14:creationId xmlns:p14="http://schemas.microsoft.com/office/powerpoint/2010/main" val="404099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Blank Master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4193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30/01/2023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633146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30/01/2023</a:t>
            </a:fld>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a:p>
        </p:txBody>
      </p:sp>
    </p:spTree>
    <p:extLst>
      <p:ext uri="{BB962C8B-B14F-4D97-AF65-F5344CB8AC3E}">
        <p14:creationId xmlns:p14="http://schemas.microsoft.com/office/powerpoint/2010/main" val="3598823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30/01/2023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a:p>
        </p:txBody>
      </p:sp>
    </p:spTree>
    <p:extLst>
      <p:ext uri="{BB962C8B-B14F-4D97-AF65-F5344CB8AC3E}">
        <p14:creationId xmlns:p14="http://schemas.microsoft.com/office/powerpoint/2010/main" val="3140048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30/01/2023</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a:p>
        </p:txBody>
      </p:sp>
    </p:spTree>
    <p:extLst>
      <p:ext uri="{BB962C8B-B14F-4D97-AF65-F5344CB8AC3E}">
        <p14:creationId xmlns:p14="http://schemas.microsoft.com/office/powerpoint/2010/main" val="423164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30/01/2023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1122105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30/01/2023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36670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30/01/2023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a:p>
        </p:txBody>
      </p:sp>
    </p:spTree>
    <p:extLst>
      <p:ext uri="{BB962C8B-B14F-4D97-AF65-F5344CB8AC3E}">
        <p14:creationId xmlns:p14="http://schemas.microsoft.com/office/powerpoint/2010/main" val="241600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30/01/2023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a:p>
        </p:txBody>
      </p:sp>
    </p:spTree>
    <p:extLst>
      <p:ext uri="{BB962C8B-B14F-4D97-AF65-F5344CB8AC3E}">
        <p14:creationId xmlns:p14="http://schemas.microsoft.com/office/powerpoint/2010/main" val="2123308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30/01/2023</a:t>
            </a:fld>
            <a:endParaRPr lang="fr-FR"/>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a:p>
        </p:txBody>
      </p:sp>
      <p:pic>
        <p:nvPicPr>
          <p:cNvPr id="1031" name="Picture 8" descr="fond.jp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4" descr="C:\Users\Antoine Jubert\Documents\PRES LNB\logo LNB.jp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a:extLst>
              <a:ext uri="{FF2B5EF4-FFF2-40B4-BE49-F238E27FC236}">
                <a16:creationId xmlns:a16="http://schemas.microsoft.com/office/drawing/2014/main" id="{41B88512-BCA2-1673-F037-2D78BDEEFE82}"/>
              </a:ext>
            </a:extLst>
          </p:cNvPr>
          <p:cNvPicPr>
            <a:picLocks noChangeAspect="1"/>
          </p:cNvPicPr>
          <p:nvPr userDrawn="1"/>
        </p:nvPicPr>
        <p:blipFill>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30661183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7" Type="http://schemas.microsoft.com/office/2007/relationships/hdphoto" Target="../media/hdphoto1.wdp"/><Relationship Id="rId2" Type="http://schemas.openxmlformats.org/officeDocument/2006/relationships/image" Target="../media/image32.jpeg"/><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3.jpeg"/><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9.jpe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3.xml"/><Relationship Id="rId4" Type="http://schemas.openxmlformats.org/officeDocument/2006/relationships/image" Target="../media/image56.jpeg"/></Relationships>
</file>

<file path=ppt/slides/_rels/slide6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57.jpeg"/><Relationship Id="rId2" Type="http://schemas.openxmlformats.org/officeDocument/2006/relationships/image" Target="../media/image58.jpeg"/><Relationship Id="rId1" Type="http://schemas.openxmlformats.org/officeDocument/2006/relationships/slideLayout" Target="../slideLayouts/slideLayout13.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65.png"/><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2413121"/>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POINT STRATEGIE ET VISION COMMUNICATION</a:t>
            </a: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3" name="ZoneTexte 2">
            <a:extLst>
              <a:ext uri="{FF2B5EF4-FFF2-40B4-BE49-F238E27FC236}">
                <a16:creationId xmlns:a16="http://schemas.microsoft.com/office/drawing/2014/main" id="{131406F8-FDBB-0133-2ED3-F0587F502200}"/>
              </a:ext>
            </a:extLst>
          </p:cNvPr>
          <p:cNvSpPr txBox="1"/>
          <p:nvPr/>
        </p:nvSpPr>
        <p:spPr>
          <a:xfrm>
            <a:off x="1043342" y="3028890"/>
            <a:ext cx="10105316"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000" dirty="0">
                <a:latin typeface="Playfair Display" panose="00000500000000000000" pitchFamily="2" charset="0"/>
                <a:ea typeface="+mj-ea"/>
                <a:cs typeface="+mj-cs"/>
              </a:rPr>
              <a:t>2 février 2023</a:t>
            </a:r>
            <a:endParaRPr kumimoji="0" lang="fr-FR" sz="2000" i="0" u="none" strike="noStrike" kern="1200" cap="none" spc="0" normalizeH="0" baseline="0" noProof="0" dirty="0">
              <a:ln>
                <a:noFill/>
              </a:ln>
              <a:effectLst/>
              <a:uLnTx/>
              <a:uFillTx/>
              <a:latin typeface="Playfair Display" panose="00000500000000000000" pitchFamily="2" charset="0"/>
              <a:ea typeface="+mj-ea"/>
              <a:cs typeface="+mj-cs"/>
            </a:endParaRPr>
          </a:p>
        </p:txBody>
      </p:sp>
    </p:spTree>
    <p:extLst>
      <p:ext uri="{BB962C8B-B14F-4D97-AF65-F5344CB8AC3E}">
        <p14:creationId xmlns:p14="http://schemas.microsoft.com/office/powerpoint/2010/main" val="715379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174991" y="661959"/>
            <a:ext cx="8566168" cy="5078313"/>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a:t>
            </a:r>
            <a:r>
              <a:rPr lang="fr-FR" sz="2400" b="1" dirty="0">
                <a:latin typeface="Avenir Next LT Pro" panose="020B0504020202020204" pitchFamily="34" charset="0"/>
              </a:rPr>
              <a:t>Des stratégies d’achat se mettent en place en magasin</a:t>
            </a:r>
          </a:p>
          <a:p>
            <a:endParaRPr lang="fr-FR" sz="2000" dirty="0">
              <a:solidFill>
                <a:srgbClr val="000000"/>
              </a:solidFill>
              <a:latin typeface="Avenir Next LT Pro" panose="020B0504020202020204" pitchFamily="34" charset="0"/>
            </a:endParaRPr>
          </a:p>
          <a:p>
            <a:endParaRPr lang="fr-FR" sz="1600" b="1" dirty="0">
              <a:latin typeface="Avenir Next LT Pro" panose="020B0504020202020204" pitchFamily="34" charset="0"/>
            </a:endParaRPr>
          </a:p>
          <a:p>
            <a:r>
              <a:rPr lang="fr-FR" sz="1600" dirty="0">
                <a:latin typeface="Avenir Next LT Pro" panose="020B0504020202020204" pitchFamily="34" charset="0"/>
              </a:rPr>
              <a:t>Dans ce contexte,</a:t>
            </a:r>
            <a:r>
              <a:rPr lang="fr-FR" sz="2400" dirty="0">
                <a:latin typeface="Avenir Next LT Pro" panose="020B0504020202020204" pitchFamily="34" charset="0"/>
              </a:rPr>
              <a:t> </a:t>
            </a:r>
            <a:r>
              <a:rPr lang="fr-FR" sz="2400" b="1" dirty="0">
                <a:latin typeface="Avenir Next LT Pro" panose="020B0504020202020204" pitchFamily="34" charset="0"/>
              </a:rPr>
              <a:t>87% des </a:t>
            </a:r>
            <a:r>
              <a:rPr lang="fr-FR" sz="2400" b="1" dirty="0" err="1">
                <a:latin typeface="Avenir Next LT Pro" panose="020B0504020202020204" pitchFamily="34" charset="0"/>
              </a:rPr>
              <a:t>shoppers</a:t>
            </a:r>
            <a:r>
              <a:rPr lang="fr-FR" sz="2400" b="1" dirty="0">
                <a:latin typeface="Avenir Next LT Pro" panose="020B0504020202020204" pitchFamily="34" charset="0"/>
              </a:rPr>
              <a:t> décident en magasin pour concilier leurs moyens et leurs envies</a:t>
            </a:r>
            <a:r>
              <a:rPr lang="fr-FR" sz="2400" dirty="0">
                <a:latin typeface="Avenir Next LT Pro" panose="020B0504020202020204" pitchFamily="34" charset="0"/>
              </a:rPr>
              <a:t>. </a:t>
            </a:r>
          </a:p>
          <a:p>
            <a:r>
              <a:rPr lang="fr-FR" sz="1600" dirty="0">
                <a:latin typeface="Avenir Next LT Pro" panose="020B0504020202020204" pitchFamily="34" charset="0"/>
              </a:rPr>
              <a:t>En effet, </a:t>
            </a:r>
            <a:r>
              <a:rPr lang="fr-FR" sz="2400" b="1" dirty="0">
                <a:latin typeface="Avenir Next LT Pro" panose="020B0504020202020204" pitchFamily="34" charset="0"/>
              </a:rPr>
              <a:t>66% achètent davantage de produits lorsqu’ils sont en promotion</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Elle devient même le premier critère poussant à s’écarter de la liste de courses (62%) devant les oublis et les envies (59% et 56% respectivement). </a:t>
            </a:r>
            <a:br>
              <a:rPr lang="fr-FR" sz="1600" dirty="0">
                <a:latin typeface="Avenir Next LT Pro" panose="020B0504020202020204" pitchFamily="34" charset="0"/>
              </a:rPr>
            </a:br>
            <a:br>
              <a:rPr lang="fr-FR" sz="1600" dirty="0">
                <a:latin typeface="Avenir Next LT Pro" panose="020B0504020202020204" pitchFamily="34" charset="0"/>
              </a:rPr>
            </a:br>
            <a:r>
              <a:rPr lang="fr-FR" sz="2400" b="1" dirty="0">
                <a:latin typeface="Avenir Next LT Pro" panose="020B0504020202020204" pitchFamily="34" charset="0"/>
              </a:rPr>
              <a:t>Aussi 1 </a:t>
            </a:r>
            <a:r>
              <a:rPr lang="fr-FR" sz="2400" b="1" dirty="0" err="1">
                <a:latin typeface="Avenir Next LT Pro" panose="020B0504020202020204" pitchFamily="34" charset="0"/>
              </a:rPr>
              <a:t>shopper</a:t>
            </a:r>
            <a:r>
              <a:rPr lang="fr-FR" sz="2400" b="1" dirty="0">
                <a:latin typeface="Avenir Next LT Pro" panose="020B0504020202020204" pitchFamily="34" charset="0"/>
              </a:rPr>
              <a:t> sur 2 se montre plus vigilant aux informations en magasin </a:t>
            </a:r>
            <a:r>
              <a:rPr lang="fr-FR" sz="1600" dirty="0">
                <a:latin typeface="Avenir Next LT Pro" panose="020B0504020202020204" pitchFamily="34" charset="0"/>
              </a:rPr>
              <a:t>pour optimiser et compléter ses achats. </a:t>
            </a:r>
            <a:r>
              <a:rPr lang="fr-FR" sz="1600" b="1" dirty="0">
                <a:latin typeface="Avenir Next LT Pro" panose="020B0504020202020204" pitchFamily="34" charset="0"/>
              </a:rPr>
              <a:t>La chasse aux promotions permet enfin à 45% des personnes interrogées de maintenir, voire d’augmenter, leurs achats impulsifs</a:t>
            </a:r>
            <a:r>
              <a:rPr lang="fr-FR" sz="1600" dirty="0">
                <a:latin typeface="Avenir Next LT Pro" panose="020B0504020202020204" pitchFamily="34" charset="0"/>
              </a:rPr>
              <a:t>, qu’il s’agisse des innovations ou des produits plaisir (chocolat, confiseries et biscuits). </a:t>
            </a:r>
          </a:p>
        </p:txBody>
      </p:sp>
      <p:pic>
        <p:nvPicPr>
          <p:cNvPr id="2" name="Image 1">
            <a:extLst>
              <a:ext uri="{FF2B5EF4-FFF2-40B4-BE49-F238E27FC236}">
                <a16:creationId xmlns:a16="http://schemas.microsoft.com/office/drawing/2014/main" id="{44F02FC4-2FF2-8A00-2525-E14A078E548D}"/>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989949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174991" y="661959"/>
            <a:ext cx="8566168" cy="4770537"/>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a:t>
            </a:r>
            <a:r>
              <a:rPr lang="fr-FR" sz="2400" b="1" dirty="0">
                <a:latin typeface="Avenir Next LT Pro" panose="020B0504020202020204" pitchFamily="34" charset="0"/>
              </a:rPr>
              <a:t>Difficile de concilier fin du monde et fin du mois</a:t>
            </a:r>
            <a:endParaRPr lang="fr-FR" sz="2400" dirty="0">
              <a:solidFill>
                <a:srgbClr val="000000"/>
              </a:solidFill>
              <a:latin typeface="Avenir Next LT Pro" panose="020B0504020202020204" pitchFamily="34" charset="0"/>
            </a:endParaRPr>
          </a:p>
          <a:p>
            <a:endParaRPr lang="fr-FR" sz="1600" b="1" dirty="0">
              <a:latin typeface="Avenir Next LT Pro" panose="020B0504020202020204" pitchFamily="34" charset="0"/>
            </a:endParaRPr>
          </a:p>
          <a:p>
            <a:r>
              <a:rPr lang="fr-FR" sz="1600" dirty="0">
                <a:latin typeface="Avenir Next LT Pro" panose="020B0504020202020204" pitchFamily="34" charset="0"/>
              </a:rPr>
              <a:t>Les arbitrages en faveur des produits plus responsables pour l‘environnement et la santé reculent. </a:t>
            </a:r>
            <a:br>
              <a:rPr lang="fr-FR" sz="1600" dirty="0">
                <a:latin typeface="Avenir Next LT Pro" panose="020B0504020202020204" pitchFamily="34" charset="0"/>
              </a:rPr>
            </a:br>
            <a:r>
              <a:rPr lang="fr-FR" sz="2400" b="1" dirty="0">
                <a:latin typeface="Avenir Next LT Pro" panose="020B0504020202020204" pitchFamily="34" charset="0"/>
              </a:rPr>
              <a:t>Seulement 39% des </a:t>
            </a:r>
            <a:r>
              <a:rPr lang="fr-FR" sz="2400" b="1" dirty="0" err="1">
                <a:latin typeface="Avenir Next LT Pro" panose="020B0504020202020204" pitchFamily="34" charset="0"/>
              </a:rPr>
              <a:t>shoppers</a:t>
            </a:r>
            <a:r>
              <a:rPr lang="fr-FR" sz="2400" b="1" dirty="0">
                <a:latin typeface="Avenir Next LT Pro" panose="020B0504020202020204" pitchFamily="34" charset="0"/>
              </a:rPr>
              <a:t> sont prêts à payer plus cher pour des produits respectueux de l’environnement (en baisse de 4 points par rapport à 2021) et 49% pour des produits respectueux de la santé. </a:t>
            </a:r>
            <a:br>
              <a:rPr lang="fr-FR" sz="1600" b="1" dirty="0">
                <a:latin typeface="Avenir Next LT Pro" panose="020B0504020202020204" pitchFamily="34" charset="0"/>
              </a:rPr>
            </a:br>
            <a:br>
              <a:rPr lang="fr-FR" sz="1600" b="1" dirty="0">
                <a:latin typeface="Avenir Next LT Pro" panose="020B0504020202020204" pitchFamily="34" charset="0"/>
              </a:rPr>
            </a:br>
            <a:r>
              <a:rPr lang="fr-FR" sz="1600" dirty="0">
                <a:latin typeface="Avenir Next LT Pro" panose="020B0504020202020204" pitchFamily="34" charset="0"/>
              </a:rPr>
              <a:t>En analysant par type de produits consommés, les résultats sont contrastés. Les </a:t>
            </a:r>
            <a:r>
              <a:rPr lang="fr-FR" sz="1600" dirty="0" err="1">
                <a:latin typeface="Avenir Next LT Pro" panose="020B0504020202020204" pitchFamily="34" charset="0"/>
              </a:rPr>
              <a:t>shoppers</a:t>
            </a:r>
            <a:r>
              <a:rPr lang="fr-FR" sz="1600" dirty="0">
                <a:latin typeface="Avenir Next LT Pro" panose="020B0504020202020204" pitchFamily="34" charset="0"/>
              </a:rPr>
              <a:t> font toujours attention à consommer des produits alimentaires sains, équilibrés (75%), locaux ou made in France (67%).</a:t>
            </a:r>
          </a:p>
          <a:p>
            <a:r>
              <a:rPr lang="fr-FR" sz="1600" dirty="0">
                <a:latin typeface="Avenir Next LT Pro" panose="020B0504020202020204" pitchFamily="34" charset="0"/>
              </a:rPr>
              <a:t>Mais moins de </a:t>
            </a:r>
            <a:r>
              <a:rPr lang="fr-FR" sz="1600" dirty="0" err="1">
                <a:latin typeface="Avenir Next LT Pro" panose="020B0504020202020204" pitchFamily="34" charset="0"/>
              </a:rPr>
              <a:t>shoppers</a:t>
            </a:r>
            <a:r>
              <a:rPr lang="fr-FR" sz="1600" dirty="0">
                <a:latin typeface="Avenir Next LT Pro" panose="020B0504020202020204" pitchFamily="34" charset="0"/>
              </a:rPr>
              <a:t> utilisent des produits respectueux de la santé et de l’environnement ; 66% et 64% sur les produits d’entretien (en baisse de 3 points vs. 2021), 64% et 57% sur les produits d’hygiène et beauté (en recul de 6 points vs. 2021).</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275061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33794" name="Picture 2" descr="image">
            <a:extLst>
              <a:ext uri="{FF2B5EF4-FFF2-40B4-BE49-F238E27FC236}">
                <a16:creationId xmlns:a16="http://schemas.microsoft.com/office/drawing/2014/main" id="{73F64C18-B141-BFBD-DB87-EFDF0CF9D41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28799" y="781878"/>
            <a:ext cx="9293891" cy="4911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441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804021" y="1552865"/>
            <a:ext cx="7143477" cy="4201150"/>
          </a:xfrm>
          <a:prstGeom prst="rect">
            <a:avLst/>
          </a:prstGeom>
          <a:noFill/>
        </p:spPr>
        <p:txBody>
          <a:bodyPr wrap="square">
            <a:spAutoFit/>
          </a:bodyPr>
          <a:lstStyle/>
          <a:p>
            <a:r>
              <a:rPr lang="fr-FR" sz="1600" i="0" dirty="0">
                <a:solidFill>
                  <a:srgbClr val="000000"/>
                </a:solidFill>
                <a:effectLst/>
                <a:latin typeface="Avenir Next LT Pro" panose="020B0504020202020204" pitchFamily="34" charset="0"/>
              </a:rPr>
              <a:t>Hier, le groupe Système U annonce le lancement d'un panier anti-inflation.</a:t>
            </a:r>
          </a:p>
          <a:p>
            <a:r>
              <a:rPr lang="fr-FR" sz="1600" i="0" dirty="0">
                <a:solidFill>
                  <a:srgbClr val="000000"/>
                </a:solidFill>
                <a:effectLst/>
                <a:latin typeface="Avenir Next LT Pro" panose="020B0504020202020204" pitchFamily="34" charset="0"/>
              </a:rPr>
              <a:t>Celui-ci concernera "150 produits à prix coûtant".</a:t>
            </a:r>
          </a:p>
          <a:p>
            <a:endParaRPr lang="fr-FR" sz="1600" i="0" dirty="0">
              <a:solidFill>
                <a:srgbClr val="000000"/>
              </a:solidFill>
              <a:effectLst/>
              <a:latin typeface="Avenir Next LT Pro" panose="020B0504020202020204" pitchFamily="34" charset="0"/>
            </a:endParaRPr>
          </a:p>
          <a:p>
            <a:r>
              <a:rPr lang="fr-FR" sz="1600" i="0" dirty="0">
                <a:solidFill>
                  <a:srgbClr val="000000"/>
                </a:solidFill>
                <a:effectLst/>
                <a:latin typeface="Avenir Next LT Pro" panose="020B0504020202020204" pitchFamily="34" charset="0"/>
              </a:rPr>
              <a:t>Ils anticipent. L'enseigne Système U va lancer dès hier un panier de "150 produits à prix coûtant" dès hier "pour une durée indéterminée« .</a:t>
            </a:r>
          </a:p>
          <a:p>
            <a:endParaRPr lang="fr-FR" sz="1600" dirty="0">
              <a:solidFill>
                <a:srgbClr val="000000"/>
              </a:solidFill>
              <a:latin typeface="Avenir Next LT Pro" panose="020B0504020202020204" pitchFamily="34" charset="0"/>
            </a:endParaRPr>
          </a:p>
          <a:p>
            <a:r>
              <a:rPr lang="fr-FR" sz="1600" dirty="0">
                <a:solidFill>
                  <a:srgbClr val="000000"/>
                </a:solidFill>
                <a:latin typeface="Avenir Next LT Pro" panose="020B0504020202020204" pitchFamily="34" charset="0"/>
              </a:rPr>
              <a:t>150 produits concernés</a:t>
            </a:r>
          </a:p>
          <a:p>
            <a:r>
              <a:rPr lang="fr-FR" sz="1600" dirty="0">
                <a:solidFill>
                  <a:srgbClr val="000000"/>
                </a:solidFill>
                <a:latin typeface="Avenir Next LT Pro" panose="020B0504020202020204" pitchFamily="34" charset="0"/>
              </a:rPr>
              <a:t>Dans les Hyper U et Système U, l'enseigne vendra sans plus de marge que celle prévue par la loi 150 produits parmi lesquels de "la farine, des pâtes, de la mayonnaise, de l'huile, du café, du miel, du thon, ou encore des yaourts, lait, pain de mie ou burgers", énumère Dominique </a:t>
            </a:r>
            <a:r>
              <a:rPr lang="fr-FR" sz="1600" dirty="0" err="1">
                <a:solidFill>
                  <a:srgbClr val="000000"/>
                </a:solidFill>
                <a:latin typeface="Avenir Next LT Pro" panose="020B0504020202020204" pitchFamily="34" charset="0"/>
              </a:rPr>
              <a:t>Schelcher</a:t>
            </a:r>
            <a:r>
              <a:rPr lang="fr-FR" sz="1600" dirty="0">
                <a:solidFill>
                  <a:srgbClr val="000000"/>
                </a:solidFill>
                <a:latin typeface="Avenir Next LT Pro" panose="020B0504020202020204" pitchFamily="34" charset="0"/>
              </a:rPr>
              <a:t>. L'ensemble de ces produits sont de marque distributeur, c'est-à-dire des produits dont l'enseigne est propriétaire. "Quand le projet du gouvernement aura abouti, on extraira 50 produits des 150" pour composer le panier anti-inflation devant servir à comparer les enseignes, détaille le patron de l'enseigne.</a:t>
            </a:r>
          </a:p>
          <a:p>
            <a:endParaRPr lang="fr-FR" sz="1100" dirty="0">
              <a:latin typeface="Avenir Next LT Pro" panose="020B0504020202020204" pitchFamily="34" charset="0"/>
            </a:endParaRP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Espace réservé du contenu 2">
            <a:extLst>
              <a:ext uri="{FF2B5EF4-FFF2-40B4-BE49-F238E27FC236}">
                <a16:creationId xmlns:a16="http://schemas.microsoft.com/office/drawing/2014/main" id="{2B045B33-4C06-F19C-93FC-B9631A27E8BB}"/>
              </a:ext>
            </a:extLst>
          </p:cNvPr>
          <p:cNvSpPr txBox="1">
            <a:spLocks/>
          </p:cNvSpPr>
          <p:nvPr/>
        </p:nvSpPr>
        <p:spPr bwMode="auto">
          <a:xfrm>
            <a:off x="804021" y="372541"/>
            <a:ext cx="6238875" cy="12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286" b="1" dirty="0">
                <a:solidFill>
                  <a:srgbClr val="222222"/>
                </a:solidFill>
                <a:latin typeface="Avenir Next LT Pro" panose="020B0504020202020204" pitchFamily="34" charset="0"/>
              </a:rPr>
              <a:t>Système U lance un panier anti-inflation, avant même celui du gouvernement</a:t>
            </a:r>
            <a:endParaRPr lang="fr-FR" sz="2000" b="1" dirty="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714" b="1" dirty="0">
                <a:solidFill>
                  <a:srgbClr val="222222"/>
                </a:solidFill>
                <a:latin typeface="Avenir Next LT Pro" panose="020B0504020202020204" pitchFamily="34" charset="0"/>
              </a:rPr>
              <a:t> </a:t>
            </a:r>
            <a:endParaRPr lang="fr-FR" sz="1100" b="1" dirty="0">
              <a:solidFill>
                <a:srgbClr val="141414"/>
              </a:solidFill>
              <a:latin typeface="Work Sans" pitchFamily="2" charset="0"/>
            </a:endParaRPr>
          </a:p>
          <a:p>
            <a:pPr marL="0" indent="0">
              <a:spcBef>
                <a:spcPts val="0"/>
              </a:spcBef>
              <a:buFont typeface="Arial" panose="020B0604020202020204" pitchFamily="34" charset="0"/>
              <a:buNone/>
            </a:pPr>
            <a:endParaRPr lang="fr-FR" sz="1714" b="1" dirty="0">
              <a:solidFill>
                <a:srgbClr val="222222"/>
              </a:solidFill>
              <a:latin typeface="Avenir Next LT Pro" panose="020B0504020202020204" pitchFamily="34" charset="0"/>
            </a:endParaRPr>
          </a:p>
        </p:txBody>
      </p:sp>
      <p:pic>
        <p:nvPicPr>
          <p:cNvPr id="7" name="Image 6">
            <a:extLst>
              <a:ext uri="{FF2B5EF4-FFF2-40B4-BE49-F238E27FC236}">
                <a16:creationId xmlns:a16="http://schemas.microsoft.com/office/drawing/2014/main" id="{344148D8-43EF-42EB-B647-79A519D802BF}"/>
              </a:ext>
            </a:extLst>
          </p:cNvPr>
          <p:cNvPicPr>
            <a:picLocks noChangeAspect="1"/>
          </p:cNvPicPr>
          <p:nvPr/>
        </p:nvPicPr>
        <p:blipFill>
          <a:blip r:embed="rId3"/>
          <a:stretch>
            <a:fillRect/>
          </a:stretch>
        </p:blipFill>
        <p:spPr>
          <a:xfrm>
            <a:off x="7981585" y="1552865"/>
            <a:ext cx="4210415" cy="1996613"/>
          </a:xfrm>
          <a:prstGeom prst="rect">
            <a:avLst/>
          </a:prstGeom>
        </p:spPr>
      </p:pic>
    </p:spTree>
    <p:extLst>
      <p:ext uri="{BB962C8B-B14F-4D97-AF65-F5344CB8AC3E}">
        <p14:creationId xmlns:p14="http://schemas.microsoft.com/office/powerpoint/2010/main" val="1485698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TOUT JUST</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La nouvelle enseigne de “commerce équitable”</a:t>
            </a:r>
            <a:r>
              <a:rPr lang="fr-FR" sz="1100" b="1" i="0" dirty="0">
                <a:solidFill>
                  <a:srgbClr val="141414"/>
                </a:solidFill>
                <a:effectLst/>
                <a:latin typeface="Work Sans" pitchFamily="2" charset="0"/>
              </a:rPr>
              <a:t> </a:t>
            </a:r>
          </a:p>
          <a:p>
            <a:pPr marL="0" indent="0">
              <a:spcBef>
                <a:spcPts val="0"/>
              </a:spcBef>
              <a:buNone/>
            </a:pPr>
            <a:endParaRPr lang="fr-FR" sz="1714"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098" name="Picture 2" descr="Toujust, une nouvelle enseigne discount, arrive en France le 1er mars / La  distribution - Linéaires">
            <a:extLst>
              <a:ext uri="{FF2B5EF4-FFF2-40B4-BE49-F238E27FC236}">
                <a16:creationId xmlns:a16="http://schemas.microsoft.com/office/drawing/2014/main" id="{254F0151-B2B9-E8DF-B877-923A4ED9FB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4328" y="1795987"/>
            <a:ext cx="7623343" cy="4283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491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413903"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TOUT JUST</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La nouvelle enseigne de “commerce équitable”</a:t>
            </a:r>
            <a:r>
              <a:rPr lang="fr-FR" sz="1100" b="1" i="0" dirty="0">
                <a:solidFill>
                  <a:srgbClr val="141414"/>
                </a:solidFill>
                <a:effectLst/>
                <a:latin typeface="Work Sans" pitchFamily="2" charset="0"/>
              </a:rPr>
              <a:t> </a:t>
            </a:r>
            <a:endParaRPr lang="fr-FR" sz="1714"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400" b="1" dirty="0">
                <a:solidFill>
                  <a:srgbClr val="222222"/>
                </a:solidFill>
                <a:latin typeface="Avenir Next LT Pro" panose="020B0504020202020204" pitchFamily="34" charset="0"/>
              </a:rPr>
              <a:t>La première chaîne de "supermarchés collaboratifs" a choisi d’ouvrir ses portes, à Alès, le 1er mars. L’enseigne promet des prix cassés : elle sera "5 à 10% moins cher" que Lidl &amp; Aldi.</a:t>
            </a:r>
          </a:p>
          <a:p>
            <a:pPr marL="0" indent="0">
              <a:spcBef>
                <a:spcPts val="0"/>
              </a:spcBef>
              <a:buNone/>
            </a:pPr>
            <a:endParaRPr lang="fr-FR" sz="1400"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 Des supermarchés collaboratifs pour de bons produits au juste prix.  »</a:t>
            </a:r>
          </a:p>
          <a:p>
            <a:pPr marL="0" indent="0">
              <a:spcBef>
                <a:spcPts val="0"/>
              </a:spcBef>
              <a:buNone/>
            </a:pPr>
            <a:r>
              <a:rPr lang="fr-FR" sz="1400" dirty="0">
                <a:solidFill>
                  <a:srgbClr val="222222"/>
                </a:solidFill>
                <a:latin typeface="Avenir Next LT Pro" panose="020B0504020202020204" pitchFamily="34" charset="0"/>
              </a:rPr>
              <a:t>L’originalité du concept repose sur "la participation des fournisseurs au capital des magasins", sous forme de coopérative, "en contrepartie de leurs meilleurs prix". </a:t>
            </a:r>
          </a:p>
          <a:p>
            <a:pPr marL="0" indent="0">
              <a:spcBef>
                <a:spcPts val="0"/>
              </a:spcBef>
              <a:buNone/>
            </a:pPr>
            <a:br>
              <a:rPr lang="fr-FR" sz="1400" dirty="0">
                <a:solidFill>
                  <a:srgbClr val="222222"/>
                </a:solidFill>
                <a:latin typeface="Avenir Next LT Pro" panose="020B0504020202020204" pitchFamily="34" charset="0"/>
              </a:rPr>
            </a:br>
            <a:r>
              <a:rPr lang="fr-FR" sz="1400" dirty="0" err="1">
                <a:solidFill>
                  <a:srgbClr val="222222"/>
                </a:solidFill>
                <a:latin typeface="Avenir Next LT Pro" panose="020B0504020202020204" pitchFamily="34" charset="0"/>
              </a:rPr>
              <a:t>Toujust</a:t>
            </a:r>
            <a:r>
              <a:rPr lang="fr-FR" sz="1400" dirty="0">
                <a:solidFill>
                  <a:srgbClr val="222222"/>
                </a:solidFill>
                <a:latin typeface="Avenir Next LT Pro" panose="020B0504020202020204" pitchFamily="34" charset="0"/>
              </a:rPr>
              <a:t>, concurrent assumé de Lidl, Aldi ou Grand Frais, entend ainsi répondre aux inquiétudes face à l’augmentation des prix de l’alimentation</a:t>
            </a:r>
          </a:p>
          <a:p>
            <a:pPr marL="0" indent="0">
              <a:spcBef>
                <a:spcPts val="0"/>
              </a:spcBef>
              <a:buNone/>
            </a:pPr>
            <a:endParaRPr lang="fr-FR" sz="1400" b="1"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Le distributeur se positionne donc sur des "prix discount", avec "70 % de produits en marque blanche" sur la grande consommation (7 000 références avec 80 % d’articles alimentaires, dont 45 % de produits frais), le bazar…</a:t>
            </a:r>
            <a:br>
              <a:rPr lang="fr-FR" sz="1400" dirty="0">
                <a:solidFill>
                  <a:srgbClr val="222222"/>
                </a:solidFill>
                <a:latin typeface="Avenir Next LT Pro" panose="020B0504020202020204" pitchFamily="34" charset="0"/>
              </a:rPr>
            </a:br>
            <a:br>
              <a:rPr lang="fr-FR" sz="1400" b="1" dirty="0">
                <a:solidFill>
                  <a:srgbClr val="222222"/>
                </a:solidFill>
                <a:latin typeface="Avenir Next LT Pro" panose="020B0504020202020204" pitchFamily="34" charset="0"/>
              </a:rPr>
            </a:br>
            <a:r>
              <a:rPr lang="fr-FR" sz="1400" b="1" dirty="0">
                <a:solidFill>
                  <a:srgbClr val="222222"/>
                </a:solidFill>
                <a:latin typeface="Avenir Next LT Pro" panose="020B0504020202020204" pitchFamily="34" charset="0"/>
              </a:rPr>
              <a:t>50 magasins prévus d’ici à la fin d’année.</a:t>
            </a:r>
            <a:br>
              <a:rPr lang="fr-FR" sz="1400" b="1" dirty="0">
                <a:solidFill>
                  <a:srgbClr val="222222"/>
                </a:solidFill>
                <a:latin typeface="Avenir Next LT Pro" panose="020B0504020202020204" pitchFamily="34" charset="0"/>
              </a:rPr>
            </a:br>
            <a:r>
              <a:rPr lang="fr-FR" sz="1400" b="1" dirty="0">
                <a:solidFill>
                  <a:srgbClr val="222222"/>
                </a:solidFill>
                <a:latin typeface="Avenir Next LT Pro" panose="020B0504020202020204" pitchFamily="34" charset="0"/>
              </a:rPr>
              <a:t>D’ici quatre à cinq ans, le distributeur ambitionne  310 points de vente et 4000 collaborateurs…</a:t>
            </a:r>
          </a:p>
          <a:p>
            <a:pPr marL="0" indent="0">
              <a:spcBef>
                <a:spcPts val="0"/>
              </a:spcBef>
              <a:buNone/>
            </a:pPr>
            <a:r>
              <a:rPr lang="fr-FR" sz="1400" dirty="0">
                <a:solidFill>
                  <a:srgbClr val="222222"/>
                </a:solidFill>
                <a:latin typeface="Avenir Next LT Pro" panose="020B0504020202020204" pitchFamily="34" charset="0"/>
              </a:rPr>
              <a:t> </a:t>
            </a: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098" name="Picture 2" descr="Toujust, une nouvelle enseigne discount, arrive en France le 1er mars / La  distribution - Linéaires">
            <a:extLst>
              <a:ext uri="{FF2B5EF4-FFF2-40B4-BE49-F238E27FC236}">
                <a16:creationId xmlns:a16="http://schemas.microsoft.com/office/drawing/2014/main" id="{254F0151-B2B9-E8DF-B877-923A4ED9FB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615" y="861927"/>
            <a:ext cx="4568858" cy="256707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Toujust : &quot;5 à 10 % moins cher&quot; que Lidl ou Aldi, le supermarché  &quot;anti-crise&quot; débarque en France">
            <a:extLst>
              <a:ext uri="{FF2B5EF4-FFF2-40B4-BE49-F238E27FC236}">
                <a16:creationId xmlns:a16="http://schemas.microsoft.com/office/drawing/2014/main" id="{FC8963DE-4BAA-638F-6741-1BC5E61948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615" y="3529925"/>
            <a:ext cx="2751306" cy="1547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732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Pic Nic</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Les meilleurs prix &amp; livraison gratuite !</a:t>
            </a:r>
          </a:p>
          <a:p>
            <a:pPr marL="0" indent="0">
              <a:spcBef>
                <a:spcPts val="0"/>
              </a:spcBef>
              <a:buNone/>
            </a:pPr>
            <a:r>
              <a:rPr lang="fr-FR" sz="1400" b="1" i="0" dirty="0">
                <a:solidFill>
                  <a:srgbClr val="141414"/>
                </a:solidFill>
                <a:effectLst/>
                <a:latin typeface="Work Sans" pitchFamily="2" charset="0"/>
              </a:rPr>
              <a:t>le supermarché en ligne hollandais livrera l'Ile-de-France en 2023</a:t>
            </a:r>
            <a:endParaRPr lang="fr-FR" sz="2000"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À ce jour, </a:t>
            </a:r>
            <a:r>
              <a:rPr lang="fr-FR" sz="1400" dirty="0" err="1">
                <a:solidFill>
                  <a:srgbClr val="222222"/>
                </a:solidFill>
                <a:latin typeface="Avenir Next LT Pro" panose="020B0504020202020204" pitchFamily="34" charset="0"/>
              </a:rPr>
              <a:t>Picnic</a:t>
            </a:r>
            <a:r>
              <a:rPr lang="fr-FR" sz="1400" dirty="0">
                <a:solidFill>
                  <a:srgbClr val="222222"/>
                </a:solidFill>
                <a:latin typeface="Avenir Next LT Pro" panose="020B0504020202020204" pitchFamily="34" charset="0"/>
              </a:rPr>
              <a:t>, qui réalise toutes ses livraisons à l'aide de voiturettes 100 % électriques, avec une dizaine de clients par tournée, livre la métropole lilloise, Douai, Lens, Valenciennes, ou encore Armentières. D'après LSA, </a:t>
            </a:r>
            <a:r>
              <a:rPr lang="fr-FR" sz="1400" dirty="0" err="1">
                <a:solidFill>
                  <a:srgbClr val="222222"/>
                </a:solidFill>
                <a:latin typeface="Avenir Next LT Pro" panose="020B0504020202020204" pitchFamily="34" charset="0"/>
              </a:rPr>
              <a:t>Picnic</a:t>
            </a:r>
            <a:r>
              <a:rPr lang="fr-FR" sz="1400" dirty="0">
                <a:solidFill>
                  <a:srgbClr val="222222"/>
                </a:solidFill>
                <a:latin typeface="Avenir Next LT Pro" panose="020B0504020202020204" pitchFamily="34" charset="0"/>
              </a:rPr>
              <a:t> dispose, à ce jour, de plus de 50.000 clients. Cette année, le supermarché en ligne a quadruplé ses commandes par rapport à l'année passée. 317.000 commandes ont été passées et l'application a été téléchargée à 150.000 reprises. Douze millions de produits ont été vendus.</a:t>
            </a:r>
          </a:p>
          <a:p>
            <a:pPr marL="0" indent="0">
              <a:spcBef>
                <a:spcPts val="0"/>
              </a:spcBef>
              <a:buNone/>
            </a:pPr>
            <a:r>
              <a:rPr lang="fr-FR" sz="1400" b="1" dirty="0">
                <a:solidFill>
                  <a:srgbClr val="222222"/>
                </a:solidFill>
                <a:latin typeface="Avenir Next LT Pro" panose="020B0504020202020204" pitchFamily="34" charset="0"/>
              </a:rPr>
              <a:t>Avec l'expansion du marché dans les Hauts-de-France et l'arrivée en Île-de-France, </a:t>
            </a:r>
            <a:r>
              <a:rPr lang="fr-FR" sz="1400" b="1" dirty="0" err="1">
                <a:solidFill>
                  <a:srgbClr val="222222"/>
                </a:solidFill>
                <a:latin typeface="Avenir Next LT Pro" panose="020B0504020202020204" pitchFamily="34" charset="0"/>
              </a:rPr>
              <a:t>Picnic</a:t>
            </a:r>
            <a:r>
              <a:rPr lang="fr-FR" sz="1400" b="1" dirty="0">
                <a:solidFill>
                  <a:srgbClr val="222222"/>
                </a:solidFill>
                <a:latin typeface="Avenir Next LT Pro" panose="020B0504020202020204" pitchFamily="34" charset="0"/>
              </a:rPr>
              <a:t> veut quadrupler une nouvelle fois ses livraisons et atteindre deux millions de foyers, selon son directeur des opérations.</a:t>
            </a: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050" name="Picture 2">
            <a:extLst>
              <a:ext uri="{FF2B5EF4-FFF2-40B4-BE49-F238E27FC236}">
                <a16:creationId xmlns:a16="http://schemas.microsoft.com/office/drawing/2014/main" id="{3D34CD14-4152-9A22-FC42-CCBB5C7980E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03985" y="151030"/>
            <a:ext cx="3281516" cy="21876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CLU ] Que valent les prix PicNic ? - Olivier Dauvers">
            <a:extLst>
              <a:ext uri="{FF2B5EF4-FFF2-40B4-BE49-F238E27FC236}">
                <a16:creationId xmlns:a16="http://schemas.microsoft.com/office/drawing/2014/main" id="{92AA2AD6-5ED0-B730-4A54-31AB2327B3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03985" y="2810634"/>
            <a:ext cx="4835935" cy="34173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B47CC707-FA13-941D-D0B6-A28B8D861CE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13566" y="4519292"/>
            <a:ext cx="4835935" cy="222453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658835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51409"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7" name="ZoneTexte 6">
            <a:extLst>
              <a:ext uri="{FF2B5EF4-FFF2-40B4-BE49-F238E27FC236}">
                <a16:creationId xmlns:a16="http://schemas.microsoft.com/office/drawing/2014/main" id="{A5F633AF-4543-1C63-B034-90AC10DB81EB}"/>
              </a:ext>
            </a:extLst>
          </p:cNvPr>
          <p:cNvSpPr txBox="1"/>
          <p:nvPr/>
        </p:nvSpPr>
        <p:spPr>
          <a:xfrm>
            <a:off x="1137306" y="529820"/>
            <a:ext cx="6255026" cy="5970865"/>
          </a:xfrm>
          <a:prstGeom prst="rect">
            <a:avLst/>
          </a:prstGeom>
          <a:noFill/>
        </p:spPr>
        <p:txBody>
          <a:bodyPr wrap="square">
            <a:spAutoFit/>
          </a:bodyPr>
          <a:lstStyle/>
          <a:p>
            <a:r>
              <a:rPr lang="fr-FR" sz="2000" b="1" dirty="0">
                <a:solidFill>
                  <a:srgbClr val="000000"/>
                </a:solidFill>
                <a:latin typeface="Avenir Next LT Pro" panose="020B0504020202020204" pitchFamily="34" charset="0"/>
              </a:rPr>
              <a:t>La distribution multiplie les expériences autour de la restauration</a:t>
            </a:r>
          </a:p>
          <a:p>
            <a:endParaRPr lang="fr-FR" sz="1600" dirty="0">
              <a:latin typeface="Avenir Next LT Pro" panose="020B0504020202020204" pitchFamily="34" charset="0"/>
            </a:endParaRPr>
          </a:p>
          <a:p>
            <a:r>
              <a:rPr lang="fr-FR" sz="1600" b="0" i="0" dirty="0">
                <a:solidFill>
                  <a:srgbClr val="000000"/>
                </a:solidFill>
                <a:effectLst/>
                <a:latin typeface="Avenir Next LT Pro" panose="020B0504020202020204" pitchFamily="34" charset="0"/>
              </a:rPr>
              <a:t>le marché de la restauration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dessine de nouvelles voies.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En misant sur la technologie,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mais aussi sur des partenariats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avec des spécialistes,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les enseignes de la grande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distribution veulent s'y investir.</a:t>
            </a: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r>
              <a:rPr lang="fr-FR" sz="1600" b="0" i="0" dirty="0">
                <a:solidFill>
                  <a:srgbClr val="000000"/>
                </a:solidFill>
                <a:effectLst/>
                <a:latin typeface="Avenir Next LT Pro" panose="020B0504020202020204" pitchFamily="34" charset="0"/>
              </a:rPr>
              <a:t>Exemple : </a:t>
            </a:r>
            <a:r>
              <a:rPr lang="fr-FR" sz="1600" b="1" i="0" dirty="0">
                <a:solidFill>
                  <a:srgbClr val="000000"/>
                </a:solidFill>
                <a:effectLst/>
                <a:latin typeface="Avenir Next LT Pro" panose="020B0504020202020204" pitchFamily="34" charset="0"/>
              </a:rPr>
              <a:t>Les restaurants s'invitent chez Monoprix</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L'enseigne de centre-ville, qui a fait de la pause-déjeuner un axe de différenciation, multiplie les partenariats avec des spécialistes de la restauration : </a:t>
            </a:r>
            <a:r>
              <a:rPr lang="fr-FR" sz="1400" b="0" i="0" dirty="0">
                <a:solidFill>
                  <a:srgbClr val="000000"/>
                </a:solidFill>
                <a:effectLst/>
                <a:latin typeface="Avenir Next LT Pro" panose="020B0504020202020204" pitchFamily="34" charset="0"/>
              </a:rPr>
              <a:t>À Neuilly-sur-Seine (92), un stand </a:t>
            </a:r>
            <a:r>
              <a:rPr lang="fr-FR" sz="1400" b="0" i="0" dirty="0" err="1">
                <a:solidFill>
                  <a:srgbClr val="000000"/>
                </a:solidFill>
                <a:effectLst/>
                <a:latin typeface="Avenir Next LT Pro" panose="020B0504020202020204" pitchFamily="34" charset="0"/>
              </a:rPr>
              <a:t>Dalloyau</a:t>
            </a:r>
            <a:r>
              <a:rPr lang="fr-FR" sz="1400" b="0" i="0" dirty="0">
                <a:solidFill>
                  <a:srgbClr val="000000"/>
                </a:solidFill>
                <a:effectLst/>
                <a:latin typeface="Avenir Next LT Pro" panose="020B0504020202020204" pitchFamily="34" charset="0"/>
              </a:rPr>
              <a:t> a pris place dans le magasin des Sablons. Le traiteur italien </a:t>
            </a:r>
            <a:r>
              <a:rPr lang="fr-FR" sz="1400" b="0" i="0" dirty="0" err="1">
                <a:solidFill>
                  <a:srgbClr val="000000"/>
                </a:solidFill>
                <a:effectLst/>
                <a:latin typeface="Avenir Next LT Pro" panose="020B0504020202020204" pitchFamily="34" charset="0"/>
              </a:rPr>
              <a:t>Fuxia</a:t>
            </a:r>
            <a:r>
              <a:rPr lang="fr-FR" sz="1400" b="0" i="0" dirty="0">
                <a:solidFill>
                  <a:srgbClr val="000000"/>
                </a:solidFill>
                <a:effectLst/>
                <a:latin typeface="Avenir Next LT Pro" panose="020B0504020202020204" pitchFamily="34" charset="0"/>
              </a:rPr>
              <a:t> est présent dans le magasin des Halles et dans celui de Montparnasse, et la pâtisserie La </a:t>
            </a:r>
            <a:r>
              <a:rPr lang="fr-FR" sz="1400" b="0" i="0" dirty="0" err="1">
                <a:solidFill>
                  <a:srgbClr val="000000"/>
                </a:solidFill>
                <a:effectLst/>
                <a:latin typeface="Avenir Next LT Pro" panose="020B0504020202020204" pitchFamily="34" charset="0"/>
              </a:rPr>
              <a:t>Meringaie</a:t>
            </a:r>
            <a:r>
              <a:rPr lang="fr-FR" sz="1400" b="0" i="0" dirty="0">
                <a:solidFill>
                  <a:srgbClr val="000000"/>
                </a:solidFill>
                <a:effectLst/>
                <a:latin typeface="Avenir Next LT Pro" panose="020B0504020202020204" pitchFamily="34" charset="0"/>
              </a:rPr>
              <a:t> a, elle, prisses quartiers dans le magasin des Huissiers à Neuilly-sur-Seine. Le traiteur Joli Coq concocte également des plats en sauce dans les magasins de la rue Vaugirard et d'Issy-les-Moulineaux.</a:t>
            </a:r>
            <a:endParaRPr lang="fr-FR" sz="1600" b="1" dirty="0">
              <a:latin typeface="Avenir Next LT Pro" panose="020B0504020202020204" pitchFamily="34" charset="0"/>
            </a:endParaRPr>
          </a:p>
        </p:txBody>
      </p:sp>
      <p:pic>
        <p:nvPicPr>
          <p:cNvPr id="5122" name="Picture 2">
            <a:extLst>
              <a:ext uri="{FF2B5EF4-FFF2-40B4-BE49-F238E27FC236}">
                <a16:creationId xmlns:a16="http://schemas.microsoft.com/office/drawing/2014/main" id="{F4B2426C-D96C-E728-2BC7-BA46CB8652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3531" y="1150231"/>
            <a:ext cx="7508245" cy="311159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Les restaurants s'invitent chez Monoprix">
            <a:extLst>
              <a:ext uri="{FF2B5EF4-FFF2-40B4-BE49-F238E27FC236}">
                <a16:creationId xmlns:a16="http://schemas.microsoft.com/office/drawing/2014/main" id="{A1EDE64C-E1E3-8FBE-28BC-9D3E3AC957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3347" y="4618322"/>
            <a:ext cx="2658859" cy="1774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361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63B70D5-42A7-A3F4-55F6-EE4C3A01953A}"/>
              </a:ext>
            </a:extLst>
          </p:cNvPr>
          <p:cNvSpPr/>
          <p:nvPr/>
        </p:nvSpPr>
        <p:spPr>
          <a:xfrm>
            <a:off x="875490" y="2305171"/>
            <a:ext cx="4299625" cy="169908"/>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584718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1503E879-40A6-094A-A96E-B26AC02B24C6}"/>
              </a:ext>
            </a:extLst>
          </p:cNvPr>
          <p:cNvSpPr txBox="1"/>
          <p:nvPr/>
        </p:nvSpPr>
        <p:spPr>
          <a:xfrm>
            <a:off x="701453" y="2202778"/>
            <a:ext cx="10789095" cy="1274140"/>
          </a:xfrm>
          <a:prstGeom prst="rect">
            <a:avLst/>
          </a:prstGeom>
        </p:spPr>
        <p:txBody>
          <a:bodyPr vert="horz" wrap="square" lIns="0" tIns="9979" rIns="0" bIns="0" rtlCol="0">
            <a:spAutoFit/>
          </a:bodyPr>
          <a:lstStyle/>
          <a:p>
            <a:pPr marL="9072">
              <a:spcBef>
                <a:spcPts val="79"/>
              </a:spcBef>
            </a:pPr>
            <a:r>
              <a:rPr lang="fr-FR" sz="8214" b="1" dirty="0">
                <a:solidFill>
                  <a:srgbClr val="231F20"/>
                </a:solidFill>
                <a:latin typeface="Playfair Display"/>
                <a:cs typeface="Playfair Display"/>
              </a:rPr>
              <a:t>Et demain</a:t>
            </a:r>
            <a:r>
              <a:rPr sz="8214" b="1" spc="-7" dirty="0">
                <a:solidFill>
                  <a:srgbClr val="231F20"/>
                </a:solidFill>
                <a:latin typeface="Playfair Display"/>
                <a:cs typeface="Playfair Display"/>
              </a:rPr>
              <a:t>.</a:t>
            </a:r>
            <a:endParaRPr sz="8214" dirty="0">
              <a:latin typeface="Playfair Display"/>
              <a:cs typeface="Playfair Display"/>
            </a:endParaRPr>
          </a:p>
        </p:txBody>
      </p:sp>
      <p:pic>
        <p:nvPicPr>
          <p:cNvPr id="2" name="Image 1">
            <a:extLst>
              <a:ext uri="{FF2B5EF4-FFF2-40B4-BE49-F238E27FC236}">
                <a16:creationId xmlns:a16="http://schemas.microsoft.com/office/drawing/2014/main" id="{A4C38551-193F-3747-2A0B-0B8C6B78CD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4015969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54638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lient Euphorique De Supermarché Avec Un Chariot Plein De L'alimentation  Dans Le Supermarché Photo stock - Image du escompte, heureux: 184568308">
            <a:extLst>
              <a:ext uri="{FF2B5EF4-FFF2-40B4-BE49-F238E27FC236}">
                <a16:creationId xmlns:a16="http://schemas.microsoft.com/office/drawing/2014/main" id="{E21C6844-12F7-71B2-1942-58FC7FEED687}"/>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7894" r="7894"/>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A02BA8F0-D933-E063-A260-91A2A79A9A10}"/>
              </a:ext>
            </a:extLst>
          </p:cNvPr>
          <p:cNvSpPr/>
          <p:nvPr/>
        </p:nvSpPr>
        <p:spPr>
          <a:xfrm>
            <a:off x="0" y="0"/>
            <a:ext cx="12294454" cy="68580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11248"/>
            <a:ext cx="10163206"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RENDRE NOS CLIENTS HEUREUX</a:t>
            </a:r>
          </a:p>
          <a:p>
            <a:pPr marL="0" indent="0">
              <a:spcBef>
                <a:spcPts val="0"/>
              </a:spcBef>
              <a:buNone/>
            </a:pPr>
            <a:br>
              <a:rPr lang="fr-FR" sz="2000" b="1" dirty="0">
                <a:solidFill>
                  <a:srgbClr val="222222"/>
                </a:solidFill>
              </a:rPr>
            </a:br>
            <a:endParaRPr lang="fr-FR" sz="2000" b="1" dirty="0">
              <a:solidFill>
                <a:srgbClr val="222222"/>
              </a:solidFill>
              <a:latin typeface="Avenir Next LT Pro" panose="020B0504020202020204" pitchFamily="34" charset="0"/>
            </a:endParaRPr>
          </a:p>
          <a:p>
            <a:pPr>
              <a:spcBef>
                <a:spcPts val="0"/>
              </a:spcBef>
              <a:buFont typeface="Wingdings" panose="05000000000000000000" pitchFamily="2" charset="2"/>
              <a:buChar char="è"/>
            </a:pPr>
            <a:r>
              <a:rPr lang="fr-FR" sz="2571" b="1" dirty="0">
                <a:solidFill>
                  <a:srgbClr val="222222"/>
                </a:solidFill>
                <a:latin typeface="Avenir Next LT Pro" panose="020B0504020202020204" pitchFamily="34" charset="0"/>
                <a:sym typeface="Wingdings" panose="05000000000000000000" pitchFamily="2" charset="2"/>
              </a:rPr>
              <a:t>78 % des consommateurs pensent que les marques peuvent faire plus pour les rendre heureux</a:t>
            </a:r>
          </a:p>
          <a:p>
            <a:pPr marL="0" indent="0">
              <a:spcBef>
                <a:spcPts val="0"/>
              </a:spcBef>
              <a:buNone/>
            </a:pPr>
            <a:endParaRPr lang="fr-FR" sz="2000"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A la recherche du bonheur, quitte à l’obtenir grâce à des abonnements premium !</a:t>
            </a:r>
          </a:p>
          <a:p>
            <a:pPr marL="0" indent="0">
              <a:spcBef>
                <a:spcPts val="0"/>
              </a:spcBef>
              <a:buNone/>
            </a:pPr>
            <a:endParaRPr lang="fr-FR" sz="1714" dirty="0">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88 % des personnes recherchent de nouvelles expériences pour les faire sourire et rire. </a:t>
            </a:r>
            <a:br>
              <a:rPr lang="fr-FR" sz="1714" dirty="0">
                <a:latin typeface="Avenir Next LT Pro" panose="020B0504020202020204" pitchFamily="34" charset="0"/>
                <a:sym typeface="Wingdings" panose="05000000000000000000" pitchFamily="2" charset="2"/>
              </a:rPr>
            </a:br>
            <a:r>
              <a:rPr lang="fr-FR" sz="1714" dirty="0">
                <a:latin typeface="Avenir Next LT Pro" panose="020B0504020202020204" pitchFamily="34" charset="0"/>
                <a:sym typeface="Wingdings" panose="05000000000000000000" pitchFamily="2" charset="2"/>
              </a:rPr>
              <a:t>78 % seraient prêts à payer des offres premium pour ressentir du vrai bonheur.</a:t>
            </a:r>
          </a:p>
          <a:p>
            <a:pPr marL="0" indent="0">
              <a:spcBef>
                <a:spcPts val="0"/>
              </a:spcBef>
              <a:buNone/>
            </a:pPr>
            <a:endParaRPr lang="fr-FR" sz="1714" dirty="0">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89 % ont cherché à trouver le bonheur dans les achats en ligne pendant la pandémie.</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3546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Oracle Janvier 2022</a:t>
            </a:r>
            <a:endParaRPr lang="fr-FR" sz="857" dirty="0">
              <a:latin typeface="Avenir Next LT Pro" panose="020B0504020202020204" pitchFamily="34" charset="0"/>
            </a:endParaRPr>
          </a:p>
        </p:txBody>
      </p:sp>
      <p:sp>
        <p:nvSpPr>
          <p:cNvPr id="8" name="Titre 1">
            <a:extLst>
              <a:ext uri="{FF2B5EF4-FFF2-40B4-BE49-F238E27FC236}">
                <a16:creationId xmlns:a16="http://schemas.microsoft.com/office/drawing/2014/main" id="{D0BE734D-C31F-3F49-73F7-6A3688DB9CF8}"/>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2926178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descr="Une image contenant fenêtre, extérieur, personne&#10;&#10;Description générée automatiquement">
            <a:extLst>
              <a:ext uri="{FF2B5EF4-FFF2-40B4-BE49-F238E27FC236}">
                <a16:creationId xmlns:a16="http://schemas.microsoft.com/office/drawing/2014/main" id="{BA62265F-0377-18BD-C861-14F10157A24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0" y="0"/>
            <a:ext cx="12294453" cy="6858000"/>
          </a:xfrm>
          <a:prstGeom prst="rect">
            <a:avLst/>
          </a:prstGeom>
        </p:spPr>
      </p:pic>
      <p:sp>
        <p:nvSpPr>
          <p:cNvPr id="16" name="Rectangle 15">
            <a:extLst>
              <a:ext uri="{FF2B5EF4-FFF2-40B4-BE49-F238E27FC236}">
                <a16:creationId xmlns:a16="http://schemas.microsoft.com/office/drawing/2014/main" id="{5B62BAB6-1A9E-C89C-1873-A253D8872996}"/>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83234"/>
            <a:ext cx="10000519"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ETRE PLUS DROLE</a:t>
            </a:r>
            <a:br>
              <a:rPr lang="fr-FR" sz="2286" b="1" dirty="0">
                <a:solidFill>
                  <a:srgbClr val="222222"/>
                </a:solidFill>
              </a:rPr>
            </a:br>
            <a:endParaRPr lang="fr-FR" sz="2286" b="1" dirty="0">
              <a:solidFill>
                <a:srgbClr val="222222"/>
              </a:solidFill>
            </a:endParaRPr>
          </a:p>
          <a:p>
            <a:pPr marL="0" indent="0">
              <a:spcBef>
                <a:spcPts val="0"/>
              </a:spcBef>
              <a:buNone/>
            </a:pPr>
            <a:endParaRPr lang="fr-FR" sz="2286" b="1" dirty="0">
              <a:solidFill>
                <a:srgbClr val="222222"/>
              </a:solidFill>
              <a:latin typeface="Avenir Next LT Pro" panose="020B0504020202020204" pitchFamily="34" charset="0"/>
            </a:endParaRPr>
          </a:p>
          <a:p>
            <a:pPr marL="0" indent="0">
              <a:spcBef>
                <a:spcPts val="0"/>
              </a:spcBef>
              <a:buNone/>
            </a:pPr>
            <a:r>
              <a:rPr lang="fr-FR" sz="2000" b="1" dirty="0">
                <a:solidFill>
                  <a:srgbClr val="222222"/>
                </a:solidFill>
                <a:latin typeface="Avenir Next LT Pro" panose="020B0504020202020204" pitchFamily="34" charset="0"/>
                <a:sym typeface="Wingdings" panose="05000000000000000000" pitchFamily="2" charset="2"/>
              </a:rPr>
              <a:t> La publicité, le marketing, les ventes et les interactions avec le service client doivent changer</a:t>
            </a:r>
            <a:endParaRPr lang="fr-FR" sz="2000" b="1" dirty="0">
              <a:solidFill>
                <a:srgbClr val="222222"/>
              </a:solidFill>
              <a:latin typeface="Avenir Next LT Pro" panose="020B0504020202020204" pitchFamily="34" charset="0"/>
            </a:endParaRPr>
          </a:p>
          <a:p>
            <a:pPr marL="0" indent="0">
              <a:spcBef>
                <a:spcPts val="0"/>
              </a:spcBef>
              <a:buNone/>
            </a:pPr>
            <a:endParaRPr lang="fr-FR"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1600" b="1" dirty="0">
                <a:latin typeface="Avenir Next LT Pro" panose="020B0504020202020204" pitchFamily="34" charset="0"/>
                <a:sym typeface="Wingdings" panose="05000000000000000000" pitchFamily="2" charset="2"/>
              </a:rPr>
              <a:t>78 % des gens pensent que les marques peuvent en faire davantage pour offrir du bonheur et de la bonne humeur à leurs clients </a:t>
            </a:r>
            <a:r>
              <a:rPr lang="fr-FR" sz="1600" dirty="0">
                <a:latin typeface="Avenir Next LT Pro" panose="020B0504020202020204" pitchFamily="34" charset="0"/>
                <a:sym typeface="Wingdings" panose="05000000000000000000" pitchFamily="2" charset="2"/>
              </a:rPr>
              <a:t>et 91 % ont déclaré préférer les marques qui sont drôles ; un chiffre qui augmente chez la génération Z (94 %) et chez les </a:t>
            </a:r>
            <a:r>
              <a:rPr lang="fr-FR" sz="1600" dirty="0" err="1">
                <a:latin typeface="Avenir Next LT Pro" panose="020B0504020202020204" pitchFamily="34" charset="0"/>
                <a:sym typeface="Wingdings" panose="05000000000000000000" pitchFamily="2" charset="2"/>
              </a:rPr>
              <a:t>millenials</a:t>
            </a:r>
            <a:r>
              <a:rPr lang="fr-FR" sz="1600" dirty="0">
                <a:latin typeface="Avenir Next LT Pro" panose="020B0504020202020204" pitchFamily="34" charset="0"/>
                <a:sym typeface="Wingdings" panose="05000000000000000000" pitchFamily="2" charset="2"/>
              </a:rPr>
              <a:t> (94 %).</a:t>
            </a:r>
          </a:p>
          <a:p>
            <a:pPr marL="0" indent="0">
              <a:spcBef>
                <a:spcPts val="0"/>
              </a:spcBef>
              <a:buNone/>
            </a:pPr>
            <a:endParaRPr lang="fr-FR" sz="1600" dirty="0">
              <a:latin typeface="Avenir Next LT Pro" panose="020B0504020202020204" pitchFamily="34" charset="0"/>
              <a:sym typeface="Wingdings" panose="05000000000000000000" pitchFamily="2" charset="2"/>
            </a:endParaRPr>
          </a:p>
          <a:p>
            <a:pPr marL="0" indent="0">
              <a:spcBef>
                <a:spcPts val="0"/>
              </a:spcBef>
              <a:buNone/>
            </a:pPr>
            <a:r>
              <a:rPr lang="fr-FR" sz="1600" dirty="0">
                <a:latin typeface="Avenir Next LT Pro" panose="020B0504020202020204" pitchFamily="34" charset="0"/>
                <a:sym typeface="Wingdings" panose="05000000000000000000" pitchFamily="2" charset="2"/>
              </a:rPr>
              <a:t>Les consommateurs vont davantage récompenser les marques qui font usage de l'humour en leur étant fidèles, en recommandant la marque ou en renouvelant leurs achats</a:t>
            </a:r>
          </a:p>
          <a:p>
            <a:pPr marL="0" indent="0">
              <a:spcBef>
                <a:spcPts val="0"/>
              </a:spcBef>
              <a:buNone/>
            </a:pPr>
            <a:r>
              <a:rPr lang="fr-FR" sz="1600" dirty="0">
                <a:latin typeface="Avenir Next LT Pro" panose="020B0504020202020204" pitchFamily="34" charset="0"/>
              </a:rPr>
              <a:t>48 % des personnes interrogées ne pensent pas avoir de relation particulière avec une marque, cela change considérablement si celle-ci arrive à les faire rire ou sourire. </a:t>
            </a:r>
            <a:r>
              <a:rPr lang="fr-FR" sz="1600" b="1" dirty="0">
                <a:latin typeface="Avenir Next LT Pro" panose="020B0504020202020204" pitchFamily="34" charset="0"/>
              </a:rPr>
              <a:t>41 % s'éloigneraient d'une marque si elle ne les faisait pas sourire ou rire régulièrement.</a:t>
            </a: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482741"/>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Oracle Janvier 2022</a:t>
            </a:r>
            <a:endParaRPr lang="fr-FR" sz="857" dirty="0">
              <a:latin typeface="Avenir Next LT Pro" panose="020B0504020202020204" pitchFamily="34" charset="0"/>
            </a:endParaRPr>
          </a:p>
        </p:txBody>
      </p:sp>
      <p:sp>
        <p:nvSpPr>
          <p:cNvPr id="8" name="Titre 1">
            <a:extLst>
              <a:ext uri="{FF2B5EF4-FFF2-40B4-BE49-F238E27FC236}">
                <a16:creationId xmlns:a16="http://schemas.microsoft.com/office/drawing/2014/main" id="{92CE3A0A-44D1-9E7A-85F2-C2340658997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4025534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intérieur&#10;&#10;Description générée automatiquement">
            <a:extLst>
              <a:ext uri="{FF2B5EF4-FFF2-40B4-BE49-F238E27FC236}">
                <a16:creationId xmlns:a16="http://schemas.microsoft.com/office/drawing/2014/main" id="{2286A8EA-C2FC-3E04-7DEF-75A0DE3DD39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256466" cy="6858000"/>
          </a:xfrm>
          <a:prstGeom prst="rect">
            <a:avLst/>
          </a:prstGeom>
        </p:spPr>
      </p:pic>
      <p:sp>
        <p:nvSpPr>
          <p:cNvPr id="16" name="Rectangle 15">
            <a:extLst>
              <a:ext uri="{FF2B5EF4-FFF2-40B4-BE49-F238E27FC236}">
                <a16:creationId xmlns:a16="http://schemas.microsoft.com/office/drawing/2014/main" id="{2F08C90A-0AAD-B03D-9580-4A5C45927052}"/>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622652"/>
            <a:ext cx="6615745"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ETRE EFFICACE ET ETONNANT</a:t>
            </a:r>
          </a:p>
          <a:p>
            <a:pPr marL="0" indent="0">
              <a:spcBef>
                <a:spcPts val="0"/>
              </a:spcBef>
              <a:buNone/>
            </a:pPr>
            <a:endParaRPr lang="fr-FR" sz="2000" b="1" dirty="0">
              <a:solidFill>
                <a:srgbClr val="222222"/>
              </a:solidFill>
            </a:endParaRPr>
          </a:p>
          <a:p>
            <a:pPr marL="0" indent="0">
              <a:spcBef>
                <a:spcPts val="0"/>
              </a:spcBef>
              <a:buNone/>
            </a:pPr>
            <a:r>
              <a:rPr lang="fr-FR" sz="2286" dirty="0">
                <a:latin typeface="Avenir Next LT Pro" panose="020B0504020202020204" pitchFamily="34" charset="0"/>
                <a:sym typeface="Wingdings" panose="05000000000000000000" pitchFamily="2" charset="2"/>
              </a:rPr>
              <a:t>2 socles du commerce idéal de demain </a:t>
            </a:r>
          </a:p>
          <a:p>
            <a:pPr marL="0" indent="0">
              <a:spcBef>
                <a:spcPts val="0"/>
              </a:spcBef>
              <a:buNone/>
            </a:pPr>
            <a:endParaRPr lang="fr-FR" sz="1714" dirty="0">
              <a:sym typeface="Wingdings" panose="05000000000000000000" pitchFamily="2" charset="2"/>
            </a:endParaRPr>
          </a:p>
          <a:p>
            <a:pPr marL="0" indent="0" algn="ctr">
              <a:spcBef>
                <a:spcPts val="0"/>
              </a:spcBef>
              <a:buNone/>
            </a:pP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 Kantar 2022</a:t>
            </a:r>
            <a:endParaRPr lang="fr-FR" sz="857" dirty="0">
              <a:latin typeface="Avenir Next LT Pro" panose="020B0504020202020204" pitchFamily="34" charset="0"/>
            </a:endParaRPr>
          </a:p>
        </p:txBody>
      </p:sp>
      <p:sp>
        <p:nvSpPr>
          <p:cNvPr id="9" name="ZoneTexte 8">
            <a:extLst>
              <a:ext uri="{FF2B5EF4-FFF2-40B4-BE49-F238E27FC236}">
                <a16:creationId xmlns:a16="http://schemas.microsoft.com/office/drawing/2014/main" id="{B6074DA3-3C51-4899-AFE4-A12483BCCB86}"/>
              </a:ext>
            </a:extLst>
          </p:cNvPr>
          <p:cNvSpPr txBox="1"/>
          <p:nvPr/>
        </p:nvSpPr>
        <p:spPr>
          <a:xfrm>
            <a:off x="1341276" y="2390652"/>
            <a:ext cx="4919565" cy="4129528"/>
          </a:xfrm>
          <a:prstGeom prst="rect">
            <a:avLst/>
          </a:prstGeom>
          <a:noFill/>
        </p:spPr>
        <p:txBody>
          <a:bodyPr wrap="square">
            <a:spAutoFit/>
          </a:bodyPr>
          <a:lstStyle/>
          <a:p>
            <a:pPr algn="ctr" defTabSz="914418">
              <a:lnSpc>
                <a:spcPct val="90000"/>
              </a:lnSpc>
              <a:defRPr/>
            </a:pPr>
            <a:r>
              <a:rPr lang="fr-FR" sz="2286" dirty="0">
                <a:solidFill>
                  <a:prstClr val="black"/>
                </a:solidFill>
                <a:latin typeface="Avenir Next LT Pro" panose="020B0504020202020204" pitchFamily="34" charset="0"/>
                <a:sym typeface="Wingdings" panose="05000000000000000000" pitchFamily="2" charset="2"/>
              </a:rPr>
              <a:t>SOCLE FONCTIONNEL </a:t>
            </a:r>
            <a:br>
              <a:rPr lang="fr-FR" sz="2286" b="1" i="1" dirty="0">
                <a:solidFill>
                  <a:prstClr val="black"/>
                </a:solidFill>
                <a:latin typeface="Avenir Next LT Pro" panose="020B0504020202020204" pitchFamily="34" charset="0"/>
                <a:sym typeface="Wingdings" panose="05000000000000000000" pitchFamily="2" charset="2"/>
              </a:rPr>
            </a:br>
            <a:r>
              <a:rPr lang="fr-FR" sz="2286" b="1" i="1" dirty="0">
                <a:solidFill>
                  <a:prstClr val="black"/>
                </a:solidFill>
                <a:latin typeface="Avenir Next LT Pro" panose="020B0504020202020204" pitchFamily="34" charset="0"/>
                <a:sym typeface="Wingdings" panose="05000000000000000000" pitchFamily="2" charset="2"/>
              </a:rPr>
              <a:t>La facilitation/le gain de temps</a:t>
            </a:r>
            <a:br>
              <a:rPr lang="fr-FR" sz="1714" i="1" dirty="0">
                <a:solidFill>
                  <a:prstClr val="black"/>
                </a:solidFill>
                <a:latin typeface="Avenir Next LT Pro" panose="020B0504020202020204" pitchFamily="34" charset="0"/>
                <a:sym typeface="Wingdings" panose="05000000000000000000" pitchFamily="2" charset="2"/>
              </a:rPr>
            </a:br>
            <a:endParaRPr lang="fr-FR" sz="1714" i="1"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Un commerce qui facilite le quotidien et supprime les irritants dans tous les moments de vie </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19% des consommateurs place le gain de temps libéré pour d’autres activités </a:t>
            </a:r>
            <a:r>
              <a:rPr lang="fr-FR" sz="1429" dirty="0">
                <a:solidFill>
                  <a:prstClr val="black"/>
                </a:solidFill>
                <a:latin typeface="Avenir Next LT Pro" panose="020B0504020202020204" pitchFamily="34" charset="0"/>
                <a:sym typeface="Wingdings" panose="05000000000000000000" pitchFamily="2" charset="2"/>
              </a:rPr>
              <a:t>comme une attente importante du commerce idéal de demain (2</a:t>
            </a:r>
            <a:r>
              <a:rPr lang="fr-FR" sz="1429" baseline="30000" dirty="0">
                <a:solidFill>
                  <a:prstClr val="black"/>
                </a:solidFill>
                <a:latin typeface="Avenir Next LT Pro" panose="020B0504020202020204" pitchFamily="34" charset="0"/>
                <a:sym typeface="Wingdings" panose="05000000000000000000" pitchFamily="2" charset="2"/>
              </a:rPr>
              <a:t>ème</a:t>
            </a:r>
            <a:r>
              <a:rPr lang="fr-FR" sz="1429" dirty="0">
                <a:solidFill>
                  <a:prstClr val="black"/>
                </a:solidFill>
                <a:latin typeface="Avenir Next LT Pro" panose="020B0504020202020204" pitchFamily="34" charset="0"/>
                <a:sym typeface="Wingdings" panose="05000000000000000000" pitchFamily="2" charset="2"/>
              </a:rPr>
              <a:t> place)</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71% des consommateurs essaient de passer le moins de temps possible à faire leurs courses</a:t>
            </a:r>
            <a:r>
              <a:rPr lang="fr-FR" sz="1429" dirty="0">
                <a:solidFill>
                  <a:prstClr val="black"/>
                </a:solidFill>
                <a:latin typeface="Avenir Next LT Pro" panose="020B0504020202020204" pitchFamily="34" charset="0"/>
                <a:sym typeface="Wingdings" panose="05000000000000000000" pitchFamily="2" charset="2"/>
              </a:rPr>
              <a:t>. Pour Kantar, cette nouvelle tendance à la paresse et à l’immédiateté semble s’installer chez les Français.</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defTabSz="914418">
              <a:lnSpc>
                <a:spcPct val="90000"/>
              </a:lnSpc>
              <a:defRPr/>
            </a:pPr>
            <a:r>
              <a:rPr lang="fr-FR" sz="1143" b="1" dirty="0">
                <a:solidFill>
                  <a:srgbClr val="222222"/>
                </a:solidFill>
                <a:latin typeface="Avenir Next LT Pro" panose="020B0504020202020204" pitchFamily="34" charset="0"/>
                <a:sym typeface="Wingdings" panose="05000000000000000000" pitchFamily="2" charset="2"/>
              </a:rPr>
              <a:t> </a:t>
            </a:r>
            <a:endParaRPr lang="fr-FR" sz="1286" dirty="0"/>
          </a:p>
        </p:txBody>
      </p:sp>
      <p:sp>
        <p:nvSpPr>
          <p:cNvPr id="12" name="ZoneTexte 11">
            <a:extLst>
              <a:ext uri="{FF2B5EF4-FFF2-40B4-BE49-F238E27FC236}">
                <a16:creationId xmlns:a16="http://schemas.microsoft.com/office/drawing/2014/main" id="{9D0ECE13-8983-3549-803E-E90D9DDC204C}"/>
              </a:ext>
            </a:extLst>
          </p:cNvPr>
          <p:cNvSpPr txBox="1"/>
          <p:nvPr/>
        </p:nvSpPr>
        <p:spPr>
          <a:xfrm>
            <a:off x="6639509" y="2379200"/>
            <a:ext cx="4919565" cy="3337773"/>
          </a:xfrm>
          <a:prstGeom prst="rect">
            <a:avLst/>
          </a:prstGeom>
          <a:noFill/>
        </p:spPr>
        <p:txBody>
          <a:bodyPr wrap="square">
            <a:spAutoFit/>
          </a:bodyPr>
          <a:lstStyle/>
          <a:p>
            <a:pPr algn="ctr" defTabSz="914418">
              <a:lnSpc>
                <a:spcPct val="90000"/>
              </a:lnSpc>
              <a:defRPr/>
            </a:pPr>
            <a:r>
              <a:rPr lang="fr-FR" sz="2286" dirty="0">
                <a:solidFill>
                  <a:prstClr val="black"/>
                </a:solidFill>
                <a:latin typeface="Avenir Next LT Pro" panose="020B0504020202020204" pitchFamily="34" charset="0"/>
                <a:sym typeface="Wingdings" panose="05000000000000000000" pitchFamily="2" charset="2"/>
              </a:rPr>
              <a:t>SOCLE ÉMOTIONNEL</a:t>
            </a:r>
            <a:br>
              <a:rPr lang="fr-FR" sz="2286" b="1" i="1" dirty="0">
                <a:solidFill>
                  <a:prstClr val="black"/>
                </a:solidFill>
                <a:latin typeface="Avenir Next LT Pro" panose="020B0504020202020204" pitchFamily="34" charset="0"/>
                <a:sym typeface="Wingdings" panose="05000000000000000000" pitchFamily="2" charset="2"/>
              </a:rPr>
            </a:br>
            <a:r>
              <a:rPr lang="fr-FR" sz="2286" b="1" i="1" dirty="0">
                <a:solidFill>
                  <a:prstClr val="black"/>
                </a:solidFill>
                <a:latin typeface="Avenir Next LT Pro" panose="020B0504020202020204" pitchFamily="34" charset="0"/>
                <a:sym typeface="Wingdings" panose="05000000000000000000" pitchFamily="2" charset="2"/>
              </a:rPr>
              <a:t>La découverte/la surprise</a:t>
            </a:r>
            <a:br>
              <a:rPr lang="fr-FR" sz="1714" i="1" dirty="0">
                <a:solidFill>
                  <a:prstClr val="black"/>
                </a:solidFill>
                <a:latin typeface="Avenir Next LT Pro" panose="020B0504020202020204" pitchFamily="34" charset="0"/>
                <a:sym typeface="Wingdings" panose="05000000000000000000" pitchFamily="2" charset="2"/>
              </a:rPr>
            </a:br>
            <a:endParaRPr lang="fr-FR" sz="1714" i="1"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Un commerce vecteur d’émotions, d’idées et d’inspirations pour injecter de l’ailleurs dans le quotidien </a:t>
            </a:r>
            <a:r>
              <a:rPr lang="fr-FR" sz="1429" dirty="0">
                <a:solidFill>
                  <a:prstClr val="black"/>
                </a:solidFill>
                <a:latin typeface="Avenir Next LT Pro" panose="020B0504020202020204" pitchFamily="34" charset="0"/>
                <a:sym typeface="Wingdings" panose="05000000000000000000" pitchFamily="2" charset="2"/>
              </a:rPr>
              <a:t>:</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19% des consommateurs place la surprise, la découverte de nouveaux produits </a:t>
            </a:r>
            <a:r>
              <a:rPr lang="fr-FR" sz="1429" dirty="0">
                <a:solidFill>
                  <a:prstClr val="black"/>
                </a:solidFill>
                <a:latin typeface="Avenir Next LT Pro" panose="020B0504020202020204" pitchFamily="34" charset="0"/>
                <a:sym typeface="Wingdings" panose="05000000000000000000" pitchFamily="2" charset="2"/>
              </a:rPr>
              <a:t>comme une attente importante du commerce idéal de demain (2</a:t>
            </a:r>
            <a:r>
              <a:rPr lang="fr-FR" sz="1429" baseline="30000" dirty="0">
                <a:solidFill>
                  <a:prstClr val="black"/>
                </a:solidFill>
                <a:latin typeface="Avenir Next LT Pro" panose="020B0504020202020204" pitchFamily="34" charset="0"/>
                <a:sym typeface="Wingdings" panose="05000000000000000000" pitchFamily="2" charset="2"/>
              </a:rPr>
              <a:t>ème</a:t>
            </a:r>
            <a:r>
              <a:rPr lang="fr-FR" sz="1429" dirty="0">
                <a:solidFill>
                  <a:prstClr val="black"/>
                </a:solidFill>
                <a:latin typeface="Avenir Next LT Pro" panose="020B0504020202020204" pitchFamily="34" charset="0"/>
                <a:sym typeface="Wingdings" panose="05000000000000000000" pitchFamily="2" charset="2"/>
              </a:rPr>
              <a:t> place ex-aequo)</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defTabSz="914418">
              <a:lnSpc>
                <a:spcPct val="90000"/>
              </a:lnSpc>
              <a:defRPr/>
            </a:pPr>
            <a:r>
              <a:rPr lang="fr-FR" sz="1143" b="1" dirty="0">
                <a:solidFill>
                  <a:srgbClr val="222222"/>
                </a:solidFill>
                <a:latin typeface="Avenir Next LT Pro" panose="020B0504020202020204" pitchFamily="34" charset="0"/>
                <a:sym typeface="Wingdings" panose="05000000000000000000" pitchFamily="2" charset="2"/>
              </a:rPr>
              <a:t> </a:t>
            </a:r>
            <a:endParaRPr lang="fr-FR" sz="1286" dirty="0"/>
          </a:p>
        </p:txBody>
      </p:sp>
      <p:sp>
        <p:nvSpPr>
          <p:cNvPr id="14" name="Titre 1">
            <a:extLst>
              <a:ext uri="{FF2B5EF4-FFF2-40B4-BE49-F238E27FC236}">
                <a16:creationId xmlns:a16="http://schemas.microsoft.com/office/drawing/2014/main" id="{7064840B-BEF8-1391-8ECC-22A7C76922D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1582705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lafond, intérieur&#10;&#10;Description générée automatiquement">
            <a:extLst>
              <a:ext uri="{FF2B5EF4-FFF2-40B4-BE49-F238E27FC236}">
                <a16:creationId xmlns:a16="http://schemas.microsoft.com/office/drawing/2014/main" id="{76B66266-283F-02C4-3478-D7B14EF5208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305659" cy="6857999"/>
          </a:xfrm>
          <a:prstGeom prst="rect">
            <a:avLst/>
          </a:prstGeom>
        </p:spPr>
      </p:pic>
      <p:sp>
        <p:nvSpPr>
          <p:cNvPr id="10" name="Rectangle 9">
            <a:extLst>
              <a:ext uri="{FF2B5EF4-FFF2-40B4-BE49-F238E27FC236}">
                <a16:creationId xmlns:a16="http://schemas.microsoft.com/office/drawing/2014/main" id="{81D014EE-783E-DBDC-586B-DCFBA7D6ED41}"/>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862E0635-5CA5-F49A-08A5-22B1F46DFC61}"/>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177668"/>
            <a:ext cx="9919879"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br>
              <a:rPr lang="fr-FR" sz="2000" b="1" dirty="0">
                <a:solidFill>
                  <a:srgbClr val="222222"/>
                </a:solidFill>
              </a:rPr>
            </a:br>
            <a:endParaRPr lang="fr-FR" sz="2000" b="1" dirty="0">
              <a:solidFill>
                <a:srgbClr val="222222"/>
              </a:solidFill>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a:spcBef>
                <a:spcPts val="0"/>
              </a:spcBef>
              <a:buFont typeface="Wingdings" panose="05000000000000000000" pitchFamily="2" charset="2"/>
              <a:buChar char="è"/>
            </a:pPr>
            <a:r>
              <a:rPr lang="fr-FR" sz="2000" b="1" dirty="0">
                <a:solidFill>
                  <a:srgbClr val="222222"/>
                </a:solidFill>
                <a:latin typeface="Avenir Next LT Pro" panose="020B0504020202020204" pitchFamily="34" charset="0"/>
                <a:sym typeface="Wingdings" panose="05000000000000000000" pitchFamily="2" charset="2"/>
              </a:rPr>
              <a:t>Les parcours d’achat fluides et l’argument de la </a:t>
            </a:r>
            <a:r>
              <a:rPr lang="fr-FR" sz="2000" b="1" dirty="0" err="1">
                <a:solidFill>
                  <a:srgbClr val="222222"/>
                </a:solidFill>
                <a:latin typeface="Avenir Next LT Pro" panose="020B0504020202020204" pitchFamily="34" charset="0"/>
                <a:sym typeface="Wingdings" panose="05000000000000000000" pitchFamily="2" charset="2"/>
              </a:rPr>
              <a:t>customer-centricity</a:t>
            </a:r>
            <a:r>
              <a:rPr lang="fr-FR" sz="2000" b="1" dirty="0">
                <a:solidFill>
                  <a:srgbClr val="222222"/>
                </a:solidFill>
                <a:latin typeface="Avenir Next LT Pro" panose="020B0504020202020204" pitchFamily="34" charset="0"/>
                <a:sym typeface="Wingdings" panose="05000000000000000000" pitchFamily="2" charset="2"/>
              </a:rPr>
              <a:t> ne suffisent plus. Il ne suffit pas non plus d'envisager le </a:t>
            </a:r>
            <a:r>
              <a:rPr lang="fr-FR" sz="2000" b="1" dirty="0" err="1">
                <a:solidFill>
                  <a:srgbClr val="222222"/>
                </a:solidFill>
                <a:latin typeface="Avenir Next LT Pro" panose="020B0504020202020204" pitchFamily="34" charset="0"/>
                <a:sym typeface="Wingdings" panose="05000000000000000000" pitchFamily="2" charset="2"/>
              </a:rPr>
              <a:t>développement</a:t>
            </a:r>
            <a:r>
              <a:rPr lang="fr-FR" sz="2000" b="1" dirty="0">
                <a:solidFill>
                  <a:srgbClr val="222222"/>
                </a:solidFill>
                <a:latin typeface="Avenir Next LT Pro" panose="020B0504020202020204" pitchFamily="34" charset="0"/>
                <a:sym typeface="Wingdings" panose="05000000000000000000" pitchFamily="2" charset="2"/>
              </a:rPr>
              <a:t> omnicanal sous l'angle technologique. Il doit être humain et personnel.</a:t>
            </a:r>
          </a:p>
          <a:p>
            <a:pPr marL="0" indent="0">
              <a:spcBef>
                <a:spcPts val="0"/>
              </a:spcBef>
              <a:buNone/>
            </a:pPr>
            <a:endParaRPr lang="fr-FR" sz="2000"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2286" i="1" dirty="0">
                <a:latin typeface="Avenir Next LT Pro" panose="020B0504020202020204" pitchFamily="34" charset="0"/>
                <a:sym typeface="Wingdings" panose="05000000000000000000" pitchFamily="2" charset="2"/>
              </a:rPr>
              <a:t>« Les gens veulent parler à un vrai humain, pas seulement à un </a:t>
            </a:r>
            <a:r>
              <a:rPr lang="fr-FR" sz="2286" i="1" dirty="0" err="1">
                <a:latin typeface="Avenir Next LT Pro" panose="020B0504020202020204" pitchFamily="34" charset="0"/>
                <a:sym typeface="Wingdings" panose="05000000000000000000" pitchFamily="2" charset="2"/>
              </a:rPr>
              <a:t>chatbot</a:t>
            </a:r>
            <a:r>
              <a:rPr lang="fr-FR" sz="2286" i="1" dirty="0">
                <a:latin typeface="Avenir Next LT Pro" panose="020B0504020202020204" pitchFamily="34" charset="0"/>
                <a:sym typeface="Wingdings" panose="05000000000000000000" pitchFamily="2" charset="2"/>
              </a:rPr>
              <a:t>, que ce soit dans un magasin physique ou au téléphone »</a:t>
            </a:r>
          </a:p>
          <a:p>
            <a:pPr marL="0" indent="0">
              <a:spcBef>
                <a:spcPts val="0"/>
              </a:spcBef>
              <a:buNone/>
            </a:pPr>
            <a:endParaRPr lang="fr-FR" sz="3429" i="1" dirty="0">
              <a:latin typeface="Avenir Next LT Pro" panose="020B0504020202020204" pitchFamily="34" charset="0"/>
              <a:sym typeface="Wingdings" panose="05000000000000000000" pitchFamily="2" charset="2"/>
            </a:endParaRPr>
          </a:p>
          <a:p>
            <a:pPr marL="0" indent="0">
              <a:spcBef>
                <a:spcPts val="0"/>
              </a:spcBef>
              <a:buNone/>
            </a:pPr>
            <a:r>
              <a:rPr lang="fr-FR" b="1" dirty="0">
                <a:solidFill>
                  <a:srgbClr val="070707"/>
                </a:solidFill>
                <a:latin typeface="Avenir Next LT Pro" panose="020B0504020202020204" pitchFamily="34" charset="0"/>
              </a:rPr>
              <a:t>Le commerce de demain doit résolument s’orienter vers l’humain</a:t>
            </a:r>
            <a:r>
              <a:rPr lang="fr-FR" dirty="0">
                <a:solidFill>
                  <a:srgbClr val="070707"/>
                </a:solidFill>
                <a:latin typeface="Avenir Next LT Pro" panose="020B0504020202020204" pitchFamily="34" charset="0"/>
              </a:rPr>
              <a:t>.</a:t>
            </a:r>
            <a:endParaRPr lang="fr-FR" sz="4000" i="1" dirty="0">
              <a:latin typeface="Avenir Next LT Pro" panose="020B0504020202020204" pitchFamily="34" charset="0"/>
              <a:sym typeface="Wingdings" panose="05000000000000000000" pitchFamily="2" charset="2"/>
            </a:endParaRP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Tree>
    <p:extLst>
      <p:ext uri="{BB962C8B-B14F-4D97-AF65-F5344CB8AC3E}">
        <p14:creationId xmlns:p14="http://schemas.microsoft.com/office/powerpoint/2010/main" val="1678670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ssis, canapé, personne, intérieur&#10;&#10;Description générée automatiquement">
            <a:extLst>
              <a:ext uri="{FF2B5EF4-FFF2-40B4-BE49-F238E27FC236}">
                <a16:creationId xmlns:a16="http://schemas.microsoft.com/office/drawing/2014/main" id="{8BA35DFA-B805-5225-AF77-98F6A3A293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69DD1F2-43EA-C9AA-9476-5233EFB98E23}"/>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612C25CF-DCA0-4155-1E46-C15A442BCA3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96471"/>
            <a:ext cx="9641241" cy="5041446"/>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Mettre de l’humain dans les points de contact avec l’enseigne </a:t>
            </a:r>
            <a:br>
              <a:rPr lang="fr-FR" sz="2000" b="1"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est un défi majeur.</a:t>
            </a:r>
          </a:p>
          <a:p>
            <a:pPr marL="0" indent="0">
              <a:spcBef>
                <a:spcPts val="0"/>
              </a:spcBef>
              <a:buNone/>
            </a:pPr>
            <a:endParaRPr lang="fr-FR" sz="2000" b="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La relation est la « nouvelle valeur business ». </a:t>
            </a:r>
            <a:r>
              <a:rPr lang="fr-FR" sz="2000" dirty="0">
                <a:latin typeface="Avenir Next LT Pro" panose="020B0504020202020204" pitchFamily="34" charset="0"/>
                <a:sym typeface="Wingdings" panose="05000000000000000000" pitchFamily="2" charset="2"/>
              </a:rPr>
              <a:t>Si l’objectif est à la digitalisation et à la modernisation, </a:t>
            </a:r>
            <a:r>
              <a:rPr lang="fr-FR" sz="2000" b="1" dirty="0">
                <a:latin typeface="Avenir Next LT Pro" panose="020B0504020202020204" pitchFamily="34" charset="0"/>
                <a:sym typeface="Wingdings" panose="05000000000000000000" pitchFamily="2" charset="2"/>
              </a:rPr>
              <a:t>l’heure est aussi à « réhumaniser » la relation pour créer un climat de confiance avec ses clients</a:t>
            </a:r>
            <a:r>
              <a:rPr lang="fr-FR" sz="2000" dirty="0">
                <a:latin typeface="Avenir Next LT Pro" panose="020B0504020202020204" pitchFamily="34" charset="0"/>
                <a:sym typeface="Wingdings" panose="05000000000000000000" pitchFamily="2" charset="2"/>
              </a:rPr>
              <a:t>. Cette tendance s’illustre par le succès du commerce de proximité et l’ajout de relais humains aux différents points de contact du parcours d’achat, que ce soit online ou en magasin physique. Elle s’incarne aussi à travers des animations ou ateliers de plus en plus souvent proposés par des marques.</a:t>
            </a: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5511870"/>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 Ipsos 2022</a:t>
            </a:r>
            <a:endParaRPr lang="fr-FR" sz="857" dirty="0">
              <a:latin typeface="Avenir Next LT Pro" panose="020B0504020202020204" pitchFamily="34" charset="0"/>
            </a:endParaRPr>
          </a:p>
        </p:txBody>
      </p:sp>
    </p:spTree>
    <p:extLst>
      <p:ext uri="{BB962C8B-B14F-4D97-AF65-F5344CB8AC3E}">
        <p14:creationId xmlns:p14="http://schemas.microsoft.com/office/powerpoint/2010/main" val="26040970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ssis, canapé, personne, intérieur&#10;&#10;Description générée automatiquement">
            <a:extLst>
              <a:ext uri="{FF2B5EF4-FFF2-40B4-BE49-F238E27FC236}">
                <a16:creationId xmlns:a16="http://schemas.microsoft.com/office/drawing/2014/main" id="{8BA35DFA-B805-5225-AF77-98F6A3A293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69DD1F2-43EA-C9AA-9476-5233EFB98E23}"/>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612C25CF-DCA0-4155-1E46-C15A442BCA3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96471"/>
            <a:ext cx="9641241" cy="5041446"/>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Mettre de l’humain dans les points de contact avec l’enseigne </a:t>
            </a:r>
            <a:br>
              <a:rPr lang="fr-FR" sz="2000" b="1"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est un défi majeur.</a:t>
            </a:r>
            <a:endParaRPr lang="fr-FR" sz="2000" i="1"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5511870"/>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 Ipsos 2022</a:t>
            </a:r>
            <a:endParaRPr lang="fr-FR" sz="857" dirty="0">
              <a:latin typeface="Avenir Next LT Pro" panose="020B0504020202020204" pitchFamily="34" charset="0"/>
            </a:endParaRPr>
          </a:p>
        </p:txBody>
      </p:sp>
      <p:sp>
        <p:nvSpPr>
          <p:cNvPr id="6" name="ZoneTexte 5">
            <a:extLst>
              <a:ext uri="{FF2B5EF4-FFF2-40B4-BE49-F238E27FC236}">
                <a16:creationId xmlns:a16="http://schemas.microsoft.com/office/drawing/2014/main" id="{45FB14CF-7FE3-AD0E-B4BB-C2E7B6F9E344}"/>
              </a:ext>
            </a:extLst>
          </p:cNvPr>
          <p:cNvSpPr txBox="1"/>
          <p:nvPr/>
        </p:nvSpPr>
        <p:spPr>
          <a:xfrm>
            <a:off x="7016621" y="2646832"/>
            <a:ext cx="4450701" cy="2071721"/>
          </a:xfrm>
          <a:prstGeom prst="rect">
            <a:avLst/>
          </a:prstGeom>
          <a:noFill/>
        </p:spPr>
        <p:txBody>
          <a:bodyPr wrap="square">
            <a:spAutoFit/>
          </a:bodyPr>
          <a:lstStyle/>
          <a:p>
            <a:r>
              <a:rPr lang="fr-FR" sz="1429" b="1" dirty="0">
                <a:latin typeface="Avenir Next LT Pro" panose="020B0504020202020204" pitchFamily="34" charset="0"/>
                <a:sym typeface="Wingdings" panose="05000000000000000000" pitchFamily="2" charset="2"/>
              </a:rPr>
              <a:t># Les magasins « </a:t>
            </a:r>
            <a:r>
              <a:rPr lang="fr-FR" sz="1429" b="1" dirty="0" err="1">
                <a:latin typeface="Avenir Next LT Pro" panose="020B0504020202020204" pitchFamily="34" charset="0"/>
                <a:sym typeface="Wingdings" panose="05000000000000000000" pitchFamily="2" charset="2"/>
              </a:rPr>
              <a:t>mom</a:t>
            </a:r>
            <a:r>
              <a:rPr lang="fr-FR" sz="1429" b="1" dirty="0">
                <a:latin typeface="Avenir Next LT Pro" panose="020B0504020202020204" pitchFamily="34" charset="0"/>
                <a:sym typeface="Wingdings" panose="05000000000000000000" pitchFamily="2" charset="2"/>
              </a:rPr>
              <a:t> &amp; pop » </a:t>
            </a:r>
            <a:r>
              <a:rPr lang="fr-FR" sz="1429" dirty="0">
                <a:latin typeface="Avenir Next LT Pro" panose="020B0504020202020204" pitchFamily="34" charset="0"/>
                <a:sym typeface="Wingdings" panose="05000000000000000000" pitchFamily="2" charset="2"/>
              </a:rPr>
              <a:t>(petits &amp; indépendants) sont l’avenir ! </a:t>
            </a:r>
            <a:br>
              <a:rPr lang="fr-FR" sz="1429" dirty="0">
                <a:latin typeface="Avenir Next LT Pro" panose="020B0504020202020204" pitchFamily="34" charset="0"/>
                <a:sym typeface="Wingdings" panose="05000000000000000000" pitchFamily="2" charset="2"/>
              </a:rPr>
            </a:br>
            <a:r>
              <a:rPr lang="fr-FR" sz="1429" dirty="0">
                <a:latin typeface="Avenir Next LT Pro" panose="020B0504020202020204" pitchFamily="34" charset="0"/>
                <a:sym typeface="Wingdings" panose="05000000000000000000" pitchFamily="2" charset="2"/>
              </a:rPr>
              <a:t>Ils connaissent leurs clients par leur nom et leurs préférences en matière de produits et de marques; et en plus ils vendent désormais à leurs clients via WhatsApp. Comparez-les à l'expérience de transaction de commerce électronique «traditionnelle» relativement anonyme avec une enseigne en ligne. </a:t>
            </a:r>
            <a:endParaRPr lang="fr-FR" sz="1429" dirty="0">
              <a:latin typeface="Avenir Next LT Pro" panose="020B0504020202020204" pitchFamily="34" charset="0"/>
            </a:endParaRPr>
          </a:p>
        </p:txBody>
      </p:sp>
      <p:sp>
        <p:nvSpPr>
          <p:cNvPr id="8" name="ZoneTexte 7">
            <a:extLst>
              <a:ext uri="{FF2B5EF4-FFF2-40B4-BE49-F238E27FC236}">
                <a16:creationId xmlns:a16="http://schemas.microsoft.com/office/drawing/2014/main" id="{DF227A36-8A76-A437-8347-2B1BF6EE3727}"/>
              </a:ext>
            </a:extLst>
          </p:cNvPr>
          <p:cNvSpPr txBox="1"/>
          <p:nvPr/>
        </p:nvSpPr>
        <p:spPr>
          <a:xfrm>
            <a:off x="1256527" y="2646833"/>
            <a:ext cx="4696404" cy="2951449"/>
          </a:xfrm>
          <a:prstGeom prst="rect">
            <a:avLst/>
          </a:prstGeom>
          <a:noFill/>
        </p:spPr>
        <p:txBody>
          <a:bodyPr wrap="square">
            <a:spAutoFit/>
          </a:bodyPr>
          <a:lstStyle/>
          <a:p>
            <a:r>
              <a:rPr lang="fr-FR" sz="1429" dirty="0">
                <a:latin typeface="Avenir Next LT Pro" panose="020B0504020202020204" pitchFamily="34" charset="0"/>
                <a:sym typeface="Wingdings" panose="05000000000000000000" pitchFamily="2" charset="2"/>
              </a:rPr>
              <a:t># Ce n'est pas un hasard si </a:t>
            </a:r>
            <a:r>
              <a:rPr lang="fr-FR" sz="1429" b="1" dirty="0">
                <a:latin typeface="Avenir Next LT Pro" panose="020B0504020202020204" pitchFamily="34" charset="0"/>
                <a:sym typeface="Wingdings" panose="05000000000000000000" pitchFamily="2" charset="2"/>
              </a:rPr>
              <a:t>le live shopping a décollé</a:t>
            </a:r>
            <a:r>
              <a:rPr lang="fr-FR" sz="1429" dirty="0">
                <a:latin typeface="Avenir Next LT Pro" panose="020B0504020202020204" pitchFamily="34" charset="0"/>
                <a:sym typeface="Wingdings" panose="05000000000000000000" pitchFamily="2" charset="2"/>
              </a:rPr>
              <a:t>, offrant aux consommateurs la possibilité d'interagir à la fois avec des vendeurs ‘charismatiques’ et avec d'autres consommateurs qui regardent la même « émission ». </a:t>
            </a:r>
            <a:br>
              <a:rPr lang="fr-FR" sz="1429" dirty="0">
                <a:latin typeface="Avenir Next LT Pro" panose="020B0504020202020204" pitchFamily="34" charset="0"/>
                <a:sym typeface="Wingdings" panose="05000000000000000000" pitchFamily="2" charset="2"/>
              </a:rPr>
            </a:br>
            <a:br>
              <a:rPr lang="fr-FR" sz="1429" dirty="0">
                <a:latin typeface="Avenir Next LT Pro" panose="020B0504020202020204" pitchFamily="34" charset="0"/>
                <a:sym typeface="Wingdings" panose="05000000000000000000" pitchFamily="2" charset="2"/>
              </a:rPr>
            </a:br>
            <a:r>
              <a:rPr lang="fr-FR" sz="1429" dirty="0">
                <a:latin typeface="Avenir Next LT Pro" panose="020B0504020202020204" pitchFamily="34" charset="0"/>
                <a:sym typeface="Wingdings" panose="05000000000000000000" pitchFamily="2" charset="2"/>
              </a:rPr>
              <a:t># </a:t>
            </a:r>
            <a:r>
              <a:rPr lang="fr-FR" sz="1429" b="1" dirty="0">
                <a:latin typeface="Avenir Next LT Pro" panose="020B0504020202020204" pitchFamily="34" charset="0"/>
                <a:sym typeface="Wingdings" panose="05000000000000000000" pitchFamily="2" charset="2"/>
              </a:rPr>
              <a:t>L'essor rapide du commerce social impliquant des recommandations entre amis</a:t>
            </a:r>
            <a:r>
              <a:rPr lang="fr-FR" sz="1429" dirty="0">
                <a:latin typeface="Avenir Next LT Pro" panose="020B0504020202020204" pitchFamily="34" charset="0"/>
                <a:sym typeface="Wingdings" panose="05000000000000000000" pitchFamily="2" charset="2"/>
              </a:rPr>
              <a:t>. </a:t>
            </a:r>
          </a:p>
          <a:p>
            <a:r>
              <a:rPr lang="fr-FR" sz="1429" dirty="0">
                <a:latin typeface="Avenir Next LT Pro" panose="020B0504020202020204" pitchFamily="34" charset="0"/>
                <a:sym typeface="Wingdings" panose="05000000000000000000" pitchFamily="2" charset="2"/>
              </a:rPr>
              <a:t>La croissance de </a:t>
            </a:r>
            <a:r>
              <a:rPr lang="fr-FR" sz="1429" dirty="0" err="1">
                <a:latin typeface="Avenir Next LT Pro" panose="020B0504020202020204" pitchFamily="34" charset="0"/>
                <a:sym typeface="Wingdings" panose="05000000000000000000" pitchFamily="2" charset="2"/>
              </a:rPr>
              <a:t>TikTok</a:t>
            </a:r>
            <a:r>
              <a:rPr lang="fr-FR" sz="1429" dirty="0">
                <a:latin typeface="Avenir Next LT Pro" panose="020B0504020202020204" pitchFamily="34" charset="0"/>
                <a:sym typeface="Wingdings" panose="05000000000000000000" pitchFamily="2" charset="2"/>
              </a:rPr>
              <a:t>, mettant en vedette des histoires personnelles et les détails de la vie des individus, en même temps que la promotion de produits, comme la célèbre vidéo de skateur </a:t>
            </a:r>
            <a:r>
              <a:rPr lang="fr-FR" sz="1429" dirty="0" err="1">
                <a:latin typeface="Avenir Next LT Pro" panose="020B0504020202020204" pitchFamily="34" charset="0"/>
                <a:sym typeface="Wingdings" panose="05000000000000000000" pitchFamily="2" charset="2"/>
              </a:rPr>
              <a:t>Ocean</a:t>
            </a:r>
            <a:r>
              <a:rPr lang="fr-FR" sz="1429" dirty="0">
                <a:latin typeface="Avenir Next LT Pro" panose="020B0504020202020204" pitchFamily="34" charset="0"/>
                <a:sym typeface="Wingdings" panose="05000000000000000000" pitchFamily="2" charset="2"/>
              </a:rPr>
              <a:t> Spray. </a:t>
            </a:r>
          </a:p>
        </p:txBody>
      </p:sp>
    </p:spTree>
    <p:extLst>
      <p:ext uri="{BB962C8B-B14F-4D97-AF65-F5344CB8AC3E}">
        <p14:creationId xmlns:p14="http://schemas.microsoft.com/office/powerpoint/2010/main" val="3155450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ersonne, gens, groupe&#10;&#10;Description générée automatiquement">
            <a:extLst>
              <a:ext uri="{FF2B5EF4-FFF2-40B4-BE49-F238E27FC236}">
                <a16:creationId xmlns:a16="http://schemas.microsoft.com/office/drawing/2014/main" id="{A7C9746E-B8F1-B96F-381C-2AD2C61FDA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294454" cy="6857999"/>
          </a:xfrm>
          <a:prstGeom prst="rect">
            <a:avLst/>
          </a:prstGeom>
        </p:spPr>
      </p:pic>
      <p:sp>
        <p:nvSpPr>
          <p:cNvPr id="9" name="Rectangle 8">
            <a:extLst>
              <a:ext uri="{FF2B5EF4-FFF2-40B4-BE49-F238E27FC236}">
                <a16:creationId xmlns:a16="http://schemas.microsoft.com/office/drawing/2014/main" id="{0D4DCF00-4781-B973-996F-98A0DE247122}"/>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7B118C4F-90A2-DE89-E679-16E19FA3644C}"/>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0811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3143" b="1" dirty="0">
              <a:solidFill>
                <a:srgbClr val="222222"/>
              </a:solidFill>
              <a:latin typeface="Playfair Display" panose="00000500000000000000" pitchFamily="2" charset="0"/>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latin typeface="Avenir Next LT Pro" panose="020B0504020202020204" pitchFamily="34" charset="0"/>
                <a:sym typeface="Wingdings" panose="05000000000000000000" pitchFamily="2" charset="2"/>
              </a:rPr>
              <a:t>L'étude </a:t>
            </a:r>
            <a:r>
              <a:rPr lang="fr-FR" sz="1714" b="1" dirty="0" err="1">
                <a:latin typeface="Avenir Next LT Pro" panose="020B0504020202020204" pitchFamily="34" charset="0"/>
                <a:sym typeface="Wingdings" panose="05000000000000000000" pitchFamily="2" charset="2"/>
              </a:rPr>
              <a:t>ObSoCo</a:t>
            </a:r>
            <a:r>
              <a:rPr lang="fr-FR" sz="1714" b="1" dirty="0">
                <a:latin typeface="Avenir Next LT Pro" panose="020B0504020202020204" pitchFamily="34" charset="0"/>
                <a:sym typeface="Wingdings" panose="05000000000000000000" pitchFamily="2" charset="2"/>
              </a:rPr>
              <a:t> révèle une convergence de l'ensemble des acteurs interrogés (Experts, consommateurs…) sur l'importance de l'humain qui constitue la pierre angulaire de l'attractivité du commerce idéal de demain. </a:t>
            </a:r>
            <a:br>
              <a:rPr lang="fr-FR" sz="1714" i="1" dirty="0">
                <a:latin typeface="Avenir Next LT Pro" panose="020B0504020202020204" pitchFamily="34" charset="0"/>
                <a:sym typeface="Wingdings" panose="05000000000000000000" pitchFamily="2" charset="2"/>
              </a:rPr>
            </a:b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1429" dirty="0">
                <a:effectLst>
                  <a:outerShdw blurRad="38100" dist="38100" dir="2700000" algn="tl">
                    <a:srgbClr val="000000">
                      <a:alpha val="43137"/>
                    </a:srgbClr>
                  </a:outerShdw>
                </a:effectLst>
                <a:latin typeface="Avenir Next LT Pro" panose="020B0504020202020204" pitchFamily="34" charset="0"/>
                <a:sym typeface="Wingdings" panose="05000000000000000000" pitchFamily="2" charset="2"/>
              </a:rPr>
              <a:t>Parmi les deux propositions suivantes, quelle est</a:t>
            </a:r>
          </a:p>
          <a:p>
            <a:pPr marL="0" indent="0">
              <a:spcBef>
                <a:spcPts val="0"/>
              </a:spcBef>
              <a:buNone/>
            </a:pPr>
            <a:r>
              <a:rPr lang="fr-FR" sz="1429" dirty="0">
                <a:effectLst>
                  <a:outerShdw blurRad="38100" dist="38100" dir="2700000" algn="tl">
                    <a:srgbClr val="000000">
                      <a:alpha val="43137"/>
                    </a:srgbClr>
                  </a:outerShdw>
                </a:effectLst>
                <a:latin typeface="Avenir Next LT Pro" panose="020B0504020202020204" pitchFamily="34" charset="0"/>
                <a:sym typeface="Wingdings" panose="05000000000000000000" pitchFamily="2" charset="2"/>
              </a:rPr>
              <a:t>selon vous celle qui correspond le mieux au</a:t>
            </a:r>
          </a:p>
          <a:p>
            <a:pPr marL="0" indent="0">
              <a:spcBef>
                <a:spcPts val="0"/>
              </a:spcBef>
              <a:buNone/>
            </a:pPr>
            <a:r>
              <a:rPr lang="fr-FR" sz="1429" dirty="0">
                <a:effectLst>
                  <a:outerShdw blurRad="38100" dist="38100" dir="2700000" algn="tl">
                    <a:srgbClr val="000000">
                      <a:alpha val="43137"/>
                    </a:srgbClr>
                  </a:outerShdw>
                </a:effectLst>
                <a:sym typeface="Wingdings" panose="05000000000000000000" pitchFamily="2" charset="2"/>
              </a:rPr>
              <a:t>commerce idéal de demain ?</a:t>
            </a: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pic>
        <p:nvPicPr>
          <p:cNvPr id="6" name="Image 5">
            <a:extLst>
              <a:ext uri="{FF2B5EF4-FFF2-40B4-BE49-F238E27FC236}">
                <a16:creationId xmlns:a16="http://schemas.microsoft.com/office/drawing/2014/main" id="{FEDF4E78-3912-9157-0E5F-C75310F8F8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03176" y="3567741"/>
            <a:ext cx="4161186" cy="2511759"/>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EB8893E7-DD78-BBA5-38C4-D434FF8880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85284" y="3124633"/>
            <a:ext cx="5947374" cy="29548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10298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ersonne, gens, groupe&#10;&#10;Description générée automatiquement">
            <a:extLst>
              <a:ext uri="{FF2B5EF4-FFF2-40B4-BE49-F238E27FC236}">
                <a16:creationId xmlns:a16="http://schemas.microsoft.com/office/drawing/2014/main" id="{A7C9746E-B8F1-B96F-381C-2AD2C61FDA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294454" cy="6857999"/>
          </a:xfrm>
          <a:prstGeom prst="rect">
            <a:avLst/>
          </a:prstGeom>
        </p:spPr>
      </p:pic>
      <p:sp>
        <p:nvSpPr>
          <p:cNvPr id="9" name="Rectangle 8">
            <a:extLst>
              <a:ext uri="{FF2B5EF4-FFF2-40B4-BE49-F238E27FC236}">
                <a16:creationId xmlns:a16="http://schemas.microsoft.com/office/drawing/2014/main" id="{0D4DCF00-4781-B973-996F-98A0DE247122}"/>
              </a:ext>
            </a:extLst>
          </p:cNvPr>
          <p:cNvSpPr/>
          <p:nvPr/>
        </p:nvSpPr>
        <p:spPr>
          <a:xfrm>
            <a:off x="0" y="0"/>
            <a:ext cx="12294454"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7B118C4F-90A2-DE89-E679-16E19FA3644C}"/>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0811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3143" b="1" dirty="0">
              <a:solidFill>
                <a:srgbClr val="222222"/>
              </a:solidFill>
              <a:latin typeface="Playfair Display" panose="00000500000000000000" pitchFamily="2" charset="0"/>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latin typeface="Avenir Next LT Pro" panose="020B0504020202020204" pitchFamily="34" charset="0"/>
                <a:sym typeface="Wingdings" panose="05000000000000000000" pitchFamily="2" charset="2"/>
              </a:rPr>
              <a:t>L'étude </a:t>
            </a:r>
            <a:r>
              <a:rPr lang="fr-FR" sz="1714" b="1" dirty="0" err="1">
                <a:latin typeface="Avenir Next LT Pro" panose="020B0504020202020204" pitchFamily="34" charset="0"/>
                <a:sym typeface="Wingdings" panose="05000000000000000000" pitchFamily="2" charset="2"/>
              </a:rPr>
              <a:t>ObSoCo</a:t>
            </a:r>
            <a:r>
              <a:rPr lang="fr-FR" sz="1714" b="1" dirty="0">
                <a:latin typeface="Avenir Next LT Pro" panose="020B0504020202020204" pitchFamily="34" charset="0"/>
                <a:sym typeface="Wingdings" panose="05000000000000000000" pitchFamily="2" charset="2"/>
              </a:rPr>
              <a:t> révèle une convergence de l'ensemble des acteurs interrogés (Experts, consommateurs…) sur l'importance de l'humain qui constitue la pierre angulaire de l'attractivité du commerce idéal de demain. </a:t>
            </a:r>
            <a:br>
              <a:rPr lang="fr-FR" sz="1714" i="1" dirty="0">
                <a:latin typeface="Avenir Next LT Pro" panose="020B0504020202020204" pitchFamily="34" charset="0"/>
                <a:sym typeface="Wingdings" panose="05000000000000000000" pitchFamily="2" charset="2"/>
              </a:rPr>
            </a:br>
            <a:endParaRPr lang="fr-FR" sz="1714" i="1"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
        <p:nvSpPr>
          <p:cNvPr id="4" name="ZoneTexte 3">
            <a:extLst>
              <a:ext uri="{FF2B5EF4-FFF2-40B4-BE49-F238E27FC236}">
                <a16:creationId xmlns:a16="http://schemas.microsoft.com/office/drawing/2014/main" id="{6CE05853-E051-E960-69D2-09D299ABCC9D}"/>
              </a:ext>
            </a:extLst>
          </p:cNvPr>
          <p:cNvSpPr txBox="1"/>
          <p:nvPr/>
        </p:nvSpPr>
        <p:spPr>
          <a:xfrm>
            <a:off x="8319899" y="3338127"/>
            <a:ext cx="3498980" cy="2585323"/>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Contact physique avant tout ! </a:t>
            </a:r>
            <a:r>
              <a:rPr lang="fr-FR" sz="1800" dirty="0">
                <a:latin typeface="Avenir Next LT Pro" panose="020B0504020202020204" pitchFamily="34" charset="0"/>
                <a:sym typeface="Wingdings" panose="05000000000000000000" pitchFamily="2" charset="2"/>
              </a:rPr>
              <a:t>Les Français réaffirment leur attachement au commerce physique et au contact humain : en effet, </a:t>
            </a:r>
            <a:r>
              <a:rPr lang="fr-FR" sz="1800" b="1" dirty="0">
                <a:latin typeface="Avenir Next LT Pro" panose="020B0504020202020204" pitchFamily="34" charset="0"/>
                <a:sym typeface="Wingdings" panose="05000000000000000000" pitchFamily="2" charset="2"/>
              </a:rPr>
              <a:t>62 % d’entre eux déclarent préférer acheter en magasin </a:t>
            </a:r>
            <a:r>
              <a:rPr lang="fr-FR" sz="1800" dirty="0">
                <a:latin typeface="Avenir Next LT Pro" panose="020B0504020202020204" pitchFamily="34" charset="0"/>
                <a:sym typeface="Wingdings" panose="05000000000000000000" pitchFamily="2" charset="2"/>
              </a:rPr>
              <a:t>(contre % au global), 63% continuent d’acheter en magasin pour le plaisir.</a:t>
            </a:r>
          </a:p>
        </p:txBody>
      </p:sp>
      <p:sp>
        <p:nvSpPr>
          <p:cNvPr id="7" name="ZoneTexte 6">
            <a:extLst>
              <a:ext uri="{FF2B5EF4-FFF2-40B4-BE49-F238E27FC236}">
                <a16:creationId xmlns:a16="http://schemas.microsoft.com/office/drawing/2014/main" id="{76E1A836-6BF3-E39D-BC37-8A5DC7065B71}"/>
              </a:ext>
            </a:extLst>
          </p:cNvPr>
          <p:cNvSpPr txBox="1"/>
          <p:nvPr/>
        </p:nvSpPr>
        <p:spPr>
          <a:xfrm>
            <a:off x="4894205" y="3297712"/>
            <a:ext cx="3324762" cy="2862322"/>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L’humain y compris on line ! </a:t>
            </a:r>
            <a:r>
              <a:rPr lang="fr-FR" sz="1800" dirty="0">
                <a:latin typeface="Avenir Next LT Pro" panose="020B0504020202020204" pitchFamily="34" charset="0"/>
                <a:sym typeface="Wingdings" panose="05000000000000000000" pitchFamily="2" charset="2"/>
              </a:rPr>
              <a:t>Les clients expriment désormais le besoin d’un contact humain on line : </a:t>
            </a:r>
            <a:br>
              <a:rPr lang="fr-FR" sz="1800" dirty="0">
                <a:latin typeface="Avenir Next LT Pro" panose="020B0504020202020204" pitchFamily="34" charset="0"/>
                <a:sym typeface="Wingdings" panose="05000000000000000000" pitchFamily="2" charset="2"/>
              </a:rPr>
            </a:br>
            <a:r>
              <a:rPr lang="fr-FR" sz="1800" dirty="0">
                <a:latin typeface="Avenir Next LT Pro" panose="020B0504020202020204" pitchFamily="34" charset="0"/>
                <a:sym typeface="Wingdings" panose="05000000000000000000" pitchFamily="2" charset="2"/>
              </a:rPr>
              <a:t>82% des internautes sont rassurés dans leurs achats lorsqu’un site de e-commerce leur propose </a:t>
            </a:r>
            <a:r>
              <a:rPr lang="fr-FR" sz="1800" b="1" dirty="0">
                <a:latin typeface="Avenir Next LT Pro" panose="020B0504020202020204" pitchFamily="34" charset="0"/>
                <a:sym typeface="Wingdings" panose="05000000000000000000" pitchFamily="2" charset="2"/>
              </a:rPr>
              <a:t>un service de chat avec un conseiller</a:t>
            </a:r>
            <a:r>
              <a:rPr lang="fr-FR" sz="1800" dirty="0">
                <a:latin typeface="Avenir Next LT Pro" panose="020B0504020202020204" pitchFamily="34" charset="0"/>
                <a:sym typeface="Wingdings" panose="05000000000000000000" pitchFamily="2" charset="2"/>
              </a:rPr>
              <a:t>, d’après E-commerce Nation.</a:t>
            </a:r>
          </a:p>
        </p:txBody>
      </p:sp>
      <p:sp>
        <p:nvSpPr>
          <p:cNvPr id="8" name="ZoneTexte 7">
            <a:extLst>
              <a:ext uri="{FF2B5EF4-FFF2-40B4-BE49-F238E27FC236}">
                <a16:creationId xmlns:a16="http://schemas.microsoft.com/office/drawing/2014/main" id="{E2A1929D-6085-8F64-1F94-F110A8DE4B2A}"/>
              </a:ext>
            </a:extLst>
          </p:cNvPr>
          <p:cNvSpPr txBox="1"/>
          <p:nvPr/>
        </p:nvSpPr>
        <p:spPr>
          <a:xfrm>
            <a:off x="1242872" y="3297712"/>
            <a:ext cx="3324762" cy="2585323"/>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L’expérience magasin ! </a:t>
            </a:r>
            <a:br>
              <a:rPr lang="fr-FR" sz="1800" b="1" dirty="0">
                <a:latin typeface="Avenir Next LT Pro" panose="020B0504020202020204" pitchFamily="34" charset="0"/>
                <a:sym typeface="Wingdings" panose="05000000000000000000" pitchFamily="2" charset="2"/>
              </a:rPr>
            </a:br>
            <a:r>
              <a:rPr lang="fr-FR" sz="1800" dirty="0">
                <a:latin typeface="Avenir Next LT Pro" panose="020B0504020202020204" pitchFamily="34" charset="0"/>
                <a:sym typeface="Wingdings" panose="05000000000000000000" pitchFamily="2" charset="2"/>
              </a:rPr>
              <a:t>Elle passe par une présence qualitative des vendeurs qui doivent se consacrer davantage encore à leurs clients. </a:t>
            </a:r>
            <a:r>
              <a:rPr lang="fr-FR" sz="1800" b="1" dirty="0">
                <a:latin typeface="Avenir Next LT Pro" panose="020B0504020202020204" pitchFamily="34" charset="0"/>
                <a:sym typeface="Wingdings" panose="05000000000000000000" pitchFamily="2" charset="2"/>
              </a:rPr>
              <a:t>Ce facteur humain est le premier contributeur à la confiance et à la fidélisation des clients</a:t>
            </a:r>
            <a:r>
              <a:rPr lang="fr-FR" sz="1800" dirty="0">
                <a:latin typeface="Avenir Next LT Pro" panose="020B0504020202020204" pitchFamily="34" charset="0"/>
                <a:sym typeface="Wingdings" panose="05000000000000000000" pitchFamily="2" charset="2"/>
              </a:rPr>
              <a:t>.</a:t>
            </a:r>
          </a:p>
        </p:txBody>
      </p:sp>
    </p:spTree>
    <p:extLst>
      <p:ext uri="{BB962C8B-B14F-4D97-AF65-F5344CB8AC3E}">
        <p14:creationId xmlns:p14="http://schemas.microsoft.com/office/powerpoint/2010/main" val="1349219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4" descr="Trader Joe's entrepreneurial journey: how to turn your products into  emotional goods. - SUPPER CLUB - Le blog de SUPPER">
            <a:extLst>
              <a:ext uri="{FF2B5EF4-FFF2-40B4-BE49-F238E27FC236}">
                <a16:creationId xmlns:a16="http://schemas.microsoft.com/office/drawing/2014/main" id="{C5D66ADD-1C8A-EF55-0106-D772DF7FA5D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1"/>
            <a:ext cx="1232267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7298E05-0F95-B279-E77C-7CAB79B99BDB}"/>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9714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endParaRPr lang="fr-FR" sz="3143" i="1" dirty="0">
              <a:latin typeface="Playfair Display" panose="00000500000000000000" pitchFamily="2" charset="0"/>
              <a:sym typeface="Wingdings" panose="05000000000000000000" pitchFamily="2" charset="2"/>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sym typeface="Wingdings" panose="05000000000000000000" pitchFamily="2" charset="2"/>
              </a:rPr>
              <a:t>Mettre de l’humain dans les points de contact avec l’enseigne est un défi majeur.</a:t>
            </a:r>
          </a:p>
          <a:p>
            <a:pPr marL="0" indent="0">
              <a:spcBef>
                <a:spcPts val="0"/>
              </a:spcBef>
              <a:buNone/>
            </a:pPr>
            <a:endParaRPr lang="fr-FR" sz="1714" b="1" i="1" dirty="0">
              <a:sym typeface="Wingdings" panose="05000000000000000000" pitchFamily="2" charset="2"/>
            </a:endParaRPr>
          </a:p>
          <a:p>
            <a:pPr marL="0" indent="0">
              <a:spcBef>
                <a:spcPts val="0"/>
              </a:spcBef>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4" name="Titre 1">
            <a:extLst>
              <a:ext uri="{FF2B5EF4-FFF2-40B4-BE49-F238E27FC236}">
                <a16:creationId xmlns:a16="http://schemas.microsoft.com/office/drawing/2014/main" id="{5F70855F-1890-C0DB-6111-E094D16D9EB0}"/>
              </a:ext>
            </a:extLst>
          </p:cNvPr>
          <p:cNvSpPr txBox="1">
            <a:spLocks/>
          </p:cNvSpPr>
          <p:nvPr/>
        </p:nvSpPr>
        <p:spPr>
          <a:xfrm>
            <a:off x="1303177" y="2615013"/>
            <a:ext cx="9249563" cy="1143000"/>
          </a:xfrm>
          <a:prstGeom prst="rect">
            <a:avLst/>
          </a:prstGeom>
        </p:spPr>
        <p:txBody>
          <a:bodyPr vert="horz" lIns="65314" tIns="32657" rIns="65314" bIns="32657" rtlCol="0" anchor="ctr">
            <a:normAutofit fontScale="97500" lnSpcReduction="10000"/>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r>
              <a:rPr lang="fr-FR" sz="1714" dirty="0">
                <a:solidFill>
                  <a:srgbClr val="1F1F1F"/>
                </a:solidFill>
              </a:rPr>
              <a:t>Les supermarchés Trader </a:t>
            </a:r>
            <a:r>
              <a:rPr lang="fr-FR" sz="1714" dirty="0" err="1">
                <a:solidFill>
                  <a:srgbClr val="1F1F1F"/>
                </a:solidFill>
              </a:rPr>
              <a:t>Joe’s</a:t>
            </a:r>
            <a:r>
              <a:rPr lang="fr-FR" sz="1714" dirty="0">
                <a:solidFill>
                  <a:srgbClr val="1F1F1F"/>
                </a:solidFill>
              </a:rPr>
              <a:t> détonnent par leurs magasins au look décontracté et une offre très travaillée composée en majorité de MDD quasi hard discount. Bien positionnée sur le frais et le bio, l’enseigne joue la carte de la proximité et de la convivialité.</a:t>
            </a:r>
            <a:br>
              <a:rPr lang="fr-FR" sz="1714" dirty="0">
                <a:solidFill>
                  <a:srgbClr val="1F1F1F"/>
                </a:solidFill>
              </a:rPr>
            </a:br>
            <a:r>
              <a:rPr lang="fr-FR" sz="1714" dirty="0">
                <a:solidFill>
                  <a:srgbClr val="1F1F1F"/>
                </a:solidFill>
              </a:rPr>
              <a:t>Trader </a:t>
            </a:r>
            <a:r>
              <a:rPr lang="fr-FR" sz="1714" dirty="0" err="1">
                <a:solidFill>
                  <a:srgbClr val="1F1F1F"/>
                </a:solidFill>
              </a:rPr>
              <a:t>Joe's</a:t>
            </a:r>
            <a:r>
              <a:rPr lang="fr-FR" sz="1714" dirty="0">
                <a:solidFill>
                  <a:srgbClr val="1F1F1F"/>
                </a:solidFill>
              </a:rPr>
              <a:t> casse depuis cinquante ans les codes de la distribution alimentaire.</a:t>
            </a:r>
            <a:br>
              <a:rPr lang="fr-FR" sz="1714" dirty="0">
                <a:solidFill>
                  <a:srgbClr val="1F1F1F"/>
                </a:solidFill>
              </a:rPr>
            </a:br>
            <a:r>
              <a:rPr lang="fr-FR" sz="1714" dirty="0">
                <a:solidFill>
                  <a:srgbClr val="1F1F1F"/>
                </a:solidFill>
              </a:rPr>
              <a:t>554 magasins </a:t>
            </a:r>
            <a:endParaRPr lang="fr-FR" sz="1714" dirty="0"/>
          </a:p>
        </p:txBody>
      </p:sp>
      <p:pic>
        <p:nvPicPr>
          <p:cNvPr id="7" name="Picture 7" descr="Trader Joe's Logo : histoire, signification de l'emblème">
            <a:extLst>
              <a:ext uri="{FF2B5EF4-FFF2-40B4-BE49-F238E27FC236}">
                <a16:creationId xmlns:a16="http://schemas.microsoft.com/office/drawing/2014/main" id="{9EBE0DDD-5F2C-4579-EE8B-4178424C133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4949" b="32929"/>
          <a:stretch/>
        </p:blipFill>
        <p:spPr bwMode="auto">
          <a:xfrm>
            <a:off x="2226964" y="2030177"/>
            <a:ext cx="3156155" cy="5702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The top 15 items to try at Trader Joe's">
            <a:extLst>
              <a:ext uri="{FF2B5EF4-FFF2-40B4-BE49-F238E27FC236}">
                <a16:creationId xmlns:a16="http://schemas.microsoft.com/office/drawing/2014/main" id="{4E397CF4-087F-6AB0-F8EB-B758C712651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08939" y="3995563"/>
            <a:ext cx="2631620" cy="175122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40 Trader Joe's Facts - Trader Joe's Trivia">
            <a:extLst>
              <a:ext uri="{FF2B5EF4-FFF2-40B4-BE49-F238E27FC236}">
                <a16:creationId xmlns:a16="http://schemas.microsoft.com/office/drawing/2014/main" id="{D53F3BC7-AEBC-CB4D-CC13-D56D67B817A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76458" y="3995563"/>
            <a:ext cx="2068994" cy="2068994"/>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600AEB8E-7700-3A44-50A4-B7972F1EE7D7}"/>
              </a:ext>
            </a:extLst>
          </p:cNvPr>
          <p:cNvSpPr txBox="1"/>
          <p:nvPr/>
        </p:nvSpPr>
        <p:spPr>
          <a:xfrm>
            <a:off x="1247581" y="6094672"/>
            <a:ext cx="1958766" cy="290208"/>
          </a:xfrm>
          <a:prstGeom prst="rect">
            <a:avLst/>
          </a:prstGeom>
          <a:noFill/>
        </p:spPr>
        <p:txBody>
          <a:bodyPr wrap="square" rtlCol="0">
            <a:spAutoFit/>
          </a:bodyPr>
          <a:lstStyle/>
          <a:p>
            <a:r>
              <a:rPr lang="fr-FR" sz="1286" dirty="0">
                <a:latin typeface="Avenir Next LT Pro" panose="020B0504020202020204" pitchFamily="34" charset="0"/>
              </a:rPr>
              <a:t>Humour</a:t>
            </a:r>
          </a:p>
        </p:txBody>
      </p:sp>
      <p:sp>
        <p:nvSpPr>
          <p:cNvPr id="16" name="ZoneTexte 15">
            <a:extLst>
              <a:ext uri="{FF2B5EF4-FFF2-40B4-BE49-F238E27FC236}">
                <a16:creationId xmlns:a16="http://schemas.microsoft.com/office/drawing/2014/main" id="{311E5E1B-E4E8-9266-0380-520FFA41F07C}"/>
              </a:ext>
            </a:extLst>
          </p:cNvPr>
          <p:cNvSpPr txBox="1"/>
          <p:nvPr/>
        </p:nvSpPr>
        <p:spPr>
          <a:xfrm>
            <a:off x="3634933" y="5834085"/>
            <a:ext cx="2387062" cy="290208"/>
          </a:xfrm>
          <a:prstGeom prst="rect">
            <a:avLst/>
          </a:prstGeom>
          <a:noFill/>
        </p:spPr>
        <p:txBody>
          <a:bodyPr wrap="square" rtlCol="0">
            <a:spAutoFit/>
          </a:bodyPr>
          <a:lstStyle/>
          <a:p>
            <a:r>
              <a:rPr lang="fr-FR" sz="1286" dirty="0">
                <a:latin typeface="Avenir Next LT Pro" panose="020B0504020202020204" pitchFamily="34" charset="0"/>
              </a:rPr>
              <a:t>Proximité dans l’ILV</a:t>
            </a:r>
          </a:p>
        </p:txBody>
      </p:sp>
      <p:pic>
        <p:nvPicPr>
          <p:cNvPr id="18" name="Picture 10" descr="Franklin Trader Joe's opens to many happy shoppers">
            <a:extLst>
              <a:ext uri="{FF2B5EF4-FFF2-40B4-BE49-F238E27FC236}">
                <a16:creationId xmlns:a16="http://schemas.microsoft.com/office/drawing/2014/main" id="{6AD17179-30B3-0168-79AA-CE86036C79E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79368" y="3948958"/>
            <a:ext cx="2237099" cy="15524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Trader joes Images, Stock Photos &amp; Vectors | Shutterstock">
            <a:extLst>
              <a:ext uri="{FF2B5EF4-FFF2-40B4-BE49-F238E27FC236}">
                <a16:creationId xmlns:a16="http://schemas.microsoft.com/office/drawing/2014/main" id="{DF52A453-F60A-B46B-9D30-EA4CF3312315}"/>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340353" y="4952629"/>
            <a:ext cx="1690813" cy="1097480"/>
          </a:xfrm>
          <a:prstGeom prst="rect">
            <a:avLst/>
          </a:prstGeom>
          <a:noFill/>
          <a:extLst>
            <a:ext uri="{909E8E84-426E-40DD-AFC4-6F175D3DCCD1}">
              <a14:hiddenFill xmlns:a14="http://schemas.microsoft.com/office/drawing/2010/main">
                <a:solidFill>
                  <a:srgbClr val="FFFFFF"/>
                </a:solidFill>
              </a14:hiddenFill>
            </a:ext>
          </a:extLst>
        </p:spPr>
      </p:pic>
      <p:sp>
        <p:nvSpPr>
          <p:cNvPr id="22" name="ZoneTexte 21">
            <a:extLst>
              <a:ext uri="{FF2B5EF4-FFF2-40B4-BE49-F238E27FC236}">
                <a16:creationId xmlns:a16="http://schemas.microsoft.com/office/drawing/2014/main" id="{E1BB3F8C-5478-7A32-ACCA-FFCC6449D949}"/>
              </a:ext>
            </a:extLst>
          </p:cNvPr>
          <p:cNvSpPr txBox="1"/>
          <p:nvPr/>
        </p:nvSpPr>
        <p:spPr>
          <a:xfrm>
            <a:off x="8214480" y="5501369"/>
            <a:ext cx="1403974" cy="685957"/>
          </a:xfrm>
          <a:prstGeom prst="rect">
            <a:avLst/>
          </a:prstGeom>
          <a:noFill/>
        </p:spPr>
        <p:txBody>
          <a:bodyPr wrap="square" rtlCol="0">
            <a:spAutoFit/>
          </a:bodyPr>
          <a:lstStyle/>
          <a:p>
            <a:r>
              <a:rPr lang="fr-FR" sz="1286" dirty="0">
                <a:latin typeface="Avenir Next LT Pro" panose="020B0504020202020204" pitchFamily="34" charset="0"/>
              </a:rPr>
              <a:t>Les salariés en chemises </a:t>
            </a:r>
            <a:r>
              <a:rPr lang="fr-FR" sz="1286" dirty="0" err="1">
                <a:latin typeface="Avenir Next LT Pro" panose="020B0504020202020204" pitchFamily="34" charset="0"/>
              </a:rPr>
              <a:t>hawaiennes</a:t>
            </a:r>
            <a:endParaRPr lang="fr-FR" sz="1286" dirty="0">
              <a:latin typeface="Avenir Next LT Pro" panose="020B0504020202020204" pitchFamily="34" charset="0"/>
            </a:endParaRPr>
          </a:p>
        </p:txBody>
      </p:sp>
      <p:sp>
        <p:nvSpPr>
          <p:cNvPr id="13" name="Titre 1">
            <a:extLst>
              <a:ext uri="{FF2B5EF4-FFF2-40B4-BE49-F238E27FC236}">
                <a16:creationId xmlns:a16="http://schemas.microsoft.com/office/drawing/2014/main" id="{F62B0E88-DD64-5192-022C-1E4ED3EEDB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3497975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4" descr="Trader Joe's entrepreneurial journey: how to turn your products into  emotional goods. - SUPPER CLUB - Le blog de SUPPER">
            <a:extLst>
              <a:ext uri="{FF2B5EF4-FFF2-40B4-BE49-F238E27FC236}">
                <a16:creationId xmlns:a16="http://schemas.microsoft.com/office/drawing/2014/main" id="{C5D66ADD-1C8A-EF55-0106-D772DF7FA5D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1"/>
            <a:ext cx="1232267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7298E05-0F95-B279-E77C-7CAB79B99BDB}"/>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9714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endParaRPr lang="fr-FR" sz="3143" i="1" dirty="0">
              <a:latin typeface="Playfair Display" panose="00000500000000000000" pitchFamily="2" charset="0"/>
              <a:sym typeface="Wingdings" panose="05000000000000000000" pitchFamily="2" charset="2"/>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sym typeface="Wingdings" panose="05000000000000000000" pitchFamily="2" charset="2"/>
              </a:rPr>
              <a:t>Pourquoi Trader </a:t>
            </a:r>
            <a:r>
              <a:rPr lang="fr-FR" sz="1714" b="1" dirty="0" err="1">
                <a:sym typeface="Wingdings" panose="05000000000000000000" pitchFamily="2" charset="2"/>
              </a:rPr>
              <a:t>Joe's</a:t>
            </a:r>
            <a:r>
              <a:rPr lang="fr-FR" sz="1714" b="1" dirty="0">
                <a:sym typeface="Wingdings" panose="05000000000000000000" pitchFamily="2" charset="2"/>
              </a:rPr>
              <a:t> rejette les programme de fidélité</a:t>
            </a:r>
            <a:endParaRPr lang="fr-FR" sz="1714" b="1" i="1" dirty="0">
              <a:sym typeface="Wingdings" panose="05000000000000000000" pitchFamily="2" charset="2"/>
            </a:endParaRPr>
          </a:p>
          <a:p>
            <a:pPr marL="0" indent="0">
              <a:spcBef>
                <a:spcPts val="0"/>
              </a:spcBef>
              <a:buNone/>
            </a:pPr>
            <a:endParaRPr lang="fr-FR" sz="1714" b="1" i="1" dirty="0">
              <a:sym typeface="Wingdings" panose="05000000000000000000" pitchFamily="2" charset="2"/>
            </a:endParaRPr>
          </a:p>
          <a:p>
            <a:pPr marL="0" indent="0">
              <a:spcBef>
                <a:spcPts val="0"/>
              </a:spcBef>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4" name="Titre 1">
            <a:extLst>
              <a:ext uri="{FF2B5EF4-FFF2-40B4-BE49-F238E27FC236}">
                <a16:creationId xmlns:a16="http://schemas.microsoft.com/office/drawing/2014/main" id="{5F70855F-1890-C0DB-6111-E094D16D9EB0}"/>
              </a:ext>
            </a:extLst>
          </p:cNvPr>
          <p:cNvSpPr txBox="1">
            <a:spLocks/>
          </p:cNvSpPr>
          <p:nvPr/>
        </p:nvSpPr>
        <p:spPr>
          <a:xfrm>
            <a:off x="1303177" y="2615013"/>
            <a:ext cx="9249563" cy="3440554"/>
          </a:xfrm>
          <a:prstGeom prst="rect">
            <a:avLst/>
          </a:prstGeom>
        </p:spPr>
        <p:txBody>
          <a:bodyPr vert="horz" lIns="65314" tIns="32657" rIns="65314" bIns="32657" rtlCol="0" anchor="ctr">
            <a:normAutofit fontScale="97500"/>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r>
              <a:rPr lang="fr-FR" sz="1714" dirty="0">
                <a:solidFill>
                  <a:srgbClr val="1F1F1F"/>
                </a:solidFill>
              </a:rPr>
              <a:t>La fidélité à une enseigne repose sur la proximité de celle-ci ou les prix pratiqués, l'assortiment proposé ou encore les avis en ligne arrivent avant un éventuel attachement sincère à la marque. C'est ce que réaffirment les résultats d’un sondage réalisé par l'institut CSA (2022), dans lequel seulement </a:t>
            </a:r>
            <a:r>
              <a:rPr lang="fr-FR" sz="1714" b="1" dirty="0">
                <a:solidFill>
                  <a:srgbClr val="1F1F1F"/>
                </a:solidFill>
              </a:rPr>
              <a:t>un tiers des sondés évoquent la fidélité comme raison de choisir une enseigne à une autre</a:t>
            </a:r>
            <a:r>
              <a:rPr lang="fr-FR" sz="1714" dirty="0">
                <a:solidFill>
                  <a:srgbClr val="1F1F1F"/>
                </a:solidFill>
              </a:rPr>
              <a:t>. Pourtant, certains </a:t>
            </a:r>
            <a:r>
              <a:rPr lang="fr-FR" sz="1714" dirty="0" err="1">
                <a:solidFill>
                  <a:srgbClr val="1F1F1F"/>
                </a:solidFill>
              </a:rPr>
              <a:t>retailers</a:t>
            </a:r>
            <a:r>
              <a:rPr lang="fr-FR" sz="1714" dirty="0">
                <a:solidFill>
                  <a:srgbClr val="1F1F1F"/>
                </a:solidFill>
              </a:rPr>
              <a:t> se distinguent : c'est notamment le cas de Trader </a:t>
            </a:r>
            <a:r>
              <a:rPr lang="fr-FR" sz="1714" dirty="0" err="1">
                <a:solidFill>
                  <a:srgbClr val="1F1F1F"/>
                </a:solidFill>
              </a:rPr>
              <a:t>Joe's</a:t>
            </a:r>
            <a:r>
              <a:rPr lang="fr-FR" sz="1714" dirty="0">
                <a:solidFill>
                  <a:srgbClr val="1F1F1F"/>
                </a:solidFill>
              </a:rPr>
              <a:t>, qui </a:t>
            </a:r>
            <a:r>
              <a:rPr lang="fr-FR" sz="1714" b="1" dirty="0">
                <a:solidFill>
                  <a:srgbClr val="1F1F1F"/>
                </a:solidFill>
              </a:rPr>
              <a:t>se classe devant des géants comme Amazon, H&amp;M ou Costco dans un récent classement Brand </a:t>
            </a:r>
            <a:r>
              <a:rPr lang="fr-FR" sz="1714" b="1" dirty="0" err="1">
                <a:solidFill>
                  <a:srgbClr val="1F1F1F"/>
                </a:solidFill>
              </a:rPr>
              <a:t>Intimacy</a:t>
            </a:r>
            <a:r>
              <a:rPr lang="fr-FR" sz="1714" b="1" dirty="0">
                <a:solidFill>
                  <a:srgbClr val="1F1F1F"/>
                </a:solidFill>
              </a:rPr>
              <a:t> réalisé par l'agence MBLM en matière d'attachement à une marque. La chaîne a même obtenu la note la plus élevée du classement... </a:t>
            </a:r>
            <a:r>
              <a:rPr lang="fr-FR" sz="1714" dirty="0">
                <a:solidFill>
                  <a:srgbClr val="1F1F1F"/>
                </a:solidFill>
              </a:rPr>
              <a:t>alors même qu'elle a toujours refusé de mettre en place un programme de fidélité. Une politique qui ne changera pas en 2023 et pour cause : selon les responsables marketing de l'enseigne, celle-ci ne concentre pas sa générosité sur une fraction de ses clients, mais s'assure de proposer le meilleur rapport qualité / prix à tous..</a:t>
            </a:r>
          </a:p>
        </p:txBody>
      </p:sp>
      <p:pic>
        <p:nvPicPr>
          <p:cNvPr id="7" name="Picture 7" descr="Trader Joe's Logo : histoire, signification de l'emblème">
            <a:extLst>
              <a:ext uri="{FF2B5EF4-FFF2-40B4-BE49-F238E27FC236}">
                <a16:creationId xmlns:a16="http://schemas.microsoft.com/office/drawing/2014/main" id="{9EBE0DDD-5F2C-4579-EE8B-4178424C133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4949" b="32929"/>
          <a:stretch/>
        </p:blipFill>
        <p:spPr bwMode="auto">
          <a:xfrm>
            <a:off x="2254956" y="2207459"/>
            <a:ext cx="3156155" cy="570271"/>
          </a:xfrm>
          <a:prstGeom prst="rect">
            <a:avLst/>
          </a:prstGeom>
          <a:noFill/>
          <a:extLst>
            <a:ext uri="{909E8E84-426E-40DD-AFC4-6F175D3DCCD1}">
              <a14:hiddenFill xmlns:a14="http://schemas.microsoft.com/office/drawing/2010/main">
                <a:solidFill>
                  <a:srgbClr val="FFFFFF"/>
                </a:solidFill>
              </a14:hiddenFill>
            </a:ext>
          </a:extLst>
        </p:spPr>
      </p:pic>
      <p:sp>
        <p:nvSpPr>
          <p:cNvPr id="13" name="Titre 1">
            <a:extLst>
              <a:ext uri="{FF2B5EF4-FFF2-40B4-BE49-F238E27FC236}">
                <a16:creationId xmlns:a16="http://schemas.microsoft.com/office/drawing/2014/main" id="{F62B0E88-DD64-5192-022C-1E4ED3EEDB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250399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63B70D5-42A7-A3F4-55F6-EE4C3A01953A}"/>
              </a:ext>
            </a:extLst>
          </p:cNvPr>
          <p:cNvSpPr/>
          <p:nvPr/>
        </p:nvSpPr>
        <p:spPr>
          <a:xfrm>
            <a:off x="904673" y="1459150"/>
            <a:ext cx="2830749" cy="141255"/>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103688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Mercadona culmina la sustitución total de las bolsas - Mercadona">
            <a:extLst>
              <a:ext uri="{FF2B5EF4-FFF2-40B4-BE49-F238E27FC236}">
                <a16:creationId xmlns:a16="http://schemas.microsoft.com/office/drawing/2014/main" id="{0D4CCDC4-DCA5-6F57-EAEA-59412C24E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1439" y="1628753"/>
            <a:ext cx="4873069" cy="223349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Entrée D'un Supermarché D'une Chaîne Alimentaire Espagnole Mercadona Image  stock éditorial - Image du nourriture, produits: 213963629">
            <a:extLst>
              <a:ext uri="{FF2B5EF4-FFF2-40B4-BE49-F238E27FC236}">
                <a16:creationId xmlns:a16="http://schemas.microsoft.com/office/drawing/2014/main" id="{666A5305-FA69-720D-4496-CF8390E6E9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4921"/>
            <a:ext cx="12192000" cy="81229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2F3DD82-78D5-8187-D720-AB421FFD5926}"/>
              </a:ext>
            </a:extLst>
          </p:cNvPr>
          <p:cNvSpPr/>
          <p:nvPr/>
        </p:nvSpPr>
        <p:spPr>
          <a:xfrm>
            <a:off x="0" y="-1"/>
            <a:ext cx="12294454"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ZoneTexte 2">
            <a:extLst>
              <a:ext uri="{FF2B5EF4-FFF2-40B4-BE49-F238E27FC236}">
                <a16:creationId xmlns:a16="http://schemas.microsoft.com/office/drawing/2014/main" id="{6AE282DA-16D1-ED15-893C-3F25BE216767}"/>
              </a:ext>
            </a:extLst>
          </p:cNvPr>
          <p:cNvSpPr txBox="1"/>
          <p:nvPr/>
        </p:nvSpPr>
        <p:spPr>
          <a:xfrm>
            <a:off x="1388248" y="2982201"/>
            <a:ext cx="6160535" cy="3539430"/>
          </a:xfrm>
          <a:prstGeom prst="rect">
            <a:avLst/>
          </a:prstGeom>
          <a:noFill/>
        </p:spPr>
        <p:txBody>
          <a:bodyPr wrap="square">
            <a:spAutoFit/>
          </a:bodyPr>
          <a:lstStyle/>
          <a:p>
            <a:r>
              <a:rPr lang="fr-FR" sz="1600" b="1" i="0" dirty="0">
                <a:solidFill>
                  <a:srgbClr val="000000"/>
                </a:solidFill>
                <a:effectLst/>
                <a:latin typeface="Avenir Next LT Pro" panose="020B0504020202020204" pitchFamily="34" charset="0"/>
              </a:rPr>
              <a:t> </a:t>
            </a:r>
            <a:r>
              <a:rPr lang="fr-FR" sz="1600" b="1" i="0" dirty="0" err="1">
                <a:solidFill>
                  <a:srgbClr val="000000"/>
                </a:solidFill>
                <a:effectLst/>
                <a:latin typeface="Avenir Next LT Pro" panose="020B0504020202020204" pitchFamily="34" charset="0"/>
              </a:rPr>
              <a:t>Mercadona</a:t>
            </a:r>
            <a:r>
              <a:rPr lang="fr-FR" sz="1600" b="1" i="0" dirty="0">
                <a:solidFill>
                  <a:srgbClr val="000000"/>
                </a:solidFill>
                <a:effectLst/>
                <a:latin typeface="Avenir Next LT Pro" panose="020B0504020202020204" pitchFamily="34" charset="0"/>
              </a:rPr>
              <a:t>, le premier distributeur espagnol, c’est aussi derrière Zara, la marque ayant la meilleure réputation en Espagne.</a:t>
            </a:r>
          </a:p>
          <a:p>
            <a:endParaRPr lang="fr-FR" sz="1600" b="0" i="0" dirty="0">
              <a:solidFill>
                <a:srgbClr val="000000"/>
              </a:solidFill>
              <a:effectLst/>
              <a:latin typeface="Avenir Next LT Pro" panose="020B0504020202020204" pitchFamily="34" charset="0"/>
            </a:endParaRPr>
          </a:p>
          <a:p>
            <a:r>
              <a:rPr lang="fr-FR" sz="1600" dirty="0">
                <a:solidFill>
                  <a:srgbClr val="000000"/>
                </a:solidFill>
                <a:latin typeface="Avenir Next LT Pro" panose="020B0504020202020204" pitchFamily="34" charset="0"/>
              </a:rPr>
              <a:t>Leur secret, une politique agressive sur les prix mais surtout une Le principal La différence dans la gestion de </a:t>
            </a:r>
            <a:r>
              <a:rPr lang="fr-FR" sz="1600" dirty="0" err="1">
                <a:solidFill>
                  <a:srgbClr val="000000"/>
                </a:solidFill>
                <a:latin typeface="Avenir Next LT Pro" panose="020B0504020202020204" pitchFamily="34" charset="0"/>
              </a:rPr>
              <a:t>Mercadona</a:t>
            </a:r>
            <a:r>
              <a:rPr lang="fr-FR" sz="1600" dirty="0">
                <a:solidFill>
                  <a:srgbClr val="000000"/>
                </a:solidFill>
                <a:latin typeface="Avenir Next LT Pro" panose="020B0504020202020204" pitchFamily="34" charset="0"/>
              </a:rPr>
              <a:t> avec un objectif absolu de la recherche de la satisfaction de client. </a:t>
            </a:r>
            <a:br>
              <a:rPr lang="fr-FR" sz="1600" dirty="0">
                <a:solidFill>
                  <a:srgbClr val="000000"/>
                </a:solidFill>
                <a:latin typeface="Avenir Next LT Pro" panose="020B0504020202020204" pitchFamily="34" charset="0"/>
              </a:rPr>
            </a:br>
            <a:r>
              <a:rPr lang="fr-FR" sz="1600" dirty="0">
                <a:solidFill>
                  <a:srgbClr val="000000"/>
                </a:solidFill>
                <a:latin typeface="Avenir Next LT Pro" panose="020B0504020202020204" pitchFamily="34" charset="0"/>
              </a:rPr>
              <a:t>Les employés mieux payés, mieux formés, mieux motivés ont un seul et unique objectif : </a:t>
            </a:r>
            <a:r>
              <a:rPr lang="fr-FR" sz="1600" b="1" dirty="0">
                <a:solidFill>
                  <a:srgbClr val="000000"/>
                </a:solidFill>
                <a:latin typeface="Avenir Next LT Pro" panose="020B0504020202020204" pitchFamily="34" charset="0"/>
              </a:rPr>
              <a:t>la satisfaction du « </a:t>
            </a:r>
            <a:r>
              <a:rPr lang="fr-FR" sz="1600" b="1" dirty="0" err="1">
                <a:solidFill>
                  <a:srgbClr val="000000"/>
                </a:solidFill>
                <a:latin typeface="Avenir Next LT Pro" panose="020B0504020202020204" pitchFamily="34" charset="0"/>
              </a:rPr>
              <a:t>jefe</a:t>
            </a:r>
            <a:r>
              <a:rPr lang="fr-FR" sz="1600" b="1" dirty="0">
                <a:solidFill>
                  <a:srgbClr val="000000"/>
                </a:solidFill>
                <a:latin typeface="Avenir Next LT Pro" panose="020B0504020202020204" pitchFamily="34" charset="0"/>
              </a:rPr>
              <a:t> » (chef</a:t>
            </a:r>
            <a:r>
              <a:rPr lang="fr-FR" sz="1600" dirty="0">
                <a:solidFill>
                  <a:srgbClr val="000000"/>
                </a:solidFill>
                <a:latin typeface="Avenir Next LT Pro" panose="020B0504020202020204" pitchFamily="34" charset="0"/>
              </a:rPr>
              <a:t>). C'est ainsi qu'est surnommé le client à l'intérieur de l'entreprise ! </a:t>
            </a:r>
          </a:p>
          <a:p>
            <a:r>
              <a:rPr lang="fr-FR" sz="1600" dirty="0">
                <a:solidFill>
                  <a:srgbClr val="000000"/>
                </a:solidFill>
                <a:latin typeface="Avenir Next LT Pro" panose="020B0504020202020204" pitchFamily="34" charset="0"/>
              </a:rPr>
              <a:t>Cette culture du client patron est très poussée.</a:t>
            </a:r>
          </a:p>
          <a:p>
            <a:endParaRPr lang="fr-FR" sz="1600" dirty="0">
              <a:solidFill>
                <a:srgbClr val="000000"/>
              </a:solidFill>
              <a:latin typeface="Avenir Next LT Pro" panose="020B0504020202020204" pitchFamily="34" charset="0"/>
            </a:endParaRPr>
          </a:p>
          <a:p>
            <a:r>
              <a:rPr lang="fr-FR" sz="1600" dirty="0" err="1">
                <a:latin typeface="Avenir Next LT Pro" panose="020B0504020202020204" pitchFamily="34" charset="0"/>
              </a:rPr>
              <a:t>Mercadona</a:t>
            </a:r>
            <a:r>
              <a:rPr lang="fr-FR" sz="1600" dirty="0">
                <a:latin typeface="Avenir Next LT Pro" panose="020B0504020202020204" pitchFamily="34" charset="0"/>
              </a:rPr>
              <a:t> mise tout sur la proximité et la qualité de services pour augmenter la satisfaction et la fidélité client.</a:t>
            </a:r>
          </a:p>
        </p:txBody>
      </p:sp>
      <p:sp>
        <p:nvSpPr>
          <p:cNvPr id="5" name="ZoneTexte 4">
            <a:extLst>
              <a:ext uri="{FF2B5EF4-FFF2-40B4-BE49-F238E27FC236}">
                <a16:creationId xmlns:a16="http://schemas.microsoft.com/office/drawing/2014/main" id="{EBC81360-0FB8-3B63-896E-1262D96C2B05}"/>
              </a:ext>
            </a:extLst>
          </p:cNvPr>
          <p:cNvSpPr txBox="1"/>
          <p:nvPr/>
        </p:nvSpPr>
        <p:spPr>
          <a:xfrm>
            <a:off x="5068116" y="2414999"/>
            <a:ext cx="3757567" cy="461665"/>
          </a:xfrm>
          <a:prstGeom prst="rect">
            <a:avLst/>
          </a:prstGeom>
          <a:noFill/>
        </p:spPr>
        <p:txBody>
          <a:bodyPr wrap="none" rtlCol="0">
            <a:spAutoFit/>
          </a:bodyPr>
          <a:lstStyle/>
          <a:p>
            <a:r>
              <a:rPr lang="fr-FR" sz="2400" b="1" dirty="0">
                <a:latin typeface="Avenir Next LT Pro" panose="020B0504020202020204" pitchFamily="34" charset="0"/>
              </a:rPr>
              <a:t>LE CLIENT c’est LE CHEF</a:t>
            </a:r>
          </a:p>
        </p:txBody>
      </p:sp>
      <p:pic>
        <p:nvPicPr>
          <p:cNvPr id="1028" name="Picture 4" descr="Mercadona: An Undisputed Winner - Technology and Operations Management">
            <a:extLst>
              <a:ext uri="{FF2B5EF4-FFF2-40B4-BE49-F238E27FC236}">
                <a16:creationId xmlns:a16="http://schemas.microsoft.com/office/drawing/2014/main" id="{DE316D0F-705A-428D-5A2A-B79FDD06F6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2705" y="5448241"/>
            <a:ext cx="2725995" cy="118313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A01F1051-2677-272A-B0DC-008E2A1DA4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8248" y="2309462"/>
            <a:ext cx="3564294" cy="604259"/>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a:extLst>
              <a:ext uri="{FF2B5EF4-FFF2-40B4-BE49-F238E27FC236}">
                <a16:creationId xmlns:a16="http://schemas.microsoft.com/office/drawing/2014/main" id="{9884A725-B859-07CD-5C81-9D87A3358CE0}"/>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7" name="Espace réservé du contenu 2">
            <a:extLst>
              <a:ext uri="{FF2B5EF4-FFF2-40B4-BE49-F238E27FC236}">
                <a16:creationId xmlns:a16="http://schemas.microsoft.com/office/drawing/2014/main" id="{2E0FAA4E-4858-E1F7-457C-5B8B3435020F}"/>
              </a:ext>
            </a:extLst>
          </p:cNvPr>
          <p:cNvSpPr txBox="1">
            <a:spLocks/>
          </p:cNvSpPr>
          <p:nvPr/>
        </p:nvSpPr>
        <p:spPr>
          <a:xfrm>
            <a:off x="1247583" y="1097146"/>
            <a:ext cx="9641241" cy="4137539"/>
          </a:xfrm>
          <a:prstGeom prst="rect">
            <a:avLst/>
          </a:prstGeom>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3143" b="1" dirty="0">
                <a:solidFill>
                  <a:srgbClr val="222222"/>
                </a:solidFill>
                <a:latin typeface="Playfair Display" panose="00000500000000000000" pitchFamily="2" charset="0"/>
              </a:rPr>
              <a:t>DEMAIN, ETRE SURTOUT PLUS PROCHE</a:t>
            </a:r>
            <a:endParaRPr lang="fr-FR" sz="3143" i="1" dirty="0">
              <a:latin typeface="Playfair Display" panose="00000500000000000000" pitchFamily="2" charset="0"/>
              <a:sym typeface="Wingdings" panose="05000000000000000000" pitchFamily="2" charset="2"/>
            </a:endParaRPr>
          </a:p>
          <a:p>
            <a:pPr marL="0" indent="0">
              <a:spcBef>
                <a:spcPts val="0"/>
              </a:spcBef>
              <a:buFont typeface="Arial" panose="020B0604020202020204" pitchFamily="34" charset="0"/>
              <a:buNone/>
            </a:pPr>
            <a:endParaRPr lang="fr-FR" sz="1714" b="1" i="1" dirty="0">
              <a:sym typeface="Wingdings" panose="05000000000000000000" pitchFamily="2" charset="2"/>
            </a:endParaRPr>
          </a:p>
          <a:p>
            <a:pPr marL="0" indent="0">
              <a:spcBef>
                <a:spcPts val="0"/>
              </a:spcBef>
              <a:buFont typeface="Arial" panose="020B0604020202020204" pitchFamily="34" charset="0"/>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br>
              <a:rPr lang="fr-FR" sz="1143" b="1" dirty="0">
                <a:solidFill>
                  <a:srgbClr val="222222"/>
                </a:solidFill>
              </a:rPr>
            </a:br>
            <a:endParaRPr lang="fr-FR" sz="1143" b="1" dirty="0">
              <a:solidFill>
                <a:srgbClr val="222222"/>
              </a:solidFill>
            </a:endParaRPr>
          </a:p>
          <a:p>
            <a:pPr marL="0" indent="0">
              <a:spcBef>
                <a:spcPts val="0"/>
              </a:spcBef>
              <a:buFont typeface="Arial" panose="020B0604020202020204" pitchFamily="34" charset="0"/>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pic>
        <p:nvPicPr>
          <p:cNvPr id="1030" name="Picture 6" descr="Mercadona Supermarket Spain Stock Photo - Download Image Now - Spain,  Advertisement, Building Exterior - iStock">
            <a:extLst>
              <a:ext uri="{FF2B5EF4-FFF2-40B4-BE49-F238E27FC236}">
                <a16:creationId xmlns:a16="http://schemas.microsoft.com/office/drawing/2014/main" id="{2174E67A-D1C3-FB45-9A5E-9BA897031A00}"/>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t="9568" b="6864"/>
          <a:stretch/>
        </p:blipFill>
        <p:spPr bwMode="auto">
          <a:xfrm>
            <a:off x="7855819" y="3039000"/>
            <a:ext cx="3939766" cy="219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837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ntrée D'un Supermarché D'une Chaîne Alimentaire Espagnole Mercadona Image  stock éditorial - Image du nourriture, produits: 213963629">
            <a:extLst>
              <a:ext uri="{FF2B5EF4-FFF2-40B4-BE49-F238E27FC236}">
                <a16:creationId xmlns:a16="http://schemas.microsoft.com/office/drawing/2014/main" id="{CE48484A-9E55-CBE4-5EF3-8F221A9959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572"/>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155E141-83AD-C0AF-B189-1CB5B96986CD}"/>
              </a:ext>
            </a:extLst>
          </p:cNvPr>
          <p:cNvSpPr/>
          <p:nvPr/>
        </p:nvSpPr>
        <p:spPr>
          <a:xfrm>
            <a:off x="0" y="-1"/>
            <a:ext cx="12294454"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8" name="Espace réservé du contenu 2">
            <a:extLst>
              <a:ext uri="{FF2B5EF4-FFF2-40B4-BE49-F238E27FC236}">
                <a16:creationId xmlns:a16="http://schemas.microsoft.com/office/drawing/2014/main" id="{A1FAAF39-4A85-0B6C-02D9-480D193E4F09}"/>
              </a:ext>
            </a:extLst>
          </p:cNvPr>
          <p:cNvSpPr txBox="1">
            <a:spLocks/>
          </p:cNvSpPr>
          <p:nvPr/>
        </p:nvSpPr>
        <p:spPr>
          <a:xfrm>
            <a:off x="1247583" y="1097146"/>
            <a:ext cx="9641241" cy="4137539"/>
          </a:xfrm>
          <a:prstGeom prst="rect">
            <a:avLst/>
          </a:prstGeom>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3143" b="1" dirty="0">
                <a:solidFill>
                  <a:srgbClr val="222222"/>
                </a:solidFill>
                <a:latin typeface="Playfair Display" panose="00000500000000000000" pitchFamily="2" charset="0"/>
              </a:rPr>
              <a:t>DEMAIN, ETRE SURTOUT PLUS PROCHE</a:t>
            </a:r>
            <a:endParaRPr lang="fr-FR" sz="3143" i="1" dirty="0">
              <a:latin typeface="Playfair Display" panose="00000500000000000000" pitchFamily="2" charset="0"/>
              <a:sym typeface="Wingdings" panose="05000000000000000000" pitchFamily="2" charset="2"/>
            </a:endParaRPr>
          </a:p>
          <a:p>
            <a:pPr marL="0" indent="0">
              <a:spcBef>
                <a:spcPts val="0"/>
              </a:spcBef>
              <a:buFont typeface="Arial" panose="020B0604020202020204" pitchFamily="34" charset="0"/>
              <a:buNone/>
            </a:pPr>
            <a:endParaRPr lang="fr-FR" sz="1714" b="1" i="1" dirty="0">
              <a:sym typeface="Wingdings" panose="05000000000000000000" pitchFamily="2" charset="2"/>
            </a:endParaRPr>
          </a:p>
          <a:p>
            <a:pPr marL="0" indent="0">
              <a:spcBef>
                <a:spcPts val="0"/>
              </a:spcBef>
              <a:buFont typeface="Arial" panose="020B0604020202020204" pitchFamily="34" charset="0"/>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br>
              <a:rPr lang="fr-FR" sz="1143" b="1" dirty="0">
                <a:solidFill>
                  <a:srgbClr val="222222"/>
                </a:solidFill>
              </a:rPr>
            </a:br>
            <a:endParaRPr lang="fr-FR" sz="1143" b="1" dirty="0">
              <a:solidFill>
                <a:srgbClr val="222222"/>
              </a:solidFill>
            </a:endParaRPr>
          </a:p>
          <a:p>
            <a:pPr marL="0" indent="0">
              <a:spcBef>
                <a:spcPts val="0"/>
              </a:spcBef>
              <a:buFont typeface="Arial" panose="020B0604020202020204" pitchFamily="34" charset="0"/>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3" name="ZoneTexte 2">
            <a:extLst>
              <a:ext uri="{FF2B5EF4-FFF2-40B4-BE49-F238E27FC236}">
                <a16:creationId xmlns:a16="http://schemas.microsoft.com/office/drawing/2014/main" id="{6AE282DA-16D1-ED15-893C-3F25BE216767}"/>
              </a:ext>
            </a:extLst>
          </p:cNvPr>
          <p:cNvSpPr txBox="1"/>
          <p:nvPr/>
        </p:nvSpPr>
        <p:spPr>
          <a:xfrm>
            <a:off x="766925" y="2077758"/>
            <a:ext cx="6039237" cy="4447371"/>
          </a:xfrm>
          <a:prstGeom prst="rect">
            <a:avLst/>
          </a:prstGeom>
          <a:noFill/>
        </p:spPr>
        <p:txBody>
          <a:bodyPr wrap="square">
            <a:spAutoFit/>
          </a:bodyPr>
          <a:lstStyle/>
          <a:p>
            <a:endParaRPr lang="fr-FR" sz="1600" dirty="0">
              <a:latin typeface="Avenir Next LT Pro" panose="020B0504020202020204" pitchFamily="34" charset="0"/>
            </a:endParaRPr>
          </a:p>
          <a:p>
            <a:r>
              <a:rPr lang="fr-FR" sz="1600" b="1" dirty="0">
                <a:latin typeface="Avenir Next LT Pro" panose="020B0504020202020204" pitchFamily="34" charset="0"/>
              </a:rPr>
              <a:t>La plupart des produits de MDD sont </a:t>
            </a:r>
            <a:r>
              <a:rPr lang="fr-FR" sz="1600" b="1" dirty="0" err="1">
                <a:latin typeface="Avenir Next LT Pro" panose="020B0504020202020204" pitchFamily="34" charset="0"/>
              </a:rPr>
              <a:t>co</a:t>
            </a:r>
            <a:r>
              <a:rPr lang="fr-FR" sz="1600" b="1" dirty="0">
                <a:latin typeface="Avenir Next LT Pro" panose="020B0504020202020204" pitchFamily="34" charset="0"/>
              </a:rPr>
              <a:t>-innovés avec les clients (‘</a:t>
            </a:r>
            <a:r>
              <a:rPr lang="fr-FR" sz="1600" b="1" dirty="0" err="1">
                <a:latin typeface="Avenir Next LT Pro" panose="020B0504020202020204" pitchFamily="34" charset="0"/>
              </a:rPr>
              <a:t>jefe</a:t>
            </a:r>
            <a:r>
              <a:rPr lang="fr-FR" sz="1600" b="1" dirty="0">
                <a:latin typeface="Avenir Next LT Pro" panose="020B0504020202020204" pitchFamily="34" charset="0"/>
              </a:rPr>
              <a:t>’)</a:t>
            </a:r>
            <a:r>
              <a:rPr lang="fr-FR" sz="1600" dirty="0">
                <a:latin typeface="Avenir Next LT Pro" panose="020B0504020202020204" pitchFamily="34" charset="0"/>
              </a:rPr>
              <a:t>, par l’intermédiaire de groupes d’échanges pour sélectionner des produits en fonction de l’évolution des attentes de ces mêmes clients. </a:t>
            </a:r>
            <a:br>
              <a:rPr lang="fr-FR" sz="1600" dirty="0">
                <a:latin typeface="Avenir Next LT Pro" panose="020B0504020202020204" pitchFamily="34" charset="0"/>
              </a:rPr>
            </a:br>
            <a:r>
              <a:rPr lang="fr-FR" sz="1600" dirty="0">
                <a:latin typeface="Avenir Next LT Pro" panose="020B0504020202020204" pitchFamily="34" charset="0"/>
              </a:rPr>
              <a:t>Ils font des études continues sur ce que le client veut, ils vous invitent à essayer des produits, faire des tests aveugles et toujours avec les prix les plus bas possibles.</a:t>
            </a:r>
            <a:br>
              <a:rPr lang="fr-FR" sz="1600" dirty="0">
                <a:latin typeface="Avenir Next LT Pro" panose="020B0504020202020204" pitchFamily="34" charset="0"/>
              </a:rPr>
            </a:br>
            <a:endParaRPr lang="fr-FR" sz="1600" dirty="0">
              <a:latin typeface="Avenir Next LT Pro" panose="020B0504020202020204" pitchFamily="34" charset="0"/>
            </a:endParaRPr>
          </a:p>
          <a:p>
            <a:r>
              <a:rPr lang="fr-FR" sz="1600" dirty="0">
                <a:latin typeface="Avenir Next LT Pro" panose="020B0504020202020204" pitchFamily="34" charset="0"/>
              </a:rPr>
              <a:t>"</a:t>
            </a:r>
            <a:r>
              <a:rPr lang="fr-FR" sz="1600" b="1" dirty="0">
                <a:latin typeface="Avenir Next LT Pro" panose="020B0504020202020204" pitchFamily="34" charset="0"/>
              </a:rPr>
              <a:t>En Espagne, les marques propres de la chaîne </a:t>
            </a:r>
            <a:r>
              <a:rPr lang="fr-FR" sz="1600" b="1" dirty="0" err="1">
                <a:latin typeface="Avenir Next LT Pro" panose="020B0504020202020204" pitchFamily="34" charset="0"/>
              </a:rPr>
              <a:t>Mercadona</a:t>
            </a:r>
            <a:r>
              <a:rPr lang="fr-FR" sz="1600" b="1" dirty="0">
                <a:latin typeface="Avenir Next LT Pro" panose="020B0504020202020204" pitchFamily="34" charset="0"/>
              </a:rPr>
              <a:t> représentent désormais 55% des ventes de l'entreprise et 15% de toutes les ventes d'épicerie du pays</a:t>
            </a:r>
            <a:r>
              <a:rPr lang="fr-FR" sz="1600" dirty="0">
                <a:latin typeface="Avenir Next LT Pro" panose="020B0504020202020204" pitchFamily="34" charset="0"/>
              </a:rPr>
              <a:t>. </a:t>
            </a:r>
            <a:r>
              <a:rPr lang="fr-FR" sz="1600" dirty="0" err="1">
                <a:latin typeface="Avenir Next LT Pro" panose="020B0504020202020204" pitchFamily="34" charset="0"/>
              </a:rPr>
              <a:t>Mercadona</a:t>
            </a:r>
            <a:r>
              <a:rPr lang="fr-FR" sz="1600" dirty="0">
                <a:latin typeface="Avenir Next LT Pro" panose="020B0504020202020204" pitchFamily="34" charset="0"/>
              </a:rPr>
              <a:t> a même une ligne de produits cosmétiques à succès, </a:t>
            </a:r>
            <a:r>
              <a:rPr lang="fr-FR" sz="1600" dirty="0" err="1">
                <a:latin typeface="Avenir Next LT Pro" panose="020B0504020202020204" pitchFamily="34" charset="0"/>
              </a:rPr>
              <a:t>Deliplus</a:t>
            </a:r>
            <a:r>
              <a:rPr lang="fr-FR" sz="1600" dirty="0">
                <a:latin typeface="Avenir Next LT Pro" panose="020B0504020202020204" pitchFamily="34" charset="0"/>
              </a:rPr>
              <a:t>, qui est plus grande que L'Oréal en Espagne, et qui infirme la croyance populaire selon laquelle les clients n'achèteront pas de cosmétiques de marque privée." </a:t>
            </a:r>
            <a:br>
              <a:rPr lang="fr-FR" sz="1600" dirty="0">
                <a:latin typeface="Avenir Next LT Pro" panose="020B0504020202020204" pitchFamily="34" charset="0"/>
              </a:rPr>
            </a:br>
            <a:br>
              <a:rPr lang="fr-FR" sz="1600" dirty="0">
                <a:latin typeface="Avenir Next LT Pro" panose="020B0504020202020204" pitchFamily="34" charset="0"/>
              </a:rPr>
            </a:br>
            <a:r>
              <a:rPr lang="fr-FR" sz="1100" dirty="0">
                <a:latin typeface="Avenir Next LT Pro" panose="020B0504020202020204" pitchFamily="34" charset="0"/>
              </a:rPr>
              <a:t>source : BCG, "How discountes are </a:t>
            </a:r>
            <a:r>
              <a:rPr lang="fr-FR" sz="1100" dirty="0" err="1">
                <a:latin typeface="Avenir Next LT Pro" panose="020B0504020202020204" pitchFamily="34" charset="0"/>
              </a:rPr>
              <a:t>remaking</a:t>
            </a:r>
            <a:r>
              <a:rPr lang="fr-FR" sz="1100" dirty="0">
                <a:latin typeface="Avenir Next LT Pro" panose="020B0504020202020204" pitchFamily="34" charset="0"/>
              </a:rPr>
              <a:t> the </a:t>
            </a:r>
            <a:r>
              <a:rPr lang="fr-FR" sz="1100" dirty="0" err="1">
                <a:latin typeface="Avenir Next LT Pro" panose="020B0504020202020204" pitchFamily="34" charset="0"/>
              </a:rPr>
              <a:t>grocery</a:t>
            </a:r>
            <a:r>
              <a:rPr lang="fr-FR" sz="1100" dirty="0">
                <a:latin typeface="Avenir Next LT Pro" panose="020B0504020202020204" pitchFamily="34" charset="0"/>
              </a:rPr>
              <a:t> </a:t>
            </a:r>
            <a:r>
              <a:rPr lang="fr-FR" sz="1100" dirty="0" err="1">
                <a:latin typeface="Avenir Next LT Pro" panose="020B0504020202020204" pitchFamily="34" charset="0"/>
              </a:rPr>
              <a:t>industry</a:t>
            </a:r>
            <a:r>
              <a:rPr lang="fr-FR" sz="1100" dirty="0">
                <a:latin typeface="Avenir Next LT Pro" panose="020B0504020202020204" pitchFamily="34" charset="0"/>
              </a:rPr>
              <a:t>" </a:t>
            </a:r>
            <a:endParaRPr lang="fr-FR" sz="1600" dirty="0">
              <a:latin typeface="Avenir Next LT Pro" panose="020B0504020202020204" pitchFamily="34" charset="0"/>
            </a:endParaRPr>
          </a:p>
        </p:txBody>
      </p:sp>
      <p:pic>
        <p:nvPicPr>
          <p:cNvPr id="2050" name="Picture 2" descr="Hacendado Queso Cremoso - Fonts In Use">
            <a:extLst>
              <a:ext uri="{FF2B5EF4-FFF2-40B4-BE49-F238E27FC236}">
                <a16:creationId xmlns:a16="http://schemas.microsoft.com/office/drawing/2014/main" id="{4FF09D08-9E48-688A-A773-A9AF99500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7917" y="845007"/>
            <a:ext cx="4865687" cy="30472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ercadona Adds Two New Flavors To Its Potato Chips Range – Potato Business">
            <a:extLst>
              <a:ext uri="{FF2B5EF4-FFF2-40B4-BE49-F238E27FC236}">
                <a16:creationId xmlns:a16="http://schemas.microsoft.com/office/drawing/2014/main" id="{4286899D-C5E8-BA21-CC6B-064D6034110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9484"/>
          <a:stretch/>
        </p:blipFill>
        <p:spPr bwMode="auto">
          <a:xfrm>
            <a:off x="7137917" y="3966419"/>
            <a:ext cx="2425961" cy="200439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osmetics Deliplus, Mercadona - Concept &amp; Form Design">
            <a:extLst>
              <a:ext uri="{FF2B5EF4-FFF2-40B4-BE49-F238E27FC236}">
                <a16:creationId xmlns:a16="http://schemas.microsoft.com/office/drawing/2014/main" id="{2E5006FD-2D5D-0523-6914-C50711D06A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4133" y="3966419"/>
            <a:ext cx="2589471" cy="20043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8">
            <a:extLst>
              <a:ext uri="{FF2B5EF4-FFF2-40B4-BE49-F238E27FC236}">
                <a16:creationId xmlns:a16="http://schemas.microsoft.com/office/drawing/2014/main" id="{5393B1A2-6549-ABDA-CFA7-9B62BCEE6E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5738" y="1725638"/>
            <a:ext cx="3564294" cy="604259"/>
          </a:xfrm>
          <a:prstGeom prst="rect">
            <a:avLst/>
          </a:prstGeom>
          <a:noFill/>
          <a:extLst>
            <a:ext uri="{909E8E84-426E-40DD-AFC4-6F175D3DCCD1}">
              <a14:hiddenFill xmlns:a14="http://schemas.microsoft.com/office/drawing/2010/main">
                <a:solidFill>
                  <a:srgbClr val="FFFFFF"/>
                </a:solidFill>
              </a14:hiddenFill>
            </a:ext>
          </a:extLst>
        </p:spPr>
      </p:pic>
      <p:sp>
        <p:nvSpPr>
          <p:cNvPr id="7" name="Titre 1">
            <a:extLst>
              <a:ext uri="{FF2B5EF4-FFF2-40B4-BE49-F238E27FC236}">
                <a16:creationId xmlns:a16="http://schemas.microsoft.com/office/drawing/2014/main" id="{F385D4E0-40AC-95F7-6FAE-95D68DA52FA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1000531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descr="Une image contenant texte, signe, boisson&#10;&#10;Description générée automatiquement">
            <a:extLst>
              <a:ext uri="{FF2B5EF4-FFF2-40B4-BE49-F238E27FC236}">
                <a16:creationId xmlns:a16="http://schemas.microsoft.com/office/drawing/2014/main" id="{451119BD-A043-1249-12F2-01CE25C1C60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575"/>
          <a:stretch/>
        </p:blipFill>
        <p:spPr>
          <a:xfrm>
            <a:off x="1" y="1"/>
            <a:ext cx="12294454" cy="6857999"/>
          </a:xfrm>
          <a:prstGeom prst="rect">
            <a:avLst/>
          </a:prstGeom>
        </p:spPr>
      </p:pic>
      <p:sp>
        <p:nvSpPr>
          <p:cNvPr id="6" name="Rectangle 5">
            <a:extLst>
              <a:ext uri="{FF2B5EF4-FFF2-40B4-BE49-F238E27FC236}">
                <a16:creationId xmlns:a16="http://schemas.microsoft.com/office/drawing/2014/main" id="{093ED4F4-17EA-B3DF-5D60-CFDBC521B090}"/>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8" name="Titre 1">
            <a:extLst>
              <a:ext uri="{FF2B5EF4-FFF2-40B4-BE49-F238E27FC236}">
                <a16:creationId xmlns:a16="http://schemas.microsoft.com/office/drawing/2014/main" id="{E02E6D97-11F5-7AED-FC63-887FD4173EE3}"/>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741265"/>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TOUJOURS PLUS COMMERCANT</a:t>
            </a:r>
          </a:p>
          <a:p>
            <a:pPr marL="0" indent="0">
              <a:spcBef>
                <a:spcPts val="0"/>
              </a:spcBef>
              <a:buNone/>
            </a:pPr>
            <a:endParaRPr lang="fr-FR" sz="1714" i="1" dirty="0">
              <a:sym typeface="Wingdings" panose="05000000000000000000" pitchFamily="2" charset="2"/>
            </a:endParaRPr>
          </a:p>
          <a:p>
            <a:pPr marL="0" indent="0">
              <a:spcBef>
                <a:spcPts val="0"/>
              </a:spcBef>
              <a:buNone/>
            </a:pPr>
            <a:r>
              <a:rPr lang="fr-FR" sz="2286" b="1" dirty="0">
                <a:latin typeface="Avenir Next LT Pro" panose="020B0504020202020204" pitchFamily="34" charset="0"/>
                <a:sym typeface="Wingdings" panose="05000000000000000000" pitchFamily="2" charset="2"/>
              </a:rPr>
              <a:t>Plus de promotions </a:t>
            </a:r>
            <a:br>
              <a:rPr lang="fr-FR" sz="2286" b="1" dirty="0">
                <a:latin typeface="Avenir Next LT Pro" panose="020B0504020202020204" pitchFamily="34" charset="0"/>
                <a:sym typeface="Wingdings" panose="05000000000000000000" pitchFamily="2" charset="2"/>
              </a:rPr>
            </a:br>
            <a:br>
              <a:rPr lang="fr-FR" sz="1714" b="1" dirty="0">
                <a:latin typeface="Avenir Next LT Pro" panose="020B0504020202020204" pitchFamily="34" charset="0"/>
                <a:sym typeface="Wingdings" panose="05000000000000000000" pitchFamily="2" charset="2"/>
              </a:rPr>
            </a:br>
            <a:r>
              <a:rPr lang="fr-FR" sz="1714" dirty="0">
                <a:latin typeface="Avenir Next LT Pro" panose="020B0504020202020204" pitchFamily="34" charset="0"/>
                <a:sym typeface="Wingdings" panose="05000000000000000000" pitchFamily="2" charset="2"/>
              </a:rPr>
              <a:t>Dans un contexte inflationniste durable, plus d’un Français sur trois est plus attentif aux prix et </a:t>
            </a:r>
            <a:r>
              <a:rPr lang="fr-FR" sz="1714" b="1" dirty="0">
                <a:latin typeface="Avenir Next LT Pro" panose="020B0504020202020204" pitchFamily="34" charset="0"/>
                <a:sym typeface="Wingdings" panose="05000000000000000000" pitchFamily="2" charset="2"/>
              </a:rPr>
              <a:t>32 % recherchent davantage de promotions (en 2</a:t>
            </a:r>
            <a:r>
              <a:rPr lang="fr-FR" sz="1714" b="1" baseline="30000" dirty="0">
                <a:latin typeface="Avenir Next LT Pro" panose="020B0504020202020204" pitchFamily="34" charset="0"/>
                <a:sym typeface="Wingdings" panose="05000000000000000000" pitchFamily="2" charset="2"/>
              </a:rPr>
              <a:t>ème</a:t>
            </a:r>
            <a:r>
              <a:rPr lang="fr-FR" sz="1714" b="1" dirty="0">
                <a:latin typeface="Avenir Next LT Pro" panose="020B0504020202020204" pitchFamily="34" charset="0"/>
                <a:sym typeface="Wingdings" panose="05000000000000000000" pitchFamily="2" charset="2"/>
              </a:rPr>
              <a:t> place des comportements d’achat après l’attention au prix). </a:t>
            </a:r>
            <a:r>
              <a:rPr lang="fr-FR" sz="1714" dirty="0">
                <a:latin typeface="Avenir Next LT Pro" panose="020B0504020202020204" pitchFamily="34" charset="0"/>
                <a:sym typeface="Wingdings" panose="05000000000000000000" pitchFamily="2" charset="2"/>
              </a:rPr>
              <a:t>Preuve que la promotion est bien une solution contre l'inflation et un repère fort pour les consommateurs.</a:t>
            </a:r>
            <a:br>
              <a:rPr lang="fr-FR" sz="1714" i="1" dirty="0">
                <a:sym typeface="Wingdings" panose="05000000000000000000" pitchFamily="2" charset="2"/>
              </a:rPr>
            </a:br>
            <a:endParaRPr lang="fr-FR" sz="2286" i="1" dirty="0">
              <a:sym typeface="Wingdings" panose="05000000000000000000" pitchFamily="2" charset="2"/>
            </a:endParaRPr>
          </a:p>
          <a:p>
            <a:pPr marL="0" indent="0">
              <a:spcBef>
                <a:spcPts val="0"/>
              </a:spcBef>
              <a:buNone/>
            </a:pPr>
            <a:r>
              <a:rPr lang="fr-FR" sz="2286" b="1" dirty="0">
                <a:latin typeface="Avenir Next LT Pro" panose="020B0504020202020204" pitchFamily="34" charset="0"/>
                <a:sym typeface="Wingdings" panose="05000000000000000000" pitchFamily="2" charset="2"/>
              </a:rPr>
              <a:t>Des offres adaptées et responsables</a:t>
            </a: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7392956" y="6568307"/>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Bonial</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pic>
        <p:nvPicPr>
          <p:cNvPr id="3074" name="Picture 2" descr="Lutter contre le gaspillage - Carrefour.fr">
            <a:extLst>
              <a:ext uri="{FF2B5EF4-FFF2-40B4-BE49-F238E27FC236}">
                <a16:creationId xmlns:a16="http://schemas.microsoft.com/office/drawing/2014/main" id="{EC1C53B1-1C4A-401F-F615-5A84E20F6C2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00016" y="3475828"/>
            <a:ext cx="3054221" cy="2290666"/>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7197570C-BF56-A3C8-4E57-19B1FE4EBB23}"/>
              </a:ext>
            </a:extLst>
          </p:cNvPr>
          <p:cNvSpPr txBox="1"/>
          <p:nvPr/>
        </p:nvSpPr>
        <p:spPr>
          <a:xfrm>
            <a:off x="1236501" y="3970580"/>
            <a:ext cx="7523298" cy="2704138"/>
          </a:xfrm>
          <a:prstGeom prst="rect">
            <a:avLst/>
          </a:prstGeom>
          <a:noFill/>
        </p:spPr>
        <p:txBody>
          <a:bodyPr wrap="square">
            <a:spAutoFit/>
          </a:bodyPr>
          <a:lstStyle/>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Donner toujours plus de sens aux promotions :</a:t>
            </a: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&gt;Illustration avec </a:t>
            </a:r>
            <a:r>
              <a:rPr lang="fr-FR" sz="1714" b="1" dirty="0">
                <a:solidFill>
                  <a:prstClr val="black"/>
                </a:solidFill>
                <a:latin typeface="Avenir Next LT Pro" panose="020B0504020202020204" pitchFamily="34" charset="0"/>
                <a:sym typeface="Wingdings" panose="05000000000000000000" pitchFamily="2" charset="2"/>
              </a:rPr>
              <a:t>Carrefour qui, début juillet, s’allie à NOUS </a:t>
            </a:r>
            <a:r>
              <a:rPr lang="fr-FR" sz="1714" b="1" dirty="0" err="1">
                <a:solidFill>
                  <a:prstClr val="black"/>
                </a:solidFill>
                <a:latin typeface="Avenir Next LT Pro" panose="020B0504020202020204" pitchFamily="34" charset="0"/>
                <a:sym typeface="Wingdings" panose="05000000000000000000" pitchFamily="2" charset="2"/>
              </a:rPr>
              <a:t>anti-gaspi</a:t>
            </a:r>
            <a:r>
              <a:rPr lang="fr-FR" sz="1714" b="1" dirty="0">
                <a:solidFill>
                  <a:prstClr val="black"/>
                </a:solidFill>
                <a:latin typeface="Avenir Next LT Pro" panose="020B0504020202020204" pitchFamily="34" charset="0"/>
                <a:sym typeface="Wingdings" panose="05000000000000000000" pitchFamily="2" charset="2"/>
              </a:rPr>
              <a:t> </a:t>
            </a:r>
            <a:r>
              <a:rPr lang="fr-FR" sz="1714" dirty="0">
                <a:solidFill>
                  <a:prstClr val="black"/>
                </a:solidFill>
                <a:latin typeface="Avenir Next LT Pro" panose="020B0504020202020204" pitchFamily="34" charset="0"/>
                <a:sym typeface="Wingdings" panose="05000000000000000000" pitchFamily="2" charset="2"/>
              </a:rPr>
              <a:t>pour proposer une gamme de produits hors des standards, jusqu’à 20% moins chers. Il s'agit de produits présentant soit des défauts physiques (poids, forme, calibre), soit une durée de vie plus courte, ne répondant donc pas aux normes des circuits de la distribution classique. </a:t>
            </a:r>
            <a:br>
              <a:rPr lang="fr-FR" sz="1714" dirty="0">
                <a:solidFill>
                  <a:prstClr val="black"/>
                </a:solidFill>
                <a:latin typeface="Avenir Next LT Pro" panose="020B0504020202020204" pitchFamily="34" charset="0"/>
                <a:sym typeface="Wingdings" panose="05000000000000000000" pitchFamily="2" charset="2"/>
              </a:rPr>
            </a:br>
            <a:endParaRPr lang="fr-FR" sz="1714"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b="1" dirty="0">
                <a:solidFill>
                  <a:prstClr val="black"/>
                </a:solidFill>
                <a:latin typeface="Avenir Next LT Pro" panose="020B0504020202020204" pitchFamily="34" charset="0"/>
                <a:sym typeface="Wingdings" panose="05000000000000000000" pitchFamily="2" charset="2"/>
              </a:rPr>
              <a:t>&gt;Ravensburger récompense la générosité</a:t>
            </a: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Ravensburger s'associe à l'application </a:t>
            </a:r>
            <a:r>
              <a:rPr lang="fr-FR" sz="1714" dirty="0" err="1">
                <a:solidFill>
                  <a:prstClr val="black"/>
                </a:solidFill>
                <a:latin typeface="Avenir Next LT Pro" panose="020B0504020202020204" pitchFamily="34" charset="0"/>
                <a:sym typeface="Wingdings" panose="05000000000000000000" pitchFamily="2" charset="2"/>
              </a:rPr>
              <a:t>Geev</a:t>
            </a:r>
            <a:r>
              <a:rPr lang="fr-FR" sz="1714" dirty="0">
                <a:solidFill>
                  <a:prstClr val="black"/>
                </a:solidFill>
                <a:latin typeface="Avenir Next LT Pro" panose="020B0504020202020204" pitchFamily="34" charset="0"/>
                <a:sym typeface="Wingdings" panose="05000000000000000000" pitchFamily="2" charset="2"/>
              </a:rPr>
              <a:t> et offre un avantage supplémentaire au consommateur qui fait un don d’un ancien jeu Ravensburger sur l’appli </a:t>
            </a:r>
            <a:r>
              <a:rPr lang="fr-FR" sz="1714" dirty="0" err="1">
                <a:solidFill>
                  <a:prstClr val="black"/>
                </a:solidFill>
                <a:latin typeface="Avenir Next LT Pro" panose="020B0504020202020204" pitchFamily="34" charset="0"/>
                <a:sym typeface="Wingdings" panose="05000000000000000000" pitchFamily="2" charset="2"/>
              </a:rPr>
              <a:t>Geev</a:t>
            </a:r>
            <a:endParaRPr lang="fr-FR" sz="1714" dirty="0">
              <a:solidFill>
                <a:prstClr val="black"/>
              </a:solidFill>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24089647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extérieur, personne, planche, gaz lacrymogène&#10;&#10;Description générée automatiquement">
            <a:extLst>
              <a:ext uri="{FF2B5EF4-FFF2-40B4-BE49-F238E27FC236}">
                <a16:creationId xmlns:a16="http://schemas.microsoft.com/office/drawing/2014/main" id="{957F0383-A83F-8E8D-DD52-B9EFDDD9BD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294454" cy="6858000"/>
          </a:xfrm>
          <a:prstGeom prst="rect">
            <a:avLst/>
          </a:prstGeom>
        </p:spPr>
      </p:pic>
      <p:sp>
        <p:nvSpPr>
          <p:cNvPr id="10" name="Rectangle 9">
            <a:extLst>
              <a:ext uri="{FF2B5EF4-FFF2-40B4-BE49-F238E27FC236}">
                <a16:creationId xmlns:a16="http://schemas.microsoft.com/office/drawing/2014/main" id="{C9A1743C-3284-E079-2E60-7D433C961059}"/>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464199" y="651691"/>
            <a:ext cx="10067705" cy="4137539"/>
          </a:xfrm>
        </p:spPr>
        <p:txBody>
          <a:bodyPr>
            <a:noAutofit/>
          </a:bodyPr>
          <a:lstStyle/>
          <a:p>
            <a:pPr marL="0" indent="0" algn="ctr">
              <a:spcBef>
                <a:spcPts val="0"/>
              </a:spcBef>
              <a:buNone/>
            </a:pPr>
            <a:r>
              <a:rPr lang="fr-FR" sz="4286" b="1" dirty="0">
                <a:solidFill>
                  <a:srgbClr val="222222"/>
                </a:solidFill>
                <a:latin typeface="Playfair Display" panose="00000500000000000000" pitchFamily="2" charset="0"/>
                <a:sym typeface="Wingdings" panose="05000000000000000000" pitchFamily="2" charset="2"/>
              </a:rPr>
              <a:t>Demain nous devons</a:t>
            </a:r>
            <a:br>
              <a:rPr lang="fr-FR" sz="4286" b="1" dirty="0">
                <a:solidFill>
                  <a:srgbClr val="222222"/>
                </a:solidFill>
                <a:latin typeface="Playfair Display" panose="00000500000000000000" pitchFamily="2" charset="0"/>
                <a:sym typeface="Wingdings" panose="05000000000000000000" pitchFamily="2" charset="2"/>
              </a:rPr>
            </a:br>
            <a:r>
              <a:rPr lang="fr-FR" sz="5714" b="1" dirty="0">
                <a:solidFill>
                  <a:srgbClr val="222222"/>
                </a:solidFill>
                <a:latin typeface="Playfair Display" panose="00000500000000000000" pitchFamily="2" charset="0"/>
                <a:sym typeface="Wingdings" panose="05000000000000000000" pitchFamily="2" charset="2"/>
              </a:rPr>
              <a:t>INCARNER</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dirty="0">
                <a:solidFill>
                  <a:srgbClr val="222222"/>
                </a:solidFill>
                <a:latin typeface="Playfair Display" panose="00000500000000000000" pitchFamily="2" charset="0"/>
                <a:sym typeface="Wingdings" panose="05000000000000000000" pitchFamily="2" charset="2"/>
              </a:rPr>
              <a:t>Le défi des prochaines années est de mieux incarner la marque, pour renforcer la proximité, nourrir la fidélité, créer la désirabilité…</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a:t>
            </a:r>
            <a:r>
              <a:rPr lang="fr-FR" sz="2000" dirty="0">
                <a:solidFill>
                  <a:srgbClr val="222222"/>
                </a:solidFill>
                <a:latin typeface="Playfair Display" panose="00000500000000000000" pitchFamily="2" charset="0"/>
                <a:sym typeface="Wingdings" panose="05000000000000000000" pitchFamily="2" charset="2"/>
              </a:rPr>
              <a:t> c’est comprendre les inquiétudes de ses clients et montrer que nous les avons compris : </a:t>
            </a:r>
            <a:r>
              <a:rPr lang="fr-FR" sz="2000" i="1" dirty="0">
                <a:solidFill>
                  <a:srgbClr val="222222"/>
                </a:solidFill>
                <a:latin typeface="Playfair Display" panose="00000500000000000000" pitchFamily="2" charset="0"/>
                <a:sym typeface="Wingdings" panose="05000000000000000000" pitchFamily="2" charset="2"/>
              </a:rPr>
              <a:t>j’ai peur pour mon pouvoir d’achat, je veux donner un sens à mes achats…</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a:t>
            </a:r>
            <a:r>
              <a:rPr lang="fr-FR" sz="2000" dirty="0">
                <a:solidFill>
                  <a:srgbClr val="222222"/>
                </a:solidFill>
                <a:latin typeface="Playfair Display" panose="00000500000000000000" pitchFamily="2" charset="0"/>
                <a:sym typeface="Wingdings" panose="05000000000000000000" pitchFamily="2" charset="2"/>
              </a:rPr>
              <a:t> c’est donner de la personnalité dans la relation avec la marque, étonner, pour créer un lien affectif et limiter la substituabilité</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 </a:t>
            </a:r>
            <a:r>
              <a:rPr lang="fr-FR" sz="2000" dirty="0">
                <a:solidFill>
                  <a:srgbClr val="222222"/>
                </a:solidFill>
                <a:latin typeface="Playfair Display" panose="00000500000000000000" pitchFamily="2" charset="0"/>
                <a:sym typeface="Wingdings" panose="05000000000000000000" pitchFamily="2" charset="2"/>
              </a:rPr>
              <a:t>c’est proposer des offres commerciales ‘utiles, responsables et adaptées’ qui sont connectées au réel des consommateurs.</a:t>
            </a:r>
          </a:p>
          <a:p>
            <a:pPr marL="0" indent="0">
              <a:spcBef>
                <a:spcPts val="0"/>
              </a:spcBef>
              <a:buNone/>
            </a:pPr>
            <a:br>
              <a:rPr lang="fr-FR" sz="1143" dirty="0">
                <a:solidFill>
                  <a:srgbClr val="222222"/>
                </a:solidFill>
              </a:rPr>
            </a:br>
            <a:endParaRPr lang="fr-FR" sz="1143" dirty="0">
              <a:solidFill>
                <a:srgbClr val="222222"/>
              </a:solidFill>
            </a:endParaRPr>
          </a:p>
          <a:p>
            <a:pPr marL="0" indent="0">
              <a:spcBef>
                <a:spcPts val="0"/>
              </a:spcBef>
              <a:buNone/>
            </a:pPr>
            <a:endParaRPr lang="fr-FR" sz="1143" b="1" dirty="0">
              <a:solidFill>
                <a:srgbClr val="222222"/>
              </a:solidFill>
            </a:endParaRPr>
          </a:p>
        </p:txBody>
      </p:sp>
    </p:spTree>
    <p:extLst>
      <p:ext uri="{BB962C8B-B14F-4D97-AF65-F5344CB8AC3E}">
        <p14:creationId xmlns:p14="http://schemas.microsoft.com/office/powerpoint/2010/main" val="22998968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1503E879-40A6-094A-A96E-B26AC02B24C6}"/>
              </a:ext>
            </a:extLst>
          </p:cNvPr>
          <p:cNvSpPr txBox="1"/>
          <p:nvPr/>
        </p:nvSpPr>
        <p:spPr>
          <a:xfrm>
            <a:off x="701453" y="2202778"/>
            <a:ext cx="10789095" cy="2538204"/>
          </a:xfrm>
          <a:prstGeom prst="rect">
            <a:avLst/>
          </a:prstGeom>
        </p:spPr>
        <p:txBody>
          <a:bodyPr vert="horz" wrap="square" lIns="0" tIns="9979" rIns="0" bIns="0" rtlCol="0">
            <a:spAutoFit/>
          </a:bodyPr>
          <a:lstStyle/>
          <a:p>
            <a:pPr marL="9072">
              <a:spcBef>
                <a:spcPts val="79"/>
              </a:spcBef>
            </a:pPr>
            <a:r>
              <a:rPr lang="fr-FR" sz="8214" b="1" dirty="0">
                <a:solidFill>
                  <a:srgbClr val="231F20"/>
                </a:solidFill>
                <a:latin typeface="Playfair Display"/>
                <a:cs typeface="Playfair Display"/>
              </a:rPr>
              <a:t>Dans ce contexte, notre stratégie</a:t>
            </a:r>
            <a:r>
              <a:rPr sz="8214" b="1" spc="-7" dirty="0">
                <a:solidFill>
                  <a:srgbClr val="231F20"/>
                </a:solidFill>
                <a:latin typeface="Playfair Display"/>
                <a:cs typeface="Playfair Display"/>
              </a:rPr>
              <a:t>.</a:t>
            </a:r>
            <a:endParaRPr sz="8214" dirty="0">
              <a:latin typeface="Playfair Display"/>
              <a:cs typeface="Playfair Display"/>
            </a:endParaRPr>
          </a:p>
        </p:txBody>
      </p:sp>
      <p:pic>
        <p:nvPicPr>
          <p:cNvPr id="2" name="Image 1">
            <a:extLst>
              <a:ext uri="{FF2B5EF4-FFF2-40B4-BE49-F238E27FC236}">
                <a16:creationId xmlns:a16="http://schemas.microsoft.com/office/drawing/2014/main" id="{A4C38551-193F-3747-2A0B-0B8C6B78CD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496529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760070" y="-154791"/>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3200" b="1" dirty="0">
                <a:latin typeface="Avenir Next LT Pro" panose="020B0504020202020204" pitchFamily="34" charset="0"/>
                <a:ea typeface="+mj-ea"/>
                <a:cs typeface="+mj-cs"/>
              </a:rPr>
              <a:t>Expression du Good Food Power</a:t>
            </a:r>
          </a:p>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 </a:t>
            </a: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En 2023 un juste équilibre entre </a:t>
            </a:r>
            <a:endParaRPr lang="fr-FR" sz="4000" dirty="0">
              <a:latin typeface="Avenir Next LT Pro" panose="020B0504020202020204" pitchFamily="34" charset="0"/>
              <a:ea typeface="+mj-ea"/>
              <a:cs typeface="+mj-cs"/>
            </a:endParaRPr>
          </a:p>
        </p:txBody>
      </p:sp>
      <p:sp>
        <p:nvSpPr>
          <p:cNvPr id="3" name="Triangle isocèle 2">
            <a:extLst>
              <a:ext uri="{FF2B5EF4-FFF2-40B4-BE49-F238E27FC236}">
                <a16:creationId xmlns:a16="http://schemas.microsoft.com/office/drawing/2014/main" id="{23BFF730-027F-432B-6A12-9A5EDD0CF691}"/>
              </a:ext>
            </a:extLst>
          </p:cNvPr>
          <p:cNvSpPr/>
          <p:nvPr/>
        </p:nvSpPr>
        <p:spPr>
          <a:xfrm flipV="1">
            <a:off x="2423889" y="2551346"/>
            <a:ext cx="2280212" cy="347241"/>
          </a:xfrm>
          <a:prstGeom prst="triangle">
            <a:avLst/>
          </a:prstGeom>
          <a:solidFill>
            <a:srgbClr val="007C3A"/>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D3907005-851B-638A-64BC-020818F4C708}"/>
              </a:ext>
            </a:extLst>
          </p:cNvPr>
          <p:cNvSpPr txBox="1"/>
          <p:nvPr/>
        </p:nvSpPr>
        <p:spPr>
          <a:xfrm>
            <a:off x="1879879" y="2959822"/>
            <a:ext cx="3368232" cy="1200329"/>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GOOD FOOD</a:t>
            </a:r>
            <a:b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ACCESSIBLE</a:t>
            </a:r>
          </a:p>
        </p:txBody>
      </p:sp>
      <p:sp>
        <p:nvSpPr>
          <p:cNvPr id="6" name="Triangle isocèle 5">
            <a:extLst>
              <a:ext uri="{FF2B5EF4-FFF2-40B4-BE49-F238E27FC236}">
                <a16:creationId xmlns:a16="http://schemas.microsoft.com/office/drawing/2014/main" id="{D079F551-888D-8458-BFEF-87D77A03CA84}"/>
              </a:ext>
            </a:extLst>
          </p:cNvPr>
          <p:cNvSpPr/>
          <p:nvPr/>
        </p:nvSpPr>
        <p:spPr>
          <a:xfrm flipV="1">
            <a:off x="7179155" y="2551346"/>
            <a:ext cx="2280212" cy="347241"/>
          </a:xfrm>
          <a:prstGeom prst="triangle">
            <a:avLst/>
          </a:prstGeom>
          <a:solidFill>
            <a:srgbClr val="C00000"/>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FD5816DE-22CF-2192-1A16-76776E9179FA}"/>
              </a:ext>
            </a:extLst>
          </p:cNvPr>
          <p:cNvSpPr txBox="1"/>
          <p:nvPr/>
        </p:nvSpPr>
        <p:spPr>
          <a:xfrm>
            <a:off x="6984314" y="2964959"/>
            <a:ext cx="2669893" cy="1200329"/>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RELATION CLIENT</a:t>
            </a:r>
          </a:p>
        </p:txBody>
      </p:sp>
      <p:sp>
        <p:nvSpPr>
          <p:cNvPr id="10" name="Triangle isocèle 9">
            <a:extLst>
              <a:ext uri="{FF2B5EF4-FFF2-40B4-BE49-F238E27FC236}">
                <a16:creationId xmlns:a16="http://schemas.microsoft.com/office/drawing/2014/main" id="{99598A9C-13A7-35A6-EC50-A1CC46116947}"/>
              </a:ext>
            </a:extLst>
          </p:cNvPr>
          <p:cNvSpPr/>
          <p:nvPr/>
        </p:nvSpPr>
        <p:spPr>
          <a:xfrm rot="10800000" flipV="1">
            <a:off x="7179154" y="4190765"/>
            <a:ext cx="2280212" cy="347241"/>
          </a:xfrm>
          <a:prstGeom prst="triangle">
            <a:avLst/>
          </a:prstGeom>
          <a:solidFill>
            <a:srgbClr val="C00000"/>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34E98C94-A87B-B281-6A99-6DA04D91508E}"/>
              </a:ext>
            </a:extLst>
          </p:cNvPr>
          <p:cNvSpPr/>
          <p:nvPr/>
        </p:nvSpPr>
        <p:spPr>
          <a:xfrm rot="10800000" flipV="1">
            <a:off x="2423889" y="4190764"/>
            <a:ext cx="2280212" cy="347241"/>
          </a:xfrm>
          <a:prstGeom prst="triangle">
            <a:avLst/>
          </a:prstGeom>
          <a:solidFill>
            <a:srgbClr val="007C3A"/>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437FCEC4-DF41-D9C1-35C0-969B51C11BB1}"/>
              </a:ext>
            </a:extLst>
          </p:cNvPr>
          <p:cNvSpPr/>
          <p:nvPr/>
        </p:nvSpPr>
        <p:spPr>
          <a:xfrm rot="10800000" flipV="1">
            <a:off x="4704102" y="5476197"/>
            <a:ext cx="2280212" cy="347241"/>
          </a:xfrm>
          <a:prstGeom prst="triangle">
            <a:avLst/>
          </a:prstGeom>
          <a:solidFill>
            <a:schemeClr val="tx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9" name="Connecteur droit 8">
            <a:extLst>
              <a:ext uri="{FF2B5EF4-FFF2-40B4-BE49-F238E27FC236}">
                <a16:creationId xmlns:a16="http://schemas.microsoft.com/office/drawing/2014/main" id="{399D3325-A24B-E5DF-A9BB-40C53AA82377}"/>
              </a:ext>
            </a:extLst>
          </p:cNvPr>
          <p:cNvCxnSpPr/>
          <p:nvPr/>
        </p:nvCxnSpPr>
        <p:spPr>
          <a:xfrm>
            <a:off x="2423217" y="5353879"/>
            <a:ext cx="714292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B9AE5E37-8F7B-16F6-F9A6-F9CDE81185A0}"/>
              </a:ext>
            </a:extLst>
          </p:cNvPr>
          <p:cNvCxnSpPr>
            <a:cxnSpLocks/>
          </p:cNvCxnSpPr>
          <p:nvPr/>
        </p:nvCxnSpPr>
        <p:spPr>
          <a:xfrm>
            <a:off x="2423217" y="4870174"/>
            <a:ext cx="23619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A40FBAC0-E2CB-2D25-359C-177117C7B852}"/>
              </a:ext>
            </a:extLst>
          </p:cNvPr>
          <p:cNvCxnSpPr>
            <a:cxnSpLocks/>
          </p:cNvCxnSpPr>
          <p:nvPr/>
        </p:nvCxnSpPr>
        <p:spPr>
          <a:xfrm>
            <a:off x="7204232" y="4856922"/>
            <a:ext cx="23619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4491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481781" y="530237"/>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Enjeux clés</a:t>
            </a:r>
            <a:endParaRPr kumimoji="0" lang="fr-FR" sz="32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lang="fr-FR" sz="2400" b="1" dirty="0">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2400" dirty="0">
                <a:latin typeface="Avenir Next LT Pro" panose="020B0504020202020204" pitchFamily="34" charset="0"/>
                <a:ea typeface="+mj-ea"/>
                <a:cs typeface="+mj-cs"/>
              </a:rPr>
              <a:t>Constat aujourd’hui</a:t>
            </a:r>
          </a:p>
          <a:p>
            <a:pPr marL="0" marR="0" lvl="0" indent="0" defTabSz="914400" eaLnBrk="0" fontAlgn="base" latinLnBrk="0" hangingPunct="0">
              <a:spcBef>
                <a:spcPct val="0"/>
              </a:spcBef>
              <a:spcAft>
                <a:spcPts val="600"/>
              </a:spcAft>
              <a:buClrTx/>
              <a:buSzTx/>
              <a:buFontTx/>
              <a:buNone/>
              <a:tabLst/>
              <a:defRPr/>
            </a:pPr>
            <a:r>
              <a:rPr lang="fr-FR" sz="2400" dirty="0">
                <a:latin typeface="Avenir Next LT Pro" panose="020B0504020202020204" pitchFamily="34" charset="0"/>
                <a:ea typeface="+mj-ea"/>
                <a:cs typeface="+mj-cs"/>
              </a:rPr>
              <a:t>Bon recrutement &amp; évolution positive du taux de nourriture</a:t>
            </a:r>
          </a:p>
          <a:p>
            <a:pPr marL="0" marR="0" lvl="0" indent="0" defTabSz="914400" eaLnBrk="0" fontAlgn="base" latinLnBrk="0" hangingPunct="0">
              <a:spcBef>
                <a:spcPct val="0"/>
              </a:spcBef>
              <a:spcAft>
                <a:spcPts val="600"/>
              </a:spcAft>
              <a:buClrTx/>
              <a:buSzTx/>
              <a:buFontTx/>
              <a:buNone/>
              <a:tabLst/>
              <a:defRPr/>
            </a:pPr>
            <a:endParaRPr lang="fr-FR" sz="2400" dirty="0">
              <a:latin typeface="Avenir Next LT Pro" panose="020B0504020202020204" pitchFamily="34" charset="0"/>
              <a:ea typeface="+mj-ea"/>
              <a:cs typeface="+mj-cs"/>
            </a:endParaRPr>
          </a:p>
        </p:txBody>
      </p:sp>
      <p:sp>
        <p:nvSpPr>
          <p:cNvPr id="4" name="ZoneTexte 3">
            <a:extLst>
              <a:ext uri="{FF2B5EF4-FFF2-40B4-BE49-F238E27FC236}">
                <a16:creationId xmlns:a16="http://schemas.microsoft.com/office/drawing/2014/main" id="{FEAA5408-CE79-1FB9-4D51-D370F433E247}"/>
              </a:ext>
            </a:extLst>
          </p:cNvPr>
          <p:cNvSpPr txBox="1"/>
          <p:nvPr/>
        </p:nvSpPr>
        <p:spPr>
          <a:xfrm>
            <a:off x="6259729" y="2592776"/>
            <a:ext cx="6096000" cy="2569934"/>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lang="fr-FR" sz="3600" b="1" dirty="0">
                <a:latin typeface="Playfair Display" panose="00000500000000000000" pitchFamily="2" charset="0"/>
                <a:ea typeface="+mj-ea"/>
                <a:cs typeface="+mj-cs"/>
              </a:rPr>
              <a:t>Soutenir la fidélité </a:t>
            </a:r>
            <a:br>
              <a:rPr lang="fr-FR" sz="2400" dirty="0">
                <a:latin typeface="Avenir Next LT Pro" panose="020B0504020202020204" pitchFamily="34" charset="0"/>
                <a:ea typeface="+mj-ea"/>
                <a:cs typeface="+mj-cs"/>
              </a:rPr>
            </a:b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&amp; choyer les 25% les plus fidèles </a:t>
            </a: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(qui représentent 75% du chiffre)</a:t>
            </a: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Cible à sécuriser </a:t>
            </a:r>
          </a:p>
          <a:p>
            <a:pPr marL="285750" marR="0" lvl="0" indent="-285750" defTabSz="914400" eaLnBrk="0" fontAlgn="base" latinLnBrk="0" hangingPunct="0">
              <a:spcBef>
                <a:spcPct val="0"/>
              </a:spcBef>
              <a:spcAft>
                <a:spcPts val="600"/>
              </a:spcAft>
              <a:buClrTx/>
              <a:buSzTx/>
              <a:buFont typeface="Wingdings" panose="05000000000000000000" pitchFamily="2" charset="2"/>
              <a:buChar char="è"/>
              <a:tabLst/>
              <a:defRPr/>
            </a:pPr>
            <a:r>
              <a:rPr lang="fr-FR" sz="2400" dirty="0">
                <a:latin typeface="Avenir Next LT Pro" panose="020B0504020202020204" pitchFamily="34" charset="0"/>
                <a:ea typeface="+mj-ea"/>
                <a:cs typeface="+mj-cs"/>
                <a:sym typeface="Wingdings" panose="05000000000000000000" pitchFamily="2" charset="2"/>
              </a:rPr>
              <a:t>Aller plus loin dans l’animation ciblée</a:t>
            </a:r>
          </a:p>
        </p:txBody>
      </p:sp>
      <p:sp>
        <p:nvSpPr>
          <p:cNvPr id="6" name="ZoneTexte 5">
            <a:extLst>
              <a:ext uri="{FF2B5EF4-FFF2-40B4-BE49-F238E27FC236}">
                <a16:creationId xmlns:a16="http://schemas.microsoft.com/office/drawing/2014/main" id="{DF3307B7-1282-A73F-F8CC-68D0AE032B87}"/>
              </a:ext>
            </a:extLst>
          </p:cNvPr>
          <p:cNvSpPr txBox="1"/>
          <p:nvPr/>
        </p:nvSpPr>
        <p:spPr>
          <a:xfrm>
            <a:off x="423450" y="2592776"/>
            <a:ext cx="5672550" cy="1754326"/>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lang="fr-FR" sz="3600" b="1" dirty="0">
                <a:latin typeface="Playfair Display" panose="00000500000000000000" pitchFamily="2" charset="0"/>
                <a:ea typeface="+mj-ea"/>
                <a:cs typeface="+mj-cs"/>
              </a:rPr>
              <a:t>Accroitre le recrutement</a:t>
            </a:r>
            <a:br>
              <a:rPr lang="fr-FR" sz="2400" b="1" dirty="0">
                <a:latin typeface="Avenir Next LT Pro" panose="020B0504020202020204" pitchFamily="34" charset="0"/>
                <a:ea typeface="+mj-ea"/>
                <a:cs typeface="+mj-cs"/>
              </a:rPr>
            </a:b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sym typeface="Wingdings" panose="05000000000000000000" pitchFamily="2" charset="2"/>
              </a:rPr>
              <a:t> Retenir un mix média pour renforcer la conquête</a:t>
            </a:r>
            <a:endParaRPr lang="fr-FR" sz="2400" dirty="0">
              <a:latin typeface="Avenir Next LT Pro" panose="020B0504020202020204" pitchFamily="34" charset="0"/>
              <a:ea typeface="+mj-ea"/>
              <a:cs typeface="+mj-cs"/>
            </a:endParaRPr>
          </a:p>
        </p:txBody>
      </p:sp>
      <p:sp>
        <p:nvSpPr>
          <p:cNvPr id="7" name="ZoneTexte 6">
            <a:extLst>
              <a:ext uri="{FF2B5EF4-FFF2-40B4-BE49-F238E27FC236}">
                <a16:creationId xmlns:a16="http://schemas.microsoft.com/office/drawing/2014/main" id="{9EF899BE-2D57-769E-308E-996266846CE0}"/>
              </a:ext>
            </a:extLst>
          </p:cNvPr>
          <p:cNvSpPr txBox="1"/>
          <p:nvPr/>
        </p:nvSpPr>
        <p:spPr>
          <a:xfrm>
            <a:off x="2418865" y="5408787"/>
            <a:ext cx="6096000" cy="1384995"/>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br>
              <a:rPr lang="fr-FR" sz="2800" dirty="0">
                <a:latin typeface="Avenir Next LT Pro" panose="020B0504020202020204" pitchFamily="34" charset="0"/>
                <a:ea typeface="+mj-ea"/>
                <a:cs typeface="+mj-cs"/>
              </a:rPr>
            </a:br>
            <a:r>
              <a:rPr lang="fr-FR" sz="2800" b="1" dirty="0">
                <a:latin typeface="Playfair Display" panose="00000500000000000000" pitchFamily="2" charset="0"/>
                <a:ea typeface="+mj-ea"/>
                <a:cs typeface="+mj-cs"/>
              </a:rPr>
              <a:t>Convertir des clients secondaires </a:t>
            </a:r>
            <a:br>
              <a:rPr lang="fr-FR" sz="2800" b="1" dirty="0">
                <a:latin typeface="Playfair Display" panose="00000500000000000000" pitchFamily="2" charset="0"/>
                <a:ea typeface="+mj-ea"/>
                <a:cs typeface="+mj-cs"/>
              </a:rPr>
            </a:br>
            <a:r>
              <a:rPr lang="fr-FR" sz="2800" b="1" dirty="0">
                <a:latin typeface="Playfair Display" panose="00000500000000000000" pitchFamily="2" charset="0"/>
                <a:ea typeface="+mj-ea"/>
                <a:cs typeface="+mj-cs"/>
              </a:rPr>
              <a:t>en des clients ‘principaux’ (plein)</a:t>
            </a:r>
            <a:endParaRPr lang="fr-FR" sz="2800" dirty="0">
              <a:latin typeface="Playfair Display" panose="00000500000000000000" pitchFamily="2" charset="0"/>
              <a:ea typeface="+mj-ea"/>
              <a:cs typeface="+mj-cs"/>
            </a:endParaRPr>
          </a:p>
        </p:txBody>
      </p:sp>
      <p:sp>
        <p:nvSpPr>
          <p:cNvPr id="8" name="Flèche : courbe vers le haut 7">
            <a:extLst>
              <a:ext uri="{FF2B5EF4-FFF2-40B4-BE49-F238E27FC236}">
                <a16:creationId xmlns:a16="http://schemas.microsoft.com/office/drawing/2014/main" id="{35C476BB-5699-2F60-55C5-4DC86FCFD09F}"/>
              </a:ext>
            </a:extLst>
          </p:cNvPr>
          <p:cNvSpPr/>
          <p:nvPr/>
        </p:nvSpPr>
        <p:spPr>
          <a:xfrm>
            <a:off x="3703561" y="5162710"/>
            <a:ext cx="3526607" cy="646331"/>
          </a:xfrm>
          <a:prstGeom prst="curvedUpArrow">
            <a:avLst>
              <a:gd name="adj1" fmla="val 46174"/>
              <a:gd name="adj2" fmla="val 72186"/>
              <a:gd name="adj3" fmla="val 51655"/>
            </a:avLst>
          </a:prstGeom>
          <a:gradFill flip="none" rotWithShape="1">
            <a:gsLst>
              <a:gs pos="0">
                <a:srgbClr val="007C3A"/>
              </a:gs>
              <a:gs pos="100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a:solidFill>
                <a:schemeClr val="tx1"/>
              </a:solidFill>
            </a:endParaRPr>
          </a:p>
        </p:txBody>
      </p:sp>
      <p:sp>
        <p:nvSpPr>
          <p:cNvPr id="9" name="Flèche : pentagone 8">
            <a:extLst>
              <a:ext uri="{FF2B5EF4-FFF2-40B4-BE49-F238E27FC236}">
                <a16:creationId xmlns:a16="http://schemas.microsoft.com/office/drawing/2014/main" id="{1A206773-1790-D893-317E-5BE640FDD8F3}"/>
              </a:ext>
            </a:extLst>
          </p:cNvPr>
          <p:cNvSpPr/>
          <p:nvPr/>
        </p:nvSpPr>
        <p:spPr>
          <a:xfrm>
            <a:off x="481781" y="3163161"/>
            <a:ext cx="5269662" cy="123378"/>
          </a:xfrm>
          <a:prstGeom prst="homePlate">
            <a:avLst>
              <a:gd name="adj" fmla="val 422501"/>
            </a:avLst>
          </a:prstGeom>
          <a:solidFill>
            <a:srgbClr val="007C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 pentagone 9">
            <a:extLst>
              <a:ext uri="{FF2B5EF4-FFF2-40B4-BE49-F238E27FC236}">
                <a16:creationId xmlns:a16="http://schemas.microsoft.com/office/drawing/2014/main" id="{139F40E2-984F-0156-AB4F-7A723D469BC9}"/>
              </a:ext>
            </a:extLst>
          </p:cNvPr>
          <p:cNvSpPr/>
          <p:nvPr/>
        </p:nvSpPr>
        <p:spPr>
          <a:xfrm>
            <a:off x="6387547" y="3163161"/>
            <a:ext cx="3882888" cy="122400"/>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570442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2F3B0B76-2187-287D-3613-8E2ABA8E0D24}"/>
              </a:ext>
            </a:extLst>
          </p:cNvPr>
          <p:cNvSpPr txBox="1"/>
          <p:nvPr/>
        </p:nvSpPr>
        <p:spPr bwMode="auto">
          <a:xfrm>
            <a:off x="609600" y="274638"/>
            <a:ext cx="10972800" cy="1143000"/>
          </a:xfrm>
          <a:prstGeom prst="rect">
            <a:avLst/>
          </a:prstGeom>
          <a:noFill/>
          <a:ln>
            <a:noFill/>
          </a:ln>
        </p:spPr>
        <p:txBody>
          <a:bodyPr vert="horz" wrap="square" lIns="91440" tIns="45720" rIns="91440" bIns="45720" numCol="1" rtlCol="0" anchor="ctr"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3600" b="1" dirty="0">
                <a:latin typeface="Avenir Next LT Pro" panose="020B0504020202020204" pitchFamily="34" charset="0"/>
              </a:rPr>
              <a:t>Actions commerce / Trafic</a:t>
            </a:r>
          </a:p>
        </p:txBody>
      </p:sp>
      <p:sp>
        <p:nvSpPr>
          <p:cNvPr id="2" name="ZoneTexte 1">
            <a:extLst>
              <a:ext uri="{FF2B5EF4-FFF2-40B4-BE49-F238E27FC236}">
                <a16:creationId xmlns:a16="http://schemas.microsoft.com/office/drawing/2014/main" id="{20DC8E12-0CFD-FCC5-B67D-8A6DEB029DCB}"/>
              </a:ext>
            </a:extLst>
          </p:cNvPr>
          <p:cNvSpPr txBox="1"/>
          <p:nvPr/>
        </p:nvSpPr>
        <p:spPr bwMode="auto">
          <a:xfrm>
            <a:off x="609599" y="1600202"/>
            <a:ext cx="9899375" cy="1012370"/>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2400" dirty="0">
                <a:latin typeface="Avenir Next LT Pro" panose="020B0504020202020204" pitchFamily="34" charset="0"/>
              </a:rPr>
              <a:t>Animation commerciale 2023 Une évolution du PAC</a:t>
            </a:r>
          </a:p>
        </p:txBody>
      </p:sp>
      <p:sp>
        <p:nvSpPr>
          <p:cNvPr id="5" name="Triangle isocèle 4">
            <a:extLst>
              <a:ext uri="{FF2B5EF4-FFF2-40B4-BE49-F238E27FC236}">
                <a16:creationId xmlns:a16="http://schemas.microsoft.com/office/drawing/2014/main" id="{CD45255E-3677-F0DC-8D29-78CE3FF4B69A}"/>
              </a:ext>
            </a:extLst>
          </p:cNvPr>
          <p:cNvSpPr/>
          <p:nvPr/>
        </p:nvSpPr>
        <p:spPr>
          <a:xfrm flipV="1">
            <a:off x="1295919"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FBE6BBB6-B4A8-4D68-FE58-8ACA527B6042}"/>
              </a:ext>
            </a:extLst>
          </p:cNvPr>
          <p:cNvSpPr txBox="1"/>
          <p:nvPr/>
        </p:nvSpPr>
        <p:spPr bwMode="auto">
          <a:xfrm>
            <a:off x="168702" y="3468044"/>
            <a:ext cx="4008589" cy="2248676"/>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a:t>
            </a:r>
            <a:r>
              <a:rPr lang="fr-FR" sz="2400" b="1" dirty="0">
                <a:latin typeface="Avenir Next LT Pro" panose="020B0504020202020204" pitchFamily="34" charset="0"/>
              </a:rPr>
              <a:t>Un rythme promos soutenu</a:t>
            </a: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rPr>
              <a:t>Une sélection de promo chaque semaine, une offre produit adaptée pour booster notre image prix, des mécaniques d’offres pour influer le comportement client.</a:t>
            </a:r>
          </a:p>
        </p:txBody>
      </p:sp>
      <p:sp>
        <p:nvSpPr>
          <p:cNvPr id="7" name="Triangle isocèle 6">
            <a:extLst>
              <a:ext uri="{FF2B5EF4-FFF2-40B4-BE49-F238E27FC236}">
                <a16:creationId xmlns:a16="http://schemas.microsoft.com/office/drawing/2014/main" id="{1B490E26-4765-3459-A401-E193F33D5875}"/>
              </a:ext>
            </a:extLst>
          </p:cNvPr>
          <p:cNvSpPr/>
          <p:nvPr/>
        </p:nvSpPr>
        <p:spPr>
          <a:xfrm flipV="1">
            <a:off x="9141927"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5F4CC79E-AA0B-5334-5AE8-C122A38F67B2}"/>
              </a:ext>
            </a:extLst>
          </p:cNvPr>
          <p:cNvSpPr txBox="1"/>
          <p:nvPr/>
        </p:nvSpPr>
        <p:spPr bwMode="auto">
          <a:xfrm>
            <a:off x="8124472" y="3468043"/>
            <a:ext cx="3789066" cy="2537925"/>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 Une médiatisation variée des contenus promo </a:t>
            </a: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sym typeface="Wingdings" panose="05000000000000000000" pitchFamily="2" charset="2"/>
              </a:rPr>
              <a:t>Nouveaux formats des prospectus, théâtralisation en </a:t>
            </a:r>
            <a:r>
              <a:rPr lang="fr-FR" sz="1600" dirty="0" err="1">
                <a:latin typeface="Avenir Next LT Pro" panose="020B0504020202020204" pitchFamily="34" charset="0"/>
                <a:sym typeface="Wingdings" panose="05000000000000000000" pitchFamily="2" charset="2"/>
              </a:rPr>
              <a:t>mag</a:t>
            </a:r>
            <a:r>
              <a:rPr lang="fr-FR" sz="1600" dirty="0">
                <a:latin typeface="Avenir Next LT Pro" panose="020B0504020202020204" pitchFamily="34" charset="0"/>
                <a:sym typeface="Wingdings" panose="05000000000000000000" pitchFamily="2" charset="2"/>
              </a:rPr>
              <a:t>, diffusion ciblée ou non et médiatisation digitale accrue </a:t>
            </a:r>
            <a:endParaRPr lang="fr-FR" sz="1600" dirty="0">
              <a:latin typeface="Avenir Next LT Pro" panose="020B0504020202020204" pitchFamily="34" charset="0"/>
            </a:endParaRPr>
          </a:p>
          <a:p>
            <a:pPr algn="ctr" eaLnBrk="0" fontAlgn="base" hangingPunct="0">
              <a:lnSpc>
                <a:spcPct val="90000"/>
              </a:lnSpc>
              <a:spcBef>
                <a:spcPct val="20000"/>
              </a:spcBef>
              <a:spcAft>
                <a:spcPct val="0"/>
              </a:spcAft>
              <a:buFont typeface="Arial" panose="020B0604020202020204" pitchFamily="34" charset="0"/>
            </a:pPr>
            <a:endParaRPr lang="fr-FR" dirty="0">
              <a:latin typeface="Avenir Next LT Pro" panose="020B0504020202020204" pitchFamily="34" charset="0"/>
            </a:endParaRPr>
          </a:p>
        </p:txBody>
      </p:sp>
      <p:sp>
        <p:nvSpPr>
          <p:cNvPr id="11" name="Triangle isocèle 10">
            <a:extLst>
              <a:ext uri="{FF2B5EF4-FFF2-40B4-BE49-F238E27FC236}">
                <a16:creationId xmlns:a16="http://schemas.microsoft.com/office/drawing/2014/main" id="{4C229911-3799-2A89-BB05-7E36C3A57B11}"/>
              </a:ext>
            </a:extLst>
          </p:cNvPr>
          <p:cNvSpPr/>
          <p:nvPr/>
        </p:nvSpPr>
        <p:spPr>
          <a:xfrm flipV="1">
            <a:off x="4980848"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993114B6-F0FA-3A33-2509-D2A24127CFFA}"/>
              </a:ext>
            </a:extLst>
          </p:cNvPr>
          <p:cNvSpPr txBox="1"/>
          <p:nvPr/>
        </p:nvSpPr>
        <p:spPr bwMode="auto">
          <a:xfrm>
            <a:off x="4197342" y="3468044"/>
            <a:ext cx="3667328" cy="2248676"/>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a:t>
            </a:r>
            <a:r>
              <a:rPr lang="fr-FR" sz="2400" b="1" dirty="0">
                <a:latin typeface="Avenir Next LT Pro" panose="020B0504020202020204" pitchFamily="34" charset="0"/>
              </a:rPr>
              <a:t>Des temps forts </a:t>
            </a:r>
            <a:br>
              <a:rPr lang="fr-FR" sz="2400" b="1" dirty="0">
                <a:latin typeface="Avenir Next LT Pro" panose="020B0504020202020204" pitchFamily="34" charset="0"/>
              </a:rPr>
            </a:br>
            <a:r>
              <a:rPr lang="fr-FR" sz="2400" b="1" dirty="0">
                <a:latin typeface="Avenir Next LT Pro" panose="020B0504020202020204" pitchFamily="34" charset="0"/>
              </a:rPr>
              <a:t>puissants </a:t>
            </a: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rPr>
              <a:t>Des activations commerciales pour rythmer le commerce autour des marronniers et de nos temps forts propriétaire, en favorisant les animations clients.</a:t>
            </a:r>
          </a:p>
        </p:txBody>
      </p:sp>
      <p:sp>
        <p:nvSpPr>
          <p:cNvPr id="13" name="Flèche : pentagone 12">
            <a:extLst>
              <a:ext uri="{FF2B5EF4-FFF2-40B4-BE49-F238E27FC236}">
                <a16:creationId xmlns:a16="http://schemas.microsoft.com/office/drawing/2014/main" id="{B0682CA1-BDAB-4D9B-9AF0-870A7392489A}"/>
              </a:ext>
            </a:extLst>
          </p:cNvPr>
          <p:cNvSpPr/>
          <p:nvPr/>
        </p:nvSpPr>
        <p:spPr>
          <a:xfrm>
            <a:off x="609599" y="1141280"/>
            <a:ext cx="4532684" cy="194647"/>
          </a:xfrm>
          <a:prstGeom prst="homePlate">
            <a:avLst>
              <a:gd name="adj" fmla="val 422501"/>
            </a:avLst>
          </a:prstGeom>
          <a:solidFill>
            <a:srgbClr val="007C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987433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2F3B0B76-2187-287D-3613-8E2ABA8E0D24}"/>
              </a:ext>
            </a:extLst>
          </p:cNvPr>
          <p:cNvSpPr txBox="1"/>
          <p:nvPr/>
        </p:nvSpPr>
        <p:spPr bwMode="auto">
          <a:xfrm>
            <a:off x="609600" y="274638"/>
            <a:ext cx="10972800" cy="1143000"/>
          </a:xfrm>
          <a:prstGeom prst="rect">
            <a:avLst/>
          </a:prstGeom>
          <a:noFill/>
          <a:ln>
            <a:noFill/>
          </a:ln>
        </p:spPr>
        <p:txBody>
          <a:bodyPr vert="horz" wrap="square" lIns="91440" tIns="45720" rIns="91440" bIns="45720" numCol="1" rtlCol="0" anchor="ctr" anchorCtr="0" compatLnSpc="1">
            <a:prstTxWarp prst="textNoShape">
              <a:avLst/>
            </a:prstTxWarp>
            <a:normAutofit/>
          </a:bodyPr>
          <a:lstStyle/>
          <a:p>
            <a:pPr marL="0" marR="0" lvl="0" indent="0"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Ambition Communication Marque</a:t>
            </a:r>
          </a:p>
        </p:txBody>
      </p:sp>
      <p:sp>
        <p:nvSpPr>
          <p:cNvPr id="4" name="Flèche : pentagone 3">
            <a:extLst>
              <a:ext uri="{FF2B5EF4-FFF2-40B4-BE49-F238E27FC236}">
                <a16:creationId xmlns:a16="http://schemas.microsoft.com/office/drawing/2014/main" id="{C3C558AA-65B6-3C9F-7CA5-572E49CA3CE7}"/>
              </a:ext>
            </a:extLst>
          </p:cNvPr>
          <p:cNvSpPr/>
          <p:nvPr/>
        </p:nvSpPr>
        <p:spPr>
          <a:xfrm>
            <a:off x="609599" y="1204945"/>
            <a:ext cx="3962399" cy="194647"/>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5">
            <a:extLst>
              <a:ext uri="{FF2B5EF4-FFF2-40B4-BE49-F238E27FC236}">
                <a16:creationId xmlns:a16="http://schemas.microsoft.com/office/drawing/2014/main" id="{FBE6BBB6-B4A8-4D68-FE58-8ACA527B6042}"/>
              </a:ext>
            </a:extLst>
          </p:cNvPr>
          <p:cNvSpPr txBox="1"/>
          <p:nvPr/>
        </p:nvSpPr>
        <p:spPr bwMode="auto">
          <a:xfrm>
            <a:off x="84771" y="2777322"/>
            <a:ext cx="4079776" cy="1902640"/>
          </a:xfrm>
          <a:prstGeom prst="rect">
            <a:avLst/>
          </a:prstGeom>
          <a:noFill/>
          <a:ln>
            <a:noFill/>
          </a:ln>
        </p:spPr>
        <p:txBody>
          <a:bodyPr vert="horz" wrap="square" lIns="91440" tIns="45720" rIns="91440" bIns="45720" numCol="1" rtlCol="0" anchor="t" anchorCtr="0" compatLnSpc="1">
            <a:prstTxWarp prst="textNoShape">
              <a:avLst/>
            </a:prstTxWarp>
            <a:noAutofit/>
          </a:bodyPr>
          <a:lstStyle>
            <a:defPPr>
              <a:defRPr kern="0"/>
            </a:defP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rPr>
              <a:t>Créer du contenu </a:t>
            </a:r>
            <a:br>
              <a:rPr lang="fr-FR" sz="2400" b="1" dirty="0">
                <a:latin typeface="Avenir Next LT Pro" panose="020B0504020202020204" pitchFamily="34" charset="0"/>
              </a:rPr>
            </a:br>
            <a:r>
              <a:rPr lang="fr-FR" sz="2400" b="1" dirty="0">
                <a:latin typeface="Avenir Next LT Pro" panose="020B0504020202020204" pitchFamily="34" charset="0"/>
              </a:rPr>
              <a:t>de marque</a:t>
            </a:r>
          </a:p>
        </p:txBody>
      </p:sp>
      <p:sp>
        <p:nvSpPr>
          <p:cNvPr id="6" name="ZoneTexte 7">
            <a:extLst>
              <a:ext uri="{FF2B5EF4-FFF2-40B4-BE49-F238E27FC236}">
                <a16:creationId xmlns:a16="http://schemas.microsoft.com/office/drawing/2014/main" id="{5F4CC79E-AA0B-5334-5AE8-C122A38F67B2}"/>
              </a:ext>
            </a:extLst>
          </p:cNvPr>
          <p:cNvSpPr txBox="1"/>
          <p:nvPr/>
        </p:nvSpPr>
        <p:spPr bwMode="auto">
          <a:xfrm>
            <a:off x="8093772" y="2840204"/>
            <a:ext cx="3850465" cy="1776875"/>
          </a:xfrm>
          <a:prstGeom prst="rect">
            <a:avLst/>
          </a:prstGeom>
          <a:noFill/>
          <a:ln>
            <a:noFill/>
          </a:ln>
        </p:spPr>
        <p:txBody>
          <a:bodyPr vert="horz" wrap="square" lIns="91440" tIns="45720" rIns="91440" bIns="45720" numCol="1" rtlCol="0" anchor="t" anchorCtr="0" compatLnSpc="1">
            <a:prstTxWarp prst="textNoShape">
              <a:avLst/>
            </a:prstTxWarp>
            <a:noAutofit/>
          </a:bodyPr>
          <a:lstStyle>
            <a:defPPr>
              <a:defRPr kern="0"/>
            </a:defPPr>
          </a:lstStyle>
          <a:p>
            <a:pPr algn="ctr" eaLnBrk="0" fontAlgn="base" hangingPunct="0">
              <a:lnSpc>
                <a:spcPct val="90000"/>
              </a:lnSpc>
              <a:spcBef>
                <a:spcPct val="20000"/>
              </a:spcBef>
              <a:spcAft>
                <a:spcPct val="0"/>
              </a:spcAft>
            </a:pPr>
            <a:r>
              <a:rPr lang="fr-FR" sz="2400" b="1" dirty="0">
                <a:latin typeface="Avenir Next LT Pro" panose="020B0504020202020204" pitchFamily="34" charset="0"/>
                <a:sym typeface="Wingdings" panose="05000000000000000000" pitchFamily="2" charset="2"/>
              </a:rPr>
              <a:t>Booster la médiatisation</a:t>
            </a:r>
          </a:p>
          <a:p>
            <a:pPr algn="ctr" eaLnBrk="0" fontAlgn="base" hangingPunct="0">
              <a:lnSpc>
                <a:spcPct val="90000"/>
              </a:lnSpc>
              <a:spcBef>
                <a:spcPct val="20000"/>
              </a:spcBef>
              <a:spcAft>
                <a:spcPct val="0"/>
              </a:spcAft>
            </a:pPr>
            <a:r>
              <a:rPr lang="fr-FR" sz="1600" dirty="0">
                <a:latin typeface="Avenir Next LT Pro" panose="020B0504020202020204" pitchFamily="34" charset="0"/>
                <a:sym typeface="Wingdings" panose="05000000000000000000" pitchFamily="2" charset="2"/>
              </a:rPr>
              <a:t>une présence en média classique </a:t>
            </a:r>
            <a:r>
              <a:rPr lang="fr-FR" sz="1600" dirty="0" err="1">
                <a:latin typeface="Avenir Next LT Pro" panose="020B0504020202020204" pitchFamily="34" charset="0"/>
                <a:sym typeface="Wingdings" panose="05000000000000000000" pitchFamily="2" charset="2"/>
              </a:rPr>
              <a:t>intesifiée</a:t>
            </a:r>
            <a:r>
              <a:rPr lang="fr-FR" sz="1600" dirty="0">
                <a:latin typeface="Avenir Next LT Pro" panose="020B0504020202020204" pitchFamily="34" charset="0"/>
                <a:sym typeface="Wingdings" panose="05000000000000000000" pitchFamily="2" charset="2"/>
              </a:rPr>
              <a:t> et surtout une densification sur le média digital</a:t>
            </a:r>
            <a:endParaRPr lang="fr-FR" sz="1600" dirty="0">
              <a:latin typeface="Avenir Next LT Pro" panose="020B0504020202020204" pitchFamily="34" charset="0"/>
            </a:endParaRPr>
          </a:p>
        </p:txBody>
      </p:sp>
      <p:sp>
        <p:nvSpPr>
          <p:cNvPr id="7" name="ZoneTexte 11">
            <a:extLst>
              <a:ext uri="{FF2B5EF4-FFF2-40B4-BE49-F238E27FC236}">
                <a16:creationId xmlns:a16="http://schemas.microsoft.com/office/drawing/2014/main" id="{993114B6-F0FA-3A33-2509-D2A24127CFFA}"/>
              </a:ext>
            </a:extLst>
          </p:cNvPr>
          <p:cNvSpPr txBox="1"/>
          <p:nvPr/>
        </p:nvSpPr>
        <p:spPr bwMode="auto">
          <a:xfrm>
            <a:off x="3815748" y="2806823"/>
            <a:ext cx="4084355" cy="2174131"/>
          </a:xfrm>
          <a:prstGeom prst="rect">
            <a:avLst/>
          </a:prstGeom>
          <a:noFill/>
          <a:ln>
            <a:noFill/>
          </a:ln>
        </p:spPr>
        <p:txBody>
          <a:bodyPr vert="horz" wrap="square" lIns="91440" tIns="45720" rIns="91440" bIns="45720" numCol="1" rtlCol="0" anchor="t" anchorCtr="0" compatLnSpc="1">
            <a:prstTxWarp prst="textNoShape">
              <a:avLst/>
            </a:prstTxWarp>
            <a:noAutofit/>
          </a:bodyPr>
          <a:lstStyle>
            <a:defPPr>
              <a:defRPr kern="0"/>
            </a:defP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Diffuser auprès de nos clients</a:t>
            </a:r>
            <a:endParaRPr lang="fr-FR" sz="2400" b="1" dirty="0">
              <a:latin typeface="Avenir Next LT Pro" panose="020B0504020202020204" pitchFamily="34" charset="0"/>
            </a:endParaRP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rPr>
              <a:t>Des communications ciblées ou tous clients sur l’intégralité de nos medias, du magasin au réseaux sociaux en passant par le </a:t>
            </a:r>
            <a:r>
              <a:rPr lang="fr-FR" sz="1600" dirty="0" err="1">
                <a:latin typeface="Avenir Next LT Pro" panose="020B0504020202020204" pitchFamily="34" charset="0"/>
              </a:rPr>
              <a:t>crm</a:t>
            </a:r>
            <a:r>
              <a:rPr lang="fr-FR" sz="1600" dirty="0">
                <a:latin typeface="Avenir Next LT Pro" panose="020B0504020202020204" pitchFamily="34" charset="0"/>
              </a:rPr>
              <a:t>…</a:t>
            </a:r>
            <a:endParaRPr lang="fr-FR" sz="1400" i="1" dirty="0">
              <a:latin typeface="Avenir Next LT Pro" panose="020B0504020202020204" pitchFamily="34" charset="0"/>
            </a:endParaRPr>
          </a:p>
        </p:txBody>
      </p:sp>
      <p:sp>
        <p:nvSpPr>
          <p:cNvPr id="8" name="Triangle isocèle 7">
            <a:extLst>
              <a:ext uri="{FF2B5EF4-FFF2-40B4-BE49-F238E27FC236}">
                <a16:creationId xmlns:a16="http://schemas.microsoft.com/office/drawing/2014/main" id="{67F0416B-2E12-C920-1194-F4129DBEE42C}"/>
              </a:ext>
            </a:extLst>
          </p:cNvPr>
          <p:cNvSpPr/>
          <p:nvPr/>
        </p:nvSpPr>
        <p:spPr>
          <a:xfrm flipV="1">
            <a:off x="1295919" y="2329899"/>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082FEC15-27FE-3CE4-AAF1-7C379C44E995}"/>
              </a:ext>
            </a:extLst>
          </p:cNvPr>
          <p:cNvSpPr/>
          <p:nvPr/>
        </p:nvSpPr>
        <p:spPr>
          <a:xfrm flipV="1">
            <a:off x="9141927" y="2329899"/>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84DB1A71-3B64-0556-066C-E6E32B488BCB}"/>
              </a:ext>
            </a:extLst>
          </p:cNvPr>
          <p:cNvSpPr/>
          <p:nvPr/>
        </p:nvSpPr>
        <p:spPr>
          <a:xfrm flipV="1">
            <a:off x="4980848" y="2329899"/>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7544B213-631B-395F-2238-80074DABDC4D}"/>
              </a:ext>
            </a:extLst>
          </p:cNvPr>
          <p:cNvSpPr txBox="1"/>
          <p:nvPr/>
        </p:nvSpPr>
        <p:spPr>
          <a:xfrm>
            <a:off x="1069300" y="4181359"/>
            <a:ext cx="3825551" cy="30777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1400" i="0" u="none" strike="noStrike" kern="1200" cap="none" spc="0" normalizeH="0" baseline="0" noProof="0" dirty="0">
                <a:ln>
                  <a:noFill/>
                </a:ln>
                <a:effectLst/>
                <a:uLnTx/>
                <a:uFillTx/>
                <a:latin typeface="Playfair Display" panose="00000500000000000000" pitchFamily="2" charset="0"/>
                <a:ea typeface="+mj-ea"/>
                <a:cs typeface="+mj-cs"/>
              </a:rPr>
              <a:t>= Marque engagée</a:t>
            </a:r>
          </a:p>
        </p:txBody>
      </p:sp>
      <p:sp>
        <p:nvSpPr>
          <p:cNvPr id="12" name="ZoneTexte 11">
            <a:extLst>
              <a:ext uri="{FF2B5EF4-FFF2-40B4-BE49-F238E27FC236}">
                <a16:creationId xmlns:a16="http://schemas.microsoft.com/office/drawing/2014/main" id="{A754E388-6F72-76B0-C6C9-AE08B0F87E37}"/>
              </a:ext>
            </a:extLst>
          </p:cNvPr>
          <p:cNvSpPr txBox="1"/>
          <p:nvPr/>
        </p:nvSpPr>
        <p:spPr>
          <a:xfrm>
            <a:off x="1069300" y="4611591"/>
            <a:ext cx="5362761" cy="30777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1400" i="0" u="none" strike="noStrike" kern="1200" cap="none" spc="0" normalizeH="0" baseline="0" noProof="0" dirty="0">
                <a:ln>
                  <a:noFill/>
                </a:ln>
                <a:effectLst/>
                <a:uLnTx/>
                <a:uFillTx/>
                <a:latin typeface="Playfair Display" panose="00000500000000000000" pitchFamily="2" charset="0"/>
                <a:ea typeface="+mj-ea"/>
                <a:cs typeface="+mj-cs"/>
              </a:rPr>
              <a:t>= Marque </a:t>
            </a:r>
            <a:r>
              <a:rPr lang="fr-FR" sz="1400" dirty="0">
                <a:latin typeface="Playfair Display" panose="00000500000000000000" pitchFamily="2" charset="0"/>
                <a:ea typeface="+mj-ea"/>
                <a:cs typeface="+mj-cs"/>
              </a:rPr>
              <a:t>solution</a:t>
            </a:r>
            <a:endParaRPr kumimoji="0" lang="fr-FR" sz="1400" i="0" u="none" strike="noStrike" kern="1200" cap="none" spc="0" normalizeH="0" baseline="0" noProof="0" dirty="0">
              <a:ln>
                <a:noFill/>
              </a:ln>
              <a:effectLst/>
              <a:uLnTx/>
              <a:uFillTx/>
              <a:latin typeface="Playfair Display" panose="00000500000000000000" pitchFamily="2" charset="0"/>
              <a:ea typeface="+mj-ea"/>
              <a:cs typeface="+mj-cs"/>
            </a:endParaRPr>
          </a:p>
        </p:txBody>
      </p:sp>
      <p:sp>
        <p:nvSpPr>
          <p:cNvPr id="13" name="ZoneTexte 12">
            <a:extLst>
              <a:ext uri="{FF2B5EF4-FFF2-40B4-BE49-F238E27FC236}">
                <a16:creationId xmlns:a16="http://schemas.microsoft.com/office/drawing/2014/main" id="{8BA06640-1DA2-2D28-CA63-DB984161592C}"/>
              </a:ext>
            </a:extLst>
          </p:cNvPr>
          <p:cNvSpPr txBox="1"/>
          <p:nvPr/>
        </p:nvSpPr>
        <p:spPr>
          <a:xfrm>
            <a:off x="1040030" y="4451329"/>
            <a:ext cx="5514392" cy="261610"/>
          </a:xfrm>
          <a:prstGeom prst="rect">
            <a:avLst/>
          </a:prstGeom>
          <a:noFill/>
        </p:spPr>
        <p:txBody>
          <a:bodyPr wrap="square">
            <a:spAutoFit/>
          </a:bodyPr>
          <a:lstStyle/>
          <a:p>
            <a:r>
              <a:rPr lang="fr-FR" sz="1100" dirty="0">
                <a:latin typeface="Avenir Next LT Pro" panose="020B0504020202020204" pitchFamily="34" charset="0"/>
                <a:ea typeface="+mj-ea"/>
                <a:cs typeface="+mj-cs"/>
              </a:rPr>
              <a:t>facilite  son quotidien</a:t>
            </a:r>
            <a:endParaRPr lang="fr-FR" sz="1100" dirty="0"/>
          </a:p>
        </p:txBody>
      </p:sp>
      <p:sp>
        <p:nvSpPr>
          <p:cNvPr id="14" name="ZoneTexte 13">
            <a:extLst>
              <a:ext uri="{FF2B5EF4-FFF2-40B4-BE49-F238E27FC236}">
                <a16:creationId xmlns:a16="http://schemas.microsoft.com/office/drawing/2014/main" id="{B2C6ADB0-8ED2-6DC0-5CDF-640A697BC453}"/>
              </a:ext>
            </a:extLst>
          </p:cNvPr>
          <p:cNvSpPr txBox="1"/>
          <p:nvPr/>
        </p:nvSpPr>
        <p:spPr>
          <a:xfrm>
            <a:off x="547701" y="3443350"/>
            <a:ext cx="6536094" cy="307777"/>
          </a:xfrm>
          <a:prstGeom prst="rect">
            <a:avLst/>
          </a:prstGeom>
          <a:noFill/>
        </p:spPr>
        <p:txBody>
          <a:bodyPr wrap="square">
            <a:spAutoFit/>
          </a:bodyPr>
          <a:lstStyle/>
          <a:p>
            <a:r>
              <a:rPr lang="fr-FR" sz="1400" dirty="0">
                <a:latin typeface="Avenir Next LT Pro" panose="020B0504020202020204" pitchFamily="34" charset="0"/>
                <a:ea typeface="+mj-ea"/>
                <a:cs typeface="+mj-cs"/>
              </a:rPr>
              <a:t>Supermarché match </a:t>
            </a:r>
            <a:endParaRPr lang="fr-FR" sz="1400" dirty="0"/>
          </a:p>
        </p:txBody>
      </p:sp>
      <p:sp>
        <p:nvSpPr>
          <p:cNvPr id="15" name="ZoneTexte 14">
            <a:extLst>
              <a:ext uri="{FF2B5EF4-FFF2-40B4-BE49-F238E27FC236}">
                <a16:creationId xmlns:a16="http://schemas.microsoft.com/office/drawing/2014/main" id="{39BB204B-C31F-1563-CB29-D1DC4DA55225}"/>
              </a:ext>
            </a:extLst>
          </p:cNvPr>
          <p:cNvSpPr txBox="1"/>
          <p:nvPr/>
        </p:nvSpPr>
        <p:spPr>
          <a:xfrm>
            <a:off x="-1074517" y="3751127"/>
            <a:ext cx="3368232" cy="1107996"/>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6600" b="1" i="0" u="none" strike="noStrike" kern="1200" cap="none" spc="0" normalizeH="0" baseline="0" noProof="0" dirty="0">
                <a:ln>
                  <a:noFill/>
                </a:ln>
                <a:solidFill>
                  <a:schemeClr val="bg1">
                    <a:lumMod val="85000"/>
                  </a:schemeClr>
                </a:solidFill>
                <a:effectLst/>
                <a:uLnTx/>
                <a:uFillTx/>
                <a:latin typeface="Avenir Next LT Pro" panose="020B0504020202020204" pitchFamily="34" charset="0"/>
                <a:ea typeface="+mj-ea"/>
                <a:cs typeface="+mj-cs"/>
              </a:rPr>
              <a:t>&amp;</a:t>
            </a:r>
          </a:p>
        </p:txBody>
      </p:sp>
      <p:sp>
        <p:nvSpPr>
          <p:cNvPr id="16" name="ZoneTexte 15">
            <a:extLst>
              <a:ext uri="{FF2B5EF4-FFF2-40B4-BE49-F238E27FC236}">
                <a16:creationId xmlns:a16="http://schemas.microsoft.com/office/drawing/2014/main" id="{52368CA4-9396-56DF-37CC-A41271F32A44}"/>
              </a:ext>
            </a:extLst>
          </p:cNvPr>
          <p:cNvSpPr txBox="1"/>
          <p:nvPr/>
        </p:nvSpPr>
        <p:spPr>
          <a:xfrm>
            <a:off x="1024985" y="3679291"/>
            <a:ext cx="2233781" cy="600164"/>
          </a:xfrm>
          <a:prstGeom prst="rect">
            <a:avLst/>
          </a:prstGeom>
          <a:noFill/>
        </p:spPr>
        <p:txBody>
          <a:bodyPr wrap="square">
            <a:spAutoFit/>
          </a:bodyPr>
          <a:lstStyle/>
          <a:p>
            <a:r>
              <a:rPr lang="fr-FR" sz="1100" dirty="0">
                <a:latin typeface="Avenir Next LT Pro" panose="020B0504020202020204" pitchFamily="34" charset="0"/>
                <a:ea typeface="+mj-ea"/>
                <a:cs typeface="+mj-cs"/>
              </a:rPr>
              <a:t>accompagne le consommateur </a:t>
            </a:r>
            <a:br>
              <a:rPr lang="fr-FR" sz="1100" dirty="0">
                <a:latin typeface="Avenir Next LT Pro" panose="020B0504020202020204" pitchFamily="34" charset="0"/>
                <a:ea typeface="+mj-ea"/>
                <a:cs typeface="+mj-cs"/>
              </a:rPr>
            </a:br>
            <a:r>
              <a:rPr lang="fr-FR" sz="1100" dirty="0">
                <a:latin typeface="Avenir Next LT Pro" panose="020B0504020202020204" pitchFamily="34" charset="0"/>
                <a:ea typeface="+mj-ea"/>
                <a:cs typeface="+mj-cs"/>
              </a:rPr>
              <a:t>dans une transformation de sa consommation </a:t>
            </a:r>
            <a:endParaRPr lang="fr-FR" sz="1100" dirty="0"/>
          </a:p>
        </p:txBody>
      </p:sp>
    </p:spTree>
    <p:extLst>
      <p:ext uri="{BB962C8B-B14F-4D97-AF65-F5344CB8AC3E}">
        <p14:creationId xmlns:p14="http://schemas.microsoft.com/office/powerpoint/2010/main" val="9977349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609601" y="0"/>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Focus Relation Client</a:t>
            </a:r>
          </a:p>
          <a:p>
            <a:pPr marL="0" marR="0" lvl="0" indent="0" defTabSz="914400" eaLnBrk="0" fontAlgn="base" latinLnBrk="0" hangingPunct="0">
              <a:spcBef>
                <a:spcPct val="0"/>
              </a:spcBef>
              <a:spcAft>
                <a:spcPts val="600"/>
              </a:spcAft>
              <a:buClrTx/>
              <a:buSzTx/>
              <a:buFontTx/>
              <a:buNone/>
              <a:tabLst/>
              <a:defRPr/>
            </a:pPr>
            <a:endParaRPr lang="fr-FR" sz="2400" b="1" dirty="0">
              <a:latin typeface="Avenir Next LT Pro" panose="020B0504020202020204" pitchFamily="34" charset="0"/>
              <a:ea typeface="+mj-ea"/>
              <a:cs typeface="+mj-cs"/>
            </a:endParaRPr>
          </a:p>
          <a:p>
            <a:pPr marL="342900" marR="0" lvl="0" indent="-342900" defTabSz="914400" eaLnBrk="0" fontAlgn="base" latinLnBrk="0" hangingPunct="0">
              <a:spcBef>
                <a:spcPct val="0"/>
              </a:spcBef>
              <a:spcAft>
                <a:spcPts val="600"/>
              </a:spcAft>
              <a:buClrTx/>
              <a:buSzTx/>
              <a:buFont typeface="Wingdings" panose="05000000000000000000" pitchFamily="2" charset="2"/>
              <a:buChar char="è"/>
              <a:tabLst/>
              <a:defRPr/>
            </a:pPr>
            <a:r>
              <a:rPr lang="fr-FR" sz="2400" b="1" dirty="0">
                <a:latin typeface="Avenir Next LT Pro" panose="020B0504020202020204" pitchFamily="34" charset="0"/>
                <a:ea typeface="+mj-ea"/>
                <a:cs typeface="+mj-cs"/>
                <a:sym typeface="Wingdings" panose="05000000000000000000" pitchFamily="2" charset="2"/>
              </a:rPr>
              <a:t>Principal enjeu de la communication 2023</a:t>
            </a:r>
            <a:endParaRPr lang="fr-FR" sz="2400" dirty="0">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D3907005-851B-638A-64BC-020818F4C708}"/>
              </a:ext>
            </a:extLst>
          </p:cNvPr>
          <p:cNvSpPr txBox="1"/>
          <p:nvPr/>
        </p:nvSpPr>
        <p:spPr>
          <a:xfrm>
            <a:off x="2351314" y="2651704"/>
            <a:ext cx="6719266" cy="1569660"/>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9600" b="1" i="0" u="none" strike="noStrike" kern="1200" cap="none" spc="0" normalizeH="0" baseline="0" noProof="0" dirty="0">
                <a:ln>
                  <a:noFill/>
                </a:ln>
                <a:effectLst/>
                <a:uLnTx/>
                <a:uFillTx/>
                <a:latin typeface="Playfair Display" panose="00000500000000000000" pitchFamily="2" charset="0"/>
                <a:ea typeface="+mj-ea"/>
                <a:cs typeface="+mj-cs"/>
              </a:rPr>
              <a:t>INCARNER</a:t>
            </a:r>
          </a:p>
        </p:txBody>
      </p:sp>
      <p:sp>
        <p:nvSpPr>
          <p:cNvPr id="9" name="ZoneTexte 8">
            <a:extLst>
              <a:ext uri="{FF2B5EF4-FFF2-40B4-BE49-F238E27FC236}">
                <a16:creationId xmlns:a16="http://schemas.microsoft.com/office/drawing/2014/main" id="{DC7BFC7A-5643-7E99-D2A2-2426B113DCBE}"/>
              </a:ext>
            </a:extLst>
          </p:cNvPr>
          <p:cNvSpPr txBox="1"/>
          <p:nvPr/>
        </p:nvSpPr>
        <p:spPr>
          <a:xfrm>
            <a:off x="2577296" y="4203623"/>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le VIP </a:t>
            </a:r>
            <a:r>
              <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rPr>
              <a:t>(Vrai Impliqué Passionné)</a:t>
            </a:r>
          </a:p>
        </p:txBody>
      </p:sp>
      <p:sp>
        <p:nvSpPr>
          <p:cNvPr id="10" name="ZoneTexte 9">
            <a:extLst>
              <a:ext uri="{FF2B5EF4-FFF2-40B4-BE49-F238E27FC236}">
                <a16:creationId xmlns:a16="http://schemas.microsoft.com/office/drawing/2014/main" id="{DBB25578-E7A0-DA57-9746-C93E2B6CE4AF}"/>
              </a:ext>
            </a:extLst>
          </p:cNvPr>
          <p:cNvSpPr txBox="1"/>
          <p:nvPr/>
        </p:nvSpPr>
        <p:spPr>
          <a:xfrm>
            <a:off x="2577296" y="4765206"/>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nos pros ambassadeurs</a:t>
            </a:r>
            <a:endPar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3" name="ZoneTexte 12">
            <a:extLst>
              <a:ext uri="{FF2B5EF4-FFF2-40B4-BE49-F238E27FC236}">
                <a16:creationId xmlns:a16="http://schemas.microsoft.com/office/drawing/2014/main" id="{CE6AF9DA-BD19-930C-FB2A-889FE2F3A520}"/>
              </a:ext>
            </a:extLst>
          </p:cNvPr>
          <p:cNvSpPr txBox="1"/>
          <p:nvPr/>
        </p:nvSpPr>
        <p:spPr>
          <a:xfrm>
            <a:off x="2577296" y="5301463"/>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des preuves dans l’expérience client</a:t>
            </a:r>
            <a:endPar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Flèche : pentagone 3">
            <a:extLst>
              <a:ext uri="{FF2B5EF4-FFF2-40B4-BE49-F238E27FC236}">
                <a16:creationId xmlns:a16="http://schemas.microsoft.com/office/drawing/2014/main" id="{CCD844FB-D384-B81A-66E7-F94EA0BE08D6}"/>
              </a:ext>
            </a:extLst>
          </p:cNvPr>
          <p:cNvSpPr/>
          <p:nvPr/>
        </p:nvSpPr>
        <p:spPr>
          <a:xfrm>
            <a:off x="715617" y="1204945"/>
            <a:ext cx="3962399" cy="194647"/>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5853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523220"/>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INFLATION – Perception consommateurs</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pic>
        <p:nvPicPr>
          <p:cNvPr id="1026" name="Picture 2">
            <a:extLst>
              <a:ext uri="{FF2B5EF4-FFF2-40B4-BE49-F238E27FC236}">
                <a16:creationId xmlns:a16="http://schemas.microsoft.com/office/drawing/2014/main" id="{BE16CA62-5F3D-75D7-C9F5-0620D8A27E3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90" t="23546" r="724" b="709"/>
          <a:stretch/>
        </p:blipFill>
        <p:spPr bwMode="auto">
          <a:xfrm>
            <a:off x="1309991" y="1274323"/>
            <a:ext cx="8874869" cy="4816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20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849860-476E-3217-D0DA-0572DD969B77}"/>
              </a:ext>
            </a:extLst>
          </p:cNvPr>
          <p:cNvSpPr>
            <a:spLocks noChangeArrowheads="1"/>
          </p:cNvSpPr>
          <p:nvPr/>
        </p:nvSpPr>
        <p:spPr bwMode="auto">
          <a:xfrm>
            <a:off x="2703118" y="347951"/>
            <a:ext cx="40072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ACCROITRE</a:t>
            </a:r>
            <a:br>
              <a:rPr lang="fr-FR" altLang="fr-FR" sz="1400" b="1" spc="143" dirty="0">
                <a:solidFill>
                  <a:schemeClr val="tx1"/>
                </a:solidFill>
                <a:latin typeface="Avenir Next LT Pro" panose="020B0504020202020204" pitchFamily="34" charset="0"/>
              </a:rPr>
            </a:br>
            <a:r>
              <a:rPr lang="fr-FR" altLang="fr-FR" sz="1600" b="1" spc="214" dirty="0">
                <a:solidFill>
                  <a:schemeClr val="tx1"/>
                </a:solidFill>
                <a:latin typeface="Avenir Next LT Pro" panose="020B0504020202020204" pitchFamily="34" charset="0"/>
              </a:rPr>
              <a:t>LE RECRUTEMENT </a:t>
            </a:r>
            <a:br>
              <a:rPr lang="fr-FR" altLang="fr-FR" sz="1800" b="1" spc="214" dirty="0">
                <a:solidFill>
                  <a:schemeClr val="tx1"/>
                </a:solidFill>
                <a:latin typeface="Avenir Next LT Pro" panose="020B0504020202020204" pitchFamily="34" charset="0"/>
              </a:rPr>
            </a:br>
            <a:endParaRPr lang="fr-FR" altLang="fr-FR" sz="1400" b="1" spc="214" dirty="0">
              <a:solidFill>
                <a:schemeClr val="tx1"/>
              </a:solidFill>
              <a:latin typeface="Avenir Next LT Pro" panose="020B0504020202020204" pitchFamily="34" charset="0"/>
            </a:endParaRPr>
          </a:p>
        </p:txBody>
      </p:sp>
      <p:sp>
        <p:nvSpPr>
          <p:cNvPr id="3" name="Rectangle 1">
            <a:extLst>
              <a:ext uri="{FF2B5EF4-FFF2-40B4-BE49-F238E27FC236}">
                <a16:creationId xmlns:a16="http://schemas.microsoft.com/office/drawing/2014/main" id="{E1AD34A6-CFD1-4F11-E184-3A7B890060CF}"/>
              </a:ext>
            </a:extLst>
          </p:cNvPr>
          <p:cNvSpPr>
            <a:spLocks noChangeArrowheads="1"/>
          </p:cNvSpPr>
          <p:nvPr/>
        </p:nvSpPr>
        <p:spPr bwMode="auto">
          <a:xfrm>
            <a:off x="6469213" y="347951"/>
            <a:ext cx="395751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CHOYER</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NOS CLIENTS FIDELES</a:t>
            </a:r>
            <a:endParaRPr lang="fr-FR" altLang="fr-FR" sz="1800" b="1" dirty="0">
              <a:solidFill>
                <a:schemeClr val="tx1"/>
              </a:solidFill>
              <a:latin typeface="Avenir Next LT Pro" panose="020B0504020202020204" pitchFamily="34" charset="0"/>
            </a:endParaRPr>
          </a:p>
        </p:txBody>
      </p:sp>
      <p:sp>
        <p:nvSpPr>
          <p:cNvPr id="4" name="Triangle isocèle 3">
            <a:extLst>
              <a:ext uri="{FF2B5EF4-FFF2-40B4-BE49-F238E27FC236}">
                <a16:creationId xmlns:a16="http://schemas.microsoft.com/office/drawing/2014/main" id="{F78F6BE5-B1A6-DD1C-4D55-25E05121FFFD}"/>
              </a:ext>
            </a:extLst>
          </p:cNvPr>
          <p:cNvSpPr/>
          <p:nvPr/>
        </p:nvSpPr>
        <p:spPr>
          <a:xfrm flipV="1">
            <a:off x="4480665"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1" name="Triangle isocèle 20">
            <a:extLst>
              <a:ext uri="{FF2B5EF4-FFF2-40B4-BE49-F238E27FC236}">
                <a16:creationId xmlns:a16="http://schemas.microsoft.com/office/drawing/2014/main" id="{4D793FC3-865A-7CB7-328D-5E49AB03348B}"/>
              </a:ext>
            </a:extLst>
          </p:cNvPr>
          <p:cNvSpPr/>
          <p:nvPr/>
        </p:nvSpPr>
        <p:spPr>
          <a:xfrm flipV="1">
            <a:off x="822188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2" name="Espace réservé du contenu 2">
            <a:extLst>
              <a:ext uri="{FF2B5EF4-FFF2-40B4-BE49-F238E27FC236}">
                <a16:creationId xmlns:a16="http://schemas.microsoft.com/office/drawing/2014/main" id="{DB51FC7E-F92D-CA97-E50B-1D0F885E2CBA}"/>
              </a:ext>
            </a:extLst>
          </p:cNvPr>
          <p:cNvSpPr txBox="1">
            <a:spLocks/>
          </p:cNvSpPr>
          <p:nvPr/>
        </p:nvSpPr>
        <p:spPr>
          <a:xfrm>
            <a:off x="3482468" y="1286714"/>
            <a:ext cx="6197115" cy="223524"/>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446777" algn="ctr">
              <a:buNone/>
              <a:defRPr/>
            </a:pPr>
            <a:r>
              <a:rPr lang="fr-FR" sz="1200" b="1" dirty="0">
                <a:latin typeface="Avenir Next LT Pro" panose="020B0504020202020204" pitchFamily="34" charset="0"/>
              </a:rPr>
              <a:t>UN JUSTE EQUILIBRE ENTRE BUSINESS &amp; IMAGE</a:t>
            </a:r>
            <a:endParaRPr lang="fr-FR" sz="1400" b="1" dirty="0">
              <a:latin typeface="Avenir Next LT Pro" panose="020B0504020202020204" pitchFamily="34" charset="0"/>
            </a:endParaRPr>
          </a:p>
        </p:txBody>
      </p:sp>
      <p:sp>
        <p:nvSpPr>
          <p:cNvPr id="23" name="Rectangle 1">
            <a:extLst>
              <a:ext uri="{FF2B5EF4-FFF2-40B4-BE49-F238E27FC236}">
                <a16:creationId xmlns:a16="http://schemas.microsoft.com/office/drawing/2014/main" id="{27E74E7E-697C-E431-20CE-834C1A713159}"/>
              </a:ext>
            </a:extLst>
          </p:cNvPr>
          <p:cNvSpPr>
            <a:spLocks noChangeArrowheads="1"/>
          </p:cNvSpPr>
          <p:nvPr/>
        </p:nvSpPr>
        <p:spPr bwMode="auto">
          <a:xfrm>
            <a:off x="2532476" y="960029"/>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DUALE</a:t>
            </a:r>
          </a:p>
        </p:txBody>
      </p:sp>
      <p:sp>
        <p:nvSpPr>
          <p:cNvPr id="24" name="Rectangle 1">
            <a:extLst>
              <a:ext uri="{FF2B5EF4-FFF2-40B4-BE49-F238E27FC236}">
                <a16:creationId xmlns:a16="http://schemas.microsoft.com/office/drawing/2014/main" id="{8A6451A9-7279-F0BA-F317-650FB8031193}"/>
              </a:ext>
            </a:extLst>
          </p:cNvPr>
          <p:cNvSpPr>
            <a:spLocks noChangeArrowheads="1"/>
          </p:cNvSpPr>
          <p:nvPr/>
        </p:nvSpPr>
        <p:spPr bwMode="auto">
          <a:xfrm>
            <a:off x="2532476" y="5735144"/>
            <a:ext cx="8136904" cy="290208"/>
          </a:xfrm>
          <a:prstGeom prst="rect">
            <a:avLst/>
          </a:prstGeom>
          <a:solidFill>
            <a:srgbClr val="007C3A">
              <a:alpha val="69804"/>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THEMATIQUES EN SOUTIEN</a:t>
            </a:r>
            <a:endParaRPr lang="fr-FR" altLang="fr-FR" sz="1286" b="1" spc="214" dirty="0">
              <a:solidFill>
                <a:schemeClr val="bg1"/>
              </a:solidFill>
              <a:latin typeface="Avenir Next LT Pro" panose="020B0504020202020204" pitchFamily="34" charset="0"/>
            </a:endParaRPr>
          </a:p>
        </p:txBody>
      </p:sp>
      <p:sp>
        <p:nvSpPr>
          <p:cNvPr id="30" name="Rectangle 1">
            <a:extLst>
              <a:ext uri="{FF2B5EF4-FFF2-40B4-BE49-F238E27FC236}">
                <a16:creationId xmlns:a16="http://schemas.microsoft.com/office/drawing/2014/main" id="{F975B56E-538F-6928-6312-916CCCDF17A8}"/>
              </a:ext>
            </a:extLst>
          </p:cNvPr>
          <p:cNvSpPr>
            <a:spLocks noChangeArrowheads="1"/>
          </p:cNvSpPr>
          <p:nvPr/>
        </p:nvSpPr>
        <p:spPr bwMode="auto">
          <a:xfrm>
            <a:off x="2532476" y="3350488"/>
            <a:ext cx="8136904" cy="290208"/>
          </a:xfrm>
          <a:prstGeom prst="rect">
            <a:avLst/>
          </a:prstGeom>
          <a:solidFill>
            <a:srgbClr val="007C3A">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MESSAGES CLES</a:t>
            </a:r>
            <a:endParaRPr lang="fr-FR" altLang="fr-FR" sz="1286" b="1" spc="214" dirty="0">
              <a:solidFill>
                <a:schemeClr val="bg1"/>
              </a:solidFill>
              <a:latin typeface="Avenir Next LT Pro" panose="020B0504020202020204" pitchFamily="34" charset="0"/>
            </a:endParaRPr>
          </a:p>
        </p:txBody>
      </p:sp>
      <p:sp>
        <p:nvSpPr>
          <p:cNvPr id="31" name="Rectangle 1">
            <a:extLst>
              <a:ext uri="{FF2B5EF4-FFF2-40B4-BE49-F238E27FC236}">
                <a16:creationId xmlns:a16="http://schemas.microsoft.com/office/drawing/2014/main" id="{5D2F459E-A3F6-5939-2D40-0F2487001FC8}"/>
              </a:ext>
            </a:extLst>
          </p:cNvPr>
          <p:cNvSpPr>
            <a:spLocks noChangeArrowheads="1"/>
          </p:cNvSpPr>
          <p:nvPr/>
        </p:nvSpPr>
        <p:spPr bwMode="auto">
          <a:xfrm>
            <a:off x="2532476" y="2568541"/>
            <a:ext cx="8136904" cy="296877"/>
          </a:xfrm>
          <a:prstGeom prst="rect">
            <a:avLst/>
          </a:prstGeom>
          <a:solidFill>
            <a:srgbClr val="223D6C">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PROMESSE TRANSVERSALE </a:t>
            </a:r>
            <a:r>
              <a:rPr lang="fr-FR" altLang="fr-FR" sz="900" b="1" dirty="0">
                <a:solidFill>
                  <a:schemeClr val="bg1"/>
                </a:solidFill>
                <a:latin typeface="Avenir Next LT Pro" panose="020B0504020202020204" pitchFamily="34" charset="0"/>
              </a:rPr>
              <a:t>[plateforme de marque] </a:t>
            </a:r>
            <a:endParaRPr lang="fr-FR" altLang="fr-FR" sz="1286" b="1" dirty="0">
              <a:solidFill>
                <a:schemeClr val="bg1"/>
              </a:solidFill>
              <a:latin typeface="Avenir Next LT Pro" panose="020B0504020202020204" pitchFamily="34" charset="0"/>
            </a:endParaRPr>
          </a:p>
        </p:txBody>
      </p:sp>
      <p:sp>
        <p:nvSpPr>
          <p:cNvPr id="32" name="Espace réservé du contenu 2">
            <a:extLst>
              <a:ext uri="{FF2B5EF4-FFF2-40B4-BE49-F238E27FC236}">
                <a16:creationId xmlns:a16="http://schemas.microsoft.com/office/drawing/2014/main" id="{8907EAF0-6D7E-86BE-CC5D-5CE8CF170974}"/>
              </a:ext>
            </a:extLst>
          </p:cNvPr>
          <p:cNvSpPr txBox="1">
            <a:spLocks/>
          </p:cNvSpPr>
          <p:nvPr/>
        </p:nvSpPr>
        <p:spPr>
          <a:xfrm>
            <a:off x="2141295" y="3706085"/>
            <a:ext cx="8580346" cy="477609"/>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1200" spc="300" dirty="0">
                <a:latin typeface="Avenir Next LT Pro" panose="020B0504020202020204" pitchFamily="34" charset="0"/>
              </a:rPr>
              <a:t>SUPERMARCHE MATCH accompagne le consommateur </a:t>
            </a:r>
            <a:br>
              <a:rPr lang="fr-FR" sz="1200" spc="300" dirty="0">
                <a:latin typeface="Avenir Next LT Pro" panose="020B0504020202020204" pitchFamily="34" charset="0"/>
              </a:rPr>
            </a:br>
            <a:r>
              <a:rPr lang="fr-FR" sz="1200" spc="300" dirty="0">
                <a:latin typeface="Avenir Next LT Pro" panose="020B0504020202020204" pitchFamily="34" charset="0"/>
              </a:rPr>
              <a:t>dans une transformation de sa consommation (</a:t>
            </a:r>
            <a:r>
              <a:rPr lang="fr-FR" altLang="fr-FR" sz="1200" spc="214" dirty="0">
                <a:solidFill>
                  <a:schemeClr val="tx1"/>
                </a:solidFill>
                <a:latin typeface="Avenir Next LT Pro" panose="020B0504020202020204" pitchFamily="34" charset="0"/>
              </a:rPr>
              <a:t>MARQUE ENGAGEE)</a:t>
            </a:r>
            <a:r>
              <a:rPr lang="fr-FR" sz="1200" spc="300" dirty="0">
                <a:latin typeface="Avenir Next LT Pro" panose="020B0504020202020204" pitchFamily="34" charset="0"/>
              </a:rPr>
              <a:t> </a:t>
            </a:r>
            <a:br>
              <a:rPr lang="fr-FR" sz="1200" spc="300" dirty="0">
                <a:latin typeface="Avenir Next LT Pro" panose="020B0504020202020204" pitchFamily="34" charset="0"/>
              </a:rPr>
            </a:br>
            <a:r>
              <a:rPr lang="fr-FR" sz="1200" spc="300" dirty="0">
                <a:latin typeface="Avenir Next LT Pro" panose="020B0504020202020204" pitchFamily="34" charset="0"/>
              </a:rPr>
              <a:t>&amp; facilite son quotidien(MARQUE SOLUTION)</a:t>
            </a:r>
          </a:p>
        </p:txBody>
      </p:sp>
      <p:sp>
        <p:nvSpPr>
          <p:cNvPr id="36" name="Rectangle à coins arrondis 1">
            <a:extLst>
              <a:ext uri="{FF2B5EF4-FFF2-40B4-BE49-F238E27FC236}">
                <a16:creationId xmlns:a16="http://schemas.microsoft.com/office/drawing/2014/main" id="{277883D9-EFAD-E075-6196-C388451EFF14}"/>
              </a:ext>
            </a:extLst>
          </p:cNvPr>
          <p:cNvSpPr/>
          <p:nvPr/>
        </p:nvSpPr>
        <p:spPr>
          <a:xfrm>
            <a:off x="2910797" y="6334173"/>
            <a:ext cx="1680288" cy="291484"/>
          </a:xfrm>
          <a:prstGeom prst="roundRect">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spc="600" dirty="0">
                <a:solidFill>
                  <a:schemeClr val="tx1"/>
                </a:solidFill>
                <a:latin typeface="Avenir Next LT Pro" panose="020B0504020202020204" pitchFamily="34" charset="0"/>
              </a:rPr>
              <a:t>SANTE</a:t>
            </a:r>
          </a:p>
        </p:txBody>
      </p:sp>
      <p:sp>
        <p:nvSpPr>
          <p:cNvPr id="37" name="Rectangle à coins arrondis 1">
            <a:extLst>
              <a:ext uri="{FF2B5EF4-FFF2-40B4-BE49-F238E27FC236}">
                <a16:creationId xmlns:a16="http://schemas.microsoft.com/office/drawing/2014/main" id="{AB54C1D0-E16A-0282-FDED-F0E7538C733E}"/>
              </a:ext>
            </a:extLst>
          </p:cNvPr>
          <p:cNvSpPr/>
          <p:nvPr/>
        </p:nvSpPr>
        <p:spPr>
          <a:xfrm>
            <a:off x="5817130" y="6335449"/>
            <a:ext cx="1680852" cy="290208"/>
          </a:xfrm>
          <a:prstGeom prst="roundRect">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spc="600" dirty="0">
                <a:solidFill>
                  <a:schemeClr val="tx1"/>
                </a:solidFill>
                <a:latin typeface="Avenir Next LT Pro" panose="020B0504020202020204" pitchFamily="34" charset="0"/>
              </a:rPr>
              <a:t>LOCAL</a:t>
            </a:r>
          </a:p>
        </p:txBody>
      </p:sp>
      <p:sp>
        <p:nvSpPr>
          <p:cNvPr id="38" name="Rectangle à coins arrondis 1">
            <a:extLst>
              <a:ext uri="{FF2B5EF4-FFF2-40B4-BE49-F238E27FC236}">
                <a16:creationId xmlns:a16="http://schemas.microsoft.com/office/drawing/2014/main" id="{2875A7A3-29D4-D6EE-6AA0-690AFC6E334A}"/>
              </a:ext>
            </a:extLst>
          </p:cNvPr>
          <p:cNvSpPr/>
          <p:nvPr/>
        </p:nvSpPr>
        <p:spPr>
          <a:xfrm>
            <a:off x="8475583" y="6335449"/>
            <a:ext cx="1680852" cy="290208"/>
          </a:xfrm>
          <a:prstGeom prst="roundRect">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spc="600" dirty="0">
                <a:solidFill>
                  <a:schemeClr val="tx1"/>
                </a:solidFill>
                <a:latin typeface="Avenir Next LT Pro" panose="020B0504020202020204" pitchFamily="34" charset="0"/>
              </a:rPr>
              <a:t>VRAC</a:t>
            </a:r>
          </a:p>
        </p:txBody>
      </p:sp>
      <p:sp>
        <p:nvSpPr>
          <p:cNvPr id="39" name="Triangle isocèle 38">
            <a:extLst>
              <a:ext uri="{FF2B5EF4-FFF2-40B4-BE49-F238E27FC236}">
                <a16:creationId xmlns:a16="http://schemas.microsoft.com/office/drawing/2014/main" id="{2125F88A-F075-F93C-3F61-8DB3A7D4D64B}"/>
              </a:ext>
            </a:extLst>
          </p:cNvPr>
          <p:cNvSpPr/>
          <p:nvPr/>
        </p:nvSpPr>
        <p:spPr>
          <a:xfrm flipV="1">
            <a:off x="3520919" y="6091083"/>
            <a:ext cx="452176" cy="178637"/>
          </a:xfrm>
          <a:prstGeom prst="triangle">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b="1" spc="600">
              <a:latin typeface="Avenir Next LT Pro" panose="020B0504020202020204" pitchFamily="34" charset="0"/>
            </a:endParaRPr>
          </a:p>
        </p:txBody>
      </p:sp>
      <p:sp>
        <p:nvSpPr>
          <p:cNvPr id="40" name="Triangle isocèle 39">
            <a:extLst>
              <a:ext uri="{FF2B5EF4-FFF2-40B4-BE49-F238E27FC236}">
                <a16:creationId xmlns:a16="http://schemas.microsoft.com/office/drawing/2014/main" id="{2F5FA938-F16C-BA84-ECAA-4A952BA70A8B}"/>
              </a:ext>
            </a:extLst>
          </p:cNvPr>
          <p:cNvSpPr/>
          <p:nvPr/>
        </p:nvSpPr>
        <p:spPr>
          <a:xfrm flipV="1">
            <a:off x="6431468" y="6091082"/>
            <a:ext cx="452176" cy="178637"/>
          </a:xfrm>
          <a:prstGeom prst="triangle">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b="1" spc="600">
              <a:latin typeface="Avenir Next LT Pro" panose="020B0504020202020204" pitchFamily="34" charset="0"/>
            </a:endParaRPr>
          </a:p>
        </p:txBody>
      </p:sp>
      <p:sp>
        <p:nvSpPr>
          <p:cNvPr id="41" name="Triangle isocèle 40">
            <a:extLst>
              <a:ext uri="{FF2B5EF4-FFF2-40B4-BE49-F238E27FC236}">
                <a16:creationId xmlns:a16="http://schemas.microsoft.com/office/drawing/2014/main" id="{AEDDD853-C94A-42D4-20CF-C12429A219EE}"/>
              </a:ext>
            </a:extLst>
          </p:cNvPr>
          <p:cNvSpPr/>
          <p:nvPr/>
        </p:nvSpPr>
        <p:spPr>
          <a:xfrm flipV="1">
            <a:off x="9057887" y="6093934"/>
            <a:ext cx="452176" cy="178637"/>
          </a:xfrm>
          <a:prstGeom prst="triangle">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b="1" spc="600">
              <a:latin typeface="Avenir Next LT Pro" panose="020B0504020202020204" pitchFamily="34" charset="0"/>
            </a:endParaRPr>
          </a:p>
        </p:txBody>
      </p:sp>
      <p:sp>
        <p:nvSpPr>
          <p:cNvPr id="42" name="Rectangle à coins arrondis 1">
            <a:extLst>
              <a:ext uri="{FF2B5EF4-FFF2-40B4-BE49-F238E27FC236}">
                <a16:creationId xmlns:a16="http://schemas.microsoft.com/office/drawing/2014/main" id="{0CBA4978-E3D4-EAFC-355F-09B3C862D156}"/>
              </a:ext>
            </a:extLst>
          </p:cNvPr>
          <p:cNvSpPr/>
          <p:nvPr/>
        </p:nvSpPr>
        <p:spPr>
          <a:xfrm>
            <a:off x="2631796" y="1569455"/>
            <a:ext cx="3612561" cy="340975"/>
          </a:xfrm>
          <a:prstGeom prst="roundRect">
            <a:avLst/>
          </a:prstGeom>
          <a:solidFill>
            <a:srgbClr val="ECB64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latin typeface="Avenir Next LT Pro" panose="020B0504020202020204" pitchFamily="34" charset="0"/>
              </a:rPr>
              <a:t>Actions commerce &amp; trafic</a:t>
            </a:r>
          </a:p>
        </p:txBody>
      </p:sp>
      <p:sp>
        <p:nvSpPr>
          <p:cNvPr id="46" name="Espace réservé du contenu 2">
            <a:extLst>
              <a:ext uri="{FF2B5EF4-FFF2-40B4-BE49-F238E27FC236}">
                <a16:creationId xmlns:a16="http://schemas.microsoft.com/office/drawing/2014/main" id="{5B359081-B15B-41EC-DAB7-3C2D7E13A3FB}"/>
              </a:ext>
            </a:extLst>
          </p:cNvPr>
          <p:cNvSpPr txBox="1">
            <a:spLocks/>
          </p:cNvSpPr>
          <p:nvPr/>
        </p:nvSpPr>
        <p:spPr>
          <a:xfrm>
            <a:off x="3311247" y="1932083"/>
            <a:ext cx="2338835" cy="203908"/>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0" indent="0" algn="ctr">
              <a:buNone/>
              <a:defRPr/>
            </a:pPr>
            <a:r>
              <a:rPr lang="fr-FR" sz="1200" b="1" dirty="0">
                <a:latin typeface="Avenir Next LT Pro" panose="020B0504020202020204" pitchFamily="34" charset="0"/>
              </a:rPr>
              <a:t>Une évolution du PAC </a:t>
            </a:r>
            <a:br>
              <a:rPr lang="fr-FR" sz="1200" dirty="0">
                <a:latin typeface="Avenir Next LT Pro" panose="020B0504020202020204" pitchFamily="34" charset="0"/>
              </a:rPr>
            </a:br>
            <a:r>
              <a:rPr lang="fr-FR" sz="1200" dirty="0">
                <a:latin typeface="Avenir Next LT Pro" panose="020B0504020202020204" pitchFamily="34" charset="0"/>
              </a:rPr>
              <a:t>Rythme plus soutenu &amp; rationalisation des coûts </a:t>
            </a:r>
          </a:p>
        </p:txBody>
      </p:sp>
      <p:sp>
        <p:nvSpPr>
          <p:cNvPr id="48" name="Titre 1">
            <a:extLst>
              <a:ext uri="{FF2B5EF4-FFF2-40B4-BE49-F238E27FC236}">
                <a16:creationId xmlns:a16="http://schemas.microsoft.com/office/drawing/2014/main" id="{59B68780-BFAA-495B-6971-AA2539ABE41D}"/>
              </a:ext>
            </a:extLst>
          </p:cNvPr>
          <p:cNvSpPr txBox="1">
            <a:spLocks/>
          </p:cNvSpPr>
          <p:nvPr/>
        </p:nvSpPr>
        <p:spPr>
          <a:xfrm rot="16200000">
            <a:off x="-2378889" y="2265011"/>
            <a:ext cx="6542036" cy="1641693"/>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lnSpc>
                <a:spcPts val="8000"/>
              </a:lnSpc>
            </a:pPr>
            <a:r>
              <a:rPr lang="fr-FR" altLang="fr-FR" sz="9900" b="1" spc="-214" dirty="0">
                <a:solidFill>
                  <a:schemeClr val="bg1">
                    <a:lumMod val="85000"/>
                  </a:schemeClr>
                </a:solidFill>
                <a:latin typeface="Avenir Next LT Pro" panose="020B0504020202020204" pitchFamily="34" charset="0"/>
                <a:ea typeface="Helvetica" panose="020B0604020202020204" pitchFamily="34" charset="0"/>
              </a:rPr>
              <a:t>Road </a:t>
            </a:r>
            <a:r>
              <a:rPr lang="fr-FR" altLang="fr-FR" sz="9900" b="1" spc="-214" dirty="0" err="1">
                <a:solidFill>
                  <a:schemeClr val="bg1">
                    <a:lumMod val="85000"/>
                  </a:schemeClr>
                </a:solidFill>
                <a:latin typeface="Avenir Next LT Pro" panose="020B0504020202020204" pitchFamily="34" charset="0"/>
                <a:ea typeface="Helvetica" panose="020B0604020202020204" pitchFamily="34" charset="0"/>
              </a:rPr>
              <a:t>map</a:t>
            </a:r>
            <a:br>
              <a:rPr lang="fr-FR" altLang="fr-FR" sz="9900" b="1" spc="-214" dirty="0">
                <a:solidFill>
                  <a:schemeClr val="bg1">
                    <a:lumMod val="85000"/>
                  </a:schemeClr>
                </a:solidFill>
                <a:latin typeface="Avenir Next LT Pro" panose="020B0504020202020204" pitchFamily="34" charset="0"/>
                <a:ea typeface="Helvetica" panose="020B0604020202020204" pitchFamily="34" charset="0"/>
              </a:rPr>
            </a:br>
            <a:r>
              <a:rPr lang="fr-FR" altLang="fr-FR" sz="8800" b="1" spc="-214" dirty="0">
                <a:solidFill>
                  <a:schemeClr val="bg1">
                    <a:lumMod val="85000"/>
                  </a:schemeClr>
                </a:solidFill>
                <a:latin typeface="Avenir Next LT Pro" panose="020B0504020202020204" pitchFamily="34" charset="0"/>
                <a:ea typeface="Helvetica" panose="020B0604020202020204" pitchFamily="34" charset="0"/>
              </a:rPr>
              <a:t>2023</a:t>
            </a:r>
            <a:endParaRPr lang="fr-FR" altLang="fr-FR" b="1" spc="-214" dirty="0">
              <a:solidFill>
                <a:schemeClr val="bg1">
                  <a:lumMod val="85000"/>
                </a:schemeClr>
              </a:solidFill>
              <a:latin typeface="Avenir Next LT Pro" panose="020B0504020202020204" pitchFamily="34" charset="0"/>
              <a:ea typeface="Helvetica" panose="020B0604020202020204" pitchFamily="34" charset="0"/>
            </a:endParaRPr>
          </a:p>
        </p:txBody>
      </p:sp>
      <p:sp>
        <p:nvSpPr>
          <p:cNvPr id="49" name="Rectangle à coins arrondis 1">
            <a:extLst>
              <a:ext uri="{FF2B5EF4-FFF2-40B4-BE49-F238E27FC236}">
                <a16:creationId xmlns:a16="http://schemas.microsoft.com/office/drawing/2014/main" id="{2E60E329-8091-762D-A392-75524A59F363}"/>
              </a:ext>
            </a:extLst>
          </p:cNvPr>
          <p:cNvSpPr/>
          <p:nvPr/>
        </p:nvSpPr>
        <p:spPr>
          <a:xfrm>
            <a:off x="7056819" y="1569455"/>
            <a:ext cx="3612561" cy="340975"/>
          </a:xfrm>
          <a:prstGeom prst="roundRect">
            <a:avLst/>
          </a:prstGeom>
          <a:solidFill>
            <a:srgbClr val="ECB64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latin typeface="Avenir Next LT Pro" panose="020B0504020202020204" pitchFamily="34" charset="0"/>
              </a:rPr>
              <a:t>Communication image &amp; marque</a:t>
            </a:r>
          </a:p>
        </p:txBody>
      </p:sp>
      <p:sp>
        <p:nvSpPr>
          <p:cNvPr id="50" name="Espace réservé du contenu 2">
            <a:extLst>
              <a:ext uri="{FF2B5EF4-FFF2-40B4-BE49-F238E27FC236}">
                <a16:creationId xmlns:a16="http://schemas.microsoft.com/office/drawing/2014/main" id="{C5BF441E-C347-B500-77A9-276518A61679}"/>
              </a:ext>
            </a:extLst>
          </p:cNvPr>
          <p:cNvSpPr txBox="1">
            <a:spLocks/>
          </p:cNvSpPr>
          <p:nvPr/>
        </p:nvSpPr>
        <p:spPr>
          <a:xfrm>
            <a:off x="7056817" y="1942788"/>
            <a:ext cx="3612564" cy="672554"/>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0" indent="0" algn="ctr">
              <a:buNone/>
              <a:defRPr/>
            </a:pPr>
            <a:r>
              <a:rPr lang="fr-FR" sz="1200" b="1" dirty="0">
                <a:latin typeface="Avenir Next LT Pro" panose="020B0504020202020204" pitchFamily="34" charset="0"/>
              </a:rPr>
              <a:t>Renforcer la visibilité en média</a:t>
            </a:r>
            <a:br>
              <a:rPr lang="fr-FR" sz="1200" b="1" dirty="0">
                <a:latin typeface="Avenir Next LT Pro" panose="020B0504020202020204" pitchFamily="34" charset="0"/>
              </a:rPr>
            </a:br>
            <a:r>
              <a:rPr lang="fr-FR" sz="1200" b="1" dirty="0">
                <a:latin typeface="Avenir Next LT Pro" panose="020B0504020202020204" pitchFamily="34" charset="0"/>
              </a:rPr>
              <a:t>&amp; créer du contenu</a:t>
            </a:r>
            <a:br>
              <a:rPr lang="fr-FR" sz="1200" dirty="0">
                <a:latin typeface="Avenir Next LT Pro" panose="020B0504020202020204" pitchFamily="34" charset="0"/>
              </a:rPr>
            </a:br>
            <a:r>
              <a:rPr lang="fr-FR" sz="1200" dirty="0">
                <a:latin typeface="Avenir Next LT Pro" panose="020B0504020202020204" pitchFamily="34" charset="0"/>
              </a:rPr>
              <a:t>pour renforcer encore l’attractivité de l’enseigne</a:t>
            </a:r>
          </a:p>
        </p:txBody>
      </p:sp>
      <p:sp>
        <p:nvSpPr>
          <p:cNvPr id="51" name="Triangle isocèle 50">
            <a:extLst>
              <a:ext uri="{FF2B5EF4-FFF2-40B4-BE49-F238E27FC236}">
                <a16:creationId xmlns:a16="http://schemas.microsoft.com/office/drawing/2014/main" id="{E6F001D7-3FD5-D91C-5726-4484A2DBC254}"/>
              </a:ext>
            </a:extLst>
          </p:cNvPr>
          <p:cNvSpPr/>
          <p:nvPr/>
        </p:nvSpPr>
        <p:spPr>
          <a:xfrm flipV="1">
            <a:off x="3958340" y="4348504"/>
            <a:ext cx="2280212" cy="270500"/>
          </a:xfrm>
          <a:prstGeom prst="triangle">
            <a:avLst/>
          </a:prstGeom>
          <a:solidFill>
            <a:srgbClr val="CB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400"/>
          </a:p>
        </p:txBody>
      </p:sp>
      <p:sp>
        <p:nvSpPr>
          <p:cNvPr id="52" name="ZoneTexte 51">
            <a:extLst>
              <a:ext uri="{FF2B5EF4-FFF2-40B4-BE49-F238E27FC236}">
                <a16:creationId xmlns:a16="http://schemas.microsoft.com/office/drawing/2014/main" id="{27C248C3-EB90-5D3B-A93A-C324F4B107DF}"/>
              </a:ext>
            </a:extLst>
          </p:cNvPr>
          <p:cNvSpPr txBox="1"/>
          <p:nvPr/>
        </p:nvSpPr>
        <p:spPr>
          <a:xfrm>
            <a:off x="2905959" y="4669243"/>
            <a:ext cx="4366571" cy="338554"/>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GOOD FOOD ACCESSIBLE</a:t>
            </a:r>
          </a:p>
        </p:txBody>
      </p:sp>
      <p:sp>
        <p:nvSpPr>
          <p:cNvPr id="53" name="Triangle isocèle 52">
            <a:extLst>
              <a:ext uri="{FF2B5EF4-FFF2-40B4-BE49-F238E27FC236}">
                <a16:creationId xmlns:a16="http://schemas.microsoft.com/office/drawing/2014/main" id="{AE3044FB-3F1F-FA7F-F038-1929C7D58694}"/>
              </a:ext>
            </a:extLst>
          </p:cNvPr>
          <p:cNvSpPr/>
          <p:nvPr/>
        </p:nvSpPr>
        <p:spPr>
          <a:xfrm flipV="1">
            <a:off x="7813986" y="4348504"/>
            <a:ext cx="2280212" cy="270500"/>
          </a:xfrm>
          <a:prstGeom prst="triangle">
            <a:avLst/>
          </a:prstGeom>
          <a:solidFill>
            <a:srgbClr val="FF66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400"/>
          </a:p>
        </p:txBody>
      </p:sp>
      <p:sp>
        <p:nvSpPr>
          <p:cNvPr id="54" name="ZoneTexte 53">
            <a:extLst>
              <a:ext uri="{FF2B5EF4-FFF2-40B4-BE49-F238E27FC236}">
                <a16:creationId xmlns:a16="http://schemas.microsoft.com/office/drawing/2014/main" id="{08DB9843-2D11-80BB-4C30-99C7FA3AE55C}"/>
              </a:ext>
            </a:extLst>
          </p:cNvPr>
          <p:cNvSpPr txBox="1"/>
          <p:nvPr/>
        </p:nvSpPr>
        <p:spPr>
          <a:xfrm>
            <a:off x="7619145" y="4669243"/>
            <a:ext cx="2669893" cy="338554"/>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RELATION CLIENT</a:t>
            </a:r>
          </a:p>
        </p:txBody>
      </p:sp>
      <p:sp>
        <p:nvSpPr>
          <p:cNvPr id="57" name="Rectangle : coins arrondis 56">
            <a:extLst>
              <a:ext uri="{FF2B5EF4-FFF2-40B4-BE49-F238E27FC236}">
                <a16:creationId xmlns:a16="http://schemas.microsoft.com/office/drawing/2014/main" id="{1B0EA8CD-AD74-E95C-E058-F3A08003B69E}"/>
              </a:ext>
            </a:extLst>
          </p:cNvPr>
          <p:cNvSpPr/>
          <p:nvPr/>
        </p:nvSpPr>
        <p:spPr>
          <a:xfrm>
            <a:off x="1961625" y="5157471"/>
            <a:ext cx="1445815" cy="414850"/>
          </a:xfrm>
          <a:prstGeom prst="roundRect">
            <a:avLst/>
          </a:prstGeom>
          <a:noFill/>
          <a:ln w="76200">
            <a:solidFill>
              <a:srgbClr val="CB454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BONS PRODUITS</a:t>
            </a:r>
          </a:p>
        </p:txBody>
      </p:sp>
      <p:sp>
        <p:nvSpPr>
          <p:cNvPr id="58" name="Rectangle : coins arrondis 57">
            <a:extLst>
              <a:ext uri="{FF2B5EF4-FFF2-40B4-BE49-F238E27FC236}">
                <a16:creationId xmlns:a16="http://schemas.microsoft.com/office/drawing/2014/main" id="{40DCF050-D57C-A7C8-EA93-129AC6E551A0}"/>
              </a:ext>
            </a:extLst>
          </p:cNvPr>
          <p:cNvSpPr/>
          <p:nvPr/>
        </p:nvSpPr>
        <p:spPr>
          <a:xfrm>
            <a:off x="3526591" y="5156403"/>
            <a:ext cx="1445815" cy="414850"/>
          </a:xfrm>
          <a:prstGeom prst="roundRect">
            <a:avLst/>
          </a:prstGeom>
          <a:noFill/>
          <a:ln w="76200">
            <a:solidFill>
              <a:srgbClr val="CB454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CHOIX &amp; PRIX </a:t>
            </a:r>
            <a:br>
              <a:rPr lang="fr-FR" sz="1100" b="1" dirty="0">
                <a:solidFill>
                  <a:schemeClr val="tx1"/>
                </a:solidFill>
                <a:latin typeface="Avenir Next LT Pro" panose="020B0504020202020204" pitchFamily="34" charset="0"/>
              </a:rPr>
            </a:br>
            <a:r>
              <a:rPr lang="fr-FR" sz="1100" b="1" dirty="0">
                <a:solidFill>
                  <a:schemeClr val="tx1"/>
                </a:solidFill>
                <a:latin typeface="Avenir Next LT Pro" panose="020B0504020202020204" pitchFamily="34" charset="0"/>
              </a:rPr>
              <a:t>POUR TOUS</a:t>
            </a:r>
          </a:p>
        </p:txBody>
      </p:sp>
      <p:sp>
        <p:nvSpPr>
          <p:cNvPr id="59" name="Rectangle : coins arrondis 58">
            <a:extLst>
              <a:ext uri="{FF2B5EF4-FFF2-40B4-BE49-F238E27FC236}">
                <a16:creationId xmlns:a16="http://schemas.microsoft.com/office/drawing/2014/main" id="{B2C61504-8566-675F-6C1F-E6F41AC5BD11}"/>
              </a:ext>
            </a:extLst>
          </p:cNvPr>
          <p:cNvSpPr/>
          <p:nvPr/>
        </p:nvSpPr>
        <p:spPr>
          <a:xfrm>
            <a:off x="6639507" y="5156402"/>
            <a:ext cx="1445815" cy="414850"/>
          </a:xfrm>
          <a:prstGeom prst="roundRect">
            <a:avLst/>
          </a:prstGeom>
          <a:noFill/>
          <a:ln w="76200">
            <a:solidFill>
              <a:srgbClr val="FF66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AMBASSADEURS PROS EXPERTS</a:t>
            </a:r>
          </a:p>
        </p:txBody>
      </p:sp>
      <p:sp>
        <p:nvSpPr>
          <p:cNvPr id="60" name="Rectangle : coins arrondis 59">
            <a:extLst>
              <a:ext uri="{FF2B5EF4-FFF2-40B4-BE49-F238E27FC236}">
                <a16:creationId xmlns:a16="http://schemas.microsoft.com/office/drawing/2014/main" id="{6B63E48D-14F0-191F-6DF5-976D8120E65E}"/>
              </a:ext>
            </a:extLst>
          </p:cNvPr>
          <p:cNvSpPr/>
          <p:nvPr/>
        </p:nvSpPr>
        <p:spPr>
          <a:xfrm>
            <a:off x="9758097" y="5155484"/>
            <a:ext cx="1445815" cy="414850"/>
          </a:xfrm>
          <a:prstGeom prst="roundRect">
            <a:avLst/>
          </a:prstGeom>
          <a:noFill/>
          <a:ln w="76200">
            <a:solidFill>
              <a:srgbClr val="FF66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DEMARCHE </a:t>
            </a:r>
            <a:br>
              <a:rPr lang="fr-FR" sz="1100" b="1" dirty="0">
                <a:solidFill>
                  <a:schemeClr val="tx1"/>
                </a:solidFill>
                <a:latin typeface="Avenir Next LT Pro" panose="020B0504020202020204" pitchFamily="34" charset="0"/>
              </a:rPr>
            </a:br>
            <a:r>
              <a:rPr lang="fr-FR" sz="1100" b="1" dirty="0">
                <a:solidFill>
                  <a:schemeClr val="tx1"/>
                </a:solidFill>
                <a:latin typeface="Avenir Next LT Pro" panose="020B0504020202020204" pitchFamily="34" charset="0"/>
              </a:rPr>
              <a:t>VIP</a:t>
            </a:r>
          </a:p>
        </p:txBody>
      </p:sp>
      <p:sp>
        <p:nvSpPr>
          <p:cNvPr id="61" name="Rectangle : coins arrondis 60">
            <a:extLst>
              <a:ext uri="{FF2B5EF4-FFF2-40B4-BE49-F238E27FC236}">
                <a16:creationId xmlns:a16="http://schemas.microsoft.com/office/drawing/2014/main" id="{544C95E2-5CDB-B1E5-90F7-F92B4188E4B5}"/>
              </a:ext>
            </a:extLst>
          </p:cNvPr>
          <p:cNvSpPr/>
          <p:nvPr/>
        </p:nvSpPr>
        <p:spPr>
          <a:xfrm>
            <a:off x="5089245" y="5157472"/>
            <a:ext cx="1445815" cy="414850"/>
          </a:xfrm>
          <a:prstGeom prst="roundRect">
            <a:avLst/>
          </a:prstGeom>
          <a:noFill/>
          <a:ln w="76200">
            <a:solidFill>
              <a:srgbClr val="CB454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PPNP</a:t>
            </a:r>
          </a:p>
        </p:txBody>
      </p:sp>
      <p:sp>
        <p:nvSpPr>
          <p:cNvPr id="62" name="Rectangle : coins arrondis 61">
            <a:extLst>
              <a:ext uri="{FF2B5EF4-FFF2-40B4-BE49-F238E27FC236}">
                <a16:creationId xmlns:a16="http://schemas.microsoft.com/office/drawing/2014/main" id="{BDC1D355-033E-3323-C507-7FC003A5366E}"/>
              </a:ext>
            </a:extLst>
          </p:cNvPr>
          <p:cNvSpPr/>
          <p:nvPr/>
        </p:nvSpPr>
        <p:spPr>
          <a:xfrm>
            <a:off x="8198801" y="5156401"/>
            <a:ext cx="1445815" cy="414850"/>
          </a:xfrm>
          <a:prstGeom prst="roundRect">
            <a:avLst/>
          </a:prstGeom>
          <a:noFill/>
          <a:ln w="76200">
            <a:solidFill>
              <a:srgbClr val="FF66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PROS </a:t>
            </a:r>
            <a:br>
              <a:rPr lang="fr-FR" sz="1100" b="1" dirty="0">
                <a:solidFill>
                  <a:schemeClr val="tx1"/>
                </a:solidFill>
                <a:latin typeface="Avenir Next LT Pro" panose="020B0504020202020204" pitchFamily="34" charset="0"/>
              </a:rPr>
            </a:br>
            <a:r>
              <a:rPr lang="fr-FR" sz="1100" b="1" dirty="0">
                <a:solidFill>
                  <a:schemeClr val="tx1"/>
                </a:solidFill>
                <a:latin typeface="Avenir Next LT Pro" panose="020B0504020202020204" pitchFamily="34" charset="0"/>
              </a:rPr>
              <a:t>RELATION</a:t>
            </a:r>
          </a:p>
        </p:txBody>
      </p:sp>
      <p:sp>
        <p:nvSpPr>
          <p:cNvPr id="5" name="Espace réservé du contenu 2">
            <a:extLst>
              <a:ext uri="{FF2B5EF4-FFF2-40B4-BE49-F238E27FC236}">
                <a16:creationId xmlns:a16="http://schemas.microsoft.com/office/drawing/2014/main" id="{495DD83A-E4DF-E9F7-E195-9331268320A6}"/>
              </a:ext>
            </a:extLst>
          </p:cNvPr>
          <p:cNvSpPr txBox="1">
            <a:spLocks/>
          </p:cNvSpPr>
          <p:nvPr/>
        </p:nvSpPr>
        <p:spPr>
          <a:xfrm>
            <a:off x="2244887" y="2910306"/>
            <a:ext cx="8580346" cy="477609"/>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1200" dirty="0">
                <a:latin typeface="Avenir Next LT Pro" panose="020B0504020202020204" pitchFamily="34" charset="0"/>
              </a:rPr>
              <a:t>CHAQUE JOUR, DES PROFESSIONNELS PASSIONNÉS SÉLECTIONNENT ET PRÉPARENT</a:t>
            </a:r>
            <a:br>
              <a:rPr lang="fr-FR" sz="1200" dirty="0">
                <a:latin typeface="Avenir Next LT Pro" panose="020B0504020202020204" pitchFamily="34" charset="0"/>
              </a:rPr>
            </a:br>
            <a:r>
              <a:rPr lang="fr-FR" sz="1200" dirty="0">
                <a:latin typeface="Avenir Next LT Pro" panose="020B0504020202020204" pitchFamily="34" charset="0"/>
              </a:rPr>
              <a:t>LES MEILLEURS PRODUITS FRAIS, SAINS, SAVOUREUX ET LOCAUX &lt;AUX PRIX JUSTES.</a:t>
            </a:r>
          </a:p>
          <a:p>
            <a:pPr marL="446777" indent="-227925" algn="ctr">
              <a:buNone/>
              <a:defRPr/>
            </a:pPr>
            <a:r>
              <a:rPr lang="fr-FR" sz="1200" spc="300" dirty="0">
                <a:latin typeface="Avenir Next LT Pro" panose="020B0504020202020204" pitchFamily="34" charset="0"/>
              </a:rPr>
              <a:t> </a:t>
            </a:r>
          </a:p>
        </p:txBody>
      </p:sp>
    </p:spTree>
    <p:extLst>
      <p:ext uri="{BB962C8B-B14F-4D97-AF65-F5344CB8AC3E}">
        <p14:creationId xmlns:p14="http://schemas.microsoft.com/office/powerpoint/2010/main" val="39865643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4" y="3945876"/>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741022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714376" y="428178"/>
            <a:ext cx="9686924" cy="5955476"/>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Promesse relation client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Quelles preuves de la relation clients adopter pour faire émerger l’axe relationnel </a:t>
            </a:r>
            <a:br>
              <a:rPr lang="fr-FR" sz="3600" dirty="0">
                <a:latin typeface="Playfair Display" panose="00000500000000000000" pitchFamily="2" charset="0"/>
              </a:rPr>
            </a:br>
            <a:r>
              <a:rPr lang="fr-FR" sz="3600" dirty="0">
                <a:latin typeface="Playfair Display" panose="00000500000000000000" pitchFamily="2" charset="0"/>
              </a:rPr>
              <a:t>et renforcer la différenciation de l’enseigne sur cette force</a:t>
            </a: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1</a:t>
            </a:r>
          </a:p>
        </p:txBody>
      </p:sp>
    </p:spTree>
    <p:extLst>
      <p:ext uri="{BB962C8B-B14F-4D97-AF65-F5344CB8AC3E}">
        <p14:creationId xmlns:p14="http://schemas.microsoft.com/office/powerpoint/2010/main" val="22497999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9D033E-922A-7E3F-F8B6-C0FFCE8DEFC6}"/>
              </a:ext>
            </a:extLst>
          </p:cNvPr>
          <p:cNvSpPr txBox="1"/>
          <p:nvPr/>
        </p:nvSpPr>
        <p:spPr>
          <a:xfrm>
            <a:off x="933061" y="2743200"/>
            <a:ext cx="6688498" cy="769441"/>
          </a:xfrm>
          <a:prstGeom prst="rect">
            <a:avLst/>
          </a:prstGeom>
          <a:noFill/>
        </p:spPr>
        <p:txBody>
          <a:bodyPr wrap="none" rtlCol="0">
            <a:spAutoFit/>
          </a:bodyPr>
          <a:lstStyle/>
          <a:p>
            <a:r>
              <a:rPr lang="fr-FR" sz="4400" dirty="0">
                <a:latin typeface="Avenir Next LT Pro" panose="020B0504020202020204" pitchFamily="34" charset="0"/>
              </a:rPr>
              <a:t>Quelques inspirations….</a:t>
            </a:r>
          </a:p>
        </p:txBody>
      </p:sp>
    </p:spTree>
    <p:extLst>
      <p:ext uri="{BB962C8B-B14F-4D97-AF65-F5344CB8AC3E}">
        <p14:creationId xmlns:p14="http://schemas.microsoft.com/office/powerpoint/2010/main" val="28091181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Bio c' Bon se lance dans le prêt</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Bio c' Bon propose désormais d'emprunter certains appareils et objets du quotidien, plutôt que de les acheter. Ce service de prêt réaffirme la volonté de l'enseigne d'être un "facilitateur de la vie de quartier." Selon </a:t>
            </a:r>
            <a:r>
              <a:rPr lang="fr-FR" sz="1600" dirty="0" err="1">
                <a:solidFill>
                  <a:srgbClr val="222222"/>
                </a:solidFill>
                <a:latin typeface="Avenir Next LT Pro" panose="020B0504020202020204" pitchFamily="34" charset="0"/>
              </a:rPr>
              <a:t>l'Ademe</a:t>
            </a:r>
            <a:r>
              <a:rPr lang="fr-FR" sz="1600" dirty="0">
                <a:solidFill>
                  <a:srgbClr val="222222"/>
                </a:solidFill>
                <a:latin typeface="Avenir Next LT Pro" panose="020B0504020202020204" pitchFamily="34" charset="0"/>
              </a:rPr>
              <a:t> une perceuse est utilisée 12 minutes en moyenne après l'achat d'un particulier. Les </a:t>
            </a:r>
            <a:r>
              <a:rPr lang="fr-FR" sz="1600" b="1" dirty="0">
                <a:solidFill>
                  <a:srgbClr val="222222"/>
                </a:solidFill>
                <a:latin typeface="Avenir Next LT Pro" panose="020B0504020202020204" pitchFamily="34" charset="0"/>
              </a:rPr>
              <a:t>90 magasins Bio c' Bon présents dans les grandes villes prêtent désormais gratuitement à leurs clients des produits à usage saisonnier</a:t>
            </a:r>
            <a:r>
              <a:rPr lang="fr-FR" sz="1600" dirty="0">
                <a:solidFill>
                  <a:srgbClr val="222222"/>
                </a:solidFill>
                <a:latin typeface="Avenir Next LT Pro" panose="020B0504020202020204" pitchFamily="34" charset="0"/>
              </a:rPr>
              <a:t>. Pour la période automnale, l'enseigne met à disposition des kits de bricolage avec des perceuses pour accompagner les installations dans le quartier ou les petits travaux. Les clients de Bio c' Bon peuvent aussi emprunter des appareils à raclette. Au-delà de rendre un service à leurs clients, cette initiative s'inscrit dans une démarche écoresponsable, incitant les clients à l'emprunt, plutôt qu'à l'achat. </a:t>
            </a:r>
            <a:br>
              <a:rPr lang="fr-FR" sz="1600" dirty="0">
                <a:solidFill>
                  <a:srgbClr val="222222"/>
                </a:solidFill>
                <a:latin typeface="Avenir Next LT Pro" panose="020B0504020202020204" pitchFamily="34" charset="0"/>
              </a:rPr>
            </a:br>
            <a:r>
              <a:rPr lang="fr-FR" sz="1600" dirty="0">
                <a:solidFill>
                  <a:srgbClr val="222222"/>
                </a:solidFill>
                <a:latin typeface="Avenir Next LT Pro" panose="020B0504020202020204" pitchFamily="34" charset="0"/>
              </a:rPr>
              <a:t>L'ensemble de ces produits est disponible 24 heures, en semaine et 48 heures pendant les week-ends. Passé cette durée, ils sont à retourner à la caisse du magasin où ils ont été empruntés.</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Cette démarche responsable permet de capitaliser sur les usages et s'inscrit dans la continuité de ses services lancés en juillet dernier avec le prêt de jeux estivaux et le plant-</a:t>
            </a:r>
            <a:r>
              <a:rPr lang="fr-FR" sz="1600" dirty="0" err="1">
                <a:solidFill>
                  <a:srgbClr val="222222"/>
                </a:solidFill>
                <a:latin typeface="Avenir Next LT Pro" panose="020B0504020202020204" pitchFamily="34" charset="0"/>
              </a:rPr>
              <a:t>sitting</a:t>
            </a:r>
            <a:r>
              <a:rPr lang="fr-FR" sz="1600" dirty="0">
                <a:solidFill>
                  <a:srgbClr val="222222"/>
                </a:solidFill>
                <a:latin typeface="Avenir Next LT Pro" panose="020B0504020202020204" pitchFamily="34" charset="0"/>
              </a:rPr>
              <a:t>.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4338" name="Picture 2">
            <a:extLst>
              <a:ext uri="{FF2B5EF4-FFF2-40B4-BE49-F238E27FC236}">
                <a16:creationId xmlns:a16="http://schemas.microsoft.com/office/drawing/2014/main" id="{C4DBBEF0-3F8B-929A-D203-504BBE1C3C5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19819" y="738517"/>
            <a:ext cx="3171825"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4358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Lidl inaugure ses stations de recharges pour véhicules électriques</a:t>
            </a:r>
          </a:p>
          <a:p>
            <a:pPr marL="0" indent="0">
              <a:spcBef>
                <a:spcPts val="0"/>
              </a:spcBef>
              <a:buNone/>
            </a:pP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Dans la continuité de son engagement pour la transition écologique, Lidl inaugure ses premières e-stations situées dans le Rhône, les Bouches-du-Rhône, le Finistère et le Nord. </a:t>
            </a:r>
          </a:p>
          <a:p>
            <a:pPr marL="0" indent="0">
              <a:spcBef>
                <a:spcPts val="0"/>
              </a:spcBef>
              <a:buNone/>
            </a:pPr>
            <a:r>
              <a:rPr lang="fr-FR" sz="1600" dirty="0">
                <a:solidFill>
                  <a:srgbClr val="222222"/>
                </a:solidFill>
                <a:latin typeface="Avenir Next LT Pro" panose="020B0504020202020204" pitchFamily="34" charset="0"/>
              </a:rPr>
              <a:t>La chaîne de grande distribution propose aujourd'hui des stations de recharge pour véhicules électriques. Les e-stations implantées à Villefranche-sur-Saône (69), Les Pennes-Mirabeau (13), Landivisiau (29) et Tourcoing (59) bénéficient d'une </a:t>
            </a:r>
            <a:r>
              <a:rPr lang="fr-FR" sz="1600" b="1" dirty="0">
                <a:solidFill>
                  <a:srgbClr val="222222"/>
                </a:solidFill>
                <a:latin typeface="Avenir Next LT Pro" panose="020B0504020202020204" pitchFamily="34" charset="0"/>
              </a:rPr>
              <a:t>ouverture sept jours sur sept et 24 heures sur 24 avec des bornes alimentées par des panneaux photovoltaïques disposés en toiture</a:t>
            </a:r>
            <a:r>
              <a:rPr lang="fr-FR" sz="1600" dirty="0">
                <a:solidFill>
                  <a:srgbClr val="222222"/>
                </a:solidFill>
                <a:latin typeface="Avenir Next LT Pro" panose="020B0504020202020204" pitchFamily="34" charset="0"/>
              </a:rPr>
              <a:t>. </a:t>
            </a:r>
            <a:r>
              <a:rPr lang="fr-FR" sz="1600" b="1" dirty="0">
                <a:solidFill>
                  <a:srgbClr val="222222"/>
                </a:solidFill>
                <a:latin typeface="Avenir Next LT Pro" panose="020B0504020202020204" pitchFamily="34" charset="0"/>
              </a:rPr>
              <a:t>Ces bornes se composent de 13 places de stationnement munies de prises de charge accélérées, rapides et ultrarapides. </a:t>
            </a:r>
            <a:r>
              <a:rPr lang="fr-FR" sz="1600" dirty="0">
                <a:solidFill>
                  <a:srgbClr val="222222"/>
                </a:solidFill>
                <a:latin typeface="Avenir Next LT Pro" panose="020B0504020202020204" pitchFamily="34" charset="0"/>
              </a:rPr>
              <a:t>Avec l'installation de près de 2 300 points de charge à venir sur plus de </a:t>
            </a:r>
            <a:r>
              <a:rPr lang="fr-FR" sz="1600" b="1" dirty="0">
                <a:solidFill>
                  <a:srgbClr val="222222"/>
                </a:solidFill>
                <a:latin typeface="Avenir Next LT Pro" panose="020B0504020202020204" pitchFamily="34" charset="0"/>
              </a:rPr>
              <a:t>500 supermarchés Lidl</a:t>
            </a:r>
            <a:r>
              <a:rPr lang="fr-FR" sz="1600" dirty="0">
                <a:solidFill>
                  <a:srgbClr val="222222"/>
                </a:solidFill>
                <a:latin typeface="Avenir Next LT Pro" panose="020B0504020202020204" pitchFamily="34" charset="0"/>
              </a:rPr>
              <a:t>, (sur les 1 590 présents sur le territoire) l'enseigne poursuit sa politique de mobilité durable.</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Les quatre e-stations Lidl inaugurées avant la fin de l'année permettront aux automobilistes de recharger leur voiture dès 0,25 centime par kWh sur les bornes accélérées et 0,4 centime d'euros sur les bornes rapides et ultrarapides</a:t>
            </a:r>
            <a:r>
              <a:rPr lang="fr-FR" sz="1800" b="1" dirty="0">
                <a:solidFill>
                  <a:srgbClr val="222222"/>
                </a:solidFill>
                <a:latin typeface="Avenir Next LT Pro" panose="020B0504020202020204" pitchFamily="34" charset="0"/>
              </a:rPr>
              <a:t>.</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3314" name="Picture 2">
            <a:extLst>
              <a:ext uri="{FF2B5EF4-FFF2-40B4-BE49-F238E27FC236}">
                <a16:creationId xmlns:a16="http://schemas.microsoft.com/office/drawing/2014/main" id="{540E8575-E8AA-BE32-1ADC-A1D489B8111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84674" y="1623526"/>
            <a:ext cx="4580463" cy="3057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3639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33089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Decathlon propose de repriser les vêtements et sacs des consommateurs belges</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Fermetures éclair cassées, coutures déchirées, boucles desserrées ou boutons manquants ? Les magasins Decathlon présents sur le sol belge s'occupent de tout. Les consommateurs peuvent désormais déposer leur équipement abîmé au service de réparation dédié. Le groupe espère parvenir à 80 réparations par jour ou 4 000 dès la première année du lancement. </a:t>
            </a:r>
            <a:r>
              <a:rPr lang="fr-FR" sz="1600" b="1" dirty="0">
                <a:solidFill>
                  <a:srgbClr val="222222"/>
                </a:solidFill>
                <a:latin typeface="Avenir Next LT Pro" panose="020B0504020202020204" pitchFamily="34" charset="0"/>
              </a:rPr>
              <a:t>Decathlon espère ainsi encourager les consommateurs à moins jeter. </a:t>
            </a:r>
            <a:r>
              <a:rPr lang="fr-FR" sz="1600" dirty="0">
                <a:solidFill>
                  <a:srgbClr val="222222"/>
                </a:solidFill>
                <a:latin typeface="Avenir Next LT Pro" panose="020B0504020202020204" pitchFamily="34" charset="0"/>
              </a:rPr>
              <a:t>"Il y a de moins en moins d'ateliers de couture ou de réparation de vêtements, observe Bohdan </a:t>
            </a:r>
            <a:r>
              <a:rPr lang="fr-FR" sz="1600" dirty="0" err="1">
                <a:solidFill>
                  <a:srgbClr val="222222"/>
                </a:solidFill>
                <a:latin typeface="Avenir Next LT Pro" panose="020B0504020202020204" pitchFamily="34" charset="0"/>
              </a:rPr>
              <a:t>Lamon</a:t>
            </a:r>
            <a:r>
              <a:rPr lang="fr-FR" sz="1600" dirty="0">
                <a:solidFill>
                  <a:srgbClr val="222222"/>
                </a:solidFill>
                <a:latin typeface="Avenir Next LT Pro" panose="020B0504020202020204" pitchFamily="34" charset="0"/>
              </a:rPr>
              <a:t> de Decathlon. Lorsqu'un t-shirt, un pantalon ou une veste présente des défauts mineurs, beaucoup de Belges jettent la pièce à la poubelle et achètent quelque chose de neuf. Avec notre nouveau service de réparation, nous nous attaquons à ce modèle de consommation".</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7410" name="Picture 2">
            <a:extLst>
              <a:ext uri="{FF2B5EF4-FFF2-40B4-BE49-F238E27FC236}">
                <a16:creationId xmlns:a16="http://schemas.microsoft.com/office/drawing/2014/main" id="{E4FE4638-FCCD-808D-B32C-609172AC794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6119" y="1420528"/>
            <a:ext cx="4978466" cy="331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9927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49573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Le charme vintage de la consigne refait surface. </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Depuis quelque temps, les initiatives se multiplient, à l’image de La Tournée à Bezons (Val-d’Oise) et du Fourgon (Nantes, Lille, Dunkerque…) qui réalisent des tournées de livraisons – gratuites – de boissons consignées : lait, bières, jus de fruits… </a:t>
            </a:r>
            <a:br>
              <a:rPr lang="fr-FR" sz="1600" dirty="0">
                <a:solidFill>
                  <a:srgbClr val="222222"/>
                </a:solidFill>
                <a:latin typeface="Avenir Next LT Pro" panose="020B0504020202020204" pitchFamily="34" charset="0"/>
              </a:rPr>
            </a:b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Une alternative vertueuse également adoptée par La Lessive de Paris, avec son produit naturel, fabriqué localement, consigné dans des bouteilles en verre et livré à vélo.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24578" name="Picture 2">
            <a:extLst>
              <a:ext uri="{FF2B5EF4-FFF2-40B4-BE49-F238E27FC236}">
                <a16:creationId xmlns:a16="http://schemas.microsoft.com/office/drawing/2014/main" id="{A6A10A18-C0E2-EE4E-9334-37EA899988F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34483" y="1283339"/>
            <a:ext cx="5387402" cy="3593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8072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9D033E-922A-7E3F-F8B6-C0FFCE8DEFC6}"/>
              </a:ext>
            </a:extLst>
          </p:cNvPr>
          <p:cNvSpPr txBox="1"/>
          <p:nvPr/>
        </p:nvSpPr>
        <p:spPr>
          <a:xfrm>
            <a:off x="933061" y="2743200"/>
            <a:ext cx="9851479" cy="769441"/>
          </a:xfrm>
          <a:prstGeom prst="rect">
            <a:avLst/>
          </a:prstGeom>
          <a:noFill/>
        </p:spPr>
        <p:txBody>
          <a:bodyPr wrap="none" rtlCol="0">
            <a:spAutoFit/>
          </a:bodyPr>
          <a:lstStyle/>
          <a:p>
            <a:r>
              <a:rPr lang="fr-FR" sz="4400" dirty="0">
                <a:latin typeface="Avenir Next LT Pro" panose="020B0504020202020204" pitchFamily="34" charset="0"/>
              </a:rPr>
              <a:t>Quelques idées de preuves à créer….</a:t>
            </a:r>
          </a:p>
        </p:txBody>
      </p:sp>
    </p:spTree>
    <p:extLst>
      <p:ext uri="{BB962C8B-B14F-4D97-AF65-F5344CB8AC3E}">
        <p14:creationId xmlns:p14="http://schemas.microsoft.com/office/powerpoint/2010/main" val="115789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248B607-A208-28E0-1B75-0173E62D7A52}"/>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DF6E30F-75F0-5EC1-DECF-9CF2E8CB7BEF}"/>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077766"/>
          </a:xfrm>
          <a:prstGeom prst="rect">
            <a:avLst/>
          </a:prstGeom>
          <a:noFill/>
        </p:spPr>
        <p:txBody>
          <a:bodyPr wrap="square" rtlCol="0">
            <a:spAutoFit/>
          </a:bodyPr>
          <a:lstStyle/>
          <a:p>
            <a:pPr algn="ctr"/>
            <a:r>
              <a:rPr lang="fr-FR" sz="3200" b="1" dirty="0">
                <a:latin typeface="Avenir Next LT Pro" panose="020B0504020202020204" pitchFamily="34" charset="0"/>
              </a:rPr>
              <a:t>Courses/coffres</a:t>
            </a:r>
            <a:br>
              <a:rPr lang="fr-FR" sz="5400" b="1" dirty="0">
                <a:latin typeface="Playfair Display" panose="00000500000000000000" pitchFamily="2" charset="0"/>
              </a:rPr>
            </a:br>
            <a:r>
              <a:rPr lang="fr-FR" sz="5400" b="1" dirty="0">
                <a:latin typeface="Playfair Display" panose="00000500000000000000" pitchFamily="2" charset="0"/>
              </a:rPr>
              <a:t>Supermarché Match </a:t>
            </a:r>
            <a:br>
              <a:rPr lang="fr-FR" sz="5400" b="1" dirty="0">
                <a:latin typeface="Playfair Display" panose="00000500000000000000" pitchFamily="2" charset="0"/>
              </a:rPr>
            </a:br>
            <a:r>
              <a:rPr lang="fr-FR" sz="5400" b="1" dirty="0">
                <a:latin typeface="Playfair Display" panose="00000500000000000000" pitchFamily="2" charset="0"/>
              </a:rPr>
              <a:t>vous aide à mettre vos courses dans votre coffre</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2841471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523220"/>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INFLATION – Perception consommateurs</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pic>
        <p:nvPicPr>
          <p:cNvPr id="3074" name="Picture 2">
            <a:extLst>
              <a:ext uri="{FF2B5EF4-FFF2-40B4-BE49-F238E27FC236}">
                <a16:creationId xmlns:a16="http://schemas.microsoft.com/office/drawing/2014/main" id="{904D300F-64E0-668B-AF95-C7C2A2D67B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3830" y="1467132"/>
            <a:ext cx="7957293" cy="459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274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0" name="Picture 6" descr="Les coups de cœur des libraires de Lille, pour la rentrée littéraire |  Lille Actu">
            <a:extLst>
              <a:ext uri="{FF2B5EF4-FFF2-40B4-BE49-F238E27FC236}">
                <a16:creationId xmlns:a16="http://schemas.microsoft.com/office/drawing/2014/main" id="{C1456BD7-430D-401A-3A2E-218D75633B7B}"/>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077766"/>
          </a:xfrm>
          <a:prstGeom prst="rect">
            <a:avLst/>
          </a:prstGeom>
          <a:noFill/>
        </p:spPr>
        <p:txBody>
          <a:bodyPr wrap="square" rtlCol="0">
            <a:spAutoFit/>
          </a:bodyPr>
          <a:lstStyle/>
          <a:p>
            <a:pPr algn="ctr"/>
            <a:r>
              <a:rPr lang="fr-FR" sz="3200" b="1" dirty="0">
                <a:latin typeface="Avenir Next LT Pro" panose="020B0504020202020204" pitchFamily="34" charset="0"/>
              </a:rPr>
              <a:t>Coups de cœur des Pros</a:t>
            </a:r>
            <a:br>
              <a:rPr lang="fr-FR" sz="5400" b="1" dirty="0">
                <a:latin typeface="Playfair Display" panose="00000500000000000000" pitchFamily="2" charset="0"/>
              </a:rPr>
            </a:br>
            <a:r>
              <a:rPr lang="fr-FR" sz="5400" b="1" dirty="0">
                <a:latin typeface="Playfair Display" panose="00000500000000000000" pitchFamily="2" charset="0"/>
              </a:rPr>
              <a:t>Chez Supermarché Match </a:t>
            </a:r>
            <a:br>
              <a:rPr lang="fr-FR" sz="5400" b="1" dirty="0">
                <a:latin typeface="Playfair Display" panose="00000500000000000000" pitchFamily="2" charset="0"/>
              </a:rPr>
            </a:br>
            <a:r>
              <a:rPr lang="fr-FR" sz="5400" b="1" dirty="0">
                <a:latin typeface="Playfair Display" panose="00000500000000000000" pitchFamily="2" charset="0"/>
              </a:rPr>
              <a:t>découvrez le coup de cœur </a:t>
            </a:r>
            <a:br>
              <a:rPr lang="fr-FR" sz="5400" b="1" dirty="0">
                <a:latin typeface="Playfair Display" panose="00000500000000000000" pitchFamily="2" charset="0"/>
              </a:rPr>
            </a:br>
            <a:r>
              <a:rPr lang="fr-FR" sz="5400" b="1" dirty="0">
                <a:latin typeface="Playfair Display" panose="00000500000000000000" pitchFamily="2" charset="0"/>
              </a:rPr>
              <a:t>de nos pros dans chaque rayon</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1953620" y="4958579"/>
            <a:ext cx="9289402" cy="369332"/>
          </a:xfrm>
          <a:prstGeom prst="rect">
            <a:avLst/>
          </a:prstGeom>
          <a:noFill/>
        </p:spPr>
        <p:txBody>
          <a:bodyPr wrap="none" rtlCol="0">
            <a:spAutoFit/>
          </a:bodyPr>
          <a:lstStyle/>
          <a:p>
            <a:r>
              <a:rPr lang="fr-FR" dirty="0">
                <a:latin typeface="Avenir Next LT Pro" panose="020B0504020202020204" pitchFamily="34" charset="0"/>
              </a:rPr>
              <a:t>Un message manuscrit écrit par le pro sur une petite ardoise pour conseiller les clients </a:t>
            </a:r>
          </a:p>
        </p:txBody>
      </p:sp>
    </p:spTree>
    <p:extLst>
      <p:ext uri="{BB962C8B-B14F-4D97-AF65-F5344CB8AC3E}">
        <p14:creationId xmlns:p14="http://schemas.microsoft.com/office/powerpoint/2010/main" val="38269289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Selfridges fournit un accès Wifi sécurisé en magasin avec WebTitan - TitanHQ">
            <a:extLst>
              <a:ext uri="{FF2B5EF4-FFF2-40B4-BE49-F238E27FC236}">
                <a16:creationId xmlns:a16="http://schemas.microsoft.com/office/drawing/2014/main" id="{C5E8AC63-BEBD-31E8-BDBE-AA7B0F2221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5000"/>
            <a:ext cx="12192000" cy="812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1" y="1787355"/>
            <a:ext cx="11020581" cy="2246769"/>
          </a:xfrm>
          <a:prstGeom prst="rect">
            <a:avLst/>
          </a:prstGeom>
          <a:noFill/>
        </p:spPr>
        <p:txBody>
          <a:bodyPr wrap="square" rtlCol="0">
            <a:spAutoFit/>
          </a:bodyPr>
          <a:lstStyle/>
          <a:p>
            <a:pPr algn="ctr"/>
            <a:r>
              <a:rPr lang="fr-FR" sz="3200" b="1" dirty="0">
                <a:latin typeface="Avenir Next LT Pro" panose="020B0504020202020204" pitchFamily="34" charset="0"/>
              </a:rPr>
              <a:t> </a:t>
            </a:r>
            <a:br>
              <a:rPr lang="fr-FR" sz="5400" b="1" dirty="0">
                <a:latin typeface="Playfair Display" panose="00000500000000000000" pitchFamily="2" charset="0"/>
              </a:rPr>
            </a:br>
            <a:r>
              <a:rPr lang="fr-FR" sz="5400" b="1" dirty="0">
                <a:latin typeface="Playfair Display" panose="00000500000000000000" pitchFamily="2" charset="0"/>
              </a:rPr>
              <a:t>Chez Supermarché Match,</a:t>
            </a:r>
            <a:br>
              <a:rPr lang="fr-FR" sz="5400" b="1" dirty="0">
                <a:latin typeface="Playfair Display" panose="00000500000000000000" pitchFamily="2" charset="0"/>
              </a:rPr>
            </a:br>
            <a:r>
              <a:rPr lang="fr-FR" sz="5400" b="1" dirty="0">
                <a:latin typeface="Playfair Display" panose="00000500000000000000" pitchFamily="2" charset="0"/>
              </a:rPr>
              <a:t>restez toujours connecté</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3271025" y="4260079"/>
            <a:ext cx="6843668" cy="954107"/>
          </a:xfrm>
          <a:prstGeom prst="rect">
            <a:avLst/>
          </a:prstGeom>
          <a:noFill/>
        </p:spPr>
        <p:txBody>
          <a:bodyPr wrap="none" rtlCol="0">
            <a:spAutoFit/>
          </a:bodyPr>
          <a:lstStyle/>
          <a:p>
            <a:pPr algn="ctr"/>
            <a:r>
              <a:rPr kumimoji="0" lang="fr-FR" sz="28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Dans chaque Supermarché Match</a:t>
            </a:r>
            <a:r>
              <a:rPr lang="fr-FR" sz="2800" dirty="0">
                <a:solidFill>
                  <a:prstClr val="black"/>
                </a:solidFill>
                <a:latin typeface="Avenir Next LT Pro" panose="020B0504020202020204" pitchFamily="34" charset="0"/>
              </a:rPr>
              <a:t>, </a:t>
            </a:r>
            <a:br>
              <a:rPr lang="fr-FR" sz="2800" dirty="0">
                <a:solidFill>
                  <a:prstClr val="black"/>
                </a:solidFill>
                <a:latin typeface="Avenir Next LT Pro" panose="020B0504020202020204" pitchFamily="34" charset="0"/>
              </a:rPr>
            </a:br>
            <a:r>
              <a:rPr lang="fr-FR" sz="2800" dirty="0">
                <a:solidFill>
                  <a:prstClr val="black"/>
                </a:solidFill>
                <a:latin typeface="Avenir Next LT Pro" panose="020B0504020202020204" pitchFamily="34" charset="0"/>
              </a:rPr>
              <a:t>un accès wifi gratuit pour tous les clients.</a:t>
            </a:r>
          </a:p>
        </p:txBody>
      </p:sp>
    </p:spTree>
    <p:extLst>
      <p:ext uri="{BB962C8B-B14F-4D97-AF65-F5344CB8AC3E}">
        <p14:creationId xmlns:p14="http://schemas.microsoft.com/office/powerpoint/2010/main" val="6241693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31A15962-7131-1518-E4CD-6A5583765D8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1" y="1787355"/>
            <a:ext cx="11020581" cy="3077766"/>
          </a:xfrm>
          <a:prstGeom prst="rect">
            <a:avLst/>
          </a:prstGeom>
          <a:noFill/>
        </p:spPr>
        <p:txBody>
          <a:bodyPr wrap="square" rtlCol="0">
            <a:spAutoFit/>
          </a:bodyPr>
          <a:lstStyle/>
          <a:p>
            <a:pPr algn="ctr"/>
            <a:r>
              <a:rPr lang="fr-FR" sz="3200" b="1" dirty="0">
                <a:latin typeface="Avenir Next LT Pro" panose="020B0504020202020204" pitchFamily="34" charset="0"/>
              </a:rPr>
              <a:t>Recettes pour Bien manger à petit prix</a:t>
            </a:r>
            <a:br>
              <a:rPr lang="fr-FR" sz="5400" b="1" dirty="0">
                <a:latin typeface="Playfair Display" panose="00000500000000000000" pitchFamily="2" charset="0"/>
              </a:rPr>
            </a:br>
            <a:r>
              <a:rPr lang="fr-FR" sz="5400" b="1" dirty="0">
                <a:latin typeface="Playfair Display" panose="00000500000000000000" pitchFamily="2" charset="0"/>
              </a:rPr>
              <a:t>Chez Supermarché Match </a:t>
            </a:r>
            <a:br>
              <a:rPr lang="fr-FR" sz="5400" b="1" dirty="0">
                <a:latin typeface="Playfair Display" panose="00000500000000000000" pitchFamily="2" charset="0"/>
              </a:rPr>
            </a:br>
            <a:r>
              <a:rPr lang="fr-FR" sz="5400" b="1" dirty="0">
                <a:latin typeface="Playfair Display" panose="00000500000000000000" pitchFamily="2" charset="0"/>
              </a:rPr>
              <a:t>nous offrons un cahier de recettes pour vous donner des idées</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2851925" y="4958579"/>
            <a:ext cx="7660559" cy="369332"/>
          </a:xfrm>
          <a:prstGeom prst="rect">
            <a:avLst/>
          </a:prstGeom>
          <a:noFill/>
        </p:spPr>
        <p:txBody>
          <a:bodyPr wrap="none" rtlCol="0">
            <a:spAutoFit/>
          </a:bodyPr>
          <a:lstStyle/>
          <a:p>
            <a:r>
              <a:rPr lang="fr-FR" dirty="0">
                <a:latin typeface="Avenir Next LT Pro" panose="020B0504020202020204" pitchFamily="34" charset="0"/>
              </a:rPr>
              <a:t>Remise en caisse à chaque client carté d’un livret des 4 recettes du mois</a:t>
            </a:r>
          </a:p>
        </p:txBody>
      </p:sp>
    </p:spTree>
    <p:extLst>
      <p:ext uri="{BB962C8B-B14F-4D97-AF65-F5344CB8AC3E}">
        <p14:creationId xmlns:p14="http://schemas.microsoft.com/office/powerpoint/2010/main" val="39302983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8" name="Picture 8" descr="WhatsApp Marketing : Le guide pour les entreprises">
            <a:extLst>
              <a:ext uri="{FF2B5EF4-FFF2-40B4-BE49-F238E27FC236}">
                <a16:creationId xmlns:a16="http://schemas.microsoft.com/office/drawing/2014/main" id="{25D3C184-1C17-A2F0-6F1D-75B2A6F4A7E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211"/>
            <a:ext cx="12192000" cy="68752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939540"/>
          </a:xfrm>
          <a:prstGeom prst="rect">
            <a:avLst/>
          </a:prstGeom>
          <a:noFill/>
        </p:spPr>
        <p:txBody>
          <a:bodyPr wrap="square" rtlCol="0">
            <a:spAutoFit/>
          </a:bodyPr>
          <a:lstStyle/>
          <a:p>
            <a:pPr algn="ctr"/>
            <a:r>
              <a:rPr lang="fr-FR" sz="3200" b="1" dirty="0">
                <a:latin typeface="Avenir Next LT Pro" panose="020B0504020202020204" pitchFamily="34" charset="0"/>
              </a:rPr>
              <a:t>Le </a:t>
            </a:r>
            <a:r>
              <a:rPr lang="fr-FR" sz="3200" b="1" dirty="0" err="1">
                <a:latin typeface="Avenir Next LT Pro" panose="020B0504020202020204" pitchFamily="34" charset="0"/>
              </a:rPr>
              <a:t>what’s</a:t>
            </a:r>
            <a:r>
              <a:rPr lang="fr-FR" sz="3200" b="1" dirty="0">
                <a:latin typeface="Avenir Next LT Pro" panose="020B0504020202020204" pitchFamily="34" charset="0"/>
              </a:rPr>
              <a:t> app de son pro </a:t>
            </a:r>
            <a:br>
              <a:rPr lang="fr-FR" sz="5400" b="1" dirty="0">
                <a:latin typeface="Playfair Display" panose="00000500000000000000" pitchFamily="2" charset="0"/>
              </a:rPr>
            </a:br>
            <a:r>
              <a:rPr lang="fr-FR" sz="5400" b="1" dirty="0">
                <a:latin typeface="Playfair Display" panose="00000500000000000000" pitchFamily="2" charset="0"/>
              </a:rPr>
              <a:t>Chez Supermarché Match vous pouvez communiquer avec nos pros directement. </a:t>
            </a:r>
            <a:br>
              <a:rPr lang="fr-FR" sz="5400" b="1" dirty="0">
                <a:latin typeface="Playfair Display" panose="00000500000000000000" pitchFamily="2" charset="0"/>
              </a:rPr>
            </a:br>
            <a:r>
              <a:rPr lang="fr-FR" sz="2800" dirty="0">
                <a:latin typeface="Avenir Next LT Pro" panose="020B0504020202020204" pitchFamily="34" charset="0"/>
              </a:rPr>
              <a:t>Faites vos commandes, recevez les coups de cœurs du moment en communiquant directement via </a:t>
            </a:r>
            <a:r>
              <a:rPr lang="fr-FR" sz="2800" dirty="0" err="1">
                <a:latin typeface="Avenir Next LT Pro" panose="020B0504020202020204" pitchFamily="34" charset="0"/>
              </a:rPr>
              <a:t>what’s</a:t>
            </a:r>
            <a:r>
              <a:rPr lang="fr-FR" sz="2800" dirty="0">
                <a:latin typeface="Avenir Next LT Pro" panose="020B0504020202020204" pitchFamily="34" charset="0"/>
              </a:rPr>
              <a:t> app…</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18526989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a:extLst>
              <a:ext uri="{FF2B5EF4-FFF2-40B4-BE49-F238E27FC236}">
                <a16:creationId xmlns:a16="http://schemas.microsoft.com/office/drawing/2014/main" id="{451288E7-70FE-AC8F-6559-DB57F6D00E17}"/>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212"/>
            <a:ext cx="12192000" cy="68752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035125"/>
            <a:ext cx="10773164" cy="4770537"/>
          </a:xfrm>
          <a:prstGeom prst="rect">
            <a:avLst/>
          </a:prstGeom>
          <a:noFill/>
        </p:spPr>
        <p:txBody>
          <a:bodyPr wrap="square" rtlCol="0">
            <a:spAutoFit/>
          </a:bodyPr>
          <a:lstStyle/>
          <a:p>
            <a:pPr algn="ctr"/>
            <a:r>
              <a:rPr lang="fr-FR" sz="3200" b="1" dirty="0">
                <a:latin typeface="Avenir Next LT Pro" panose="020B0504020202020204" pitchFamily="34" charset="0"/>
              </a:rPr>
              <a:t>Bornes électriques rapides.</a:t>
            </a:r>
          </a:p>
          <a:p>
            <a:pPr algn="ctr"/>
            <a:br>
              <a:rPr lang="fr-FR" sz="5400" b="1" dirty="0">
                <a:latin typeface="Playfair Display" panose="00000500000000000000" pitchFamily="2" charset="0"/>
              </a:rPr>
            </a:br>
            <a:r>
              <a:rPr lang="fr-FR" sz="5400" b="1" dirty="0">
                <a:latin typeface="Playfair Display" panose="00000500000000000000" pitchFamily="2" charset="0"/>
              </a:rPr>
              <a:t>Chez Supermarché Match vous recharger vos batteries en quelques minutes !</a:t>
            </a:r>
            <a:br>
              <a:rPr lang="fr-FR" sz="5400" b="1" dirty="0">
                <a:latin typeface="Playfair Display" panose="00000500000000000000" pitchFamily="2" charset="0"/>
              </a:rPr>
            </a:br>
            <a:r>
              <a:rPr lang="fr-FR" sz="2800" dirty="0">
                <a:latin typeface="Avenir Next LT Pro" panose="020B0504020202020204" pitchFamily="34" charset="0"/>
              </a:rPr>
              <a:t>Dans chaque Supermarché Match, des recharges rapides pour votre voiture mais aussi pour vos portables…</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1595691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Pour la première fois depuis 75 ans, une femme signe l'édito de La Voix du  Nord">
            <a:extLst>
              <a:ext uri="{FF2B5EF4-FFF2-40B4-BE49-F238E27FC236}">
                <a16:creationId xmlns:a16="http://schemas.microsoft.com/office/drawing/2014/main" id="{43D36722-6E81-BEE3-39FF-2CAFA3A1A6A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0"/>
            <a:ext cx="12192000" cy="6858000"/>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752850" y="1259174"/>
            <a:ext cx="11187358" cy="4339650"/>
          </a:xfrm>
          <a:prstGeom prst="rect">
            <a:avLst/>
          </a:prstGeom>
          <a:noFill/>
        </p:spPr>
        <p:txBody>
          <a:bodyPr wrap="square" rtlCol="0">
            <a:spAutoFit/>
          </a:bodyPr>
          <a:lstStyle/>
          <a:p>
            <a:pPr algn="ctr"/>
            <a:r>
              <a:rPr lang="fr-FR" sz="3200" b="1" dirty="0">
                <a:latin typeface="Avenir Next LT Pro" panose="020B0504020202020204" pitchFamily="34" charset="0"/>
              </a:rPr>
              <a:t>Abonnement gratuit à la PQR en ligne pour les cartés</a:t>
            </a:r>
          </a:p>
          <a:p>
            <a:pPr algn="ctr"/>
            <a:br>
              <a:rPr lang="fr-FR" sz="5400" b="1" dirty="0">
                <a:latin typeface="Playfair Display" panose="00000500000000000000" pitchFamily="2" charset="0"/>
              </a:rPr>
            </a:br>
            <a:r>
              <a:rPr lang="fr-FR" sz="5400" b="1" dirty="0">
                <a:latin typeface="Playfair Display" panose="00000500000000000000" pitchFamily="2" charset="0"/>
              </a:rPr>
              <a:t>Avec Supermarché Match,</a:t>
            </a:r>
          </a:p>
          <a:p>
            <a:pPr algn="ctr"/>
            <a:r>
              <a:rPr lang="fr-FR" sz="5400" b="1" dirty="0">
                <a:latin typeface="Playfair Display" panose="00000500000000000000" pitchFamily="2" charset="0"/>
              </a:rPr>
              <a:t>je sais tout ce qu’il se passe </a:t>
            </a:r>
            <a:br>
              <a:rPr lang="fr-FR" sz="5400" b="1" dirty="0">
                <a:latin typeface="Playfair Display" panose="00000500000000000000" pitchFamily="2" charset="0"/>
              </a:rPr>
            </a:br>
            <a:r>
              <a:rPr lang="fr-FR" sz="5400" b="1" dirty="0">
                <a:latin typeface="Playfair Display" panose="00000500000000000000" pitchFamily="2" charset="0"/>
              </a:rPr>
              <a:t>près de chez moi.</a:t>
            </a:r>
            <a:br>
              <a:rPr lang="fr-FR" sz="5400" b="1" dirty="0">
                <a:latin typeface="Playfair Display" panose="00000500000000000000" pitchFamily="2" charset="0"/>
              </a:rPr>
            </a:br>
            <a:r>
              <a:rPr lang="fr-FR" sz="2800" dirty="0">
                <a:latin typeface="Avenir Next LT Pro" panose="020B0504020202020204" pitchFamily="34" charset="0"/>
              </a:rPr>
              <a:t> </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33265279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675465" y="1178257"/>
            <a:ext cx="9686924" cy="5032147"/>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Quelles preuves de la relation clients adopter pour faire émerger l’axe relationnel </a:t>
            </a:r>
            <a:br>
              <a:rPr lang="fr-FR" sz="3600" dirty="0">
                <a:latin typeface="Playfair Display" panose="00000500000000000000" pitchFamily="2" charset="0"/>
              </a:rPr>
            </a:br>
            <a:r>
              <a:rPr lang="fr-FR" sz="3600" dirty="0">
                <a:latin typeface="Playfair Display" panose="00000500000000000000" pitchFamily="2" charset="0"/>
              </a:rPr>
              <a:t>et renforcer la différenciation de l’enseigne sur cette force</a:t>
            </a: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2399275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4" y="4527634"/>
            <a:ext cx="3001097" cy="126098"/>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4432920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603242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Défense de l’image prix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adopter une posture plus</a:t>
            </a:r>
            <a:br>
              <a:rPr lang="fr-FR" sz="3600" dirty="0">
                <a:latin typeface="Playfair Display" panose="00000500000000000000" pitchFamily="2" charset="0"/>
              </a:rPr>
            </a:br>
            <a:r>
              <a:rPr lang="fr-FR" sz="3600" dirty="0">
                <a:latin typeface="Playfair Display" panose="00000500000000000000" pitchFamily="2" charset="0"/>
              </a:rPr>
              <a:t>offensive pour défendre l’image prix de MATCH en limitant les efforts budgétaires</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2</a:t>
            </a:r>
          </a:p>
        </p:txBody>
      </p:sp>
    </p:spTree>
    <p:extLst>
      <p:ext uri="{BB962C8B-B14F-4D97-AF65-F5344CB8AC3E}">
        <p14:creationId xmlns:p14="http://schemas.microsoft.com/office/powerpoint/2010/main" val="38673482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Défense de l’image prix</a:t>
            </a:r>
            <a:endParaRPr lang="fr-FR" sz="3600" dirty="0">
              <a:latin typeface="Playfair Display" panose="00000500000000000000" pitchFamily="2" charset="0"/>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2</a:t>
            </a:r>
          </a:p>
        </p:txBody>
      </p:sp>
      <p:sp>
        <p:nvSpPr>
          <p:cNvPr id="2" name="ZoneTexte 1">
            <a:extLst>
              <a:ext uri="{FF2B5EF4-FFF2-40B4-BE49-F238E27FC236}">
                <a16:creationId xmlns:a16="http://schemas.microsoft.com/office/drawing/2014/main" id="{8FD0FBB9-BD38-1D7D-CFA8-514FD7E365BB}"/>
              </a:ext>
            </a:extLst>
          </p:cNvPr>
          <p:cNvSpPr txBox="1"/>
          <p:nvPr/>
        </p:nvSpPr>
        <p:spPr>
          <a:xfrm>
            <a:off x="2023353" y="2202378"/>
            <a:ext cx="7588103" cy="923330"/>
          </a:xfrm>
          <a:prstGeom prst="rect">
            <a:avLst/>
          </a:prstGeom>
          <a:noFill/>
        </p:spPr>
        <p:txBody>
          <a:bodyPr wrap="none" rtlCol="0">
            <a:spAutoFit/>
          </a:bodyPr>
          <a:lstStyle/>
          <a:p>
            <a:pPr marL="285750" indent="-285750">
              <a:buFont typeface="Wingdings" panose="05000000000000000000" pitchFamily="2" charset="2"/>
              <a:buChar char="Ø"/>
            </a:pPr>
            <a:r>
              <a:rPr lang="fr-FR" b="1" dirty="0">
                <a:latin typeface="Avenir Next LT Pro" panose="020B0504020202020204" pitchFamily="34" charset="0"/>
              </a:rPr>
              <a:t>DONNER DE LA VALEUR AU PRIX </a:t>
            </a:r>
          </a:p>
          <a:p>
            <a:r>
              <a:rPr lang="fr-FR" i="1" dirty="0">
                <a:latin typeface="Avenir Next LT Pro" panose="020B0504020202020204" pitchFamily="34" charset="0"/>
              </a:rPr>
              <a:t>Chez nous, nous ne vendons pas des pommes, </a:t>
            </a:r>
            <a:br>
              <a:rPr lang="fr-FR" i="1" dirty="0">
                <a:latin typeface="Avenir Next LT Pro" panose="020B0504020202020204" pitchFamily="34" charset="0"/>
              </a:rPr>
            </a:br>
            <a:r>
              <a:rPr lang="fr-FR" i="1" dirty="0">
                <a:latin typeface="Avenir Next LT Pro" panose="020B0504020202020204" pitchFamily="34" charset="0"/>
              </a:rPr>
              <a:t>nous sélectionnons des pommes françaises et durables au meilleur prix</a:t>
            </a:r>
          </a:p>
        </p:txBody>
      </p:sp>
      <p:sp>
        <p:nvSpPr>
          <p:cNvPr id="4" name="ZoneTexte 3">
            <a:extLst>
              <a:ext uri="{FF2B5EF4-FFF2-40B4-BE49-F238E27FC236}">
                <a16:creationId xmlns:a16="http://schemas.microsoft.com/office/drawing/2014/main" id="{D7E57284-DB92-B8C1-3782-CBBB2F2406FD}"/>
              </a:ext>
            </a:extLst>
          </p:cNvPr>
          <p:cNvSpPr txBox="1"/>
          <p:nvPr/>
        </p:nvSpPr>
        <p:spPr>
          <a:xfrm>
            <a:off x="2023353" y="3629101"/>
            <a:ext cx="6165599" cy="646331"/>
          </a:xfrm>
          <a:prstGeom prst="rect">
            <a:avLst/>
          </a:prstGeom>
          <a:noFill/>
        </p:spPr>
        <p:txBody>
          <a:bodyPr wrap="none" rtlCol="0">
            <a:spAutoFit/>
          </a:bodyPr>
          <a:lstStyle/>
          <a:p>
            <a:pPr marL="285750" indent="-285750">
              <a:buFont typeface="Wingdings" panose="05000000000000000000" pitchFamily="2" charset="2"/>
              <a:buChar char="Ø"/>
            </a:pPr>
            <a:r>
              <a:rPr lang="fr-FR" b="1" dirty="0">
                <a:latin typeface="Avenir Next LT Pro" panose="020B0504020202020204" pitchFamily="34" charset="0"/>
              </a:rPr>
              <a:t>ADOPTER UNE POSTURE AGRESSIVE SUR LES PRIX</a:t>
            </a:r>
          </a:p>
          <a:p>
            <a:r>
              <a:rPr lang="fr-FR" i="1" dirty="0">
                <a:latin typeface="Avenir Next LT Pro" panose="020B0504020202020204" pitchFamily="34" charset="0"/>
              </a:rPr>
              <a:t>Chez nous, ce n’est pas plus cher et c’est meilleur.</a:t>
            </a:r>
          </a:p>
        </p:txBody>
      </p:sp>
    </p:spTree>
    <p:extLst>
      <p:ext uri="{BB962C8B-B14F-4D97-AF65-F5344CB8AC3E}">
        <p14:creationId xmlns:p14="http://schemas.microsoft.com/office/powerpoint/2010/main" val="27839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95410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ETUDE NIELSEN – Impact de l’inflation sur le comportement des ménages </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5A6950BD-85E8-29EF-417D-7B4CA67984A2}"/>
              </a:ext>
            </a:extLst>
          </p:cNvPr>
          <p:cNvSpPr txBox="1"/>
          <p:nvPr/>
        </p:nvSpPr>
        <p:spPr>
          <a:xfrm>
            <a:off x="470102" y="1369830"/>
            <a:ext cx="6097554" cy="261610"/>
          </a:xfrm>
          <a:prstGeom prst="rect">
            <a:avLst/>
          </a:prstGeom>
          <a:noFill/>
        </p:spPr>
        <p:txBody>
          <a:bodyPr wrap="square">
            <a:spAutoFit/>
          </a:bodyPr>
          <a:lstStyle/>
          <a:p>
            <a:r>
              <a:rPr lang="fr-FR" sz="1050" b="0" i="0" dirty="0" err="1">
                <a:solidFill>
                  <a:srgbClr val="000000"/>
                </a:solidFill>
                <a:effectLst/>
                <a:latin typeface="Avenir Next LT Pro" panose="020B0504020202020204" pitchFamily="34" charset="0"/>
              </a:rPr>
              <a:t>Nov</a:t>
            </a:r>
            <a:r>
              <a:rPr lang="fr-FR" sz="1050" b="0" i="0" dirty="0">
                <a:solidFill>
                  <a:srgbClr val="000000"/>
                </a:solidFill>
                <a:effectLst/>
                <a:latin typeface="Avenir Next LT Pro" panose="020B0504020202020204" pitchFamily="34" charset="0"/>
              </a:rPr>
              <a:t> 2022</a:t>
            </a:r>
            <a:endParaRPr lang="fr-FR" sz="1050" dirty="0">
              <a:latin typeface="Avenir Next LT Pro" panose="020B0504020202020204" pitchFamily="34" charset="0"/>
            </a:endParaRPr>
          </a:p>
        </p:txBody>
      </p:sp>
      <p:pic>
        <p:nvPicPr>
          <p:cNvPr id="6" name="Image 5">
            <a:extLst>
              <a:ext uri="{FF2B5EF4-FFF2-40B4-BE49-F238E27FC236}">
                <a16:creationId xmlns:a16="http://schemas.microsoft.com/office/drawing/2014/main" id="{EBFE92F4-3EFD-F776-713E-A3C20B5D51F5}"/>
              </a:ext>
            </a:extLst>
          </p:cNvPr>
          <p:cNvPicPr>
            <a:picLocks noChangeAspect="1"/>
          </p:cNvPicPr>
          <p:nvPr/>
        </p:nvPicPr>
        <p:blipFill>
          <a:blip r:embed="rId2"/>
          <a:stretch>
            <a:fillRect/>
          </a:stretch>
        </p:blipFill>
        <p:spPr>
          <a:xfrm>
            <a:off x="525624" y="1807336"/>
            <a:ext cx="11140751" cy="4158991"/>
          </a:xfrm>
          <a:prstGeom prst="rect">
            <a:avLst/>
          </a:prstGeom>
        </p:spPr>
      </p:pic>
    </p:spTree>
    <p:extLst>
      <p:ext uri="{BB962C8B-B14F-4D97-AF65-F5344CB8AC3E}">
        <p14:creationId xmlns:p14="http://schemas.microsoft.com/office/powerpoint/2010/main" val="3457472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413"/>
          <p:cNvSpPr/>
          <p:nvPr/>
        </p:nvSpPr>
        <p:spPr>
          <a:xfrm>
            <a:off x="1643787" y="544948"/>
            <a:ext cx="8723350" cy="148758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defRPr sz="7000">
                <a:latin typeface="Bebas Neue Bold"/>
                <a:ea typeface="Bebas Neue Bold"/>
                <a:cs typeface="Bebas Neue Bold"/>
                <a:sym typeface="Bebas Neue Bold"/>
              </a:defRPr>
            </a:pPr>
            <a:r>
              <a:rPr lang="fr-FR" sz="2400" b="1" dirty="0">
                <a:latin typeface="Avenir Next LT Pro" panose="020B0504020202020204" pitchFamily="34" charset="0"/>
              </a:rPr>
              <a:t>COMMENT JUSTIFIER </a:t>
            </a:r>
            <a:br>
              <a:rPr lang="fr-FR" sz="2400" b="1" dirty="0">
                <a:latin typeface="Avenir Next LT Pro" panose="020B0504020202020204" pitchFamily="34" charset="0"/>
              </a:rPr>
            </a:br>
            <a:r>
              <a:rPr lang="fr-FR" sz="2400" b="1" dirty="0">
                <a:latin typeface="Avenir Next LT Pro" panose="020B0504020202020204" pitchFamily="34" charset="0"/>
              </a:rPr>
              <a:t>LE RAPPORT</a:t>
            </a:r>
            <a:r>
              <a:rPr lang="fr-FR" sz="6600" b="1" dirty="0">
                <a:solidFill>
                  <a:srgbClr val="FF0000"/>
                </a:solidFill>
                <a:latin typeface="Avenir Next LT Pro" panose="020B0504020202020204" pitchFamily="34" charset="0"/>
              </a:rPr>
              <a:t> </a:t>
            </a:r>
            <a:r>
              <a:rPr lang="fr-FR" sz="4000" b="1" dirty="0">
                <a:solidFill>
                  <a:srgbClr val="FF0000"/>
                </a:solidFill>
                <a:latin typeface="Avenir Next LT Pro" panose="020B0504020202020204" pitchFamily="34" charset="0"/>
              </a:rPr>
              <a:t>VALEUR</a:t>
            </a:r>
            <a:r>
              <a:rPr lang="fr-FR" sz="6600" b="1" dirty="0">
                <a:solidFill>
                  <a:srgbClr val="FF0000"/>
                </a:solidFill>
                <a:latin typeface="Avenir Next LT Pro" panose="020B0504020202020204" pitchFamily="34" charset="0"/>
              </a:rPr>
              <a:t> </a:t>
            </a:r>
            <a:r>
              <a:rPr lang="fr-FR" sz="2400" b="1" dirty="0">
                <a:latin typeface="Avenir Next LT Pro" panose="020B0504020202020204" pitchFamily="34" charset="0"/>
              </a:rPr>
              <a:t>DE SUPERMARCHE MATCH ?</a:t>
            </a:r>
          </a:p>
        </p:txBody>
      </p:sp>
      <p:sp>
        <p:nvSpPr>
          <p:cNvPr id="5" name="Shape 414"/>
          <p:cNvSpPr/>
          <p:nvPr/>
        </p:nvSpPr>
        <p:spPr>
          <a:xfrm>
            <a:off x="4136587" y="1928915"/>
            <a:ext cx="1295226" cy="71814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1000">
                <a:latin typeface="Bebas Neue Bold"/>
                <a:ea typeface="Bebas Neue Bold"/>
                <a:cs typeface="Bebas Neue Bold"/>
                <a:sym typeface="Bebas Neue Bold"/>
              </a:defRPr>
            </a:lvl1pPr>
          </a:lstStyle>
          <a:p>
            <a:r>
              <a:rPr lang="fr-FR" sz="4000" b="1" dirty="0">
                <a:latin typeface="Avenir Next LT Pro" panose="020B0504020202020204" pitchFamily="34" charset="0"/>
              </a:rPr>
              <a:t>PRIX</a:t>
            </a:r>
          </a:p>
        </p:txBody>
      </p:sp>
      <p:sp>
        <p:nvSpPr>
          <p:cNvPr id="6" name="Shape 415"/>
          <p:cNvSpPr/>
          <p:nvPr/>
        </p:nvSpPr>
        <p:spPr>
          <a:xfrm>
            <a:off x="3838808" y="1928915"/>
            <a:ext cx="1890784" cy="25958"/>
          </a:xfrm>
          <a:prstGeom prst="line">
            <a:avLst/>
          </a:prstGeom>
          <a:ln w="57150" cmpd="sng"/>
        </p:spPr>
        <p:style>
          <a:lnRef idx="1">
            <a:schemeClr val="dk1"/>
          </a:lnRef>
          <a:fillRef idx="0">
            <a:schemeClr val="dk1"/>
          </a:fillRef>
          <a:effectRef idx="0">
            <a:schemeClr val="dk1"/>
          </a:effectRef>
          <a:fontRef idx="minor">
            <a:schemeClr val="tx1"/>
          </a:fontRef>
        </p:style>
        <p:txBody>
          <a:bodyPr lIns="45718" tIns="45718" rIns="45718" bIns="45718"/>
          <a:lstStyle/>
          <a:p>
            <a:endParaRPr lang="fr-FR" sz="700" b="1" dirty="0">
              <a:latin typeface="+mn-lt"/>
            </a:endParaRPr>
          </a:p>
        </p:txBody>
      </p:sp>
      <p:sp>
        <p:nvSpPr>
          <p:cNvPr id="8" name="Titre 1">
            <a:extLst>
              <a:ext uri="{FF2B5EF4-FFF2-40B4-BE49-F238E27FC236}">
                <a16:creationId xmlns:a16="http://schemas.microsoft.com/office/drawing/2014/main" id="{D390D394-7451-AD30-241E-9CBBB0D82BC8}"/>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sp>
        <p:nvSpPr>
          <p:cNvPr id="9" name="ZoneTexte 4">
            <a:extLst>
              <a:ext uri="{FF2B5EF4-FFF2-40B4-BE49-F238E27FC236}">
                <a16:creationId xmlns:a16="http://schemas.microsoft.com/office/drawing/2014/main" id="{063E77EE-13A5-A7F0-8D24-3DE3977B5FA0}"/>
              </a:ext>
            </a:extLst>
          </p:cNvPr>
          <p:cNvSpPr txBox="1"/>
          <p:nvPr/>
        </p:nvSpPr>
        <p:spPr>
          <a:xfrm>
            <a:off x="2849551" y="3004027"/>
            <a:ext cx="5344799" cy="1200329"/>
          </a:xfrm>
          <a:prstGeom prst="rect">
            <a:avLst/>
          </a:prstGeom>
          <a:noFill/>
        </p:spPr>
        <p:txBody>
          <a:bodyPr wrap="square">
            <a:spAutoFit/>
          </a:bodyPr>
          <a:lstStyle>
            <a:defPPr>
              <a:defRPr kern="0"/>
            </a:defPPr>
          </a:lstStyle>
          <a:p>
            <a:pPr marL="0" marR="0" lvl="0" indent="0"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GOOD FOOD</a:t>
            </a:r>
            <a:r>
              <a:rPr kumimoji="0" lang="fr-FR" sz="3600" b="1" i="0" u="none" strike="noStrike" kern="1200" cap="none" spc="0" normalizeH="0" noProof="0" dirty="0">
                <a:ln>
                  <a:noFill/>
                </a:ln>
                <a:effectLst/>
                <a:uLnTx/>
                <a:uFillTx/>
                <a:latin typeface="Avenir Next LT Pro" panose="020B0504020202020204" pitchFamily="34" charset="0"/>
                <a:ea typeface="+mj-ea"/>
                <a:cs typeface="+mj-cs"/>
              </a:rPr>
              <a:t> </a:t>
            </a: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ACCESSIBLE</a:t>
            </a:r>
          </a:p>
        </p:txBody>
      </p:sp>
      <p:sp>
        <p:nvSpPr>
          <p:cNvPr id="10" name="ZoneTexte 9">
            <a:extLst>
              <a:ext uri="{FF2B5EF4-FFF2-40B4-BE49-F238E27FC236}">
                <a16:creationId xmlns:a16="http://schemas.microsoft.com/office/drawing/2014/main" id="{02B1DE4E-F0D6-6672-52A3-26F0970C798D}"/>
              </a:ext>
            </a:extLst>
          </p:cNvPr>
          <p:cNvSpPr txBox="1"/>
          <p:nvPr/>
        </p:nvSpPr>
        <p:spPr>
          <a:xfrm>
            <a:off x="1656729" y="4721374"/>
            <a:ext cx="7550167" cy="1785104"/>
          </a:xfrm>
          <a:prstGeom prst="rect">
            <a:avLst/>
          </a:prstGeom>
          <a:noFill/>
        </p:spPr>
        <p:txBody>
          <a:bodyPr wrap="square">
            <a:spAutoFit/>
          </a:bodyPr>
          <a:lstStyle/>
          <a:p>
            <a:pPr marL="285750" indent="-285750" eaLnBrk="0" fontAlgn="base" hangingPunct="0">
              <a:spcBef>
                <a:spcPct val="0"/>
              </a:spcBef>
              <a:spcAft>
                <a:spcPts val="600"/>
              </a:spcAft>
              <a:buFont typeface="Wingdings" panose="05000000000000000000" pitchFamily="2" charset="2"/>
              <a:buChar char="è"/>
              <a:defRPr/>
            </a:pPr>
            <a:r>
              <a:rPr lang="fr-FR" b="1" kern="1200" dirty="0">
                <a:latin typeface="Avenir Next LT Pro" panose="020B0504020202020204" pitchFamily="34" charset="0"/>
              </a:rPr>
              <a:t>DISPOSITIF PROMOTIONNEL / PAC</a:t>
            </a:r>
          </a:p>
          <a:p>
            <a:pPr marL="285750" indent="-285750" eaLnBrk="0" fontAlgn="base" hangingPunct="0">
              <a:spcBef>
                <a:spcPct val="0"/>
              </a:spcBef>
              <a:spcAft>
                <a:spcPts val="600"/>
              </a:spcAft>
              <a:buFont typeface="Wingdings" panose="05000000000000000000" pitchFamily="2" charset="2"/>
              <a:buChar char="è"/>
              <a:defRPr/>
            </a:pPr>
            <a:endParaRPr lang="fr-FR" b="1" kern="1200" dirty="0">
              <a:latin typeface="Avenir Next LT Pro" panose="020B0504020202020204" pitchFamily="34" charset="0"/>
              <a:sym typeface="Wingdings" panose="05000000000000000000" pitchFamily="2" charset="2"/>
            </a:endParaRPr>
          </a:p>
          <a:p>
            <a:pPr marL="0" marR="0" lvl="0" indent="0" defTabSz="914400" eaLnBrk="0" fontAlgn="base" latinLnBrk="0" hangingPunct="0">
              <a:spcBef>
                <a:spcPct val="0"/>
              </a:spcBef>
              <a:spcAft>
                <a:spcPts val="600"/>
              </a:spcAft>
              <a:buClrTx/>
              <a:buSzTx/>
              <a:buFontTx/>
              <a:buNone/>
              <a:tabLst/>
              <a:defRPr/>
            </a:pPr>
            <a:r>
              <a:rPr lang="fr-FR" kern="1200" dirty="0">
                <a:latin typeface="Avenir Next LT Pro" panose="020B0504020202020204" pitchFamily="34" charset="0"/>
                <a:sym typeface="Wingdings" panose="05000000000000000000" pitchFamily="2" charset="2"/>
              </a:rPr>
              <a:t> </a:t>
            </a:r>
            <a:r>
              <a:rPr lang="fr-FR" kern="1200" dirty="0">
                <a:latin typeface="Avenir Next LT Pro" panose="020B0504020202020204" pitchFamily="34" charset="0"/>
              </a:rPr>
              <a:t>Campagne autour du</a:t>
            </a:r>
            <a:r>
              <a:rPr lang="fr-FR" b="1" kern="1200" dirty="0">
                <a:latin typeface="Avenir Next LT Pro" panose="020B0504020202020204" pitchFamily="34" charset="0"/>
              </a:rPr>
              <a:t> BIEN MANGER A PETITS PRIX avec 2 axes :</a:t>
            </a:r>
          </a:p>
          <a:p>
            <a:pPr marL="0" marR="0" lvl="0" indent="0" defTabSz="914400" eaLnBrk="0" fontAlgn="base" latinLnBrk="0" hangingPunct="0">
              <a:spcBef>
                <a:spcPct val="0"/>
              </a:spcBef>
              <a:spcAft>
                <a:spcPts val="600"/>
              </a:spcAft>
              <a:buClrTx/>
              <a:buSzTx/>
              <a:buFontTx/>
              <a:buNone/>
              <a:tabLst/>
              <a:defRPr/>
            </a:pPr>
            <a:r>
              <a:rPr lang="fr-FR" kern="1200" dirty="0">
                <a:latin typeface="Avenir Next LT Pro" panose="020B0504020202020204" pitchFamily="34" charset="0"/>
              </a:rPr>
              <a:t>&gt;&gt;AXE PPNP </a:t>
            </a:r>
            <a:r>
              <a:rPr lang="fr-FR" sz="1600" kern="1200" dirty="0">
                <a:latin typeface="Avenir Next LT Pro" panose="020B0504020202020204" pitchFamily="34" charset="0"/>
              </a:rPr>
              <a:t> </a:t>
            </a:r>
            <a:endParaRPr lang="fr-FR" sz="1600" i="1" kern="1200" dirty="0">
              <a:latin typeface="Avenir Next LT Pro" panose="020B0504020202020204" pitchFamily="34" charset="0"/>
            </a:endParaRPr>
          </a:p>
          <a:p>
            <a:pPr marL="0" marR="0" lvl="0" indent="0" defTabSz="914400" eaLnBrk="0" fontAlgn="base" latinLnBrk="0" hangingPunct="0">
              <a:spcBef>
                <a:spcPct val="0"/>
              </a:spcBef>
              <a:spcAft>
                <a:spcPts val="600"/>
              </a:spcAft>
              <a:buClrTx/>
              <a:buSzTx/>
              <a:buFontTx/>
              <a:buNone/>
              <a:tabLst/>
              <a:defRPr/>
            </a:pPr>
            <a:r>
              <a:rPr lang="fr-FR" kern="1200" dirty="0">
                <a:latin typeface="Avenir Next LT Pro" panose="020B0504020202020204" pitchFamily="34" charset="0"/>
              </a:rPr>
              <a:t>&gt;&gt;AXE BON PRODUIT &amp; LE CHOIX &amp; LE PRIX POUR TOUS </a:t>
            </a:r>
          </a:p>
        </p:txBody>
      </p:sp>
      <p:sp>
        <p:nvSpPr>
          <p:cNvPr id="11" name="Triangle isocèle 10">
            <a:extLst>
              <a:ext uri="{FF2B5EF4-FFF2-40B4-BE49-F238E27FC236}">
                <a16:creationId xmlns:a16="http://schemas.microsoft.com/office/drawing/2014/main" id="{3D228885-B6A2-8313-39E6-3B1CF3025CF0}"/>
              </a:ext>
            </a:extLst>
          </p:cNvPr>
          <p:cNvSpPr/>
          <p:nvPr/>
        </p:nvSpPr>
        <p:spPr>
          <a:xfrm rot="5400000">
            <a:off x="1357934" y="3292907"/>
            <a:ext cx="1430153" cy="622570"/>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a:xfrm>
            <a:off x="1004642" y="1922216"/>
            <a:ext cx="5989250" cy="397031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180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lvl="0">
              <a:defRPr/>
            </a:pPr>
            <a:r>
              <a:rPr lang="fr-FR" sz="2000" dirty="0">
                <a:solidFill>
                  <a:prstClr val="black"/>
                </a:solidFill>
                <a:latin typeface="Avenir Next LT Pro" panose="020B0504020202020204" pitchFamily="34" charset="0"/>
              </a:rPr>
              <a:t>Les chaînes de supermarchés britanniques </a:t>
            </a:r>
            <a:r>
              <a:rPr lang="fr-FR" sz="2000" b="1" dirty="0">
                <a:solidFill>
                  <a:prstClr val="black"/>
                </a:solidFill>
                <a:latin typeface="Avenir Next LT Pro" panose="020B0504020202020204" pitchFamily="34" charset="0"/>
              </a:rPr>
              <a:t>Tesco &amp; maintenant </a:t>
            </a:r>
            <a:r>
              <a:rPr lang="fr-FR" sz="2000" b="1" dirty="0" err="1">
                <a:solidFill>
                  <a:prstClr val="black"/>
                </a:solidFill>
                <a:latin typeface="Avenir Next LT Pro" panose="020B0504020202020204" pitchFamily="34" charset="0"/>
              </a:rPr>
              <a:t>Sainsbury’s</a:t>
            </a:r>
            <a:r>
              <a:rPr lang="fr-FR" sz="2000" b="1" dirty="0">
                <a:solidFill>
                  <a:prstClr val="black"/>
                </a:solidFill>
                <a:latin typeface="Avenir Next LT Pro" panose="020B0504020202020204" pitchFamily="34" charset="0"/>
              </a:rPr>
              <a:t> mais aussi </a:t>
            </a:r>
            <a:r>
              <a:rPr lang="fr-FR" sz="2000" b="1" dirty="0" err="1">
                <a:solidFill>
                  <a:prstClr val="black"/>
                </a:solidFill>
                <a:latin typeface="Avenir Next LT Pro" panose="020B0504020202020204" pitchFamily="34" charset="0"/>
              </a:rPr>
              <a:t>Riordan’s</a:t>
            </a:r>
            <a:r>
              <a:rPr lang="fr-FR" sz="2000" b="1" dirty="0">
                <a:solidFill>
                  <a:prstClr val="black"/>
                </a:solidFill>
                <a:latin typeface="Avenir Next LT Pro" panose="020B0504020202020204" pitchFamily="34" charset="0"/>
              </a:rPr>
              <a:t> </a:t>
            </a:r>
            <a:r>
              <a:rPr lang="fr-FR" sz="2000" b="1" dirty="0" err="1">
                <a:solidFill>
                  <a:prstClr val="black"/>
                </a:solidFill>
                <a:latin typeface="Avenir Next LT Pro" panose="020B0504020202020204" pitchFamily="34" charset="0"/>
              </a:rPr>
              <a:t>Supervalu</a:t>
            </a:r>
            <a:r>
              <a:rPr lang="fr-FR" sz="2000" b="1" dirty="0">
                <a:solidFill>
                  <a:prstClr val="black"/>
                </a:solidFill>
                <a:latin typeface="Avenir Next LT Pro" panose="020B0504020202020204" pitchFamily="34" charset="0"/>
              </a:rPr>
              <a:t> </a:t>
            </a:r>
            <a:r>
              <a:rPr lang="fr-FR" sz="2000" dirty="0">
                <a:solidFill>
                  <a:prstClr val="black"/>
                </a:solidFill>
                <a:latin typeface="Avenir Next LT Pro" panose="020B0504020202020204" pitchFamily="34" charset="0"/>
              </a:rPr>
              <a:t>affiche une expression d’image prix agressive et décalée.</a:t>
            </a:r>
          </a:p>
          <a:p>
            <a:pPr lvl="0">
              <a:defRPr/>
            </a:pPr>
            <a:endParaRPr lang="fr-FR" sz="2000" dirty="0">
              <a:solidFill>
                <a:prstClr val="black"/>
              </a:solidFill>
              <a:latin typeface="Avenir Next LT Pro" panose="020B0504020202020204" pitchFamily="34" charset="0"/>
            </a:endParaRPr>
          </a:p>
          <a:p>
            <a:pPr lvl="0">
              <a:defRPr/>
            </a:pPr>
            <a:r>
              <a:rPr lang="fr-FR" sz="2000" dirty="0">
                <a:solidFill>
                  <a:prstClr val="black"/>
                </a:solidFill>
                <a:latin typeface="Avenir Next LT Pro" panose="020B0504020202020204" pitchFamily="34" charset="0"/>
              </a:rPr>
              <a:t>Le principe :</a:t>
            </a:r>
          </a:p>
          <a:p>
            <a:pPr lvl="0">
              <a:defRPr/>
            </a:pPr>
            <a:r>
              <a:rPr lang="fr-FR" sz="2000" b="1" dirty="0">
                <a:solidFill>
                  <a:prstClr val="black"/>
                </a:solidFill>
                <a:latin typeface="Avenir Next LT Pro" panose="020B0504020202020204" pitchFamily="34" charset="0"/>
              </a:rPr>
              <a:t>Annoncer un alignement des prix de vente de nombreux produits sur ceux de leurs </a:t>
            </a:r>
            <a:r>
              <a:rPr lang="fr-FR" sz="2000" b="1" dirty="0" err="1">
                <a:solidFill>
                  <a:prstClr val="black"/>
                </a:solidFill>
                <a:latin typeface="Avenir Next LT Pro" panose="020B0504020202020204" pitchFamily="34" charset="0"/>
              </a:rPr>
              <a:t>rivals</a:t>
            </a:r>
            <a:r>
              <a:rPr lang="fr-FR" sz="2000" b="1" dirty="0">
                <a:solidFill>
                  <a:prstClr val="black"/>
                </a:solidFill>
                <a:latin typeface="Avenir Next LT Pro" panose="020B0504020202020204" pitchFamily="34" charset="0"/>
              </a:rPr>
              <a:t> bénéficiant d’une image prix très compétitive. </a:t>
            </a:r>
            <a:br>
              <a:rPr lang="fr-FR" sz="2000" dirty="0">
                <a:solidFill>
                  <a:prstClr val="black"/>
                </a:solidFill>
                <a:latin typeface="Avenir Next LT Pro" panose="020B0504020202020204" pitchFamily="34" charset="0"/>
              </a:rPr>
            </a:br>
            <a:br>
              <a:rPr lang="fr-FR" b="1" i="1" dirty="0">
                <a:solidFill>
                  <a:prstClr val="black"/>
                </a:solidFill>
                <a:latin typeface="Avenir Next LT Pro" panose="020B0504020202020204" pitchFamily="34" charset="0"/>
              </a:rPr>
            </a:br>
            <a:endParaRPr lang="fr-FR" i="1" dirty="0">
              <a:solidFill>
                <a:prstClr val="black"/>
              </a:solidFill>
              <a:latin typeface="Avenir Next LT Pro" panose="020B05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lang="fr-FR" sz="2000" dirty="0">
              <a:solidFill>
                <a:prstClr val="black"/>
              </a:solidFill>
              <a:latin typeface="Avenir Next LT Pro" panose="020B0504020202020204" pitchFamily="34" charset="0"/>
            </a:endParaRPr>
          </a:p>
        </p:txBody>
      </p:sp>
      <p:sp>
        <p:nvSpPr>
          <p:cNvPr id="4" name="Titre 1">
            <a:extLst>
              <a:ext uri="{FF2B5EF4-FFF2-40B4-BE49-F238E27FC236}">
                <a16:creationId xmlns:a16="http://schemas.microsoft.com/office/drawing/2014/main" id="{472DF1C7-9998-149D-B7CE-FA659B816B4B}"/>
              </a:ext>
            </a:extLst>
          </p:cNvPr>
          <p:cNvSpPr txBox="1">
            <a:spLocks/>
          </p:cNvSpPr>
          <p:nvPr/>
        </p:nvSpPr>
        <p:spPr bwMode="auto">
          <a:xfrm>
            <a:off x="1004642" y="1388300"/>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b="1" dirty="0">
                <a:latin typeface="Avenir Next LT Pro" panose="020B0504020202020204" pitchFamily="34" charset="0"/>
                <a:cs typeface="Calibri Light" panose="020F0302020204030204" pitchFamily="34" charset="0"/>
              </a:rPr>
              <a:t>Focus sur une initiative anglaise </a:t>
            </a:r>
            <a:br>
              <a:rPr lang="fr-FR" sz="1800" dirty="0">
                <a:latin typeface="Avenir Next LT Pro" panose="020B0504020202020204" pitchFamily="34" charset="0"/>
                <a:cs typeface="Calibri Light" panose="020F0302020204030204" pitchFamily="34" charset="0"/>
              </a:rPr>
            </a:br>
            <a:r>
              <a:rPr lang="fr-FR" sz="1800" dirty="0">
                <a:latin typeface="Avenir Next LT Pro" panose="020B0504020202020204" pitchFamily="34" charset="0"/>
                <a:cs typeface="Calibri Light" panose="020F0302020204030204" pitchFamily="34" charset="0"/>
              </a:rPr>
              <a:t>L’alignement des prix</a:t>
            </a:r>
          </a:p>
        </p:txBody>
      </p:sp>
      <p:pic>
        <p:nvPicPr>
          <p:cNvPr id="3074" name="Picture 2" descr="Sainsbury's, un mythe résolument british">
            <a:extLst>
              <a:ext uri="{FF2B5EF4-FFF2-40B4-BE49-F238E27FC236}">
                <a16:creationId xmlns:a16="http://schemas.microsoft.com/office/drawing/2014/main" id="{743FEFF5-F1DB-4D35-0E81-000519268E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7837" y="181229"/>
            <a:ext cx="2305050" cy="32575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5 917 photos et images de Tesco - Getty Images">
            <a:extLst>
              <a:ext uri="{FF2B5EF4-FFF2-40B4-BE49-F238E27FC236}">
                <a16:creationId xmlns:a16="http://schemas.microsoft.com/office/drawing/2014/main" id="{47B0A372-A0BF-F6FF-747A-52B6A61ED1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7837" y="1892300"/>
            <a:ext cx="2305050" cy="15367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uperValu - Dunshaughlin, Co Meath">
            <a:extLst>
              <a:ext uri="{FF2B5EF4-FFF2-40B4-BE49-F238E27FC236}">
                <a16:creationId xmlns:a16="http://schemas.microsoft.com/office/drawing/2014/main" id="{F6C36DFC-AD1A-547D-F052-635AEC425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7837" y="3429000"/>
            <a:ext cx="2305050" cy="230505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04D0B1D3-004D-07ED-8779-E555BDF45398}"/>
              </a:ext>
            </a:extLst>
          </p:cNvPr>
          <p:cNvSpPr txBox="1"/>
          <p:nvPr/>
        </p:nvSpPr>
        <p:spPr>
          <a:xfrm>
            <a:off x="979498" y="566334"/>
            <a:ext cx="7030667" cy="461665"/>
          </a:xfrm>
          <a:prstGeom prst="rect">
            <a:avLst/>
          </a:prstGeom>
          <a:noFill/>
        </p:spPr>
        <p:txBody>
          <a:bodyPr wrap="square">
            <a:spAutoFit/>
          </a:bodyPr>
          <a:lstStyle/>
          <a:p>
            <a:r>
              <a:rPr lang="fr-FR" sz="2400" b="1" dirty="0">
                <a:latin typeface="Avenir Next LT Pro" panose="020B0504020202020204" pitchFamily="34" charset="0"/>
              </a:rPr>
              <a:t>Adopter une posture agressive sur les prix</a:t>
            </a:r>
          </a:p>
        </p:txBody>
      </p:sp>
      <p:sp>
        <p:nvSpPr>
          <p:cNvPr id="6" name="Titre 1">
            <a:extLst>
              <a:ext uri="{FF2B5EF4-FFF2-40B4-BE49-F238E27FC236}">
                <a16:creationId xmlns:a16="http://schemas.microsoft.com/office/drawing/2014/main" id="{6607E84E-0CAD-680D-3B63-DB1B8FB9ED5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spTree>
    <p:extLst>
      <p:ext uri="{BB962C8B-B14F-4D97-AF65-F5344CB8AC3E}">
        <p14:creationId xmlns:p14="http://schemas.microsoft.com/office/powerpoint/2010/main" val="19423722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79CDA5DE-BC73-6A62-0BC5-091B0F2D265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pic>
        <p:nvPicPr>
          <p:cNvPr id="9" name="Picture 4" descr="Price Match or Price Confusion?">
            <a:extLst>
              <a:ext uri="{FF2B5EF4-FFF2-40B4-BE49-F238E27FC236}">
                <a16:creationId xmlns:a16="http://schemas.microsoft.com/office/drawing/2014/main" id="{A9C3223D-3C33-D14B-B1B7-2233588D4B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3319" y="183391"/>
            <a:ext cx="4684175" cy="6245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57097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230D2DFA-7E75-1361-C6E9-5130EF7D68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680"/>
          <a:stretch/>
        </p:blipFill>
        <p:spPr bwMode="auto">
          <a:xfrm>
            <a:off x="1004642" y="550941"/>
            <a:ext cx="3255818" cy="3703781"/>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119C73F8-15CF-CA5D-7D37-B868C6362675}"/>
              </a:ext>
            </a:extLst>
          </p:cNvPr>
          <p:cNvPicPr>
            <a:picLocks noChangeAspect="1"/>
          </p:cNvPicPr>
          <p:nvPr/>
        </p:nvPicPr>
        <p:blipFill>
          <a:blip r:embed="rId3"/>
          <a:stretch>
            <a:fillRect/>
          </a:stretch>
        </p:blipFill>
        <p:spPr>
          <a:xfrm>
            <a:off x="874072" y="4359109"/>
            <a:ext cx="3406941" cy="1701223"/>
          </a:xfrm>
          <a:prstGeom prst="rect">
            <a:avLst/>
          </a:prstGeom>
        </p:spPr>
      </p:pic>
      <p:sp>
        <p:nvSpPr>
          <p:cNvPr id="3" name="Titre 1">
            <a:extLst>
              <a:ext uri="{FF2B5EF4-FFF2-40B4-BE49-F238E27FC236}">
                <a16:creationId xmlns:a16="http://schemas.microsoft.com/office/drawing/2014/main" id="{79CDA5DE-BC73-6A62-0BC5-091B0F2D265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pic>
        <p:nvPicPr>
          <p:cNvPr id="5" name="1FC32CC8-E31F-4491-ACFC-5269EB61454F" descr="IMG_4461.jpg">
            <a:extLst>
              <a:ext uri="{FF2B5EF4-FFF2-40B4-BE49-F238E27FC236}">
                <a16:creationId xmlns:a16="http://schemas.microsoft.com/office/drawing/2014/main" id="{8D913ABB-2834-5225-CB6E-1EB03CE36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4975" y="550941"/>
            <a:ext cx="2158544" cy="2878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11D4E718-EF74-4D95-8C0A-FF3A2F040294" descr="IMG_4462.jpg">
            <a:extLst>
              <a:ext uri="{FF2B5EF4-FFF2-40B4-BE49-F238E27FC236}">
                <a16:creationId xmlns:a16="http://schemas.microsoft.com/office/drawing/2014/main" id="{A622FE77-0BE1-B42C-2F94-367A0F5F9F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4709" y="550940"/>
            <a:ext cx="2158544" cy="2878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Sainsbury's to match Aldi on 100's of prices, offering the quality you  love, for less – Sainsbury's">
            <a:extLst>
              <a:ext uri="{FF2B5EF4-FFF2-40B4-BE49-F238E27FC236}">
                <a16:creationId xmlns:a16="http://schemas.microsoft.com/office/drawing/2014/main" id="{67BF6E40-0180-DC9A-8539-BC56FA7D41F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7651"/>
          <a:stretch/>
        </p:blipFill>
        <p:spPr bwMode="auto">
          <a:xfrm>
            <a:off x="6604709" y="3550898"/>
            <a:ext cx="2158544" cy="21277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rice Match or Price Confusion?">
            <a:extLst>
              <a:ext uri="{FF2B5EF4-FFF2-40B4-BE49-F238E27FC236}">
                <a16:creationId xmlns:a16="http://schemas.microsoft.com/office/drawing/2014/main" id="{A9C3223D-3C33-D14B-B1B7-2233588D4B8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34976" y="3550899"/>
            <a:ext cx="2158544" cy="2878059"/>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2">
            <a:extLst>
              <a:ext uri="{FF2B5EF4-FFF2-40B4-BE49-F238E27FC236}">
                <a16:creationId xmlns:a16="http://schemas.microsoft.com/office/drawing/2014/main" id="{801511EC-D236-01D2-5709-F27C644E12A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74442" y="410577"/>
            <a:ext cx="2787366" cy="5085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67950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DCFF29E-9145-1DA7-13D7-34165BDD6E2D}"/>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8BB179A0-34E9-A254-597E-99D016D8F0B7}"/>
              </a:ext>
            </a:extLst>
          </p:cNvPr>
          <p:cNvPicPr>
            <a:picLocks noChangeAspect="1"/>
          </p:cNvPicPr>
          <p:nvPr/>
        </p:nvPicPr>
        <p:blipFill>
          <a:blip r:embed="rId2"/>
          <a:stretch>
            <a:fillRect/>
          </a:stretch>
        </p:blipFill>
        <p:spPr>
          <a:xfrm>
            <a:off x="4300537" y="890587"/>
            <a:ext cx="3590925" cy="5076825"/>
          </a:xfrm>
          <a:prstGeom prst="rect">
            <a:avLst/>
          </a:prstGeom>
        </p:spPr>
      </p:pic>
    </p:spTree>
    <p:extLst>
      <p:ext uri="{BB962C8B-B14F-4D97-AF65-F5344CB8AC3E}">
        <p14:creationId xmlns:p14="http://schemas.microsoft.com/office/powerpoint/2010/main" val="40913014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bwMode="auto">
          <a:xfrm>
            <a:off x="1390200" y="890082"/>
            <a:ext cx="6752253" cy="4800599"/>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i="1" dirty="0">
                <a:latin typeface="Avenir Next LT Pro" panose="020B0504020202020204" pitchFamily="34" charset="0"/>
              </a:rPr>
              <a:t> </a:t>
            </a:r>
          </a:p>
          <a:p>
            <a:pPr eaLnBrk="0" fontAlgn="base" hangingPunct="0">
              <a:lnSpc>
                <a:spcPct val="90000"/>
              </a:lnSpc>
              <a:spcBef>
                <a:spcPct val="20000"/>
              </a:spcBef>
              <a:spcAft>
                <a:spcPct val="0"/>
              </a:spcAft>
              <a:buFont typeface="Arial" panose="020B0604020202020204" pitchFamily="34" charset="0"/>
            </a:pPr>
            <a:r>
              <a:rPr lang="fr-FR" i="1" dirty="0">
                <a:latin typeface="Avenir Next LT Pro" panose="020B0504020202020204" pitchFamily="34" charset="0"/>
              </a:rPr>
              <a:t>Posture offensive sur le prix</a:t>
            </a:r>
          </a:p>
        </p:txBody>
      </p:sp>
      <p:pic>
        <p:nvPicPr>
          <p:cNvPr id="6" name="Image 5">
            <a:extLst>
              <a:ext uri="{FF2B5EF4-FFF2-40B4-BE49-F238E27FC236}">
                <a16:creationId xmlns:a16="http://schemas.microsoft.com/office/drawing/2014/main" id="{C18450CD-2746-5D0C-8515-7FDB08064B39}"/>
              </a:ext>
            </a:extLst>
          </p:cNvPr>
          <p:cNvPicPr>
            <a:picLocks noChangeAspect="1"/>
          </p:cNvPicPr>
          <p:nvPr/>
        </p:nvPicPr>
        <p:blipFill>
          <a:blip r:embed="rId2"/>
          <a:stretch>
            <a:fillRect/>
          </a:stretch>
        </p:blipFill>
        <p:spPr>
          <a:xfrm>
            <a:off x="1472288" y="1568210"/>
            <a:ext cx="2734745" cy="3866364"/>
          </a:xfrm>
          <a:prstGeom prst="rect">
            <a:avLst/>
          </a:prstGeom>
        </p:spPr>
      </p:pic>
      <p:sp>
        <p:nvSpPr>
          <p:cNvPr id="7" name="Shape">
            <a:extLst>
              <a:ext uri="{FF2B5EF4-FFF2-40B4-BE49-F238E27FC236}">
                <a16:creationId xmlns:a16="http://schemas.microsoft.com/office/drawing/2014/main" id="{BF633B1E-0C1A-AD1C-EA8A-D89909DFEFEB}"/>
              </a:ext>
            </a:extLst>
          </p:cNvPr>
          <p:cNvSpPr/>
          <p:nvPr/>
        </p:nvSpPr>
        <p:spPr>
          <a:xfrm>
            <a:off x="4807649" y="1568209"/>
            <a:ext cx="2199642" cy="1667427"/>
          </a:xfrm>
          <a:custGeom>
            <a:avLst/>
            <a:gdLst/>
            <a:ahLst/>
            <a:cxnLst>
              <a:cxn ang="0">
                <a:pos x="wd2" y="hd2"/>
              </a:cxn>
              <a:cxn ang="5400000">
                <a:pos x="wd2" y="hd2"/>
              </a:cxn>
              <a:cxn ang="10800000">
                <a:pos x="wd2" y="hd2"/>
              </a:cxn>
              <a:cxn ang="16200000">
                <a:pos x="wd2" y="hd2"/>
              </a:cxn>
            </a:cxnLst>
            <a:rect l="0" t="0" r="r" b="b"/>
            <a:pathLst>
              <a:path w="21600" h="21508" extrusionOk="0">
                <a:moveTo>
                  <a:pt x="18122" y="21508"/>
                </a:moveTo>
                <a:lnTo>
                  <a:pt x="7696" y="21508"/>
                </a:lnTo>
                <a:cubicBezTo>
                  <a:pt x="7187" y="21508"/>
                  <a:pt x="6773" y="20965"/>
                  <a:pt x="6773" y="20298"/>
                </a:cubicBezTo>
                <a:cubicBezTo>
                  <a:pt x="6773" y="19630"/>
                  <a:pt x="7187" y="19088"/>
                  <a:pt x="7696" y="19088"/>
                </a:cubicBezTo>
                <a:lnTo>
                  <a:pt x="17880" y="19088"/>
                </a:lnTo>
                <a:lnTo>
                  <a:pt x="18490" y="13914"/>
                </a:lnTo>
                <a:cubicBezTo>
                  <a:pt x="18594" y="13031"/>
                  <a:pt x="19108" y="12360"/>
                  <a:pt x="19755" y="12209"/>
                </a:cubicBezTo>
                <a:lnTo>
                  <a:pt x="19755" y="10812"/>
                </a:lnTo>
                <a:lnTo>
                  <a:pt x="15763" y="10812"/>
                </a:lnTo>
                <a:cubicBezTo>
                  <a:pt x="15213" y="10812"/>
                  <a:pt x="14677" y="10480"/>
                  <a:pt x="14329" y="9925"/>
                </a:cubicBezTo>
                <a:cubicBezTo>
                  <a:pt x="14006" y="9412"/>
                  <a:pt x="13877" y="8753"/>
                  <a:pt x="13972" y="8118"/>
                </a:cubicBezTo>
                <a:cubicBezTo>
                  <a:pt x="14506" y="4580"/>
                  <a:pt x="14015" y="3292"/>
                  <a:pt x="13676" y="2842"/>
                </a:cubicBezTo>
                <a:cubicBezTo>
                  <a:pt x="13542" y="2664"/>
                  <a:pt x="13388" y="2560"/>
                  <a:pt x="13244" y="2498"/>
                </a:cubicBezTo>
                <a:lnTo>
                  <a:pt x="12538" y="8216"/>
                </a:lnTo>
                <a:cubicBezTo>
                  <a:pt x="12536" y="8237"/>
                  <a:pt x="12531" y="8261"/>
                  <a:pt x="12529" y="8282"/>
                </a:cubicBezTo>
                <a:cubicBezTo>
                  <a:pt x="12459" y="8703"/>
                  <a:pt x="12294" y="9077"/>
                  <a:pt x="12050" y="9364"/>
                </a:cubicBezTo>
                <a:lnTo>
                  <a:pt x="9813" y="12010"/>
                </a:lnTo>
                <a:cubicBezTo>
                  <a:pt x="9526" y="12351"/>
                  <a:pt x="9152" y="12538"/>
                  <a:pt x="8766" y="12538"/>
                </a:cubicBezTo>
                <a:lnTo>
                  <a:pt x="923" y="12538"/>
                </a:lnTo>
                <a:cubicBezTo>
                  <a:pt x="414" y="12538"/>
                  <a:pt x="0" y="11995"/>
                  <a:pt x="0" y="11328"/>
                </a:cubicBezTo>
                <a:cubicBezTo>
                  <a:pt x="0" y="10661"/>
                  <a:pt x="414" y="10118"/>
                  <a:pt x="923" y="10118"/>
                </a:cubicBezTo>
                <a:lnTo>
                  <a:pt x="8659" y="10118"/>
                </a:lnTo>
                <a:lnTo>
                  <a:pt x="10740" y="7656"/>
                </a:lnTo>
                <a:lnTo>
                  <a:pt x="11552" y="1059"/>
                </a:lnTo>
                <a:cubicBezTo>
                  <a:pt x="11613" y="567"/>
                  <a:pt x="11896" y="175"/>
                  <a:pt x="12269" y="71"/>
                </a:cubicBezTo>
                <a:cubicBezTo>
                  <a:pt x="12843" y="-92"/>
                  <a:pt x="14058" y="-59"/>
                  <a:pt x="14958" y="1100"/>
                </a:cubicBezTo>
                <a:cubicBezTo>
                  <a:pt x="16021" y="2471"/>
                  <a:pt x="16308" y="4921"/>
                  <a:pt x="15813" y="8385"/>
                </a:cubicBezTo>
                <a:lnTo>
                  <a:pt x="20037" y="8394"/>
                </a:lnTo>
                <a:cubicBezTo>
                  <a:pt x="20899" y="8394"/>
                  <a:pt x="21600" y="9314"/>
                  <a:pt x="21600" y="10444"/>
                </a:cubicBezTo>
                <a:lnTo>
                  <a:pt x="21600" y="12544"/>
                </a:lnTo>
                <a:cubicBezTo>
                  <a:pt x="21600" y="13567"/>
                  <a:pt x="21028" y="14416"/>
                  <a:pt x="20279" y="14570"/>
                </a:cubicBezTo>
                <a:lnTo>
                  <a:pt x="19666" y="19767"/>
                </a:lnTo>
                <a:cubicBezTo>
                  <a:pt x="19549" y="20778"/>
                  <a:pt x="18897" y="21508"/>
                  <a:pt x="18122" y="21508"/>
                </a:cubicBezTo>
                <a:close/>
              </a:path>
            </a:pathLst>
          </a:custGeom>
          <a:solidFill>
            <a:srgbClr val="16A08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 name="Shape">
            <a:extLst>
              <a:ext uri="{FF2B5EF4-FFF2-40B4-BE49-F238E27FC236}">
                <a16:creationId xmlns:a16="http://schemas.microsoft.com/office/drawing/2014/main" id="{EC436412-F4AB-3C52-47C0-B40A501072FB}"/>
              </a:ext>
            </a:extLst>
          </p:cNvPr>
          <p:cNvSpPr/>
          <p:nvPr/>
        </p:nvSpPr>
        <p:spPr>
          <a:xfrm>
            <a:off x="4638600" y="3388911"/>
            <a:ext cx="1528841" cy="1158770"/>
          </a:xfrm>
          <a:custGeom>
            <a:avLst/>
            <a:gdLst/>
            <a:ahLst/>
            <a:cxnLst>
              <a:cxn ang="0">
                <a:pos x="wd2" y="hd2"/>
              </a:cxn>
              <a:cxn ang="5400000">
                <a:pos x="wd2" y="hd2"/>
              </a:cxn>
              <a:cxn ang="10800000">
                <a:pos x="wd2" y="hd2"/>
              </a:cxn>
              <a:cxn ang="16200000">
                <a:pos x="wd2" y="hd2"/>
              </a:cxn>
            </a:cxnLst>
            <a:rect l="0" t="0" r="r" b="b"/>
            <a:pathLst>
              <a:path w="21600" h="21600" extrusionOk="0">
                <a:moveTo>
                  <a:pt x="8775" y="21600"/>
                </a:moveTo>
                <a:cubicBezTo>
                  <a:pt x="8151" y="21600"/>
                  <a:pt x="7309" y="21359"/>
                  <a:pt x="6642" y="20495"/>
                </a:cubicBezTo>
                <a:cubicBezTo>
                  <a:pt x="5579" y="19118"/>
                  <a:pt x="5292" y="16657"/>
                  <a:pt x="5787" y="13177"/>
                </a:cubicBezTo>
                <a:lnTo>
                  <a:pt x="1563" y="13169"/>
                </a:lnTo>
                <a:cubicBezTo>
                  <a:pt x="701" y="13169"/>
                  <a:pt x="0" y="12245"/>
                  <a:pt x="0" y="11110"/>
                </a:cubicBezTo>
                <a:lnTo>
                  <a:pt x="0" y="9000"/>
                </a:lnTo>
                <a:cubicBezTo>
                  <a:pt x="0" y="7973"/>
                  <a:pt x="572" y="7121"/>
                  <a:pt x="1321" y="6966"/>
                </a:cubicBezTo>
                <a:lnTo>
                  <a:pt x="1934" y="1746"/>
                </a:lnTo>
                <a:cubicBezTo>
                  <a:pt x="2051" y="736"/>
                  <a:pt x="2703" y="0"/>
                  <a:pt x="3478" y="0"/>
                </a:cubicBezTo>
                <a:lnTo>
                  <a:pt x="13904" y="0"/>
                </a:lnTo>
                <a:cubicBezTo>
                  <a:pt x="14413" y="0"/>
                  <a:pt x="14827" y="545"/>
                  <a:pt x="14827" y="1216"/>
                </a:cubicBezTo>
                <a:cubicBezTo>
                  <a:pt x="14827" y="1886"/>
                  <a:pt x="14413" y="2431"/>
                  <a:pt x="13904" y="2431"/>
                </a:cubicBezTo>
                <a:lnTo>
                  <a:pt x="3720" y="2431"/>
                </a:lnTo>
                <a:lnTo>
                  <a:pt x="3110" y="7627"/>
                </a:lnTo>
                <a:cubicBezTo>
                  <a:pt x="3006" y="8515"/>
                  <a:pt x="2492" y="9185"/>
                  <a:pt x="1845" y="9340"/>
                </a:cubicBezTo>
                <a:lnTo>
                  <a:pt x="1845" y="10743"/>
                </a:lnTo>
                <a:lnTo>
                  <a:pt x="5839" y="10743"/>
                </a:lnTo>
                <a:cubicBezTo>
                  <a:pt x="6389" y="10743"/>
                  <a:pt x="6925" y="11077"/>
                  <a:pt x="7273" y="11634"/>
                </a:cubicBezTo>
                <a:cubicBezTo>
                  <a:pt x="7597" y="12150"/>
                  <a:pt x="7725" y="12811"/>
                  <a:pt x="7630" y="13449"/>
                </a:cubicBezTo>
                <a:cubicBezTo>
                  <a:pt x="7094" y="17030"/>
                  <a:pt x="7592" y="18317"/>
                  <a:pt x="7938" y="18764"/>
                </a:cubicBezTo>
                <a:cubicBezTo>
                  <a:pt x="8069" y="18934"/>
                  <a:pt x="8216" y="19035"/>
                  <a:pt x="8359" y="19094"/>
                </a:cubicBezTo>
                <a:lnTo>
                  <a:pt x="9064" y="13350"/>
                </a:lnTo>
                <a:cubicBezTo>
                  <a:pt x="9067" y="13329"/>
                  <a:pt x="9071" y="13306"/>
                  <a:pt x="9073" y="13285"/>
                </a:cubicBezTo>
                <a:cubicBezTo>
                  <a:pt x="9143" y="12862"/>
                  <a:pt x="9311" y="12486"/>
                  <a:pt x="9553" y="12197"/>
                </a:cubicBezTo>
                <a:lnTo>
                  <a:pt x="11787" y="9540"/>
                </a:lnTo>
                <a:cubicBezTo>
                  <a:pt x="12074" y="9197"/>
                  <a:pt x="12448" y="9009"/>
                  <a:pt x="12834" y="9009"/>
                </a:cubicBezTo>
                <a:lnTo>
                  <a:pt x="20677" y="9009"/>
                </a:lnTo>
                <a:cubicBezTo>
                  <a:pt x="21186" y="9009"/>
                  <a:pt x="21600" y="9555"/>
                  <a:pt x="21600" y="10225"/>
                </a:cubicBezTo>
                <a:cubicBezTo>
                  <a:pt x="21600" y="10895"/>
                  <a:pt x="21186" y="11441"/>
                  <a:pt x="20677" y="11441"/>
                </a:cubicBezTo>
                <a:lnTo>
                  <a:pt x="12943" y="11441"/>
                </a:lnTo>
                <a:lnTo>
                  <a:pt x="10862" y="13913"/>
                </a:lnTo>
                <a:lnTo>
                  <a:pt x="10050" y="20539"/>
                </a:lnTo>
                <a:cubicBezTo>
                  <a:pt x="9989" y="21034"/>
                  <a:pt x="9707" y="21427"/>
                  <a:pt x="9333" y="21531"/>
                </a:cubicBezTo>
                <a:cubicBezTo>
                  <a:pt x="9182" y="21573"/>
                  <a:pt x="8990" y="21600"/>
                  <a:pt x="8775" y="21600"/>
                </a:cubicBezTo>
                <a:close/>
              </a:path>
            </a:pathLst>
          </a:custGeom>
          <a:solidFill>
            <a:srgbClr val="C0392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 name="Rectangle 8">
            <a:extLst>
              <a:ext uri="{FF2B5EF4-FFF2-40B4-BE49-F238E27FC236}">
                <a16:creationId xmlns:a16="http://schemas.microsoft.com/office/drawing/2014/main" id="{BF77E385-FF46-AAA7-2D21-EBA9BB9C621D}"/>
              </a:ext>
            </a:extLst>
          </p:cNvPr>
          <p:cNvSpPr/>
          <p:nvPr/>
        </p:nvSpPr>
        <p:spPr>
          <a:xfrm>
            <a:off x="7576647" y="1016681"/>
            <a:ext cx="4381505" cy="4824398"/>
          </a:xfrm>
          <a:prstGeom prst="rect">
            <a:avLst/>
          </a:prstGeom>
        </p:spPr>
        <p:txBody>
          <a:bodyPr wrap="square" lIns="0">
            <a:spAutoFit/>
          </a:bodyPr>
          <a:lstStyle/>
          <a:p>
            <a:pPr marL="0" marR="0" lvl="0" indent="0" algn="just" defTabSz="914400" eaLnBrk="1" fontAlgn="auto" latinLnBrk="0" hangingPunct="1">
              <a:lnSpc>
                <a:spcPct val="100000"/>
              </a:lnSpc>
              <a:spcBef>
                <a:spcPts val="900"/>
              </a:spcBef>
              <a:spcAft>
                <a:spcPts val="0"/>
              </a:spcAft>
              <a:buClrTx/>
              <a:buSzTx/>
              <a:buFontTx/>
              <a:buNone/>
              <a:tabLst/>
              <a:defRPr/>
            </a:pPr>
            <a:r>
              <a:rPr kumimoji="0" lang="en-US" i="0" u="none" strike="noStrike" kern="0" cap="none" spc="0" normalizeH="0" baseline="0" noProof="1">
                <a:ln>
                  <a:noFill/>
                </a:ln>
                <a:effectLst/>
                <a:uLnTx/>
                <a:uFillTx/>
                <a:latin typeface="Avenir Next LT Pro" panose="020B0504020202020204" pitchFamily="34" charset="0"/>
              </a:rPr>
              <a:t>Une expression très émergente et immédiatement comprehensible</a:t>
            </a:r>
          </a:p>
          <a:p>
            <a:pPr marL="0" marR="0" lvl="0" indent="0" algn="just" defTabSz="914400" eaLnBrk="1" fontAlgn="auto" latinLnBrk="0" hangingPunct="1">
              <a:lnSpc>
                <a:spcPct val="100000"/>
              </a:lnSpc>
              <a:spcBef>
                <a:spcPts val="900"/>
              </a:spcBef>
              <a:spcAft>
                <a:spcPts val="0"/>
              </a:spcAft>
              <a:buClrTx/>
              <a:buSzTx/>
              <a:buFontTx/>
              <a:buNone/>
              <a:tabLst/>
              <a:defRPr/>
            </a:pPr>
            <a:r>
              <a:rPr lang="en-US" kern="0" noProof="1">
                <a:latin typeface="Avenir Next LT Pro" panose="020B0504020202020204" pitchFamily="34" charset="0"/>
              </a:rPr>
              <a:t>Un dispositif qui se déploie dans différentes enseignes et doit ainsi rencontrer un certain succés (recul de 4 ans pour Tesco)</a:t>
            </a:r>
          </a:p>
          <a:p>
            <a:pPr marL="0" marR="0" lvl="0" indent="0" algn="just" defTabSz="914400" eaLnBrk="1" fontAlgn="auto" latinLnBrk="0" hangingPunct="1">
              <a:lnSpc>
                <a:spcPct val="100000"/>
              </a:lnSpc>
              <a:spcBef>
                <a:spcPts val="900"/>
              </a:spcBef>
              <a:spcAft>
                <a:spcPts val="0"/>
              </a:spcAft>
              <a:buClrTx/>
              <a:buSzTx/>
              <a:buFontTx/>
              <a:buNone/>
              <a:tabLst/>
              <a:defRPr/>
            </a:pPr>
            <a:endParaRPr lang="en-US" kern="0" noProof="1">
              <a:latin typeface="Avenir Next LT Pro" panose="020B0504020202020204" pitchFamily="34" charset="0"/>
            </a:endParaRPr>
          </a:p>
          <a:p>
            <a:pPr marL="0" marR="0" lvl="0" indent="0" algn="just" defTabSz="914400" eaLnBrk="1" fontAlgn="auto" latinLnBrk="0" hangingPunct="1">
              <a:lnSpc>
                <a:spcPct val="100000"/>
              </a:lnSpc>
              <a:spcBef>
                <a:spcPts val="900"/>
              </a:spcBef>
              <a:spcAft>
                <a:spcPts val="0"/>
              </a:spcAft>
              <a:buClrTx/>
              <a:buSzTx/>
              <a:buFontTx/>
              <a:buNone/>
              <a:tabLst/>
              <a:defRPr/>
            </a:pPr>
            <a:r>
              <a:rPr lang="fr-FR" sz="1800" dirty="0">
                <a:solidFill>
                  <a:prstClr val="black"/>
                </a:solidFill>
                <a:latin typeface="Avenir Next LT Pro" panose="020B0504020202020204" pitchFamily="34" charset="0"/>
              </a:rPr>
              <a:t>&gt;Une mise en avant d’un concurrent </a:t>
            </a:r>
            <a:r>
              <a:rPr lang="fr-FR" dirty="0">
                <a:solidFill>
                  <a:prstClr val="black"/>
                </a:solidFill>
                <a:latin typeface="Avenir Next LT Pro" panose="020B0504020202020204" pitchFamily="34" charset="0"/>
              </a:rPr>
              <a:t>dans les points de vente </a:t>
            </a:r>
            <a:endParaRPr lang="fr-FR" sz="1800" dirty="0">
              <a:solidFill>
                <a:prstClr val="black"/>
              </a:solidFill>
              <a:latin typeface="Avenir Next LT Pro" panose="020B0504020202020204" pitchFamily="34" charset="0"/>
            </a:endParaRPr>
          </a:p>
          <a:p>
            <a:pPr marL="0" marR="0" lvl="0" indent="0" algn="just" defTabSz="914400" eaLnBrk="1" fontAlgn="auto" latinLnBrk="0" hangingPunct="1">
              <a:lnSpc>
                <a:spcPct val="100000"/>
              </a:lnSpc>
              <a:spcBef>
                <a:spcPts val="900"/>
              </a:spcBef>
              <a:spcAft>
                <a:spcPts val="0"/>
              </a:spcAft>
              <a:buClrTx/>
              <a:buSzTx/>
              <a:buFontTx/>
              <a:buNone/>
              <a:tabLst/>
              <a:defRPr/>
            </a:pPr>
            <a:r>
              <a:rPr kumimoji="0" lang="fr-FR" i="0" u="none" strike="noStrike" kern="0" cap="none" spc="0" normalizeH="0" baseline="0" noProof="1">
                <a:ln>
                  <a:noFill/>
                </a:ln>
                <a:solidFill>
                  <a:prstClr val="black"/>
                </a:solidFill>
                <a:effectLst/>
                <a:uLnTx/>
                <a:uFillTx/>
                <a:latin typeface="Avenir Next LT Pro" panose="020B0504020202020204" pitchFamily="34" charset="0"/>
              </a:rPr>
              <a:t>&gt;Un risque de s’afficher en creux comme une enseigne à prix élevé </a:t>
            </a:r>
          </a:p>
          <a:p>
            <a:pPr marL="0" marR="0" lvl="0" indent="0" algn="just" defTabSz="914400" eaLnBrk="1" fontAlgn="auto" latinLnBrk="0" hangingPunct="1">
              <a:lnSpc>
                <a:spcPct val="100000"/>
              </a:lnSpc>
              <a:spcBef>
                <a:spcPts val="900"/>
              </a:spcBef>
              <a:spcAft>
                <a:spcPts val="0"/>
              </a:spcAft>
              <a:buClrTx/>
              <a:buSzTx/>
              <a:buFontTx/>
              <a:buNone/>
              <a:tabLst/>
              <a:defRPr/>
            </a:pPr>
            <a:r>
              <a:rPr lang="fr-FR" b="1" kern="0" noProof="1">
                <a:solidFill>
                  <a:prstClr val="black"/>
                </a:solidFill>
                <a:latin typeface="Avenir Next LT Pro" panose="020B0504020202020204" pitchFamily="34" charset="0"/>
              </a:rPr>
              <a:t>MAIS une démarche totalement assumée par les enseignes britanniques qui semblent leur bénéficier</a:t>
            </a:r>
            <a:endParaRPr kumimoji="0" lang="en-US" b="1" i="0" u="none" strike="noStrike" kern="0" cap="none" spc="0" normalizeH="0" baseline="0" noProof="1">
              <a:ln>
                <a:noFill/>
              </a:ln>
              <a:effectLst/>
              <a:uLnTx/>
              <a:uFillTx/>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16116B75-A58B-4738-19E5-6E184E052D81}"/>
              </a:ext>
            </a:extLst>
          </p:cNvPr>
          <p:cNvCxnSpPr>
            <a:cxnSpLocks/>
          </p:cNvCxnSpPr>
          <p:nvPr/>
        </p:nvCxnSpPr>
        <p:spPr>
          <a:xfrm>
            <a:off x="7589672" y="3068177"/>
            <a:ext cx="2422076"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itre 1">
            <a:extLst>
              <a:ext uri="{FF2B5EF4-FFF2-40B4-BE49-F238E27FC236}">
                <a16:creationId xmlns:a16="http://schemas.microsoft.com/office/drawing/2014/main" id="{0B345C63-7229-1247-F52E-D9E5412DE841}"/>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spTree>
    <p:extLst>
      <p:ext uri="{BB962C8B-B14F-4D97-AF65-F5344CB8AC3E}">
        <p14:creationId xmlns:p14="http://schemas.microsoft.com/office/powerpoint/2010/main" val="38161349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339841"/>
            <a:ext cx="9035910" cy="510909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adopter une posture plus</a:t>
            </a:r>
            <a:br>
              <a:rPr lang="fr-FR" sz="3600" dirty="0">
                <a:latin typeface="Playfair Display" panose="00000500000000000000" pitchFamily="2" charset="0"/>
              </a:rPr>
            </a:br>
            <a:r>
              <a:rPr lang="fr-FR" sz="3600" dirty="0">
                <a:latin typeface="Playfair Display" panose="00000500000000000000" pitchFamily="2" charset="0"/>
              </a:rPr>
              <a:t>offensive pour défendre l’image prix de MATCH en limitant les efforts budgétaires</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24691647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4" y="5120274"/>
            <a:ext cx="4148961" cy="114243"/>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1112686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8605025" cy="547842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faire des PPNP un levier clé de différenciation de l’enseigne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3</a:t>
            </a:r>
          </a:p>
        </p:txBody>
      </p:sp>
    </p:spTree>
    <p:extLst>
      <p:ext uri="{BB962C8B-B14F-4D97-AF65-F5344CB8AC3E}">
        <p14:creationId xmlns:p14="http://schemas.microsoft.com/office/powerpoint/2010/main" val="12769636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5">
            <a:extLst>
              <a:ext uri="{FF2B5EF4-FFF2-40B4-BE49-F238E27FC236}">
                <a16:creationId xmlns:a16="http://schemas.microsoft.com/office/drawing/2014/main" id="{3281AC94-834C-4D06-89CA-291EA3886864}"/>
              </a:ext>
            </a:extLst>
          </p:cNvPr>
          <p:cNvSpPr txBox="1">
            <a:spLocks/>
          </p:cNvSpPr>
          <p:nvPr/>
        </p:nvSpPr>
        <p:spPr>
          <a:xfrm>
            <a:off x="1633521" y="1665878"/>
            <a:ext cx="10382103" cy="2610345"/>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fr-FR" sz="1800" dirty="0">
                <a:latin typeface="Avenir Next LT Pro" panose="020B0504020202020204" pitchFamily="34" charset="0"/>
                <a:cs typeface="Calibri Light" panose="020F0302020204030204" pitchFamily="34" charset="0"/>
              </a:rPr>
              <a:t> </a:t>
            </a:r>
          </a:p>
          <a:p>
            <a:pPr marL="0" lvl="0" indent="0">
              <a:buNone/>
            </a:pPr>
            <a:endParaRPr lang="fr-FR" sz="1800" dirty="0">
              <a:latin typeface="Avenir Next LT Pro" panose="020B0504020202020204" pitchFamily="34" charset="0"/>
              <a:cs typeface="Calibri Light" panose="020F0302020204030204" pitchFamily="34" charset="0"/>
            </a:endParaRPr>
          </a:p>
          <a:p>
            <a:pPr marL="0" lvl="0" indent="0">
              <a:buNone/>
            </a:pPr>
            <a:r>
              <a:rPr lang="fr-FR" sz="2400" dirty="0">
                <a:latin typeface="Avenir Next LT Pro" panose="020B0504020202020204" pitchFamily="34" charset="0"/>
                <a:cs typeface="Calibri Light" panose="020F0302020204030204" pitchFamily="34" charset="0"/>
              </a:rPr>
              <a:t>Il s’agit de</a:t>
            </a:r>
          </a:p>
          <a:p>
            <a:pPr marL="0" lvl="0" indent="0">
              <a:buNone/>
            </a:pPr>
            <a:r>
              <a:rPr lang="fr-FR" b="1" dirty="0">
                <a:latin typeface="Avenir Next LT Pro" panose="020B0504020202020204" pitchFamily="34" charset="0"/>
                <a:cs typeface="Calibri Light" panose="020F0302020204030204" pitchFamily="34" charset="0"/>
              </a:rPr>
              <a:t>radicaliser la différenciation de l’enseigne </a:t>
            </a:r>
            <a:br>
              <a:rPr lang="fr-FR" b="1" dirty="0">
                <a:latin typeface="Avenir Next LT Pro" panose="020B0504020202020204" pitchFamily="34" charset="0"/>
                <a:cs typeface="Calibri Light" panose="020F0302020204030204" pitchFamily="34" charset="0"/>
              </a:rPr>
            </a:br>
            <a:r>
              <a:rPr lang="fr-FR" b="1" dirty="0">
                <a:latin typeface="Avenir Next LT Pro" panose="020B0504020202020204" pitchFamily="34" charset="0"/>
                <a:cs typeface="Calibri Light" panose="020F0302020204030204" pitchFamily="34" charset="0"/>
              </a:rPr>
              <a:t>via les PPNP moteurs de conquête</a:t>
            </a:r>
            <a:br>
              <a:rPr lang="fr-FR" b="1"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et ainsi :</a:t>
            </a:r>
          </a:p>
          <a:p>
            <a:pPr marL="0" lvl="0" indent="0">
              <a:buNone/>
            </a:pPr>
            <a:r>
              <a:rPr lang="fr-FR" sz="2000" dirty="0">
                <a:latin typeface="Avenir Next LT Pro" panose="020B0504020202020204" pitchFamily="34" charset="0"/>
                <a:cs typeface="Calibri Light" panose="020F0302020204030204" pitchFamily="34" charset="0"/>
              </a:rPr>
              <a:t># nourrir l’image sur notre capacité à offrir du plaisir à nos clients</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 renforcer la désirabilité et l’attachement  de l’enseigne </a:t>
            </a:r>
            <a:endParaRPr lang="fr-FR" sz="1600" dirty="0">
              <a:latin typeface="Avenir Next LT Pro" panose="020B0504020202020204" pitchFamily="34" charset="0"/>
              <a:cs typeface="Calibri Light" panose="020F0302020204030204" pitchFamily="34" charset="0"/>
            </a:endParaRPr>
          </a:p>
          <a:p>
            <a:pPr marL="0" indent="0">
              <a:buNone/>
            </a:pPr>
            <a:r>
              <a:rPr lang="fr-FR" sz="1800" dirty="0">
                <a:latin typeface="Avenir Next LT Pro" panose="020B0504020202020204" pitchFamily="34" charset="0"/>
                <a:cs typeface="Calibri Light" panose="020F0302020204030204" pitchFamily="34" charset="0"/>
              </a:rPr>
              <a:t> </a:t>
            </a:r>
            <a:endParaRPr lang="fr-FR" sz="1800" b="1" dirty="0">
              <a:latin typeface="Avenir Next LT Pro" panose="020B0504020202020204" pitchFamily="34" charset="0"/>
              <a:cs typeface="Calibri Light" panose="020F0302020204030204" pitchFamily="34" charset="0"/>
            </a:endParaRPr>
          </a:p>
        </p:txBody>
      </p:sp>
      <p:sp>
        <p:nvSpPr>
          <p:cNvPr id="2" name="Titre 1">
            <a:extLst>
              <a:ext uri="{FF2B5EF4-FFF2-40B4-BE49-F238E27FC236}">
                <a16:creationId xmlns:a16="http://schemas.microsoft.com/office/drawing/2014/main" id="{5CBE1216-113F-4ED0-8405-2F0C4DFA6F40}"/>
              </a:ext>
            </a:extLst>
          </p:cNvPr>
          <p:cNvSpPr txBox="1">
            <a:spLocks/>
          </p:cNvSpPr>
          <p:nvPr/>
        </p:nvSpPr>
        <p:spPr bwMode="auto">
          <a:xfrm>
            <a:off x="698891" y="742075"/>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b="1" dirty="0">
                <a:latin typeface="Avenir Next LT Pro" panose="020B0504020202020204" pitchFamily="34" charset="0"/>
                <a:cs typeface="Calibri Light" panose="020F0302020204030204" pitchFamily="34" charset="0"/>
              </a:rPr>
              <a:t>LES ENJEUX </a:t>
            </a:r>
            <a:br>
              <a:rPr lang="fr-FR" sz="1800" dirty="0">
                <a:latin typeface="Avenir Next LT Pro" panose="020B0504020202020204" pitchFamily="34" charset="0"/>
                <a:cs typeface="Calibri Light" panose="020F0302020204030204" pitchFamily="34" charset="0"/>
              </a:rPr>
            </a:br>
            <a:endParaRPr lang="fr-FR" sz="1800" dirty="0">
              <a:latin typeface="Avenir Next LT Pro" panose="020B0504020202020204" pitchFamily="34" charset="0"/>
              <a:cs typeface="Calibri Light" panose="020F0302020204030204" pitchFamily="34" charset="0"/>
            </a:endParaRPr>
          </a:p>
          <a:p>
            <a:pPr algn="l"/>
            <a:endParaRPr lang="fr-FR" sz="1800" dirty="0">
              <a:latin typeface="Avenir Next LT Pro" panose="020B0504020202020204" pitchFamily="34" charset="0"/>
              <a:cs typeface="Calibri Light" panose="020F0302020204030204" pitchFamily="34" charset="0"/>
            </a:endParaRPr>
          </a:p>
        </p:txBody>
      </p:sp>
      <p:sp>
        <p:nvSpPr>
          <p:cNvPr id="3" name="Titre 1">
            <a:extLst>
              <a:ext uri="{FF2B5EF4-FFF2-40B4-BE49-F238E27FC236}">
                <a16:creationId xmlns:a16="http://schemas.microsoft.com/office/drawing/2014/main" id="{658617FB-DF1F-E86F-2A34-94CE90A03BAE}"/>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Différenciation PPNP</a:t>
            </a:r>
          </a:p>
        </p:txBody>
      </p:sp>
    </p:spTree>
    <p:extLst>
      <p:ext uri="{BB962C8B-B14F-4D97-AF65-F5344CB8AC3E}">
        <p14:creationId xmlns:p14="http://schemas.microsoft.com/office/powerpoint/2010/main" val="3242696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95410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ETUDE NIELSEN – Impact de l’inflation sur le comportement des ménages </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5A6950BD-85E8-29EF-417D-7B4CA67984A2}"/>
              </a:ext>
            </a:extLst>
          </p:cNvPr>
          <p:cNvSpPr txBox="1"/>
          <p:nvPr/>
        </p:nvSpPr>
        <p:spPr>
          <a:xfrm>
            <a:off x="470102" y="1369830"/>
            <a:ext cx="6097554" cy="261610"/>
          </a:xfrm>
          <a:prstGeom prst="rect">
            <a:avLst/>
          </a:prstGeom>
          <a:noFill/>
        </p:spPr>
        <p:txBody>
          <a:bodyPr wrap="square">
            <a:spAutoFit/>
          </a:bodyPr>
          <a:lstStyle/>
          <a:p>
            <a:r>
              <a:rPr lang="fr-FR" sz="1050" b="0" i="0" dirty="0" err="1">
                <a:solidFill>
                  <a:srgbClr val="000000"/>
                </a:solidFill>
                <a:effectLst/>
                <a:latin typeface="Avenir Next LT Pro" panose="020B0504020202020204" pitchFamily="34" charset="0"/>
              </a:rPr>
              <a:t>Nov</a:t>
            </a:r>
            <a:r>
              <a:rPr lang="fr-FR" sz="1050" b="0" i="0" dirty="0">
                <a:solidFill>
                  <a:srgbClr val="000000"/>
                </a:solidFill>
                <a:effectLst/>
                <a:latin typeface="Avenir Next LT Pro" panose="020B0504020202020204" pitchFamily="34" charset="0"/>
              </a:rPr>
              <a:t> 2022</a:t>
            </a:r>
            <a:endParaRPr lang="fr-FR" sz="1050" dirty="0">
              <a:latin typeface="Avenir Next LT Pro" panose="020B0504020202020204" pitchFamily="34" charset="0"/>
            </a:endParaRPr>
          </a:p>
        </p:txBody>
      </p:sp>
      <p:pic>
        <p:nvPicPr>
          <p:cNvPr id="3" name="Image 2">
            <a:extLst>
              <a:ext uri="{FF2B5EF4-FFF2-40B4-BE49-F238E27FC236}">
                <a16:creationId xmlns:a16="http://schemas.microsoft.com/office/drawing/2014/main" id="{8131A85E-0B1C-4469-53E5-99FB115AE89E}"/>
              </a:ext>
            </a:extLst>
          </p:cNvPr>
          <p:cNvPicPr>
            <a:picLocks noChangeAspect="1"/>
          </p:cNvPicPr>
          <p:nvPr/>
        </p:nvPicPr>
        <p:blipFill>
          <a:blip r:embed="rId2"/>
          <a:stretch>
            <a:fillRect/>
          </a:stretch>
        </p:blipFill>
        <p:spPr>
          <a:xfrm>
            <a:off x="1467626" y="1631440"/>
            <a:ext cx="8255722" cy="5185108"/>
          </a:xfrm>
          <a:prstGeom prst="rect">
            <a:avLst/>
          </a:prstGeom>
        </p:spPr>
      </p:pic>
    </p:spTree>
    <p:extLst>
      <p:ext uri="{BB962C8B-B14F-4D97-AF65-F5344CB8AC3E}">
        <p14:creationId xmlns:p14="http://schemas.microsoft.com/office/powerpoint/2010/main" val="24800424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 name="NATURE O FRAIS - Installation du 1er drive">
            <a:hlinkClick r:id="" action="ppaction://media"/>
            <a:extLst>
              <a:ext uri="{FF2B5EF4-FFF2-40B4-BE49-F238E27FC236}">
                <a16:creationId xmlns:a16="http://schemas.microsoft.com/office/drawing/2014/main" id="{1D0E48CC-BA5D-DD6D-9774-679B67F569AF}"/>
              </a:ext>
            </a:extLst>
          </p:cNvPr>
          <p:cNvPicPr>
            <a:picLocks noChangeAspect="1"/>
          </p:cNvPicPr>
          <p:nvPr>
            <a:videoFile r:link="rId1"/>
            <p:extLst>
              <p:ext uri="{DAA4B4D4-6D71-4841-9C94-3DE7FCFB9230}">
                <p14:media xmlns:p14="http://schemas.microsoft.com/office/powerpoint/2010/main" r:embed="rId2">
                  <p14:trim st="82340"/>
                </p14:media>
              </p:ext>
            </p:extLst>
          </p:nvPr>
        </p:nvPicPr>
        <p:blipFill>
          <a:blip r:embed="rId5"/>
          <a:stretch>
            <a:fillRect/>
          </a:stretch>
        </p:blipFill>
        <p:spPr>
          <a:xfrm>
            <a:off x="6715237" y="1983468"/>
            <a:ext cx="5139669" cy="2891064"/>
          </a:xfrm>
          <a:prstGeom prst="rect">
            <a:avLst/>
          </a:prstGeom>
          <a:ln>
            <a:noFill/>
          </a:ln>
          <a:effectLst>
            <a:outerShdw blurRad="190500" algn="tl" rotWithShape="0">
              <a:srgbClr val="000000">
                <a:alpha val="70000"/>
              </a:srgbClr>
            </a:outerShdw>
          </a:effectLst>
        </p:spPr>
      </p:pic>
      <p:sp>
        <p:nvSpPr>
          <p:cNvPr id="5" name="Espace réservé du contenu 2">
            <a:extLst>
              <a:ext uri="{FF2B5EF4-FFF2-40B4-BE49-F238E27FC236}">
                <a16:creationId xmlns:a16="http://schemas.microsoft.com/office/drawing/2014/main" id="{353576B4-4246-DAC8-5305-A11A36E2048B}"/>
              </a:ext>
            </a:extLst>
          </p:cNvPr>
          <p:cNvSpPr txBox="1">
            <a:spLocks/>
          </p:cNvSpPr>
          <p:nvPr/>
        </p:nvSpPr>
        <p:spPr bwMode="auto">
          <a:xfrm>
            <a:off x="765111" y="942105"/>
            <a:ext cx="5495730" cy="460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400" b="1">
                <a:solidFill>
                  <a:srgbClr val="222222"/>
                </a:solidFill>
                <a:latin typeface="Avenir Next LT Pro" panose="020B0504020202020204" pitchFamily="34" charset="0"/>
              </a:rPr>
              <a:t>Sortir les PPNP des magasins !</a:t>
            </a:r>
            <a:br>
              <a:rPr lang="fr-FR" sz="2400" b="1">
                <a:solidFill>
                  <a:srgbClr val="222222"/>
                </a:solidFill>
                <a:latin typeface="Avenir Next LT Pro" panose="020B0504020202020204" pitchFamily="34" charset="0"/>
              </a:rPr>
            </a:br>
            <a:endParaRPr lang="fr-FR" sz="2400" b="1">
              <a:solidFill>
                <a:srgbClr val="222222"/>
              </a:solidFill>
              <a:latin typeface="Avenir Next LT Pro" panose="020B0504020202020204" pitchFamily="34" charset="0"/>
            </a:endParaRPr>
          </a:p>
          <a:p>
            <a:pPr marL="0" indent="0">
              <a:spcBef>
                <a:spcPts val="0"/>
              </a:spcBef>
              <a:buFont typeface="Arial" panose="020B0604020202020204" pitchFamily="34" charset="0"/>
              <a:buNone/>
            </a:pPr>
            <a:endParaRPr lang="fr-FR" sz="160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600">
                <a:solidFill>
                  <a:srgbClr val="222222"/>
                </a:solidFill>
                <a:latin typeface="Avenir Next LT Pro" panose="020B0504020202020204" pitchFamily="34" charset="0"/>
              </a:rPr>
              <a:t>Supermarché Match toujours plus près de ses clients :</a:t>
            </a:r>
          </a:p>
          <a:p>
            <a:pPr marL="0" indent="0">
              <a:spcBef>
                <a:spcPts val="0"/>
              </a:spcBef>
              <a:buFont typeface="Arial" panose="020B0604020202020204" pitchFamily="34" charset="0"/>
              <a:buNone/>
            </a:pPr>
            <a:endParaRPr lang="fr-FR" sz="160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4000" b="1">
                <a:solidFill>
                  <a:srgbClr val="222222"/>
                </a:solidFill>
                <a:latin typeface="Avenir Next LT Pro" panose="020B0504020202020204" pitchFamily="34" charset="0"/>
              </a:rPr>
              <a:t>Création de corners Match</a:t>
            </a:r>
          </a:p>
          <a:p>
            <a:pPr marL="0" indent="0">
              <a:spcBef>
                <a:spcPts val="0"/>
              </a:spcBef>
              <a:buFont typeface="Arial" panose="020B0604020202020204" pitchFamily="34" charset="0"/>
              <a:buNone/>
            </a:pPr>
            <a:br>
              <a:rPr lang="fr-FR" sz="1600">
                <a:solidFill>
                  <a:srgbClr val="222222"/>
                </a:solidFill>
                <a:latin typeface="Avenir Next LT Pro" panose="020B0504020202020204" pitchFamily="34" charset="0"/>
              </a:rPr>
            </a:br>
            <a:r>
              <a:rPr lang="fr-FR" sz="2000" b="1" i="1">
                <a:solidFill>
                  <a:srgbClr val="222222"/>
                </a:solidFill>
                <a:latin typeface="Avenir Next LT Pro" panose="020B0504020202020204" pitchFamily="34" charset="0"/>
              </a:rPr>
              <a:t>Mise en place de casiers automatiques qui proposent des PPNP &amp; des produits trads. </a:t>
            </a:r>
            <a:endParaRPr lang="fr-FR" sz="1600" b="1" i="1">
              <a:solidFill>
                <a:srgbClr val="222222"/>
              </a:solidFill>
              <a:latin typeface="Avenir Next LT Pro" panose="020B0504020202020204" pitchFamily="34" charset="0"/>
            </a:endParaRPr>
          </a:p>
          <a:p>
            <a:pPr marL="0" indent="0">
              <a:spcBef>
                <a:spcPts val="0"/>
              </a:spcBef>
              <a:buFont typeface="Arial" panose="020B0604020202020204" pitchFamily="34" charset="0"/>
              <a:buNone/>
            </a:pPr>
            <a:endParaRPr lang="fr-FR" sz="160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600">
                <a:solidFill>
                  <a:srgbClr val="222222"/>
                </a:solidFill>
                <a:latin typeface="Avenir Next LT Pro" panose="020B0504020202020204" pitchFamily="34" charset="0"/>
              </a:rPr>
              <a:t>Permettre à tous de bien manger à n’importe quelle heure du jour et de la nuit !</a:t>
            </a:r>
            <a:endParaRPr lang="fr-FR" sz="1200" b="1" dirty="0">
              <a:solidFill>
                <a:srgbClr val="222222"/>
              </a:solidFill>
              <a:latin typeface="Avenir Next LT Pro" panose="020B0504020202020204" pitchFamily="34" charset="0"/>
            </a:endParaRPr>
          </a:p>
        </p:txBody>
      </p:sp>
      <p:sp>
        <p:nvSpPr>
          <p:cNvPr id="6" name="Titre 1">
            <a:extLst>
              <a:ext uri="{FF2B5EF4-FFF2-40B4-BE49-F238E27FC236}">
                <a16:creationId xmlns:a16="http://schemas.microsoft.com/office/drawing/2014/main" id="{99BDE575-E4C8-14F3-E98B-261C6EA5784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Différenciation PPNP</a:t>
            </a:r>
          </a:p>
        </p:txBody>
      </p:sp>
    </p:spTree>
    <p:extLst>
      <p:ext uri="{BB962C8B-B14F-4D97-AF65-F5344CB8AC3E}">
        <p14:creationId xmlns:p14="http://schemas.microsoft.com/office/powerpoint/2010/main" val="232017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842932" y="942105"/>
            <a:ext cx="549573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Sortir les PPNP des magasins !</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Supermarché Match toujours plus près de ses clients :</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b="1" dirty="0">
                <a:solidFill>
                  <a:srgbClr val="222222"/>
                </a:solidFill>
                <a:latin typeface="Avenir Next LT Pro" panose="020B0504020202020204" pitchFamily="34" charset="0"/>
              </a:rPr>
              <a:t>Création de corners Match</a:t>
            </a:r>
          </a:p>
          <a:p>
            <a:pPr marL="0" indent="0">
              <a:spcBef>
                <a:spcPts val="0"/>
              </a:spcBef>
              <a:buNone/>
            </a:pPr>
            <a:br>
              <a:rPr lang="fr-FR" sz="1600" dirty="0">
                <a:solidFill>
                  <a:srgbClr val="222222"/>
                </a:solidFill>
                <a:latin typeface="Avenir Next LT Pro" panose="020B0504020202020204" pitchFamily="34" charset="0"/>
              </a:rPr>
            </a:br>
            <a:r>
              <a:rPr lang="fr-FR" sz="1600" b="1" dirty="0">
                <a:solidFill>
                  <a:srgbClr val="222222"/>
                </a:solidFill>
                <a:latin typeface="Avenir Next LT Pro" panose="020B0504020202020204" pitchFamily="34" charset="0"/>
              </a:rPr>
              <a:t>Mise en place de casiers automatiques qui proposent des PPNP &amp; des produits trads. </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Permettre à tous de bien manger à n’importe quelle heure du jour et de la nuit !</a:t>
            </a:r>
            <a:endParaRPr lang="fr-FR" sz="1200" b="1" dirty="0">
              <a:solidFill>
                <a:srgbClr val="222222"/>
              </a:solidFill>
              <a:latin typeface="Avenir Next LT Pro" panose="020B0504020202020204" pitchFamily="34" charset="0"/>
            </a:endParaRP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Shape">
            <a:extLst>
              <a:ext uri="{FF2B5EF4-FFF2-40B4-BE49-F238E27FC236}">
                <a16:creationId xmlns:a16="http://schemas.microsoft.com/office/drawing/2014/main" id="{A706B16F-D08A-1D66-25C0-BF4D8988F7DC}"/>
              </a:ext>
            </a:extLst>
          </p:cNvPr>
          <p:cNvSpPr/>
          <p:nvPr/>
        </p:nvSpPr>
        <p:spPr>
          <a:xfrm>
            <a:off x="6476826" y="2167116"/>
            <a:ext cx="2199642" cy="1667427"/>
          </a:xfrm>
          <a:custGeom>
            <a:avLst/>
            <a:gdLst/>
            <a:ahLst/>
            <a:cxnLst>
              <a:cxn ang="0">
                <a:pos x="wd2" y="hd2"/>
              </a:cxn>
              <a:cxn ang="5400000">
                <a:pos x="wd2" y="hd2"/>
              </a:cxn>
              <a:cxn ang="10800000">
                <a:pos x="wd2" y="hd2"/>
              </a:cxn>
              <a:cxn ang="16200000">
                <a:pos x="wd2" y="hd2"/>
              </a:cxn>
            </a:cxnLst>
            <a:rect l="0" t="0" r="r" b="b"/>
            <a:pathLst>
              <a:path w="21600" h="21508" extrusionOk="0">
                <a:moveTo>
                  <a:pt x="18122" y="21508"/>
                </a:moveTo>
                <a:lnTo>
                  <a:pt x="7696" y="21508"/>
                </a:lnTo>
                <a:cubicBezTo>
                  <a:pt x="7187" y="21508"/>
                  <a:pt x="6773" y="20965"/>
                  <a:pt x="6773" y="20298"/>
                </a:cubicBezTo>
                <a:cubicBezTo>
                  <a:pt x="6773" y="19630"/>
                  <a:pt x="7187" y="19088"/>
                  <a:pt x="7696" y="19088"/>
                </a:cubicBezTo>
                <a:lnTo>
                  <a:pt x="17880" y="19088"/>
                </a:lnTo>
                <a:lnTo>
                  <a:pt x="18490" y="13914"/>
                </a:lnTo>
                <a:cubicBezTo>
                  <a:pt x="18594" y="13031"/>
                  <a:pt x="19108" y="12360"/>
                  <a:pt x="19755" y="12209"/>
                </a:cubicBezTo>
                <a:lnTo>
                  <a:pt x="19755" y="10812"/>
                </a:lnTo>
                <a:lnTo>
                  <a:pt x="15763" y="10812"/>
                </a:lnTo>
                <a:cubicBezTo>
                  <a:pt x="15213" y="10812"/>
                  <a:pt x="14677" y="10480"/>
                  <a:pt x="14329" y="9925"/>
                </a:cubicBezTo>
                <a:cubicBezTo>
                  <a:pt x="14006" y="9412"/>
                  <a:pt x="13877" y="8753"/>
                  <a:pt x="13972" y="8118"/>
                </a:cubicBezTo>
                <a:cubicBezTo>
                  <a:pt x="14506" y="4580"/>
                  <a:pt x="14015" y="3292"/>
                  <a:pt x="13676" y="2842"/>
                </a:cubicBezTo>
                <a:cubicBezTo>
                  <a:pt x="13542" y="2664"/>
                  <a:pt x="13388" y="2560"/>
                  <a:pt x="13244" y="2498"/>
                </a:cubicBezTo>
                <a:lnTo>
                  <a:pt x="12538" y="8216"/>
                </a:lnTo>
                <a:cubicBezTo>
                  <a:pt x="12536" y="8237"/>
                  <a:pt x="12531" y="8261"/>
                  <a:pt x="12529" y="8282"/>
                </a:cubicBezTo>
                <a:cubicBezTo>
                  <a:pt x="12459" y="8703"/>
                  <a:pt x="12294" y="9077"/>
                  <a:pt x="12050" y="9364"/>
                </a:cubicBezTo>
                <a:lnTo>
                  <a:pt x="9813" y="12010"/>
                </a:lnTo>
                <a:cubicBezTo>
                  <a:pt x="9526" y="12351"/>
                  <a:pt x="9152" y="12538"/>
                  <a:pt x="8766" y="12538"/>
                </a:cubicBezTo>
                <a:lnTo>
                  <a:pt x="923" y="12538"/>
                </a:lnTo>
                <a:cubicBezTo>
                  <a:pt x="414" y="12538"/>
                  <a:pt x="0" y="11995"/>
                  <a:pt x="0" y="11328"/>
                </a:cubicBezTo>
                <a:cubicBezTo>
                  <a:pt x="0" y="10661"/>
                  <a:pt x="414" y="10118"/>
                  <a:pt x="923" y="10118"/>
                </a:cubicBezTo>
                <a:lnTo>
                  <a:pt x="8659" y="10118"/>
                </a:lnTo>
                <a:lnTo>
                  <a:pt x="10740" y="7656"/>
                </a:lnTo>
                <a:lnTo>
                  <a:pt x="11552" y="1059"/>
                </a:lnTo>
                <a:cubicBezTo>
                  <a:pt x="11613" y="567"/>
                  <a:pt x="11896" y="175"/>
                  <a:pt x="12269" y="71"/>
                </a:cubicBezTo>
                <a:cubicBezTo>
                  <a:pt x="12843" y="-92"/>
                  <a:pt x="14058" y="-59"/>
                  <a:pt x="14958" y="1100"/>
                </a:cubicBezTo>
                <a:cubicBezTo>
                  <a:pt x="16021" y="2471"/>
                  <a:pt x="16308" y="4921"/>
                  <a:pt x="15813" y="8385"/>
                </a:cubicBezTo>
                <a:lnTo>
                  <a:pt x="20037" y="8394"/>
                </a:lnTo>
                <a:cubicBezTo>
                  <a:pt x="20899" y="8394"/>
                  <a:pt x="21600" y="9314"/>
                  <a:pt x="21600" y="10444"/>
                </a:cubicBezTo>
                <a:lnTo>
                  <a:pt x="21600" y="12544"/>
                </a:lnTo>
                <a:cubicBezTo>
                  <a:pt x="21600" y="13567"/>
                  <a:pt x="21028" y="14416"/>
                  <a:pt x="20279" y="14570"/>
                </a:cubicBezTo>
                <a:lnTo>
                  <a:pt x="19666" y="19767"/>
                </a:lnTo>
                <a:cubicBezTo>
                  <a:pt x="19549" y="20778"/>
                  <a:pt x="18897" y="21508"/>
                  <a:pt x="18122" y="21508"/>
                </a:cubicBezTo>
                <a:close/>
              </a:path>
            </a:pathLst>
          </a:custGeom>
          <a:solidFill>
            <a:srgbClr val="16A08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6" name="Shape">
            <a:extLst>
              <a:ext uri="{FF2B5EF4-FFF2-40B4-BE49-F238E27FC236}">
                <a16:creationId xmlns:a16="http://schemas.microsoft.com/office/drawing/2014/main" id="{2B26A7B7-3842-B80E-8F55-2B4DEE729484}"/>
              </a:ext>
            </a:extLst>
          </p:cNvPr>
          <p:cNvSpPr/>
          <p:nvPr/>
        </p:nvSpPr>
        <p:spPr>
          <a:xfrm>
            <a:off x="6229956" y="3987818"/>
            <a:ext cx="1528841" cy="1158770"/>
          </a:xfrm>
          <a:custGeom>
            <a:avLst/>
            <a:gdLst/>
            <a:ahLst/>
            <a:cxnLst>
              <a:cxn ang="0">
                <a:pos x="wd2" y="hd2"/>
              </a:cxn>
              <a:cxn ang="5400000">
                <a:pos x="wd2" y="hd2"/>
              </a:cxn>
              <a:cxn ang="10800000">
                <a:pos x="wd2" y="hd2"/>
              </a:cxn>
              <a:cxn ang="16200000">
                <a:pos x="wd2" y="hd2"/>
              </a:cxn>
            </a:cxnLst>
            <a:rect l="0" t="0" r="r" b="b"/>
            <a:pathLst>
              <a:path w="21600" h="21600" extrusionOk="0">
                <a:moveTo>
                  <a:pt x="8775" y="21600"/>
                </a:moveTo>
                <a:cubicBezTo>
                  <a:pt x="8151" y="21600"/>
                  <a:pt x="7309" y="21359"/>
                  <a:pt x="6642" y="20495"/>
                </a:cubicBezTo>
                <a:cubicBezTo>
                  <a:pt x="5579" y="19118"/>
                  <a:pt x="5292" y="16657"/>
                  <a:pt x="5787" y="13177"/>
                </a:cubicBezTo>
                <a:lnTo>
                  <a:pt x="1563" y="13169"/>
                </a:lnTo>
                <a:cubicBezTo>
                  <a:pt x="701" y="13169"/>
                  <a:pt x="0" y="12245"/>
                  <a:pt x="0" y="11110"/>
                </a:cubicBezTo>
                <a:lnTo>
                  <a:pt x="0" y="9000"/>
                </a:lnTo>
                <a:cubicBezTo>
                  <a:pt x="0" y="7973"/>
                  <a:pt x="572" y="7121"/>
                  <a:pt x="1321" y="6966"/>
                </a:cubicBezTo>
                <a:lnTo>
                  <a:pt x="1934" y="1746"/>
                </a:lnTo>
                <a:cubicBezTo>
                  <a:pt x="2051" y="736"/>
                  <a:pt x="2703" y="0"/>
                  <a:pt x="3478" y="0"/>
                </a:cubicBezTo>
                <a:lnTo>
                  <a:pt x="13904" y="0"/>
                </a:lnTo>
                <a:cubicBezTo>
                  <a:pt x="14413" y="0"/>
                  <a:pt x="14827" y="545"/>
                  <a:pt x="14827" y="1216"/>
                </a:cubicBezTo>
                <a:cubicBezTo>
                  <a:pt x="14827" y="1886"/>
                  <a:pt x="14413" y="2431"/>
                  <a:pt x="13904" y="2431"/>
                </a:cubicBezTo>
                <a:lnTo>
                  <a:pt x="3720" y="2431"/>
                </a:lnTo>
                <a:lnTo>
                  <a:pt x="3110" y="7627"/>
                </a:lnTo>
                <a:cubicBezTo>
                  <a:pt x="3006" y="8515"/>
                  <a:pt x="2492" y="9185"/>
                  <a:pt x="1845" y="9340"/>
                </a:cubicBezTo>
                <a:lnTo>
                  <a:pt x="1845" y="10743"/>
                </a:lnTo>
                <a:lnTo>
                  <a:pt x="5839" y="10743"/>
                </a:lnTo>
                <a:cubicBezTo>
                  <a:pt x="6389" y="10743"/>
                  <a:pt x="6925" y="11077"/>
                  <a:pt x="7273" y="11634"/>
                </a:cubicBezTo>
                <a:cubicBezTo>
                  <a:pt x="7597" y="12150"/>
                  <a:pt x="7725" y="12811"/>
                  <a:pt x="7630" y="13449"/>
                </a:cubicBezTo>
                <a:cubicBezTo>
                  <a:pt x="7094" y="17030"/>
                  <a:pt x="7592" y="18317"/>
                  <a:pt x="7938" y="18764"/>
                </a:cubicBezTo>
                <a:cubicBezTo>
                  <a:pt x="8069" y="18934"/>
                  <a:pt x="8216" y="19035"/>
                  <a:pt x="8359" y="19094"/>
                </a:cubicBezTo>
                <a:lnTo>
                  <a:pt x="9064" y="13350"/>
                </a:lnTo>
                <a:cubicBezTo>
                  <a:pt x="9067" y="13329"/>
                  <a:pt x="9071" y="13306"/>
                  <a:pt x="9073" y="13285"/>
                </a:cubicBezTo>
                <a:cubicBezTo>
                  <a:pt x="9143" y="12862"/>
                  <a:pt x="9311" y="12486"/>
                  <a:pt x="9553" y="12197"/>
                </a:cubicBezTo>
                <a:lnTo>
                  <a:pt x="11787" y="9540"/>
                </a:lnTo>
                <a:cubicBezTo>
                  <a:pt x="12074" y="9197"/>
                  <a:pt x="12448" y="9009"/>
                  <a:pt x="12834" y="9009"/>
                </a:cubicBezTo>
                <a:lnTo>
                  <a:pt x="20677" y="9009"/>
                </a:lnTo>
                <a:cubicBezTo>
                  <a:pt x="21186" y="9009"/>
                  <a:pt x="21600" y="9555"/>
                  <a:pt x="21600" y="10225"/>
                </a:cubicBezTo>
                <a:cubicBezTo>
                  <a:pt x="21600" y="10895"/>
                  <a:pt x="21186" y="11441"/>
                  <a:pt x="20677" y="11441"/>
                </a:cubicBezTo>
                <a:lnTo>
                  <a:pt x="12943" y="11441"/>
                </a:lnTo>
                <a:lnTo>
                  <a:pt x="10862" y="13913"/>
                </a:lnTo>
                <a:lnTo>
                  <a:pt x="10050" y="20539"/>
                </a:lnTo>
                <a:cubicBezTo>
                  <a:pt x="9989" y="21034"/>
                  <a:pt x="9707" y="21427"/>
                  <a:pt x="9333" y="21531"/>
                </a:cubicBezTo>
                <a:cubicBezTo>
                  <a:pt x="9182" y="21573"/>
                  <a:pt x="8990" y="21600"/>
                  <a:pt x="8775" y="21600"/>
                </a:cubicBezTo>
                <a:close/>
              </a:path>
            </a:pathLst>
          </a:custGeom>
          <a:solidFill>
            <a:srgbClr val="C0392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 name="Rectangle 7">
            <a:extLst>
              <a:ext uri="{FF2B5EF4-FFF2-40B4-BE49-F238E27FC236}">
                <a16:creationId xmlns:a16="http://schemas.microsoft.com/office/drawing/2014/main" id="{4143B0F3-7C3A-2732-6837-BB9DBAF88454}"/>
              </a:ext>
            </a:extLst>
          </p:cNvPr>
          <p:cNvSpPr/>
          <p:nvPr/>
        </p:nvSpPr>
        <p:spPr>
          <a:xfrm>
            <a:off x="8838085" y="2167116"/>
            <a:ext cx="3281684" cy="2523768"/>
          </a:xfrm>
          <a:prstGeom prst="rect">
            <a:avLst/>
          </a:prstGeom>
        </p:spPr>
        <p:txBody>
          <a:bodyPr wrap="square" lIns="0">
            <a:spAutoFit/>
          </a:bodyPr>
          <a:lstStyle/>
          <a:p>
            <a:pPr marL="0" marR="0" lvl="0" indent="0" defTabSz="914400" eaLnBrk="1" fontAlgn="auto" latinLnBrk="0" hangingPunct="1">
              <a:lnSpc>
                <a:spcPct val="100000"/>
              </a:lnSpc>
              <a:spcBef>
                <a:spcPts val="900"/>
              </a:spcBef>
              <a:spcAft>
                <a:spcPts val="0"/>
              </a:spcAft>
              <a:buClrTx/>
              <a:buSzTx/>
              <a:buFontTx/>
              <a:buNone/>
              <a:tabLst/>
              <a:defRPr/>
            </a:pPr>
            <a:r>
              <a:rPr kumimoji="0" lang="en-US" sz="1600" i="0" u="none" strike="noStrike" kern="0" cap="none" spc="0" normalizeH="0" baseline="0" noProof="1">
                <a:ln>
                  <a:noFill/>
                </a:ln>
                <a:effectLst/>
                <a:uLnTx/>
                <a:uFillTx/>
                <a:latin typeface="Avenir Next LT Pro" panose="020B0504020202020204" pitchFamily="34" charset="0"/>
              </a:rPr>
              <a:t>&gt;Un levier de visibilité puissant pour l’enseigne </a:t>
            </a:r>
          </a:p>
          <a:p>
            <a:pPr marL="0" marR="0" lvl="0" indent="0" defTabSz="914400" eaLnBrk="1" fontAlgn="auto" latinLnBrk="0" hangingPunct="1">
              <a:lnSpc>
                <a:spcPct val="100000"/>
              </a:lnSpc>
              <a:spcBef>
                <a:spcPts val="900"/>
              </a:spcBef>
              <a:spcAft>
                <a:spcPts val="0"/>
              </a:spcAft>
              <a:buClrTx/>
              <a:buSzTx/>
              <a:buFontTx/>
              <a:buNone/>
              <a:tabLst/>
              <a:defRPr/>
            </a:pPr>
            <a:r>
              <a:rPr lang="en-US" sz="1600" kern="0" noProof="1">
                <a:latin typeface="Avenir Next LT Pro" panose="020B0504020202020204" pitchFamily="34" charset="0"/>
              </a:rPr>
              <a:t>&gt;Une valorisation de l’offre PPNP</a:t>
            </a:r>
          </a:p>
          <a:p>
            <a:pPr marL="0" marR="0" lvl="0" indent="0" defTabSz="914400" eaLnBrk="1" fontAlgn="auto" latinLnBrk="0" hangingPunct="1">
              <a:lnSpc>
                <a:spcPct val="100000"/>
              </a:lnSpc>
              <a:spcBef>
                <a:spcPts val="900"/>
              </a:spcBef>
              <a:spcAft>
                <a:spcPts val="0"/>
              </a:spcAft>
              <a:buClrTx/>
              <a:buSzTx/>
              <a:buFontTx/>
              <a:buNone/>
              <a:tabLst/>
              <a:defRPr/>
            </a:pPr>
            <a:r>
              <a:rPr lang="fr-FR" sz="1600" dirty="0">
                <a:solidFill>
                  <a:prstClr val="black"/>
                </a:solidFill>
                <a:latin typeface="Avenir Next LT Pro" panose="020B0504020202020204" pitchFamily="34" charset="0"/>
              </a:rPr>
              <a:t>&gt;Une expression de la proximité de l’enseigne avec ses clients</a:t>
            </a:r>
          </a:p>
          <a:p>
            <a:pPr marL="0" marR="0" lvl="0" indent="0" defTabSz="914400" eaLnBrk="1" fontAlgn="auto" latinLnBrk="0" hangingPunct="1">
              <a:lnSpc>
                <a:spcPct val="100000"/>
              </a:lnSpc>
              <a:spcBef>
                <a:spcPts val="900"/>
              </a:spcBef>
              <a:spcAft>
                <a:spcPts val="0"/>
              </a:spcAft>
              <a:buClrTx/>
              <a:buSzTx/>
              <a:buFontTx/>
              <a:buNone/>
              <a:tabLst/>
              <a:defRPr/>
            </a:pPr>
            <a:endParaRPr kumimoji="0" lang="fr-FR" sz="1600" i="0" u="none" strike="noStrike" kern="0" cap="none" spc="0" normalizeH="0" baseline="0" noProof="1">
              <a:ln>
                <a:noFill/>
              </a:ln>
              <a:solidFill>
                <a:prstClr val="black"/>
              </a:solidFill>
              <a:effectLst/>
              <a:uLnTx/>
              <a:uFillTx/>
              <a:latin typeface="Avenir Next LT Pro" panose="020B0504020202020204" pitchFamily="34" charset="0"/>
            </a:endParaRPr>
          </a:p>
          <a:p>
            <a:pPr marL="0" marR="0" lvl="0" indent="0" defTabSz="914400" eaLnBrk="1" fontAlgn="auto" latinLnBrk="0" hangingPunct="1">
              <a:lnSpc>
                <a:spcPct val="100000"/>
              </a:lnSpc>
              <a:spcBef>
                <a:spcPts val="900"/>
              </a:spcBef>
              <a:spcAft>
                <a:spcPts val="0"/>
              </a:spcAft>
              <a:buClrTx/>
              <a:buSzTx/>
              <a:buFontTx/>
              <a:buNone/>
              <a:tabLst/>
              <a:defRPr/>
            </a:pPr>
            <a:r>
              <a:rPr kumimoji="0" lang="fr-FR" sz="1600" i="0" u="none" strike="noStrike" kern="0" cap="none" spc="0" normalizeH="0" baseline="0" noProof="1">
                <a:ln>
                  <a:noFill/>
                </a:ln>
                <a:solidFill>
                  <a:prstClr val="black"/>
                </a:solidFill>
                <a:effectLst/>
                <a:uLnTx/>
                <a:uFillTx/>
                <a:latin typeface="Avenir Next LT Pro" panose="020B0504020202020204" pitchFamily="34" charset="0"/>
              </a:rPr>
              <a:t>&gt;Investissements et mise en œuvre  </a:t>
            </a:r>
            <a:endParaRPr kumimoji="0" lang="en-US" sz="1600" b="1" i="0" u="none" strike="noStrike" kern="0" cap="none" spc="0" normalizeH="0" baseline="0" noProof="1">
              <a:ln>
                <a:noFill/>
              </a:ln>
              <a:effectLst/>
              <a:uLnTx/>
              <a:uFillTx/>
              <a:latin typeface="Avenir Next LT Pro" panose="020B0504020202020204" pitchFamily="34" charset="0"/>
            </a:endParaRPr>
          </a:p>
        </p:txBody>
      </p:sp>
      <p:cxnSp>
        <p:nvCxnSpPr>
          <p:cNvPr id="9" name="Connecteur droit 8">
            <a:extLst>
              <a:ext uri="{FF2B5EF4-FFF2-40B4-BE49-F238E27FC236}">
                <a16:creationId xmlns:a16="http://schemas.microsoft.com/office/drawing/2014/main" id="{20311D78-69CB-178F-7265-D583009D7252}"/>
              </a:ext>
            </a:extLst>
          </p:cNvPr>
          <p:cNvCxnSpPr>
            <a:cxnSpLocks/>
          </p:cNvCxnSpPr>
          <p:nvPr/>
        </p:nvCxnSpPr>
        <p:spPr>
          <a:xfrm>
            <a:off x="7589672" y="3939180"/>
            <a:ext cx="2422076" cy="0"/>
          </a:xfrm>
          <a:prstGeom prst="line">
            <a:avLst/>
          </a:prstGeom>
        </p:spPr>
        <p:style>
          <a:lnRef idx="1">
            <a:schemeClr val="dk1"/>
          </a:lnRef>
          <a:fillRef idx="0">
            <a:schemeClr val="dk1"/>
          </a:fillRef>
          <a:effectRef idx="0">
            <a:schemeClr val="dk1"/>
          </a:effectRef>
          <a:fontRef idx="minor">
            <a:schemeClr val="tx1"/>
          </a:fontRef>
        </p:style>
      </p:cxnSp>
      <p:sp>
        <p:nvSpPr>
          <p:cNvPr id="13" name="Titre 1">
            <a:extLst>
              <a:ext uri="{FF2B5EF4-FFF2-40B4-BE49-F238E27FC236}">
                <a16:creationId xmlns:a16="http://schemas.microsoft.com/office/drawing/2014/main" id="{ADAFEC67-F66F-53EC-DFE8-B156A5135BEF}"/>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Différenciation PPNP</a:t>
            </a:r>
          </a:p>
        </p:txBody>
      </p:sp>
    </p:spTree>
    <p:extLst>
      <p:ext uri="{BB962C8B-B14F-4D97-AF65-F5344CB8AC3E}">
        <p14:creationId xmlns:p14="http://schemas.microsoft.com/office/powerpoint/2010/main" val="4828725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566315"/>
            <a:ext cx="8605025" cy="455509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faire des PPNP un levier clé de différenciation de l’enseigne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25146601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53004" y="5693148"/>
            <a:ext cx="4148961" cy="114243"/>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8157918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603242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Activation commerciale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renouveler l’activation commerciale et la rendre toujours plus attractive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4</a:t>
            </a:r>
          </a:p>
        </p:txBody>
      </p:sp>
    </p:spTree>
    <p:extLst>
      <p:ext uri="{BB962C8B-B14F-4D97-AF65-F5344CB8AC3E}">
        <p14:creationId xmlns:p14="http://schemas.microsoft.com/office/powerpoint/2010/main" val="13059692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768485" y="-1324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Mécaniques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1723256" y="1187450"/>
            <a:ext cx="10018029" cy="5447645"/>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2000" dirty="0">
                <a:latin typeface="Avenir Next LT Pro" panose="020B0504020202020204" pitchFamily="34" charset="0"/>
              </a:rPr>
              <a:t>Adopter une agressivité prix pour renforcer l’urgence</a:t>
            </a:r>
          </a:p>
          <a:p>
            <a:br>
              <a:rPr lang="fr-FR" sz="2000" dirty="0">
                <a:latin typeface="Avenir Next LT Pro" panose="020B0504020202020204" pitchFamily="34" charset="0"/>
              </a:rPr>
            </a:br>
            <a:r>
              <a:rPr lang="fr-FR" sz="2000" b="1" dirty="0">
                <a:latin typeface="Avenir Next LT Pro" panose="020B0504020202020204" pitchFamily="34" charset="0"/>
              </a:rPr>
              <a:t>Soutenir l’attractivité et la dimension commerçante de l’enseigne </a:t>
            </a:r>
            <a:br>
              <a:rPr lang="fr-FR" sz="2000" b="1" dirty="0">
                <a:latin typeface="Avenir Next LT Pro" panose="020B0504020202020204" pitchFamily="34" charset="0"/>
              </a:rPr>
            </a:br>
            <a:r>
              <a:rPr lang="fr-FR" sz="2000" b="1" dirty="0">
                <a:latin typeface="Avenir Next LT Pro" panose="020B0504020202020204" pitchFamily="34" charset="0"/>
              </a:rPr>
              <a:t>à travers la stratégie du manque  </a:t>
            </a:r>
          </a:p>
          <a:p>
            <a:endParaRPr lang="fr-FR" sz="2000" dirty="0">
              <a:latin typeface="Avenir Next LT Pro" panose="020B0504020202020204" pitchFamily="34" charset="0"/>
            </a:endParaRPr>
          </a:p>
          <a:p>
            <a:endParaRPr lang="fr-FR" sz="2000" dirty="0">
              <a:latin typeface="Avenir Next LT Pro" panose="020B0504020202020204" pitchFamily="34" charset="0"/>
            </a:endParaRPr>
          </a:p>
          <a:p>
            <a:endParaRPr lang="fr-FR" sz="2000" dirty="0">
              <a:latin typeface="Avenir Next LT Pro" panose="020B0504020202020204" pitchFamily="34" charset="0"/>
            </a:endParaRPr>
          </a:p>
          <a:p>
            <a:r>
              <a:rPr lang="fr-FR" sz="2000" b="1" dirty="0">
                <a:latin typeface="Avenir Next LT Pro" panose="020B0504020202020204" pitchFamily="34" charset="0"/>
                <a:cs typeface="Calibri Light" panose="020F0302020204030204" pitchFamily="34" charset="0"/>
                <a:sym typeface="Wingdings" panose="05000000000000000000" pitchFamily="2" charset="2"/>
              </a:rPr>
              <a:t>Produits en quantité limitée</a:t>
            </a:r>
            <a:br>
              <a:rPr lang="fr-FR" sz="2000" dirty="0">
                <a:latin typeface="Avenir Next LT Pro" panose="020B0504020202020204" pitchFamily="34" charset="0"/>
              </a:rPr>
            </a:br>
            <a:r>
              <a:rPr lang="fr-FR" sz="2000" dirty="0">
                <a:latin typeface="Avenir Next LT Pro" panose="020B0504020202020204" pitchFamily="34" charset="0"/>
              </a:rPr>
              <a:t>Ex : </a:t>
            </a:r>
            <a:r>
              <a:rPr lang="fr-FR" sz="2000" b="1" dirty="0">
                <a:latin typeface="Avenir Next LT Pro" panose="020B0504020202020204" pitchFamily="34" charset="0"/>
              </a:rPr>
              <a:t>10000 Packs de 6 bouteilles d’eau Vittel1,5l à 2€</a:t>
            </a:r>
          </a:p>
          <a:p>
            <a:r>
              <a:rPr lang="fr-FR" sz="2000" dirty="0">
                <a:latin typeface="Avenir Next LT Pro" panose="020B0504020202020204" pitchFamily="34" charset="0"/>
              </a:rPr>
              <a:t>Créer l’urgence en associant à un prix produit une quantité limitée.</a:t>
            </a:r>
          </a:p>
          <a:p>
            <a:r>
              <a:rPr lang="fr-FR" sz="2000" dirty="0">
                <a:latin typeface="Avenir Next LT Pro" panose="020B0504020202020204" pitchFamily="34" charset="0"/>
              </a:rPr>
              <a:t> .</a:t>
            </a:r>
          </a:p>
          <a:p>
            <a:r>
              <a:rPr lang="fr-FR" sz="3200" b="1" dirty="0">
                <a:latin typeface="Avenir Next LT Pro" panose="020B0504020202020204" pitchFamily="34" charset="0"/>
              </a:rPr>
              <a:t>Les 100% remboursés </a:t>
            </a:r>
          </a:p>
          <a:p>
            <a:r>
              <a:rPr lang="fr-FR" sz="2000" dirty="0">
                <a:latin typeface="Avenir Next LT Pro" panose="020B0504020202020204" pitchFamily="34" charset="0"/>
              </a:rPr>
              <a:t>Le remboursement intégral de quelques produits en bons d’achat pour XX€ d’achat et dans la limite de XX€ d’achat – remboursement en plusieurs bons d’achat</a:t>
            </a:r>
          </a:p>
          <a:p>
            <a:r>
              <a:rPr lang="fr-FR" sz="2000" dirty="0">
                <a:latin typeface="Avenir Next LT Pro" panose="020B0504020202020204" pitchFamily="34" charset="0"/>
              </a:rPr>
              <a:t>Afficher une offre hyper attractive</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876694" y="3147535"/>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22" name="Rectangle 21">
            <a:extLst>
              <a:ext uri="{FF2B5EF4-FFF2-40B4-BE49-F238E27FC236}">
                <a16:creationId xmlns:a16="http://schemas.microsoft.com/office/drawing/2014/main" id="{BCA0D725-06E6-4A5B-B663-EF08A72BDFE5}"/>
              </a:ext>
            </a:extLst>
          </p:cNvPr>
          <p:cNvSpPr/>
          <p:nvPr/>
        </p:nvSpPr>
        <p:spPr>
          <a:xfrm>
            <a:off x="1651248" y="2996952"/>
            <a:ext cx="4874861" cy="646331"/>
          </a:xfrm>
          <a:prstGeom prst="rect">
            <a:avLst/>
          </a:prstGeom>
        </p:spPr>
        <p:txBody>
          <a:bodyPr wrap="none">
            <a:spAutoFit/>
          </a:bodyPr>
          <a:lstStyle/>
          <a:p>
            <a:r>
              <a:rPr lang="fr-FR" sz="3600" b="1" dirty="0">
                <a:latin typeface="Avenir Next LT Pro" panose="020B0504020202020204" pitchFamily="34" charset="0"/>
                <a:cs typeface="Calibri Light" panose="020F0302020204030204" pitchFamily="34" charset="0"/>
                <a:sym typeface="Wingdings" panose="05000000000000000000" pitchFamily="2" charset="2"/>
              </a:rPr>
              <a:t>Stratégie du manque</a:t>
            </a:r>
            <a:endParaRPr lang="fr-FR" sz="3600" dirty="0"/>
          </a:p>
        </p:txBody>
      </p:sp>
      <p:sp>
        <p:nvSpPr>
          <p:cNvPr id="3" name="Triangle isocèle 2">
            <a:extLst>
              <a:ext uri="{FF2B5EF4-FFF2-40B4-BE49-F238E27FC236}">
                <a16:creationId xmlns:a16="http://schemas.microsoft.com/office/drawing/2014/main" id="{556380B7-A5F7-3A4E-0822-24A5EEBB3E41}"/>
              </a:ext>
            </a:extLst>
          </p:cNvPr>
          <p:cNvSpPr/>
          <p:nvPr/>
        </p:nvSpPr>
        <p:spPr>
          <a:xfrm rot="5400000">
            <a:off x="876694" y="5005860"/>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4" name="Titre 1">
            <a:extLst>
              <a:ext uri="{FF2B5EF4-FFF2-40B4-BE49-F238E27FC236}">
                <a16:creationId xmlns:a16="http://schemas.microsoft.com/office/drawing/2014/main" id="{CB067DBC-2A36-A2F6-2E3D-661BD60BF78D}"/>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Activation commerciale</a:t>
            </a:r>
          </a:p>
        </p:txBody>
      </p:sp>
    </p:spTree>
    <p:extLst>
      <p:ext uri="{BB962C8B-B14F-4D97-AF65-F5344CB8AC3E}">
        <p14:creationId xmlns:p14="http://schemas.microsoft.com/office/powerpoint/2010/main" val="16383411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839415" y="4445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Focus communication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1343472" y="1187450"/>
            <a:ext cx="10972800" cy="5139869"/>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3200" b="1" dirty="0">
                <a:latin typeface="Avenir Next LT Pro" panose="020B0504020202020204" pitchFamily="34" charset="0"/>
              </a:rPr>
              <a:t>Les BEST MATCH</a:t>
            </a:r>
          </a:p>
          <a:p>
            <a:br>
              <a:rPr lang="fr-FR" sz="2000" dirty="0">
                <a:latin typeface="Avenir Next LT Pro" panose="020B0504020202020204" pitchFamily="34" charset="0"/>
              </a:rPr>
            </a:br>
            <a:r>
              <a:rPr lang="fr-FR" sz="2000" dirty="0">
                <a:latin typeface="Avenir Next LT Pro" panose="020B0504020202020204" pitchFamily="34" charset="0"/>
              </a:rPr>
              <a:t>Votez pour vos produits « Bien manger » préférés </a:t>
            </a:r>
            <a:br>
              <a:rPr lang="fr-FR" sz="2000" dirty="0">
                <a:latin typeface="Avenir Next LT Pro" panose="020B0504020202020204" pitchFamily="34" charset="0"/>
              </a:rPr>
            </a:br>
            <a:r>
              <a:rPr lang="fr-FR" sz="2000" dirty="0">
                <a:latin typeface="Avenir Next LT Pro" panose="020B0504020202020204" pitchFamily="34" charset="0"/>
              </a:rPr>
              <a:t>et nous les mettons en promos.</a:t>
            </a:r>
          </a:p>
          <a:p>
            <a:endParaRPr lang="fr-FR" sz="2000" dirty="0">
              <a:latin typeface="Avenir Next LT Pro" panose="020B0504020202020204" pitchFamily="34" charset="0"/>
            </a:endParaRPr>
          </a:p>
          <a:p>
            <a:r>
              <a:rPr lang="fr-FR" sz="2000" dirty="0">
                <a:latin typeface="Avenir Next LT Pro" panose="020B0504020202020204" pitchFamily="34" charset="0"/>
              </a:rPr>
              <a:t>Principe :</a:t>
            </a:r>
          </a:p>
          <a:p>
            <a:r>
              <a:rPr lang="fr-FR" sz="2000" dirty="0">
                <a:latin typeface="Avenir Next LT Pro" panose="020B0504020202020204" pitchFamily="34" charset="0"/>
              </a:rPr>
              <a:t>Vote sur internet parmi une liste de 50 produits GF (trad &amp; PGC) sélectionné par nos pros.</a:t>
            </a:r>
          </a:p>
          <a:p>
            <a:r>
              <a:rPr lang="fr-FR" sz="2000" b="1" dirty="0">
                <a:latin typeface="Avenir Next LT Pro" panose="020B0504020202020204" pitchFamily="34" charset="0"/>
              </a:rPr>
              <a:t>16 produits seront élus en promo</a:t>
            </a:r>
          </a:p>
          <a:p>
            <a:endParaRPr lang="fr-FR" sz="2000" dirty="0">
              <a:latin typeface="Avenir Next LT Pro" panose="020B0504020202020204" pitchFamily="34" charset="0"/>
            </a:endParaRPr>
          </a:p>
          <a:p>
            <a:r>
              <a:rPr lang="fr-FR" sz="2000" dirty="0">
                <a:latin typeface="Avenir Next LT Pro" panose="020B0504020202020204" pitchFamily="34" charset="0"/>
              </a:rPr>
              <a:t>2 options de visibilité :</a:t>
            </a:r>
          </a:p>
          <a:p>
            <a:r>
              <a:rPr lang="fr-FR" sz="2000" dirty="0">
                <a:latin typeface="Avenir Next LT Pro" panose="020B0504020202020204" pitchFamily="34" charset="0"/>
              </a:rPr>
              <a:t>&gt;Un dépliant 4 pages est distribué avec uniquement les ‘Best’ et un renvoi vers les autres promos en cours via QR code</a:t>
            </a:r>
          </a:p>
          <a:p>
            <a:r>
              <a:rPr lang="fr-FR" sz="2000" dirty="0">
                <a:latin typeface="Avenir Next LT Pro" panose="020B0504020202020204" pitchFamily="34" charset="0"/>
              </a:rPr>
              <a:t>&gt;Les 2 premières doubles pages de l’opération Les Best Match sont consacrés à ces offres. Le reste du prospectus accueille les autres promos.</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496910" y="1547446"/>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pic>
        <p:nvPicPr>
          <p:cNvPr id="2050" name="Picture 2" descr="examen de l'évaluation du produit client cinq étoiles 5260929 - Telecharger  Vectoriel Gratuit, Clipart Graphique, Vecteur Dessins et Pictogramme Gratuit">
            <a:extLst>
              <a:ext uri="{FF2B5EF4-FFF2-40B4-BE49-F238E27FC236}">
                <a16:creationId xmlns:a16="http://schemas.microsoft.com/office/drawing/2014/main" id="{8527F70D-3CC2-5F74-B80E-1C91BE0C6822}"/>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08372" y="1856274"/>
            <a:ext cx="3844212" cy="1281404"/>
          </a:xfrm>
          <a:prstGeom prst="rect">
            <a:avLst/>
          </a:prstGeom>
          <a:noFill/>
          <a:extLst>
            <a:ext uri="{909E8E84-426E-40DD-AFC4-6F175D3DCCD1}">
              <a14:hiddenFill xmlns:a14="http://schemas.microsoft.com/office/drawing/2010/main">
                <a:solidFill>
                  <a:srgbClr val="FFFFFF"/>
                </a:solidFill>
              </a14:hiddenFill>
            </a:ext>
          </a:extLst>
        </p:spPr>
      </p:pic>
      <p:sp>
        <p:nvSpPr>
          <p:cNvPr id="3" name="Titre 1">
            <a:extLst>
              <a:ext uri="{FF2B5EF4-FFF2-40B4-BE49-F238E27FC236}">
                <a16:creationId xmlns:a16="http://schemas.microsoft.com/office/drawing/2014/main" id="{45C4C8A9-5956-2FB2-77EA-CFB073B0ACCE}"/>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Activation commerciale</a:t>
            </a:r>
          </a:p>
        </p:txBody>
      </p:sp>
    </p:spTree>
    <p:extLst>
      <p:ext uri="{BB962C8B-B14F-4D97-AF65-F5344CB8AC3E}">
        <p14:creationId xmlns:p14="http://schemas.microsoft.com/office/powerpoint/2010/main" val="14969555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5" y="6259277"/>
            <a:ext cx="3380476" cy="103344"/>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3334772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339841"/>
            <a:ext cx="9035910" cy="510909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renouveler l’activation commerciale et la rendre toujours plus attractive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10969108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586314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Enjeu de fidélisation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endPar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endParaRPr>
          </a:p>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renforcer la fidélisation de l’enseigne et transformer des clients porteurs de carte en ‘clients principaux’</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5</a:t>
            </a:r>
          </a:p>
        </p:txBody>
      </p:sp>
    </p:spTree>
    <p:extLst>
      <p:ext uri="{BB962C8B-B14F-4D97-AF65-F5344CB8AC3E}">
        <p14:creationId xmlns:p14="http://schemas.microsoft.com/office/powerpoint/2010/main" val="2791521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3615515" cy="2246769"/>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ETUDE NIELSEN – Impact de l’inflation sur le comportement des ménages </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5A6950BD-85E8-29EF-417D-7B4CA67984A2}"/>
              </a:ext>
            </a:extLst>
          </p:cNvPr>
          <p:cNvSpPr txBox="1"/>
          <p:nvPr/>
        </p:nvSpPr>
        <p:spPr>
          <a:xfrm>
            <a:off x="470102" y="2935984"/>
            <a:ext cx="6097554" cy="261610"/>
          </a:xfrm>
          <a:prstGeom prst="rect">
            <a:avLst/>
          </a:prstGeom>
          <a:noFill/>
        </p:spPr>
        <p:txBody>
          <a:bodyPr wrap="square">
            <a:spAutoFit/>
          </a:bodyPr>
          <a:lstStyle/>
          <a:p>
            <a:r>
              <a:rPr lang="fr-FR" sz="1050" b="0" i="0" dirty="0" err="1">
                <a:solidFill>
                  <a:srgbClr val="000000"/>
                </a:solidFill>
                <a:effectLst/>
                <a:latin typeface="Avenir Next LT Pro" panose="020B0504020202020204" pitchFamily="34" charset="0"/>
              </a:rPr>
              <a:t>Nov</a:t>
            </a:r>
            <a:r>
              <a:rPr lang="fr-FR" sz="1050" b="0" i="0" dirty="0">
                <a:solidFill>
                  <a:srgbClr val="000000"/>
                </a:solidFill>
                <a:effectLst/>
                <a:latin typeface="Avenir Next LT Pro" panose="020B0504020202020204" pitchFamily="34" charset="0"/>
              </a:rPr>
              <a:t> 2022</a:t>
            </a:r>
            <a:endParaRPr lang="fr-FR" sz="1050" dirty="0">
              <a:latin typeface="Avenir Next LT Pro" panose="020B0504020202020204" pitchFamily="34" charset="0"/>
            </a:endParaRPr>
          </a:p>
        </p:txBody>
      </p:sp>
      <p:pic>
        <p:nvPicPr>
          <p:cNvPr id="1026" name="Picture 2" descr="1d barcode">
            <a:extLst>
              <a:ext uri="{FF2B5EF4-FFF2-40B4-BE49-F238E27FC236}">
                <a16:creationId xmlns:a16="http://schemas.microsoft.com/office/drawing/2014/main" id="{73B1473D-78FE-C418-852A-A460581E5B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652" y="0"/>
            <a:ext cx="5934075"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7922D042-C9FD-74F8-B95B-53D3CD23B72D}"/>
              </a:ext>
            </a:extLst>
          </p:cNvPr>
          <p:cNvSpPr txBox="1"/>
          <p:nvPr/>
        </p:nvSpPr>
        <p:spPr>
          <a:xfrm>
            <a:off x="612843" y="3431807"/>
            <a:ext cx="2986391" cy="2308324"/>
          </a:xfrm>
          <a:prstGeom prst="rect">
            <a:avLst/>
          </a:prstGeom>
          <a:noFill/>
        </p:spPr>
        <p:txBody>
          <a:bodyPr wrap="square" rtlCol="0">
            <a:spAutoFit/>
          </a:bodyPr>
          <a:lstStyle/>
          <a:p>
            <a:r>
              <a:rPr lang="fr-FR" dirty="0">
                <a:latin typeface="Avenir Next LT Pro" panose="020B0504020202020204" pitchFamily="34" charset="0"/>
              </a:rPr>
              <a:t>L’inflation nécessite d’enrichir en valeur l’offre produits pour répondre aux avantages que recherche les consommateurs et pour lesquels ils seraient prêts à payer plus cher.</a:t>
            </a:r>
          </a:p>
        </p:txBody>
      </p:sp>
    </p:spTree>
    <p:extLst>
      <p:ext uri="{BB962C8B-B14F-4D97-AF65-F5344CB8AC3E}">
        <p14:creationId xmlns:p14="http://schemas.microsoft.com/office/powerpoint/2010/main" val="933832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a:xfrm>
            <a:off x="2629161" y="1778134"/>
            <a:ext cx="7750252" cy="36317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180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lvl="0">
              <a:defRPr/>
            </a:pPr>
            <a:r>
              <a:rPr lang="fr-FR" sz="2800" dirty="0">
                <a:solidFill>
                  <a:prstClr val="black"/>
                </a:solidFill>
                <a:latin typeface="Avenir Next LT Pro" panose="020B0504020202020204" pitchFamily="34" charset="0"/>
              </a:rPr>
              <a:t>Adopter une activation prix permanente </a:t>
            </a:r>
            <a:br>
              <a:rPr lang="fr-FR" sz="2800" dirty="0">
                <a:solidFill>
                  <a:prstClr val="black"/>
                </a:solidFill>
                <a:latin typeface="Avenir Next LT Pro" panose="020B0504020202020204" pitchFamily="34" charset="0"/>
              </a:rPr>
            </a:br>
            <a:r>
              <a:rPr lang="fr-FR" sz="2800" dirty="0">
                <a:solidFill>
                  <a:prstClr val="black"/>
                </a:solidFill>
                <a:latin typeface="Avenir Next LT Pro" panose="020B0504020202020204" pitchFamily="34" charset="0"/>
              </a:rPr>
              <a:t>‘hors promotion’</a:t>
            </a:r>
            <a:br>
              <a:rPr lang="fr-FR" sz="2800" dirty="0">
                <a:solidFill>
                  <a:prstClr val="black"/>
                </a:solidFill>
                <a:latin typeface="Avenir Next LT Pro" panose="020B0504020202020204" pitchFamily="34" charset="0"/>
              </a:rPr>
            </a:br>
            <a:br>
              <a:rPr lang="fr-FR" sz="2400" b="1" i="1" dirty="0">
                <a:solidFill>
                  <a:prstClr val="black"/>
                </a:solidFill>
                <a:latin typeface="Avenir Next LT Pro" panose="020B0504020202020204" pitchFamily="34" charset="0"/>
              </a:rPr>
            </a:br>
            <a:r>
              <a:rPr lang="fr-FR" sz="2400" b="1" i="1" dirty="0">
                <a:solidFill>
                  <a:prstClr val="black"/>
                </a:solidFill>
                <a:latin typeface="Avenir Next LT Pro" panose="020B0504020202020204" pitchFamily="34" charset="0"/>
              </a:rPr>
              <a:t>Dans la lignée des offres volumiques mais qui sont promotionnelles, il s’agit pour l’enseigne d’inciter ses clients à augmenter la quantité achetée d’un produit, pour profiter d’un prix dégressif. </a:t>
            </a:r>
          </a:p>
          <a:p>
            <a:pPr lvl="0">
              <a:defRPr/>
            </a:pPr>
            <a:endParaRPr lang="fr-FR" i="1" dirty="0">
              <a:solidFill>
                <a:prstClr val="black"/>
              </a:solidFill>
              <a:latin typeface="Avenir Next LT Pro" panose="020B05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lang="fr-FR" sz="2000" dirty="0">
              <a:solidFill>
                <a:prstClr val="black"/>
              </a:solidFill>
              <a:latin typeface="Avenir Next LT Pro" panose="020B0504020202020204" pitchFamily="34" charset="0"/>
            </a:endParaRPr>
          </a:p>
        </p:txBody>
      </p:sp>
      <p:sp>
        <p:nvSpPr>
          <p:cNvPr id="4" name="Titre 1">
            <a:extLst>
              <a:ext uri="{FF2B5EF4-FFF2-40B4-BE49-F238E27FC236}">
                <a16:creationId xmlns:a16="http://schemas.microsoft.com/office/drawing/2014/main" id="{472DF1C7-9998-149D-B7CE-FA659B816B4B}"/>
              </a:ext>
            </a:extLst>
          </p:cNvPr>
          <p:cNvSpPr txBox="1">
            <a:spLocks/>
          </p:cNvSpPr>
          <p:nvPr/>
        </p:nvSpPr>
        <p:spPr bwMode="auto">
          <a:xfrm>
            <a:off x="1004642" y="1388300"/>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endParaRPr lang="fr-FR" sz="1800" dirty="0">
              <a:latin typeface="Avenir Next LT Pro" panose="020B0504020202020204" pitchFamily="34" charset="0"/>
              <a:cs typeface="Calibri Light" panose="020F0302020204030204" pitchFamily="34" charset="0"/>
            </a:endParaRPr>
          </a:p>
        </p:txBody>
      </p:sp>
      <p:sp>
        <p:nvSpPr>
          <p:cNvPr id="5" name="ZoneTexte 4">
            <a:extLst>
              <a:ext uri="{FF2B5EF4-FFF2-40B4-BE49-F238E27FC236}">
                <a16:creationId xmlns:a16="http://schemas.microsoft.com/office/drawing/2014/main" id="{04D0B1D3-004D-07ED-8779-E555BDF45398}"/>
              </a:ext>
            </a:extLst>
          </p:cNvPr>
          <p:cNvSpPr txBox="1"/>
          <p:nvPr/>
        </p:nvSpPr>
        <p:spPr>
          <a:xfrm>
            <a:off x="979498" y="566334"/>
            <a:ext cx="8553608" cy="461665"/>
          </a:xfrm>
          <a:prstGeom prst="rect">
            <a:avLst/>
          </a:prstGeom>
          <a:noFill/>
        </p:spPr>
        <p:txBody>
          <a:bodyPr wrap="square">
            <a:spAutoFit/>
          </a:bodyPr>
          <a:lstStyle/>
          <a:p>
            <a:pPr algn="l"/>
            <a:r>
              <a:rPr lang="fr-FR" sz="2400" b="1" dirty="0">
                <a:latin typeface="Avenir Next LT Pro" panose="020B0504020202020204" pitchFamily="34" charset="0"/>
                <a:cs typeface="Calibri Light" panose="020F0302020204030204" pitchFamily="34" charset="0"/>
              </a:rPr>
              <a:t>Quid d’une nouvelle initiative / innovation sur le marché</a:t>
            </a:r>
            <a:endParaRPr lang="fr-FR" sz="2400" dirty="0">
              <a:latin typeface="Avenir Next LT Pro" panose="020B0504020202020204" pitchFamily="34" charset="0"/>
              <a:cs typeface="Calibri Light" panose="020F0302020204030204" pitchFamily="34" charset="0"/>
            </a:endParaRPr>
          </a:p>
        </p:txBody>
      </p:sp>
      <p:sp>
        <p:nvSpPr>
          <p:cNvPr id="6" name="Titre 1">
            <a:extLst>
              <a:ext uri="{FF2B5EF4-FFF2-40B4-BE49-F238E27FC236}">
                <a16:creationId xmlns:a16="http://schemas.microsoft.com/office/drawing/2014/main" id="{6607E84E-0CAD-680D-3B63-DB1B8FB9ED54}"/>
              </a:ext>
            </a:extLst>
          </p:cNvPr>
          <p:cNvSpPr txBox="1">
            <a:spLocks/>
          </p:cNvSpPr>
          <p:nvPr/>
        </p:nvSpPr>
        <p:spPr>
          <a:xfrm rot="16200000">
            <a:off x="-2738156"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Enjeu de la fidélisation</a:t>
            </a:r>
          </a:p>
        </p:txBody>
      </p:sp>
      <p:sp>
        <p:nvSpPr>
          <p:cNvPr id="3" name="Triangle isocèle 2">
            <a:extLst>
              <a:ext uri="{FF2B5EF4-FFF2-40B4-BE49-F238E27FC236}">
                <a16:creationId xmlns:a16="http://schemas.microsoft.com/office/drawing/2014/main" id="{5550428C-1D75-2AAC-CDAD-26ACB17A3BD9}"/>
              </a:ext>
            </a:extLst>
          </p:cNvPr>
          <p:cNvSpPr/>
          <p:nvPr/>
        </p:nvSpPr>
        <p:spPr>
          <a:xfrm rot="5400000">
            <a:off x="642025" y="3583149"/>
            <a:ext cx="2091447" cy="72957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376830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5943BA8-1938-6273-5EB8-B86D9256AB05}"/>
              </a:ext>
            </a:extLst>
          </p:cNvPr>
          <p:cNvSpPr/>
          <p:nvPr/>
        </p:nvSpPr>
        <p:spPr>
          <a:xfrm>
            <a:off x="0" y="0"/>
            <a:ext cx="12192000" cy="6858000"/>
          </a:xfrm>
          <a:prstGeom prst="rect">
            <a:avLst/>
          </a:prstGeom>
          <a:solidFill>
            <a:srgbClr val="007C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20DC8E12-0CFD-FCC5-B67D-8A6DEB029DCB}"/>
              </a:ext>
            </a:extLst>
          </p:cNvPr>
          <p:cNvSpPr txBox="1"/>
          <p:nvPr/>
        </p:nvSpPr>
        <p:spPr>
          <a:xfrm>
            <a:off x="2133325" y="520511"/>
            <a:ext cx="7750252" cy="58169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400" u="none" strike="noStrike" kern="1200" cap="none" spc="0" normalizeH="0" baseline="0" noProof="0" dirty="0">
              <a:ln>
                <a:noFill/>
              </a:ln>
              <a:solidFill>
                <a:schemeClr val="bg1"/>
              </a:solidFill>
              <a:effectLst/>
              <a:uLnTx/>
              <a:uFillTx/>
              <a:latin typeface="Avenir Next LT Pro" panose="020B0504020202020204" pitchFamily="34" charset="0"/>
              <a:ea typeface="+mn-ea"/>
              <a:cs typeface="+mn-cs"/>
            </a:endParaRPr>
          </a:p>
          <a:p>
            <a:pPr lvl="0">
              <a:defRPr/>
            </a:pPr>
            <a:r>
              <a:rPr lang="fr-FR" sz="4800" b="1" i="1" dirty="0">
                <a:solidFill>
                  <a:schemeClr val="bg1"/>
                </a:solidFill>
                <a:latin typeface="Avenir Next LT Pro" panose="020B0504020202020204" pitchFamily="34" charset="0"/>
              </a:rPr>
              <a:t>ACHETEZ PLUS, </a:t>
            </a:r>
            <a:br>
              <a:rPr lang="fr-FR" sz="4800" b="1" i="1" dirty="0">
                <a:solidFill>
                  <a:schemeClr val="bg1"/>
                </a:solidFill>
                <a:latin typeface="Avenir Next LT Pro" panose="020B0504020202020204" pitchFamily="34" charset="0"/>
              </a:rPr>
            </a:br>
            <a:r>
              <a:rPr lang="fr-FR" sz="4800" b="1" i="1" dirty="0">
                <a:solidFill>
                  <a:schemeClr val="bg1"/>
                </a:solidFill>
                <a:latin typeface="Avenir Next LT Pro" panose="020B0504020202020204" pitchFamily="34" charset="0"/>
              </a:rPr>
              <a:t>ECONOMISEZ PLUS</a:t>
            </a:r>
            <a:endParaRPr lang="fr-FR" sz="4400" b="1" i="1" dirty="0">
              <a:solidFill>
                <a:schemeClr val="bg1"/>
              </a:solidFill>
              <a:latin typeface="Avenir Next LT Pro" panose="020B0504020202020204" pitchFamily="34" charset="0"/>
            </a:endParaRPr>
          </a:p>
          <a:p>
            <a:pPr lvl="0">
              <a:defRPr/>
            </a:pPr>
            <a:endParaRPr lang="fr-FR" sz="2400" i="1" dirty="0">
              <a:solidFill>
                <a:schemeClr val="bg1"/>
              </a:solidFill>
              <a:latin typeface="Avenir Next LT Pro" panose="020B0504020202020204" pitchFamily="34" charset="0"/>
            </a:endParaRPr>
          </a:p>
          <a:p>
            <a:pPr lvl="0">
              <a:defRPr/>
            </a:pPr>
            <a:r>
              <a:rPr lang="fr-FR" sz="3200" b="1" i="1" dirty="0">
                <a:solidFill>
                  <a:schemeClr val="bg1"/>
                </a:solidFill>
                <a:latin typeface="Avenir Next LT Pro" panose="020B0504020202020204" pitchFamily="34" charset="0"/>
              </a:rPr>
              <a:t>Nouvelle offre permanente valable sur plus de 1000 produits réservée aux porteurs de la carte &amp; cumulable avec les promotions en cours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2400" i="0" u="none" strike="noStrike" kern="1200" cap="none" spc="0" normalizeH="0" baseline="0" noProof="0" dirty="0">
                <a:ln>
                  <a:noFill/>
                </a:ln>
                <a:solidFill>
                  <a:schemeClr val="bg1"/>
                </a:solidFill>
                <a:effectLst/>
                <a:uLnTx/>
                <a:uFillTx/>
                <a:latin typeface="Avenir Next LT Pro" panose="020B0504020202020204" pitchFamily="34" charset="0"/>
                <a:ea typeface="+mn-ea"/>
                <a:cs typeface="+mn-cs"/>
              </a:rPr>
              <a:t> </a:t>
            </a:r>
          </a:p>
          <a:p>
            <a:pPr marL="0" marR="0" lvl="0" indent="0" defTabSz="914400" rtl="0" eaLnBrk="1" fontAlgn="auto" latinLnBrk="0" hangingPunct="1">
              <a:lnSpc>
                <a:spcPct val="100000"/>
              </a:lnSpc>
              <a:spcBef>
                <a:spcPts val="0"/>
              </a:spcBef>
              <a:spcAft>
                <a:spcPts val="0"/>
              </a:spcAft>
              <a:buClrTx/>
              <a:buSzTx/>
              <a:buFontTx/>
              <a:buNone/>
              <a:tabLst/>
              <a:defRPr/>
            </a:pPr>
            <a:r>
              <a:rPr lang="fr-FR" sz="2400" dirty="0">
                <a:solidFill>
                  <a:schemeClr val="bg1"/>
                </a:solidFill>
                <a:latin typeface="Avenir Next LT Pro" panose="020B0504020202020204" pitchFamily="34" charset="0"/>
              </a:rPr>
              <a:t>Exemple : </a:t>
            </a:r>
            <a:br>
              <a:rPr lang="fr-FR" sz="2400" dirty="0">
                <a:solidFill>
                  <a:schemeClr val="bg1"/>
                </a:solidFill>
                <a:latin typeface="Avenir Next LT Pro" panose="020B0504020202020204" pitchFamily="34" charset="0"/>
              </a:rPr>
            </a:br>
            <a:r>
              <a:rPr lang="fr-FR" sz="2400" dirty="0">
                <a:solidFill>
                  <a:schemeClr val="bg1"/>
                </a:solidFill>
                <a:latin typeface="Avenir Next LT Pro" panose="020B0504020202020204" pitchFamily="34" charset="0"/>
              </a:rPr>
              <a:t>Pack Thonon 6x15L</a:t>
            </a:r>
            <a:br>
              <a:rPr lang="fr-FR" sz="2400" dirty="0">
                <a:solidFill>
                  <a:schemeClr val="bg1"/>
                </a:solidFill>
                <a:latin typeface="Avenir Next LT Pro" panose="020B0504020202020204" pitchFamily="34" charset="0"/>
              </a:rPr>
            </a:br>
            <a:r>
              <a:rPr lang="fr-FR" sz="2800" b="1" i="1" dirty="0">
                <a:solidFill>
                  <a:schemeClr val="bg1"/>
                </a:solidFill>
                <a:latin typeface="Avenir Next LT Pro" panose="020B0504020202020204" pitchFamily="34" charset="0"/>
              </a:rPr>
              <a:t>x1</a:t>
            </a:r>
            <a:r>
              <a:rPr lang="fr-FR" sz="2400" dirty="0">
                <a:solidFill>
                  <a:schemeClr val="bg1"/>
                </a:solidFill>
                <a:latin typeface="Avenir Next LT Pro" panose="020B0504020202020204" pitchFamily="34" charset="0"/>
              </a:rPr>
              <a:t> 3€  </a:t>
            </a:r>
            <a:r>
              <a:rPr lang="fr-FR" sz="2800" b="1" i="1" dirty="0">
                <a:solidFill>
                  <a:schemeClr val="bg1"/>
                </a:solidFill>
                <a:latin typeface="Avenir Next LT Pro" panose="020B0504020202020204" pitchFamily="34" charset="0"/>
              </a:rPr>
              <a:t>x3</a:t>
            </a:r>
            <a:r>
              <a:rPr lang="fr-FR" sz="2400" dirty="0">
                <a:solidFill>
                  <a:schemeClr val="bg1"/>
                </a:solidFill>
                <a:latin typeface="Avenir Next LT Pro" panose="020B0504020202020204" pitchFamily="34" charset="0"/>
              </a:rPr>
              <a:t> 2,80€  </a:t>
            </a:r>
            <a:r>
              <a:rPr lang="fr-FR" sz="2800" dirty="0">
                <a:solidFill>
                  <a:schemeClr val="bg1"/>
                </a:solidFill>
                <a:latin typeface="Avenir Next LT Pro" panose="020B0504020202020204" pitchFamily="34" charset="0"/>
              </a:rPr>
              <a:t> </a:t>
            </a:r>
            <a:r>
              <a:rPr lang="fr-FR" sz="2800" b="1" i="1" dirty="0">
                <a:solidFill>
                  <a:schemeClr val="bg1"/>
                </a:solidFill>
                <a:latin typeface="Avenir Next LT Pro" panose="020B0504020202020204" pitchFamily="34" charset="0"/>
              </a:rPr>
              <a:t>x6</a:t>
            </a:r>
            <a:r>
              <a:rPr lang="fr-FR" sz="2400" dirty="0">
                <a:solidFill>
                  <a:schemeClr val="bg1"/>
                </a:solidFill>
                <a:latin typeface="Avenir Next LT Pro" panose="020B0504020202020204" pitchFamily="34" charset="0"/>
              </a:rPr>
              <a:t> 2,50€</a:t>
            </a:r>
          </a:p>
        </p:txBody>
      </p:sp>
    </p:spTree>
    <p:extLst>
      <p:ext uri="{BB962C8B-B14F-4D97-AF65-F5344CB8AC3E}">
        <p14:creationId xmlns:p14="http://schemas.microsoft.com/office/powerpoint/2010/main" val="31870445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a:xfrm>
            <a:off x="1082463" y="2413681"/>
            <a:ext cx="4491486" cy="387798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160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lvl="0">
              <a:defRPr/>
            </a:pPr>
            <a:r>
              <a:rPr lang="fr-FR" sz="2400" b="1" i="1" dirty="0">
                <a:solidFill>
                  <a:prstClr val="black"/>
                </a:solidFill>
                <a:latin typeface="Avenir Next LT Pro" panose="020B0504020202020204" pitchFamily="34" charset="0"/>
              </a:rPr>
              <a:t>ACHETEZ PLUS, ECONOMISEZ PLUS</a:t>
            </a:r>
            <a:endParaRPr lang="fr-FR" sz="2000" b="1" i="1" dirty="0">
              <a:solidFill>
                <a:prstClr val="black"/>
              </a:solidFill>
              <a:latin typeface="Avenir Next LT Pro" panose="020B0504020202020204" pitchFamily="34" charset="0"/>
            </a:endParaRPr>
          </a:p>
          <a:p>
            <a:pPr lvl="0">
              <a:defRPr/>
            </a:pPr>
            <a:endParaRPr lang="fr-FR" sz="1600" i="1" dirty="0">
              <a:solidFill>
                <a:prstClr val="black"/>
              </a:solidFill>
              <a:latin typeface="Avenir Next LT Pro" panose="020B0504020202020204" pitchFamily="34" charset="0"/>
            </a:endParaRPr>
          </a:p>
          <a:p>
            <a:pPr>
              <a:defRPr/>
            </a:pPr>
            <a:r>
              <a:rPr lang="fr-FR" sz="2000" b="1" i="1" dirty="0">
                <a:solidFill>
                  <a:prstClr val="black"/>
                </a:solidFill>
                <a:latin typeface="Avenir Next LT Pro" panose="020B0504020202020204" pitchFamily="34" charset="0"/>
              </a:rPr>
              <a:t>Nouvelle offre permanente valable sur plus de 1000 produits, réservée aux porteurs de la carte</a:t>
            </a:r>
            <a:br>
              <a:rPr lang="fr-FR" sz="2000" b="1" i="1" dirty="0">
                <a:solidFill>
                  <a:prstClr val="black"/>
                </a:solidFill>
                <a:latin typeface="Avenir Next LT Pro" panose="020B0504020202020204" pitchFamily="34" charset="0"/>
              </a:rPr>
            </a:br>
            <a:r>
              <a:rPr lang="fr-FR" sz="2000" b="1" i="1" dirty="0">
                <a:solidFill>
                  <a:prstClr val="black"/>
                </a:solidFill>
                <a:latin typeface="Avenir Next LT Pro" panose="020B0504020202020204" pitchFamily="34" charset="0"/>
              </a:rPr>
              <a:t>&amp; cumulable avec les promotions en cours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p>
          <a:p>
            <a:pPr marL="0" marR="0" lvl="0" indent="0" defTabSz="914400" rtl="0" eaLnBrk="1" fontAlgn="auto" latinLnBrk="0" hangingPunct="1">
              <a:lnSpc>
                <a:spcPct val="100000"/>
              </a:lnSpc>
              <a:spcBef>
                <a:spcPts val="0"/>
              </a:spcBef>
              <a:spcAft>
                <a:spcPts val="0"/>
              </a:spcAft>
              <a:buClrTx/>
              <a:buSzTx/>
              <a:buFontTx/>
              <a:buNone/>
              <a:tabLst/>
              <a:defRPr/>
            </a:pPr>
            <a:r>
              <a:rPr lang="fr-FR" sz="1600" dirty="0">
                <a:solidFill>
                  <a:prstClr val="black"/>
                </a:solidFill>
                <a:latin typeface="Avenir Next LT Pro" panose="020B0504020202020204" pitchFamily="34" charset="0"/>
              </a:rPr>
              <a:t>Exemple : </a:t>
            </a:r>
            <a:br>
              <a:rPr lang="fr-FR" sz="1600" dirty="0">
                <a:solidFill>
                  <a:prstClr val="black"/>
                </a:solidFill>
                <a:latin typeface="Avenir Next LT Pro" panose="020B0504020202020204" pitchFamily="34" charset="0"/>
              </a:rPr>
            </a:br>
            <a:r>
              <a:rPr lang="fr-FR" sz="1600" dirty="0">
                <a:solidFill>
                  <a:prstClr val="black"/>
                </a:solidFill>
                <a:latin typeface="Avenir Next LT Pro" panose="020B0504020202020204" pitchFamily="34" charset="0"/>
              </a:rPr>
              <a:t>Pack Thonon 6x15L</a:t>
            </a:r>
            <a:br>
              <a:rPr lang="fr-FR" sz="1600" dirty="0">
                <a:solidFill>
                  <a:prstClr val="black"/>
                </a:solidFill>
                <a:latin typeface="Avenir Next LT Pro" panose="020B0504020202020204" pitchFamily="34" charset="0"/>
              </a:rPr>
            </a:br>
            <a:r>
              <a:rPr lang="fr-FR" b="1" i="1" dirty="0">
                <a:solidFill>
                  <a:prstClr val="black"/>
                </a:solidFill>
                <a:latin typeface="Avenir Next LT Pro" panose="020B0504020202020204" pitchFamily="34" charset="0"/>
              </a:rPr>
              <a:t>x1</a:t>
            </a:r>
            <a:r>
              <a:rPr lang="fr-FR" sz="1600" dirty="0">
                <a:solidFill>
                  <a:prstClr val="black"/>
                </a:solidFill>
                <a:latin typeface="Avenir Next LT Pro" panose="020B0504020202020204" pitchFamily="34" charset="0"/>
              </a:rPr>
              <a:t> 3€  </a:t>
            </a:r>
            <a:r>
              <a:rPr lang="fr-FR" b="1" i="1" dirty="0">
                <a:solidFill>
                  <a:prstClr val="black"/>
                </a:solidFill>
                <a:latin typeface="Avenir Next LT Pro" panose="020B0504020202020204" pitchFamily="34" charset="0"/>
              </a:rPr>
              <a:t>x3</a:t>
            </a:r>
            <a:r>
              <a:rPr lang="fr-FR" sz="1600" dirty="0">
                <a:solidFill>
                  <a:prstClr val="black"/>
                </a:solidFill>
                <a:latin typeface="Avenir Next LT Pro" panose="020B0504020202020204" pitchFamily="34" charset="0"/>
              </a:rPr>
              <a:t> 2,80€  </a:t>
            </a:r>
            <a:r>
              <a:rPr lang="fr-FR" dirty="0">
                <a:solidFill>
                  <a:prstClr val="black"/>
                </a:solidFill>
                <a:latin typeface="Avenir Next LT Pro" panose="020B0504020202020204" pitchFamily="34" charset="0"/>
              </a:rPr>
              <a:t> </a:t>
            </a:r>
            <a:r>
              <a:rPr lang="fr-FR" b="1" i="1" dirty="0">
                <a:solidFill>
                  <a:prstClr val="black"/>
                </a:solidFill>
                <a:latin typeface="Avenir Next LT Pro" panose="020B0504020202020204" pitchFamily="34" charset="0"/>
              </a:rPr>
              <a:t>x6</a:t>
            </a:r>
            <a:r>
              <a:rPr lang="fr-FR" sz="1600" dirty="0">
                <a:solidFill>
                  <a:prstClr val="black"/>
                </a:solidFill>
                <a:latin typeface="Avenir Next LT Pro" panose="020B0504020202020204" pitchFamily="34" charset="0"/>
              </a:rPr>
              <a:t> 2,50€</a:t>
            </a:r>
          </a:p>
        </p:txBody>
      </p:sp>
      <p:sp>
        <p:nvSpPr>
          <p:cNvPr id="7" name="Shape">
            <a:extLst>
              <a:ext uri="{FF2B5EF4-FFF2-40B4-BE49-F238E27FC236}">
                <a16:creationId xmlns:a16="http://schemas.microsoft.com/office/drawing/2014/main" id="{A97538B0-F727-744C-9E09-40E81C20EB51}"/>
              </a:ext>
            </a:extLst>
          </p:cNvPr>
          <p:cNvSpPr/>
          <p:nvPr/>
        </p:nvSpPr>
        <p:spPr>
          <a:xfrm>
            <a:off x="5742998" y="2219245"/>
            <a:ext cx="2199642" cy="1667427"/>
          </a:xfrm>
          <a:custGeom>
            <a:avLst/>
            <a:gdLst/>
            <a:ahLst/>
            <a:cxnLst>
              <a:cxn ang="0">
                <a:pos x="wd2" y="hd2"/>
              </a:cxn>
              <a:cxn ang="5400000">
                <a:pos x="wd2" y="hd2"/>
              </a:cxn>
              <a:cxn ang="10800000">
                <a:pos x="wd2" y="hd2"/>
              </a:cxn>
              <a:cxn ang="16200000">
                <a:pos x="wd2" y="hd2"/>
              </a:cxn>
            </a:cxnLst>
            <a:rect l="0" t="0" r="r" b="b"/>
            <a:pathLst>
              <a:path w="21600" h="21508" extrusionOk="0">
                <a:moveTo>
                  <a:pt x="18122" y="21508"/>
                </a:moveTo>
                <a:lnTo>
                  <a:pt x="7696" y="21508"/>
                </a:lnTo>
                <a:cubicBezTo>
                  <a:pt x="7187" y="21508"/>
                  <a:pt x="6773" y="20965"/>
                  <a:pt x="6773" y="20298"/>
                </a:cubicBezTo>
                <a:cubicBezTo>
                  <a:pt x="6773" y="19630"/>
                  <a:pt x="7187" y="19088"/>
                  <a:pt x="7696" y="19088"/>
                </a:cubicBezTo>
                <a:lnTo>
                  <a:pt x="17880" y="19088"/>
                </a:lnTo>
                <a:lnTo>
                  <a:pt x="18490" y="13914"/>
                </a:lnTo>
                <a:cubicBezTo>
                  <a:pt x="18594" y="13031"/>
                  <a:pt x="19108" y="12360"/>
                  <a:pt x="19755" y="12209"/>
                </a:cubicBezTo>
                <a:lnTo>
                  <a:pt x="19755" y="10812"/>
                </a:lnTo>
                <a:lnTo>
                  <a:pt x="15763" y="10812"/>
                </a:lnTo>
                <a:cubicBezTo>
                  <a:pt x="15213" y="10812"/>
                  <a:pt x="14677" y="10480"/>
                  <a:pt x="14329" y="9925"/>
                </a:cubicBezTo>
                <a:cubicBezTo>
                  <a:pt x="14006" y="9412"/>
                  <a:pt x="13877" y="8753"/>
                  <a:pt x="13972" y="8118"/>
                </a:cubicBezTo>
                <a:cubicBezTo>
                  <a:pt x="14506" y="4580"/>
                  <a:pt x="14015" y="3292"/>
                  <a:pt x="13676" y="2842"/>
                </a:cubicBezTo>
                <a:cubicBezTo>
                  <a:pt x="13542" y="2664"/>
                  <a:pt x="13388" y="2560"/>
                  <a:pt x="13244" y="2498"/>
                </a:cubicBezTo>
                <a:lnTo>
                  <a:pt x="12538" y="8216"/>
                </a:lnTo>
                <a:cubicBezTo>
                  <a:pt x="12536" y="8237"/>
                  <a:pt x="12531" y="8261"/>
                  <a:pt x="12529" y="8282"/>
                </a:cubicBezTo>
                <a:cubicBezTo>
                  <a:pt x="12459" y="8703"/>
                  <a:pt x="12294" y="9077"/>
                  <a:pt x="12050" y="9364"/>
                </a:cubicBezTo>
                <a:lnTo>
                  <a:pt x="9813" y="12010"/>
                </a:lnTo>
                <a:cubicBezTo>
                  <a:pt x="9526" y="12351"/>
                  <a:pt x="9152" y="12538"/>
                  <a:pt x="8766" y="12538"/>
                </a:cubicBezTo>
                <a:lnTo>
                  <a:pt x="923" y="12538"/>
                </a:lnTo>
                <a:cubicBezTo>
                  <a:pt x="414" y="12538"/>
                  <a:pt x="0" y="11995"/>
                  <a:pt x="0" y="11328"/>
                </a:cubicBezTo>
                <a:cubicBezTo>
                  <a:pt x="0" y="10661"/>
                  <a:pt x="414" y="10118"/>
                  <a:pt x="923" y="10118"/>
                </a:cubicBezTo>
                <a:lnTo>
                  <a:pt x="8659" y="10118"/>
                </a:lnTo>
                <a:lnTo>
                  <a:pt x="10740" y="7656"/>
                </a:lnTo>
                <a:lnTo>
                  <a:pt x="11552" y="1059"/>
                </a:lnTo>
                <a:cubicBezTo>
                  <a:pt x="11613" y="567"/>
                  <a:pt x="11896" y="175"/>
                  <a:pt x="12269" y="71"/>
                </a:cubicBezTo>
                <a:cubicBezTo>
                  <a:pt x="12843" y="-92"/>
                  <a:pt x="14058" y="-59"/>
                  <a:pt x="14958" y="1100"/>
                </a:cubicBezTo>
                <a:cubicBezTo>
                  <a:pt x="16021" y="2471"/>
                  <a:pt x="16308" y="4921"/>
                  <a:pt x="15813" y="8385"/>
                </a:cubicBezTo>
                <a:lnTo>
                  <a:pt x="20037" y="8394"/>
                </a:lnTo>
                <a:cubicBezTo>
                  <a:pt x="20899" y="8394"/>
                  <a:pt x="21600" y="9314"/>
                  <a:pt x="21600" y="10444"/>
                </a:cubicBezTo>
                <a:lnTo>
                  <a:pt x="21600" y="12544"/>
                </a:lnTo>
                <a:cubicBezTo>
                  <a:pt x="21600" y="13567"/>
                  <a:pt x="21028" y="14416"/>
                  <a:pt x="20279" y="14570"/>
                </a:cubicBezTo>
                <a:lnTo>
                  <a:pt x="19666" y="19767"/>
                </a:lnTo>
                <a:cubicBezTo>
                  <a:pt x="19549" y="20778"/>
                  <a:pt x="18897" y="21508"/>
                  <a:pt x="18122" y="21508"/>
                </a:cubicBezTo>
                <a:close/>
              </a:path>
            </a:pathLst>
          </a:custGeom>
          <a:solidFill>
            <a:srgbClr val="16A08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 name="Shape">
            <a:extLst>
              <a:ext uri="{FF2B5EF4-FFF2-40B4-BE49-F238E27FC236}">
                <a16:creationId xmlns:a16="http://schemas.microsoft.com/office/drawing/2014/main" id="{6188E7EE-B6C4-4E8D-2C58-865672564478}"/>
              </a:ext>
            </a:extLst>
          </p:cNvPr>
          <p:cNvSpPr/>
          <p:nvPr/>
        </p:nvSpPr>
        <p:spPr>
          <a:xfrm>
            <a:off x="5573949" y="4039947"/>
            <a:ext cx="1528841" cy="1158770"/>
          </a:xfrm>
          <a:custGeom>
            <a:avLst/>
            <a:gdLst/>
            <a:ahLst/>
            <a:cxnLst>
              <a:cxn ang="0">
                <a:pos x="wd2" y="hd2"/>
              </a:cxn>
              <a:cxn ang="5400000">
                <a:pos x="wd2" y="hd2"/>
              </a:cxn>
              <a:cxn ang="10800000">
                <a:pos x="wd2" y="hd2"/>
              </a:cxn>
              <a:cxn ang="16200000">
                <a:pos x="wd2" y="hd2"/>
              </a:cxn>
            </a:cxnLst>
            <a:rect l="0" t="0" r="r" b="b"/>
            <a:pathLst>
              <a:path w="21600" h="21600" extrusionOk="0">
                <a:moveTo>
                  <a:pt x="8775" y="21600"/>
                </a:moveTo>
                <a:cubicBezTo>
                  <a:pt x="8151" y="21600"/>
                  <a:pt x="7309" y="21359"/>
                  <a:pt x="6642" y="20495"/>
                </a:cubicBezTo>
                <a:cubicBezTo>
                  <a:pt x="5579" y="19118"/>
                  <a:pt x="5292" y="16657"/>
                  <a:pt x="5787" y="13177"/>
                </a:cubicBezTo>
                <a:lnTo>
                  <a:pt x="1563" y="13169"/>
                </a:lnTo>
                <a:cubicBezTo>
                  <a:pt x="701" y="13169"/>
                  <a:pt x="0" y="12245"/>
                  <a:pt x="0" y="11110"/>
                </a:cubicBezTo>
                <a:lnTo>
                  <a:pt x="0" y="9000"/>
                </a:lnTo>
                <a:cubicBezTo>
                  <a:pt x="0" y="7973"/>
                  <a:pt x="572" y="7121"/>
                  <a:pt x="1321" y="6966"/>
                </a:cubicBezTo>
                <a:lnTo>
                  <a:pt x="1934" y="1746"/>
                </a:lnTo>
                <a:cubicBezTo>
                  <a:pt x="2051" y="736"/>
                  <a:pt x="2703" y="0"/>
                  <a:pt x="3478" y="0"/>
                </a:cubicBezTo>
                <a:lnTo>
                  <a:pt x="13904" y="0"/>
                </a:lnTo>
                <a:cubicBezTo>
                  <a:pt x="14413" y="0"/>
                  <a:pt x="14827" y="545"/>
                  <a:pt x="14827" y="1216"/>
                </a:cubicBezTo>
                <a:cubicBezTo>
                  <a:pt x="14827" y="1886"/>
                  <a:pt x="14413" y="2431"/>
                  <a:pt x="13904" y="2431"/>
                </a:cubicBezTo>
                <a:lnTo>
                  <a:pt x="3720" y="2431"/>
                </a:lnTo>
                <a:lnTo>
                  <a:pt x="3110" y="7627"/>
                </a:lnTo>
                <a:cubicBezTo>
                  <a:pt x="3006" y="8515"/>
                  <a:pt x="2492" y="9185"/>
                  <a:pt x="1845" y="9340"/>
                </a:cubicBezTo>
                <a:lnTo>
                  <a:pt x="1845" y="10743"/>
                </a:lnTo>
                <a:lnTo>
                  <a:pt x="5839" y="10743"/>
                </a:lnTo>
                <a:cubicBezTo>
                  <a:pt x="6389" y="10743"/>
                  <a:pt x="6925" y="11077"/>
                  <a:pt x="7273" y="11634"/>
                </a:cubicBezTo>
                <a:cubicBezTo>
                  <a:pt x="7597" y="12150"/>
                  <a:pt x="7725" y="12811"/>
                  <a:pt x="7630" y="13449"/>
                </a:cubicBezTo>
                <a:cubicBezTo>
                  <a:pt x="7094" y="17030"/>
                  <a:pt x="7592" y="18317"/>
                  <a:pt x="7938" y="18764"/>
                </a:cubicBezTo>
                <a:cubicBezTo>
                  <a:pt x="8069" y="18934"/>
                  <a:pt x="8216" y="19035"/>
                  <a:pt x="8359" y="19094"/>
                </a:cubicBezTo>
                <a:lnTo>
                  <a:pt x="9064" y="13350"/>
                </a:lnTo>
                <a:cubicBezTo>
                  <a:pt x="9067" y="13329"/>
                  <a:pt x="9071" y="13306"/>
                  <a:pt x="9073" y="13285"/>
                </a:cubicBezTo>
                <a:cubicBezTo>
                  <a:pt x="9143" y="12862"/>
                  <a:pt x="9311" y="12486"/>
                  <a:pt x="9553" y="12197"/>
                </a:cubicBezTo>
                <a:lnTo>
                  <a:pt x="11787" y="9540"/>
                </a:lnTo>
                <a:cubicBezTo>
                  <a:pt x="12074" y="9197"/>
                  <a:pt x="12448" y="9009"/>
                  <a:pt x="12834" y="9009"/>
                </a:cubicBezTo>
                <a:lnTo>
                  <a:pt x="20677" y="9009"/>
                </a:lnTo>
                <a:cubicBezTo>
                  <a:pt x="21186" y="9009"/>
                  <a:pt x="21600" y="9555"/>
                  <a:pt x="21600" y="10225"/>
                </a:cubicBezTo>
                <a:cubicBezTo>
                  <a:pt x="21600" y="10895"/>
                  <a:pt x="21186" y="11441"/>
                  <a:pt x="20677" y="11441"/>
                </a:cubicBezTo>
                <a:lnTo>
                  <a:pt x="12943" y="11441"/>
                </a:lnTo>
                <a:lnTo>
                  <a:pt x="10862" y="13913"/>
                </a:lnTo>
                <a:lnTo>
                  <a:pt x="10050" y="20539"/>
                </a:lnTo>
                <a:cubicBezTo>
                  <a:pt x="9989" y="21034"/>
                  <a:pt x="9707" y="21427"/>
                  <a:pt x="9333" y="21531"/>
                </a:cubicBezTo>
                <a:cubicBezTo>
                  <a:pt x="9182" y="21573"/>
                  <a:pt x="8990" y="21600"/>
                  <a:pt x="8775" y="21600"/>
                </a:cubicBezTo>
                <a:close/>
              </a:path>
            </a:pathLst>
          </a:custGeom>
          <a:solidFill>
            <a:srgbClr val="C0392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 name="Rectangle 8">
            <a:extLst>
              <a:ext uri="{FF2B5EF4-FFF2-40B4-BE49-F238E27FC236}">
                <a16:creationId xmlns:a16="http://schemas.microsoft.com/office/drawing/2014/main" id="{D7E44A2E-0EC3-2A9D-2933-2ACA59214783}"/>
              </a:ext>
            </a:extLst>
          </p:cNvPr>
          <p:cNvSpPr/>
          <p:nvPr/>
        </p:nvSpPr>
        <p:spPr>
          <a:xfrm>
            <a:off x="8111689" y="1883870"/>
            <a:ext cx="3746733" cy="4270400"/>
          </a:xfrm>
          <a:prstGeom prst="rect">
            <a:avLst/>
          </a:prstGeom>
        </p:spPr>
        <p:txBody>
          <a:bodyPr wrap="square" lIns="0">
            <a:spAutoFit/>
          </a:bodyPr>
          <a:lstStyle/>
          <a:p>
            <a:pPr marL="0" marR="0" lvl="0" indent="0" defTabSz="914400" eaLnBrk="1" fontAlgn="auto" latinLnBrk="0" hangingPunct="1">
              <a:lnSpc>
                <a:spcPct val="100000"/>
              </a:lnSpc>
              <a:spcBef>
                <a:spcPts val="900"/>
              </a:spcBef>
              <a:spcAft>
                <a:spcPts val="0"/>
              </a:spcAft>
              <a:buClrTx/>
              <a:buSzTx/>
              <a:buFontTx/>
              <a:buNone/>
              <a:tabLst/>
              <a:defRPr/>
            </a:pPr>
            <a:r>
              <a:rPr kumimoji="0" lang="en-US" i="0" u="none" strike="noStrike" kern="0" cap="none" spc="0" normalizeH="0" baseline="0" noProof="1">
                <a:ln>
                  <a:noFill/>
                </a:ln>
                <a:effectLst/>
                <a:uLnTx/>
                <a:uFillTx/>
                <a:latin typeface="Avenir Next LT Pro" panose="020B0504020202020204" pitchFamily="34" charset="0"/>
              </a:rPr>
              <a:t>Une expression émergente et innovante sur le marché</a:t>
            </a:r>
            <a:endParaRPr lang="en-US" kern="0" noProof="1">
              <a:latin typeface="Avenir Next LT Pro" panose="020B0504020202020204" pitchFamily="34" charset="0"/>
            </a:endParaRPr>
          </a:p>
          <a:p>
            <a:pPr marL="0" marR="0" lvl="0" indent="0" defTabSz="914400" eaLnBrk="1" fontAlgn="auto" latinLnBrk="0" hangingPunct="1">
              <a:lnSpc>
                <a:spcPct val="100000"/>
              </a:lnSpc>
              <a:spcBef>
                <a:spcPts val="900"/>
              </a:spcBef>
              <a:spcAft>
                <a:spcPts val="0"/>
              </a:spcAft>
              <a:buClrTx/>
              <a:buSzTx/>
              <a:buFontTx/>
              <a:buNone/>
              <a:tabLst/>
              <a:defRPr/>
            </a:pPr>
            <a:r>
              <a:rPr lang="en-US" kern="0" noProof="1">
                <a:latin typeface="Avenir Next LT Pro" panose="020B0504020202020204" pitchFamily="34" charset="0"/>
              </a:rPr>
              <a:t>Un moyen de valoriser une accessibilité permanente</a:t>
            </a:r>
          </a:p>
          <a:p>
            <a:pPr marL="0" marR="0" lvl="0" indent="0" defTabSz="914400" eaLnBrk="1" fontAlgn="auto" latinLnBrk="0" hangingPunct="1">
              <a:lnSpc>
                <a:spcPct val="100000"/>
              </a:lnSpc>
              <a:spcBef>
                <a:spcPts val="900"/>
              </a:spcBef>
              <a:spcAft>
                <a:spcPts val="0"/>
              </a:spcAft>
              <a:buClrTx/>
              <a:buSzTx/>
              <a:buFontTx/>
              <a:buNone/>
              <a:tabLst/>
              <a:defRPr/>
            </a:pPr>
            <a:r>
              <a:rPr lang="en-US" kern="0" noProof="1">
                <a:latin typeface="Avenir Next LT Pro" panose="020B0504020202020204" pitchFamily="34" charset="0"/>
              </a:rPr>
              <a:t>Un levier pour accroitre </a:t>
            </a:r>
            <a:br>
              <a:rPr lang="en-US" kern="0" noProof="1">
                <a:latin typeface="Avenir Next LT Pro" panose="020B0504020202020204" pitchFamily="34" charset="0"/>
              </a:rPr>
            </a:br>
            <a:r>
              <a:rPr lang="en-US" kern="0" noProof="1">
                <a:latin typeface="Avenir Next LT Pro" panose="020B0504020202020204" pitchFamily="34" charset="0"/>
              </a:rPr>
              <a:t>le panier client</a:t>
            </a:r>
          </a:p>
          <a:p>
            <a:pPr marL="0" marR="0" lvl="0" indent="0" defTabSz="914400" eaLnBrk="1" fontAlgn="auto" latinLnBrk="0" hangingPunct="1">
              <a:lnSpc>
                <a:spcPct val="100000"/>
              </a:lnSpc>
              <a:spcBef>
                <a:spcPts val="900"/>
              </a:spcBef>
              <a:spcAft>
                <a:spcPts val="0"/>
              </a:spcAft>
              <a:buClrTx/>
              <a:buSzTx/>
              <a:buFontTx/>
              <a:buNone/>
              <a:tabLst/>
              <a:defRPr/>
            </a:pPr>
            <a:endParaRPr lang="en-US" kern="0" noProof="1">
              <a:latin typeface="Avenir Next LT Pro" panose="020B0504020202020204" pitchFamily="34" charset="0"/>
            </a:endParaRPr>
          </a:p>
          <a:p>
            <a:pPr marL="0" marR="0" lvl="0" indent="0" defTabSz="914400" eaLnBrk="1" fontAlgn="auto" latinLnBrk="0" hangingPunct="1">
              <a:lnSpc>
                <a:spcPct val="100000"/>
              </a:lnSpc>
              <a:spcBef>
                <a:spcPts val="900"/>
              </a:spcBef>
              <a:spcAft>
                <a:spcPts val="0"/>
              </a:spcAft>
              <a:buClrTx/>
              <a:buSzTx/>
              <a:buFontTx/>
              <a:buNone/>
              <a:tabLst/>
              <a:defRPr/>
            </a:pPr>
            <a:r>
              <a:rPr lang="fr-FR" sz="1800" dirty="0">
                <a:solidFill>
                  <a:prstClr val="black"/>
                </a:solidFill>
                <a:latin typeface="Avenir Next LT Pro" panose="020B0504020202020204" pitchFamily="34" charset="0"/>
              </a:rPr>
              <a:t>Une mise en place vs système caisse à valider</a:t>
            </a:r>
          </a:p>
          <a:p>
            <a:pPr marL="0" marR="0" lvl="0" indent="0" defTabSz="914400" eaLnBrk="1" fontAlgn="auto" latinLnBrk="0" hangingPunct="1">
              <a:lnSpc>
                <a:spcPct val="100000"/>
              </a:lnSpc>
              <a:spcBef>
                <a:spcPts val="900"/>
              </a:spcBef>
              <a:spcAft>
                <a:spcPts val="0"/>
              </a:spcAft>
              <a:buClrTx/>
              <a:buSzTx/>
              <a:buFontTx/>
              <a:buNone/>
              <a:tabLst/>
              <a:defRPr/>
            </a:pPr>
            <a:r>
              <a:rPr kumimoji="0" lang="fr-FR" i="0" u="none" strike="noStrike" kern="0" cap="none" spc="0" normalizeH="0" baseline="0" noProof="1">
                <a:ln>
                  <a:noFill/>
                </a:ln>
                <a:solidFill>
                  <a:prstClr val="black"/>
                </a:solidFill>
                <a:effectLst/>
                <a:uLnTx/>
                <a:uFillTx/>
                <a:latin typeface="Avenir Next LT Pro" panose="020B0504020202020204" pitchFamily="34" charset="0"/>
              </a:rPr>
              <a:t>Un balisage densifié des produits avec une communication ‘permanente des produits éligibles. </a:t>
            </a:r>
            <a:endParaRPr kumimoji="0" lang="en-US" b="1" i="0" u="none" strike="noStrike" kern="0" cap="none" spc="0" normalizeH="0" baseline="0" noProof="1">
              <a:ln>
                <a:noFill/>
              </a:ln>
              <a:effectLst/>
              <a:uLnTx/>
              <a:uFillTx/>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5AA37186-115D-92A2-7E5D-656CDDF326B8}"/>
              </a:ext>
            </a:extLst>
          </p:cNvPr>
          <p:cNvCxnSpPr>
            <a:cxnSpLocks/>
          </p:cNvCxnSpPr>
          <p:nvPr/>
        </p:nvCxnSpPr>
        <p:spPr>
          <a:xfrm>
            <a:off x="8111689" y="4019070"/>
            <a:ext cx="2422076" cy="0"/>
          </a:xfrm>
          <a:prstGeom prst="line">
            <a:avLst/>
          </a:prstGeom>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5BDC083F-6335-FCAF-F596-27E1CFBD342D}"/>
              </a:ext>
            </a:extLst>
          </p:cNvPr>
          <p:cNvSpPr txBox="1"/>
          <p:nvPr/>
        </p:nvSpPr>
        <p:spPr>
          <a:xfrm>
            <a:off x="979498" y="566334"/>
            <a:ext cx="8553608" cy="461665"/>
          </a:xfrm>
          <a:prstGeom prst="rect">
            <a:avLst/>
          </a:prstGeom>
          <a:noFill/>
        </p:spPr>
        <p:txBody>
          <a:bodyPr wrap="square">
            <a:spAutoFit/>
          </a:bodyPr>
          <a:lstStyle/>
          <a:p>
            <a:pPr algn="l"/>
            <a:r>
              <a:rPr lang="fr-FR" sz="2400" b="1" dirty="0">
                <a:latin typeface="Avenir Next LT Pro" panose="020B0504020202020204" pitchFamily="34" charset="0"/>
                <a:cs typeface="Calibri Light" panose="020F0302020204030204" pitchFamily="34" charset="0"/>
              </a:rPr>
              <a:t>Quid d’une nouvelle initiative / innovation sur le marché</a:t>
            </a:r>
            <a:endParaRPr lang="fr-FR" sz="2400" dirty="0">
              <a:latin typeface="Avenir Next LT Pro" panose="020B0504020202020204" pitchFamily="34" charset="0"/>
              <a:cs typeface="Calibri Light" panose="020F0302020204030204" pitchFamily="34" charset="0"/>
            </a:endParaRPr>
          </a:p>
        </p:txBody>
      </p:sp>
      <p:sp>
        <p:nvSpPr>
          <p:cNvPr id="11" name="Titre 1">
            <a:extLst>
              <a:ext uri="{FF2B5EF4-FFF2-40B4-BE49-F238E27FC236}">
                <a16:creationId xmlns:a16="http://schemas.microsoft.com/office/drawing/2014/main" id="{A16E329E-F691-CE1B-96AA-7B51A20D0A95}"/>
              </a:ext>
            </a:extLst>
          </p:cNvPr>
          <p:cNvSpPr txBox="1">
            <a:spLocks/>
          </p:cNvSpPr>
          <p:nvPr/>
        </p:nvSpPr>
        <p:spPr>
          <a:xfrm rot="16200000">
            <a:off x="-2738156"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Enjeu de la fidélisation</a:t>
            </a:r>
          </a:p>
        </p:txBody>
      </p:sp>
    </p:spTree>
    <p:extLst>
      <p:ext uri="{BB962C8B-B14F-4D97-AF65-F5344CB8AC3E}">
        <p14:creationId xmlns:p14="http://schemas.microsoft.com/office/powerpoint/2010/main" val="247284705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263065"/>
            <a:ext cx="9035910" cy="5186035"/>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endParaRPr>
          </a:p>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renforcer la fidélisation de l’enseigne et transformer des clients porteurs de carte en ‘clients principaux’</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4523420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26029CF-634E-9399-1999-D135BC10DB56}"/>
              </a:ext>
            </a:extLst>
          </p:cNvPr>
          <p:cNvSpPr txBox="1"/>
          <p:nvPr/>
        </p:nvSpPr>
        <p:spPr>
          <a:xfrm>
            <a:off x="614464" y="1572269"/>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Promesses relation client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2952A6FE-ADDD-A802-C1DF-AB2517EF6D43}"/>
              </a:ext>
            </a:extLst>
          </p:cNvPr>
          <p:cNvSpPr txBox="1"/>
          <p:nvPr/>
        </p:nvSpPr>
        <p:spPr>
          <a:xfrm>
            <a:off x="614464" y="2333656"/>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Défense image prix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ZoneTexte 3">
            <a:extLst>
              <a:ext uri="{FF2B5EF4-FFF2-40B4-BE49-F238E27FC236}">
                <a16:creationId xmlns:a16="http://schemas.microsoft.com/office/drawing/2014/main" id="{F35C1F79-5A52-33A8-A6A2-68B82C19B66D}"/>
              </a:ext>
            </a:extLst>
          </p:cNvPr>
          <p:cNvSpPr txBox="1"/>
          <p:nvPr/>
        </p:nvSpPr>
        <p:spPr>
          <a:xfrm>
            <a:off x="614464" y="3856430"/>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Activation commerciale Trafic</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2B308DD5-41F0-606E-63A4-12B82160405E}"/>
              </a:ext>
            </a:extLst>
          </p:cNvPr>
          <p:cNvSpPr txBox="1"/>
          <p:nvPr/>
        </p:nvSpPr>
        <p:spPr>
          <a:xfrm>
            <a:off x="614463" y="3095043"/>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Arme de différenciation PPNP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3A2D765-5D74-E780-DE41-B74FC12F8E15}"/>
              </a:ext>
            </a:extLst>
          </p:cNvPr>
          <p:cNvSpPr txBox="1"/>
          <p:nvPr/>
        </p:nvSpPr>
        <p:spPr>
          <a:xfrm>
            <a:off x="614462" y="4617817"/>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Enjeu de la fidélisation</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3126943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638816" y="1245055"/>
            <a:ext cx="8603491" cy="4585871"/>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58% des Français réalisent leurs courses du quotidien à 10€ près</a:t>
            </a:r>
            <a:r>
              <a:rPr lang="fr-FR" sz="2400" b="0" i="0" dirty="0">
                <a:solidFill>
                  <a:srgbClr val="000000"/>
                </a:solidFill>
                <a:effectLst/>
                <a:latin typeface="Avenir Next LT Pro" panose="020B0504020202020204" pitchFamily="34" charset="0"/>
              </a:rPr>
              <a:t>.</a:t>
            </a:r>
          </a:p>
          <a:p>
            <a:endParaRPr lang="fr-FR" sz="2000" dirty="0">
              <a:solidFill>
                <a:srgbClr val="000000"/>
              </a:solidFill>
              <a:latin typeface="Avenir Next LT Pro" panose="020B0504020202020204" pitchFamily="34" charset="0"/>
            </a:endParaRPr>
          </a:p>
          <a:p>
            <a:r>
              <a:rPr lang="fr-FR" sz="1600" dirty="0">
                <a:latin typeface="Avenir Next LT Pro" panose="020B0504020202020204" pitchFamily="34" charset="0"/>
              </a:rPr>
              <a:t>La marge de manœuvre budgétaire des Français a fortement baissé : 58% d’entre eux font désormais leurs courses à 10€ près ou moins, </a:t>
            </a:r>
            <a:r>
              <a:rPr lang="fr-FR" sz="2400" b="1" dirty="0">
                <a:latin typeface="Avenir Next LT Pro" panose="020B0504020202020204" pitchFamily="34" charset="0"/>
              </a:rPr>
              <a:t>soit une hausse de 12 points depuis 2021</a:t>
            </a:r>
            <a:r>
              <a:rPr lang="fr-FR" sz="1600" dirty="0">
                <a:latin typeface="Avenir Next LT Pro" panose="020B0504020202020204" pitchFamily="34" charset="0"/>
              </a:rPr>
              <a:t>.</a:t>
            </a:r>
          </a:p>
          <a:p>
            <a:endParaRPr lang="fr-FR" sz="1600" dirty="0">
              <a:latin typeface="Avenir Next LT Pro" panose="020B0504020202020204" pitchFamily="34" charset="0"/>
            </a:endParaRPr>
          </a:p>
          <a:p>
            <a:r>
              <a:rPr lang="fr-FR" sz="1600" dirty="0">
                <a:latin typeface="Avenir Next LT Pro" panose="020B0504020202020204" pitchFamily="34" charset="0"/>
              </a:rPr>
              <a:t>Entre l’énergie et les produits de grande consommation, </a:t>
            </a:r>
            <a:r>
              <a:rPr lang="fr-FR" sz="1600" b="1" dirty="0">
                <a:latin typeface="Avenir Next LT Pro" panose="020B0504020202020204" pitchFamily="34" charset="0"/>
              </a:rPr>
              <a:t>la hausse des prix est ressentie par près de 9 </a:t>
            </a:r>
            <a:r>
              <a:rPr lang="fr-FR" sz="1600" b="1" dirty="0" err="1">
                <a:latin typeface="Avenir Next LT Pro" panose="020B0504020202020204" pitchFamily="34" charset="0"/>
              </a:rPr>
              <a:t>shoppers</a:t>
            </a:r>
            <a:r>
              <a:rPr lang="fr-FR" sz="1600" b="1" dirty="0">
                <a:latin typeface="Avenir Next LT Pro" panose="020B0504020202020204" pitchFamily="34" charset="0"/>
              </a:rPr>
              <a:t> français sur 10</a:t>
            </a:r>
            <a:r>
              <a:rPr lang="fr-FR" sz="1600" dirty="0">
                <a:latin typeface="Avenir Next LT Pro" panose="020B0504020202020204" pitchFamily="34" charset="0"/>
              </a:rPr>
              <a:t>, dont la moitié l’estime très importante.  Par conséquent, </a:t>
            </a:r>
            <a:r>
              <a:rPr lang="fr-FR" sz="1600" b="1" dirty="0">
                <a:latin typeface="Avenir Next LT Pro" panose="020B0504020202020204" pitchFamily="34" charset="0"/>
              </a:rPr>
              <a:t>la fréquentation des commerces locaux (magasins de proximité, commerces de bouche, marchés municipaux) et bio baisse</a:t>
            </a:r>
            <a:r>
              <a:rPr lang="fr-FR" sz="1600" dirty="0">
                <a:latin typeface="Avenir Next LT Pro" panose="020B0504020202020204" pitchFamily="34" charset="0"/>
              </a:rPr>
              <a:t>, là où 89% des </a:t>
            </a:r>
            <a:r>
              <a:rPr lang="fr-FR" sz="1600" dirty="0" err="1">
                <a:latin typeface="Avenir Next LT Pro" panose="020B0504020202020204" pitchFamily="34" charset="0"/>
              </a:rPr>
              <a:t>shoppers</a:t>
            </a:r>
            <a:r>
              <a:rPr lang="fr-FR" sz="1600" dirty="0">
                <a:latin typeface="Avenir Next LT Pro" panose="020B0504020202020204" pitchFamily="34" charset="0"/>
              </a:rPr>
              <a:t> continuent de visiter les grands formats hypermarchés et supermarchés.</a:t>
            </a:r>
          </a:p>
          <a:p>
            <a:endParaRPr lang="fr-FR" sz="1600" dirty="0">
              <a:latin typeface="Avenir Next LT Pro" panose="020B0504020202020204" pitchFamily="34" charset="0"/>
            </a:endParaRPr>
          </a:p>
          <a:p>
            <a:r>
              <a:rPr lang="fr-FR" sz="1600" b="1" dirty="0">
                <a:latin typeface="Avenir Next LT Pro" panose="020B0504020202020204" pitchFamily="34" charset="0"/>
              </a:rPr>
              <a:t>76% à 83% des </a:t>
            </a:r>
            <a:r>
              <a:rPr lang="fr-FR" sz="1600" b="1" dirty="0" err="1">
                <a:latin typeface="Avenir Next LT Pro" panose="020B0504020202020204" pitchFamily="34" charset="0"/>
              </a:rPr>
              <a:t>shoppers</a:t>
            </a:r>
            <a:r>
              <a:rPr lang="fr-FR" sz="1600" b="1" dirty="0">
                <a:latin typeface="Avenir Next LT Pro" panose="020B0504020202020204" pitchFamily="34" charset="0"/>
              </a:rPr>
              <a:t> déclarent au moins maintenir leur budget selon les rayons </a:t>
            </a:r>
            <a:r>
              <a:rPr lang="fr-FR" sz="1600" dirty="0">
                <a:latin typeface="Avenir Next LT Pro" panose="020B0504020202020204" pitchFamily="34" charset="0"/>
              </a:rPr>
              <a:t>(83% mes féculents, 79% pour les fruits et légumes, 77% pour la crèmerie et 76% pour les desserts frais).</a:t>
            </a:r>
          </a:p>
        </p:txBody>
      </p:sp>
      <p:pic>
        <p:nvPicPr>
          <p:cNvPr id="2" name="Image 1">
            <a:extLst>
              <a:ext uri="{FF2B5EF4-FFF2-40B4-BE49-F238E27FC236}">
                <a16:creationId xmlns:a16="http://schemas.microsoft.com/office/drawing/2014/main" id="{D33926F5-1F9A-4B8E-30FB-B5758D15E183}"/>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91614726"/>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6372</Words>
  <Application>Microsoft Office PowerPoint</Application>
  <PresentationFormat>Grand écran</PresentationFormat>
  <Paragraphs>631</Paragraphs>
  <Slides>84</Slides>
  <Notes>1</Notes>
  <HiddenSlides>0</HiddenSlides>
  <MMClips>1</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84</vt:i4>
      </vt:variant>
    </vt:vector>
  </HeadingPairs>
  <TitlesOfParts>
    <vt:vector size="92" baseType="lpstr">
      <vt:lpstr>Arial</vt:lpstr>
      <vt:lpstr>Helvetica</vt:lpstr>
      <vt:lpstr>Playfair Display</vt:lpstr>
      <vt:lpstr>Wingdings</vt:lpstr>
      <vt:lpstr>Calibri</vt:lpstr>
      <vt:lpstr>Avenir Next LT Pro</vt:lpstr>
      <vt:lpstr>Work Sans</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Mécaniques PROMO</vt:lpstr>
      <vt:lpstr>Focus communication PROMO</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42</cp:revision>
  <cp:lastPrinted>2023-02-01T08:19:26Z</cp:lastPrinted>
  <dcterms:created xsi:type="dcterms:W3CDTF">2021-10-12T05:51:46Z</dcterms:created>
  <dcterms:modified xsi:type="dcterms:W3CDTF">2023-02-01T18:15:05Z</dcterms:modified>
</cp:coreProperties>
</file>