
<file path=[Content_Types].xml><?xml version="1.0" encoding="utf-8"?>
<Types xmlns="http://schemas.openxmlformats.org/package/2006/content-types">
  <Default Extension="emf" ContentType="image/x-emf"/>
  <Default Extension="fntdata" ContentType="application/x-fontdata"/>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 id="2147483660" r:id="rId2"/>
  </p:sldMasterIdLst>
  <p:notesMasterIdLst>
    <p:notesMasterId r:id="rId96"/>
  </p:notesMasterIdLst>
  <p:sldIdLst>
    <p:sldId id="258" r:id="rId3"/>
    <p:sldId id="266" r:id="rId4"/>
    <p:sldId id="267" r:id="rId5"/>
    <p:sldId id="268" r:id="rId6"/>
    <p:sldId id="269" r:id="rId7"/>
    <p:sldId id="260" r:id="rId8"/>
    <p:sldId id="270" r:id="rId9"/>
    <p:sldId id="276" r:id="rId10"/>
    <p:sldId id="271" r:id="rId11"/>
    <p:sldId id="272" r:id="rId12"/>
    <p:sldId id="273" r:id="rId13"/>
    <p:sldId id="274" r:id="rId14"/>
    <p:sldId id="275" r:id="rId15"/>
    <p:sldId id="261" r:id="rId16"/>
    <p:sldId id="277" r:id="rId17"/>
    <p:sldId id="278" r:id="rId18"/>
    <p:sldId id="285" r:id="rId19"/>
    <p:sldId id="2199" r:id="rId20"/>
    <p:sldId id="2147479940" r:id="rId21"/>
    <p:sldId id="2147479942" r:id="rId22"/>
    <p:sldId id="2147479941" r:id="rId23"/>
    <p:sldId id="2147479944" r:id="rId24"/>
    <p:sldId id="2147479943" r:id="rId25"/>
    <p:sldId id="2196" r:id="rId26"/>
    <p:sldId id="2197" r:id="rId27"/>
    <p:sldId id="2198" r:id="rId28"/>
    <p:sldId id="2201" r:id="rId29"/>
    <p:sldId id="2200" r:id="rId30"/>
    <p:sldId id="279" r:id="rId31"/>
    <p:sldId id="2147479945" r:id="rId32"/>
    <p:sldId id="321" r:id="rId33"/>
    <p:sldId id="322" r:id="rId34"/>
    <p:sldId id="325" r:id="rId35"/>
    <p:sldId id="280" r:id="rId36"/>
    <p:sldId id="282" r:id="rId37"/>
    <p:sldId id="283" r:id="rId38"/>
    <p:sldId id="284" r:id="rId39"/>
    <p:sldId id="287" r:id="rId40"/>
    <p:sldId id="286" r:id="rId41"/>
    <p:sldId id="2147479947" r:id="rId42"/>
    <p:sldId id="2147479759" r:id="rId43"/>
    <p:sldId id="288" r:id="rId44"/>
    <p:sldId id="2147479949" r:id="rId45"/>
    <p:sldId id="2147479950" r:id="rId46"/>
    <p:sldId id="2147479967" r:id="rId47"/>
    <p:sldId id="263" r:id="rId48"/>
    <p:sldId id="2194" r:id="rId49"/>
    <p:sldId id="333" r:id="rId50"/>
    <p:sldId id="335" r:id="rId51"/>
    <p:sldId id="337" r:id="rId52"/>
    <p:sldId id="292" r:id="rId53"/>
    <p:sldId id="289" r:id="rId54"/>
    <p:sldId id="326" r:id="rId55"/>
    <p:sldId id="309" r:id="rId56"/>
    <p:sldId id="2147479991" r:id="rId57"/>
    <p:sldId id="2147479992" r:id="rId58"/>
    <p:sldId id="294" r:id="rId59"/>
    <p:sldId id="291" r:id="rId60"/>
    <p:sldId id="293" r:id="rId61"/>
    <p:sldId id="2203" r:id="rId62"/>
    <p:sldId id="2205" r:id="rId63"/>
    <p:sldId id="343" r:id="rId64"/>
    <p:sldId id="344" r:id="rId65"/>
    <p:sldId id="295" r:id="rId66"/>
    <p:sldId id="296" r:id="rId67"/>
    <p:sldId id="2147479986" r:id="rId68"/>
    <p:sldId id="2147479987" r:id="rId69"/>
    <p:sldId id="2147479988" r:id="rId70"/>
    <p:sldId id="334" r:id="rId71"/>
    <p:sldId id="303" r:id="rId72"/>
    <p:sldId id="304" r:id="rId73"/>
    <p:sldId id="302" r:id="rId74"/>
    <p:sldId id="316" r:id="rId75"/>
    <p:sldId id="2147479990" r:id="rId76"/>
    <p:sldId id="2147479930" r:id="rId77"/>
    <p:sldId id="2147479931" r:id="rId78"/>
    <p:sldId id="2147479932" r:id="rId79"/>
    <p:sldId id="2147479933" r:id="rId80"/>
    <p:sldId id="2147479935" r:id="rId81"/>
    <p:sldId id="2147479939" r:id="rId82"/>
    <p:sldId id="2206" r:id="rId83"/>
    <p:sldId id="312" r:id="rId84"/>
    <p:sldId id="297" r:id="rId85"/>
    <p:sldId id="307" r:id="rId86"/>
    <p:sldId id="2173" r:id="rId87"/>
    <p:sldId id="2190" r:id="rId88"/>
    <p:sldId id="2193" r:id="rId89"/>
    <p:sldId id="314" r:id="rId90"/>
    <p:sldId id="298" r:id="rId91"/>
    <p:sldId id="313" r:id="rId92"/>
    <p:sldId id="299" r:id="rId93"/>
    <p:sldId id="2195" r:id="rId94"/>
    <p:sldId id="2169" r:id="rId95"/>
  </p:sldIdLst>
  <p:sldSz cx="12192000" cy="6858000"/>
  <p:notesSz cx="6858000" cy="9144000"/>
  <p:embeddedFontLst>
    <p:embeddedFont>
      <p:font typeface="Avenir Next LT Pro" panose="020B0504020202020204" pitchFamily="34" charset="0"/>
      <p:regular r:id="rId97"/>
      <p:bold r:id="rId98"/>
      <p:italic r:id="rId99"/>
      <p:boldItalic r:id="rId100"/>
    </p:embeddedFont>
    <p:embeddedFont>
      <p:font typeface="Bebas Neue Pro" panose="020B0604020202020204" charset="0"/>
      <p:regular r:id="rId101"/>
      <p:bold r:id="rId102"/>
      <p:italic r:id="rId103"/>
      <p:boldItalic r:id="rId104"/>
    </p:embeddedFont>
    <p:embeddedFont>
      <p:font typeface="Georgia" panose="02040502050405020303" pitchFamily="18" charset="0"/>
      <p:regular r:id="rId105"/>
      <p:bold r:id="rId106"/>
      <p:italic r:id="rId107"/>
      <p:boldItalic r:id="rId108"/>
    </p:embeddedFont>
    <p:embeddedFont>
      <p:font typeface="Magnel" panose="02000505000000020004" pitchFamily="2" charset="0"/>
      <p:regular r:id="rId109"/>
    </p:embeddedFont>
    <p:embeddedFont>
      <p:font typeface="Playfair Display" panose="00000500000000000000" pitchFamily="2" charset="0"/>
      <p:regular r:id="rId110"/>
      <p:bold r:id="rId111"/>
      <p:italic r:id="rId112"/>
      <p:boldItalic r:id="rId113"/>
    </p:embeddedFont>
    <p:embeddedFont>
      <p:font typeface="Tahoma" panose="020B0604030504040204" pitchFamily="34" charset="0"/>
      <p:regular r:id="rId114"/>
      <p:bold r:id="rId115"/>
    </p:embeddedFont>
  </p:embeddedFontLst>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26469"/>
    <a:srgbClr val="ECB649"/>
    <a:srgbClr val="8ABD24"/>
    <a:srgbClr val="FFFFFF"/>
    <a:srgbClr val="27531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94660"/>
  </p:normalViewPr>
  <p:slideViewPr>
    <p:cSldViewPr snapToGrid="0">
      <p:cViewPr varScale="1">
        <p:scale>
          <a:sx n="87" d="100"/>
          <a:sy n="87" d="100"/>
        </p:scale>
        <p:origin x="408" y="6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117" Type="http://schemas.openxmlformats.org/officeDocument/2006/relationships/viewProps" Target="viewProps.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12" Type="http://schemas.openxmlformats.org/officeDocument/2006/relationships/font" Target="fonts/font16.fntdata"/><Relationship Id="rId16" Type="http://schemas.openxmlformats.org/officeDocument/2006/relationships/slide" Target="slides/slide14.xml"/><Relationship Id="rId107" Type="http://schemas.openxmlformats.org/officeDocument/2006/relationships/font" Target="fonts/font11.fntdata"/><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102" Type="http://schemas.openxmlformats.org/officeDocument/2006/relationships/font" Target="fonts/font6.fntdata"/><Relationship Id="rId5" Type="http://schemas.openxmlformats.org/officeDocument/2006/relationships/slide" Target="slides/slide3.xml"/><Relationship Id="rId90" Type="http://schemas.openxmlformats.org/officeDocument/2006/relationships/slide" Target="slides/slide88.xml"/><Relationship Id="rId95" Type="http://schemas.openxmlformats.org/officeDocument/2006/relationships/slide" Target="slides/slide93.xml"/><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slide" Target="slides/slide62.xml"/><Relationship Id="rId69" Type="http://schemas.openxmlformats.org/officeDocument/2006/relationships/slide" Target="slides/slide67.xml"/><Relationship Id="rId113" Type="http://schemas.openxmlformats.org/officeDocument/2006/relationships/font" Target="fonts/font17.fntdata"/><Relationship Id="rId118" Type="http://schemas.openxmlformats.org/officeDocument/2006/relationships/theme" Target="theme/theme1.xml"/><Relationship Id="rId80" Type="http://schemas.openxmlformats.org/officeDocument/2006/relationships/slide" Target="slides/slide78.xml"/><Relationship Id="rId85" Type="http://schemas.openxmlformats.org/officeDocument/2006/relationships/slide" Target="slides/slide83.xml"/><Relationship Id="rId12" Type="http://schemas.openxmlformats.org/officeDocument/2006/relationships/slide" Target="slides/slide10.xml"/><Relationship Id="rId17" Type="http://schemas.openxmlformats.org/officeDocument/2006/relationships/slide" Target="slides/slide15.xml"/><Relationship Id="rId33" Type="http://schemas.openxmlformats.org/officeDocument/2006/relationships/slide" Target="slides/slide31.xml"/><Relationship Id="rId38" Type="http://schemas.openxmlformats.org/officeDocument/2006/relationships/slide" Target="slides/slide36.xml"/><Relationship Id="rId59" Type="http://schemas.openxmlformats.org/officeDocument/2006/relationships/slide" Target="slides/slide57.xml"/><Relationship Id="rId103" Type="http://schemas.openxmlformats.org/officeDocument/2006/relationships/font" Target="fonts/font7.fntdata"/><Relationship Id="rId108" Type="http://schemas.openxmlformats.org/officeDocument/2006/relationships/font" Target="fonts/font12.fntdata"/><Relationship Id="rId54" Type="http://schemas.openxmlformats.org/officeDocument/2006/relationships/slide" Target="slides/slide52.xml"/><Relationship Id="rId70" Type="http://schemas.openxmlformats.org/officeDocument/2006/relationships/slide" Target="slides/slide68.xml"/><Relationship Id="rId75" Type="http://schemas.openxmlformats.org/officeDocument/2006/relationships/slide" Target="slides/slide73.xml"/><Relationship Id="rId91" Type="http://schemas.openxmlformats.org/officeDocument/2006/relationships/slide" Target="slides/slide89.xml"/><Relationship Id="rId96"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23" Type="http://schemas.openxmlformats.org/officeDocument/2006/relationships/slide" Target="slides/slide21.xml"/><Relationship Id="rId28" Type="http://schemas.openxmlformats.org/officeDocument/2006/relationships/slide" Target="slides/slide26.xml"/><Relationship Id="rId49" Type="http://schemas.openxmlformats.org/officeDocument/2006/relationships/slide" Target="slides/slide47.xml"/><Relationship Id="rId114" Type="http://schemas.openxmlformats.org/officeDocument/2006/relationships/font" Target="fonts/font18.fntdata"/><Relationship Id="rId119" Type="http://schemas.openxmlformats.org/officeDocument/2006/relationships/tableStyles" Target="tableStyles.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font" Target="fonts/font3.fntdata"/><Relationship Id="rId101" Type="http://schemas.openxmlformats.org/officeDocument/2006/relationships/font" Target="fonts/font5.fntdata"/><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font" Target="fonts/font13.fntdata"/><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font" Target="fonts/font1.fntdata"/><Relationship Id="rId104" Type="http://schemas.openxmlformats.org/officeDocument/2006/relationships/font" Target="fonts/font8.fntdata"/><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font" Target="fonts/font14.fntdata"/><Relationship Id="rId115" Type="http://schemas.openxmlformats.org/officeDocument/2006/relationships/font" Target="fonts/font19.fntdata"/><Relationship Id="rId61" Type="http://schemas.openxmlformats.org/officeDocument/2006/relationships/slide" Target="slides/slide59.xml"/><Relationship Id="rId82" Type="http://schemas.openxmlformats.org/officeDocument/2006/relationships/slide" Target="slides/slide80.xml"/><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font" Target="fonts/font4.fntdata"/><Relationship Id="rId105" Type="http://schemas.openxmlformats.org/officeDocument/2006/relationships/font" Target="fonts/font9.fntdata"/><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98" Type="http://schemas.openxmlformats.org/officeDocument/2006/relationships/font" Target="fonts/font2.fntdata"/><Relationship Id="rId3" Type="http://schemas.openxmlformats.org/officeDocument/2006/relationships/slide" Target="slides/slide1.xml"/><Relationship Id="rId25" Type="http://schemas.openxmlformats.org/officeDocument/2006/relationships/slide" Target="slides/slide23.xml"/><Relationship Id="rId46" Type="http://schemas.openxmlformats.org/officeDocument/2006/relationships/slide" Target="slides/slide44.xml"/><Relationship Id="rId67" Type="http://schemas.openxmlformats.org/officeDocument/2006/relationships/slide" Target="slides/slide65.xml"/><Relationship Id="rId116" Type="http://schemas.openxmlformats.org/officeDocument/2006/relationships/presProps" Target="presProps.xml"/><Relationship Id="rId20" Type="http://schemas.openxmlformats.org/officeDocument/2006/relationships/slide" Target="slides/slide18.xml"/><Relationship Id="rId41" Type="http://schemas.openxmlformats.org/officeDocument/2006/relationships/slide" Target="slides/slide39.xml"/><Relationship Id="rId62" Type="http://schemas.openxmlformats.org/officeDocument/2006/relationships/slide" Target="slides/slide60.xml"/><Relationship Id="rId83" Type="http://schemas.openxmlformats.org/officeDocument/2006/relationships/slide" Target="slides/slide81.xml"/><Relationship Id="rId88" Type="http://schemas.openxmlformats.org/officeDocument/2006/relationships/slide" Target="slides/slide86.xml"/><Relationship Id="rId111" Type="http://schemas.openxmlformats.org/officeDocument/2006/relationships/font" Target="fonts/font15.fntdata"/><Relationship Id="rId15" Type="http://schemas.openxmlformats.org/officeDocument/2006/relationships/slide" Target="slides/slide13.xml"/><Relationship Id="rId36" Type="http://schemas.openxmlformats.org/officeDocument/2006/relationships/slide" Target="slides/slide34.xml"/><Relationship Id="rId57" Type="http://schemas.openxmlformats.org/officeDocument/2006/relationships/slide" Target="slides/slide55.xml"/><Relationship Id="rId106" Type="http://schemas.openxmlformats.org/officeDocument/2006/relationships/font" Target="fonts/font10.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F672705-7027-4DF9-9692-56E01033FFCC}" type="datetimeFigureOut">
              <a:rPr lang="fr-FR" smtClean="0"/>
              <a:t>13/11/2024</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97C5CB-8502-450A-897A-68752D2F68CE}" type="slidenum">
              <a:rPr lang="fr-FR" smtClean="0"/>
              <a:t>‹N°›</a:t>
            </a:fld>
            <a:endParaRPr lang="fr-FR"/>
          </a:p>
        </p:txBody>
      </p:sp>
    </p:spTree>
    <p:extLst>
      <p:ext uri="{BB962C8B-B14F-4D97-AF65-F5344CB8AC3E}">
        <p14:creationId xmlns:p14="http://schemas.microsoft.com/office/powerpoint/2010/main" val="7866519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D397C5CB-8502-450A-897A-68752D2F68CE}" type="slidenum">
              <a:rPr lang="fr-FR" smtClean="0"/>
              <a:t>34</a:t>
            </a:fld>
            <a:endParaRPr lang="fr-FR"/>
          </a:p>
        </p:txBody>
      </p:sp>
    </p:spTree>
    <p:extLst>
      <p:ext uri="{BB962C8B-B14F-4D97-AF65-F5344CB8AC3E}">
        <p14:creationId xmlns:p14="http://schemas.microsoft.com/office/powerpoint/2010/main" val="35801828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D397C5CB-8502-450A-897A-68752D2F68CE}" type="slidenum">
              <a:rPr lang="fr-FR" smtClean="0"/>
              <a:t>71</a:t>
            </a:fld>
            <a:endParaRPr lang="fr-FR"/>
          </a:p>
        </p:txBody>
      </p:sp>
    </p:spTree>
    <p:extLst>
      <p:ext uri="{BB962C8B-B14F-4D97-AF65-F5344CB8AC3E}">
        <p14:creationId xmlns:p14="http://schemas.microsoft.com/office/powerpoint/2010/main" val="281239684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51ACD9-179B-526A-B683-FCF28193E604}"/>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D490BFD7-B5AC-1537-C2EF-6FBC1CCD9F0B}"/>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BD0495F7-B419-D469-179A-A37B5CAE594E}"/>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40671A1E-041E-04C6-83F3-83CE2E1ABD29}"/>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397C5CB-8502-450A-897A-68752D2F68CE}" type="slidenum">
              <a:rPr kumimoji="0" lang="fr-FR"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92</a:t>
            </a:fld>
            <a:endParaRPr kumimoji="0" lang="fr-FR"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4132252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D397C5CB-8502-450A-897A-68752D2F68CE}" type="slidenum">
              <a:rPr lang="fr-FR" smtClean="0"/>
              <a:t>35</a:t>
            </a:fld>
            <a:endParaRPr lang="fr-FR"/>
          </a:p>
        </p:txBody>
      </p:sp>
    </p:spTree>
    <p:extLst>
      <p:ext uri="{BB962C8B-B14F-4D97-AF65-F5344CB8AC3E}">
        <p14:creationId xmlns:p14="http://schemas.microsoft.com/office/powerpoint/2010/main" val="25615323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D397C5CB-8502-450A-897A-68752D2F68CE}" type="slidenum">
              <a:rPr lang="fr-FR" smtClean="0"/>
              <a:t>36</a:t>
            </a:fld>
            <a:endParaRPr lang="fr-FR"/>
          </a:p>
        </p:txBody>
      </p:sp>
    </p:spTree>
    <p:extLst>
      <p:ext uri="{BB962C8B-B14F-4D97-AF65-F5344CB8AC3E}">
        <p14:creationId xmlns:p14="http://schemas.microsoft.com/office/powerpoint/2010/main" val="37622881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D397C5CB-8502-450A-897A-68752D2F68CE}" type="slidenum">
              <a:rPr lang="fr-FR" smtClean="0"/>
              <a:t>37</a:t>
            </a:fld>
            <a:endParaRPr lang="fr-FR"/>
          </a:p>
        </p:txBody>
      </p:sp>
    </p:spTree>
    <p:extLst>
      <p:ext uri="{BB962C8B-B14F-4D97-AF65-F5344CB8AC3E}">
        <p14:creationId xmlns:p14="http://schemas.microsoft.com/office/powerpoint/2010/main" val="31542098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D397C5CB-8502-450A-897A-68752D2F68CE}" type="slidenum">
              <a:rPr lang="fr-FR" smtClean="0"/>
              <a:t>38</a:t>
            </a:fld>
            <a:endParaRPr lang="fr-FR"/>
          </a:p>
        </p:txBody>
      </p:sp>
    </p:spTree>
    <p:extLst>
      <p:ext uri="{BB962C8B-B14F-4D97-AF65-F5344CB8AC3E}">
        <p14:creationId xmlns:p14="http://schemas.microsoft.com/office/powerpoint/2010/main" val="12520072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D397C5CB-8502-450A-897A-68752D2F68CE}" type="slidenum">
              <a:rPr lang="fr-FR" smtClean="0"/>
              <a:t>39</a:t>
            </a:fld>
            <a:endParaRPr lang="fr-FR"/>
          </a:p>
        </p:txBody>
      </p:sp>
    </p:spTree>
    <p:extLst>
      <p:ext uri="{BB962C8B-B14F-4D97-AF65-F5344CB8AC3E}">
        <p14:creationId xmlns:p14="http://schemas.microsoft.com/office/powerpoint/2010/main" val="17210434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6DD30F-315F-DED6-9781-EE571C726E37}"/>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31DCE5CA-6AA8-C70F-9078-E8CB404284BE}"/>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246B0B06-44BF-DD37-CC1C-78BDFB4B8D5D}"/>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23667D0B-CEBC-1670-7865-CE3999F4E5EE}"/>
              </a:ext>
            </a:extLst>
          </p:cNvPr>
          <p:cNvSpPr>
            <a:spLocks noGrp="1"/>
          </p:cNvSpPr>
          <p:nvPr>
            <p:ph type="sldNum" sz="quarter" idx="5"/>
          </p:nvPr>
        </p:nvSpPr>
        <p:spPr/>
        <p:txBody>
          <a:bodyPr/>
          <a:lstStyle/>
          <a:p>
            <a:fld id="{D397C5CB-8502-450A-897A-68752D2F68CE}" type="slidenum">
              <a:rPr lang="fr-FR" smtClean="0"/>
              <a:t>40</a:t>
            </a:fld>
            <a:endParaRPr lang="fr-FR"/>
          </a:p>
        </p:txBody>
      </p:sp>
    </p:spTree>
    <p:extLst>
      <p:ext uri="{BB962C8B-B14F-4D97-AF65-F5344CB8AC3E}">
        <p14:creationId xmlns:p14="http://schemas.microsoft.com/office/powerpoint/2010/main" val="17209515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D397C5CB-8502-450A-897A-68752D2F68CE}" type="slidenum">
              <a:rPr lang="fr-FR" smtClean="0"/>
              <a:t>42</a:t>
            </a:fld>
            <a:endParaRPr lang="fr-FR"/>
          </a:p>
        </p:txBody>
      </p:sp>
    </p:spTree>
    <p:extLst>
      <p:ext uri="{BB962C8B-B14F-4D97-AF65-F5344CB8AC3E}">
        <p14:creationId xmlns:p14="http://schemas.microsoft.com/office/powerpoint/2010/main" val="36957628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B98AA4-1DBC-FB76-A99E-C7B6CB342916}"/>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3E2043AB-5F4B-FDC2-6C81-ECB1B2219B76}"/>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07331869-8AE0-74C8-721C-EA25A27AD539}"/>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34330EE1-A39C-7A6B-2681-AF1E47500A56}"/>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397C5CB-8502-450A-897A-68752D2F68CE}" type="slidenum">
              <a:rPr kumimoji="0" lang="fr-FR"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0" lang="fr-FR"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4095533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442FEEE-2152-F6E7-7316-1E1DE0C181A3}"/>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id="{111AC85B-E795-4187-F2E0-65147BF0E35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81236D13-90B6-AB10-FE12-15C71D7DC5A7}"/>
              </a:ext>
            </a:extLst>
          </p:cNvPr>
          <p:cNvSpPr>
            <a:spLocks noGrp="1"/>
          </p:cNvSpPr>
          <p:nvPr>
            <p:ph type="dt" sz="half" idx="10"/>
          </p:nvPr>
        </p:nvSpPr>
        <p:spPr/>
        <p:txBody>
          <a:bodyPr/>
          <a:lstStyle/>
          <a:p>
            <a:fld id="{534BE295-1066-47F6-88BE-49733BF70541}" type="datetimeFigureOut">
              <a:rPr lang="fr-FR" smtClean="0"/>
              <a:t>13/11/2024</a:t>
            </a:fld>
            <a:endParaRPr lang="fr-FR"/>
          </a:p>
        </p:txBody>
      </p:sp>
      <p:sp>
        <p:nvSpPr>
          <p:cNvPr id="5" name="Espace réservé du pied de page 4">
            <a:extLst>
              <a:ext uri="{FF2B5EF4-FFF2-40B4-BE49-F238E27FC236}">
                <a16:creationId xmlns:a16="http://schemas.microsoft.com/office/drawing/2014/main" id="{0203694D-1993-BEA6-EEC0-047643F21F94}"/>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88847E58-1065-D257-CFF1-D20430CF6C2F}"/>
              </a:ext>
            </a:extLst>
          </p:cNvPr>
          <p:cNvSpPr>
            <a:spLocks noGrp="1"/>
          </p:cNvSpPr>
          <p:nvPr>
            <p:ph type="sldNum" sz="quarter" idx="12"/>
          </p:nvPr>
        </p:nvSpPr>
        <p:spPr/>
        <p:txBody>
          <a:bodyPr/>
          <a:lstStyle/>
          <a:p>
            <a:fld id="{844A7941-902B-4180-9F07-B83B2F7D5C20}" type="slidenum">
              <a:rPr lang="fr-FR" smtClean="0"/>
              <a:t>‹N°›</a:t>
            </a:fld>
            <a:endParaRPr lang="fr-FR"/>
          </a:p>
        </p:txBody>
      </p:sp>
    </p:spTree>
    <p:extLst>
      <p:ext uri="{BB962C8B-B14F-4D97-AF65-F5344CB8AC3E}">
        <p14:creationId xmlns:p14="http://schemas.microsoft.com/office/powerpoint/2010/main" val="31564161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44DBB0-C684-D8A8-0A46-DEB83A06C8B7}"/>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A6E99499-FCE6-1367-4567-F766828D8366}"/>
              </a:ext>
            </a:extLst>
          </p:cNvPr>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40F7F50E-E1B3-8359-CB6C-9CDF3B32EB32}"/>
              </a:ext>
            </a:extLst>
          </p:cNvPr>
          <p:cNvSpPr>
            <a:spLocks noGrp="1"/>
          </p:cNvSpPr>
          <p:nvPr>
            <p:ph type="dt" sz="half" idx="10"/>
          </p:nvPr>
        </p:nvSpPr>
        <p:spPr/>
        <p:txBody>
          <a:bodyPr/>
          <a:lstStyle/>
          <a:p>
            <a:fld id="{534BE295-1066-47F6-88BE-49733BF70541}" type="datetimeFigureOut">
              <a:rPr lang="fr-FR" smtClean="0"/>
              <a:t>13/11/2024</a:t>
            </a:fld>
            <a:endParaRPr lang="fr-FR"/>
          </a:p>
        </p:txBody>
      </p:sp>
      <p:sp>
        <p:nvSpPr>
          <p:cNvPr id="5" name="Espace réservé du pied de page 4">
            <a:extLst>
              <a:ext uri="{FF2B5EF4-FFF2-40B4-BE49-F238E27FC236}">
                <a16:creationId xmlns:a16="http://schemas.microsoft.com/office/drawing/2014/main" id="{58CE70A7-A6A9-E5F3-0574-B1019FCA6617}"/>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A7F80681-F1A5-698A-DC6A-FE1768A57C47}"/>
              </a:ext>
            </a:extLst>
          </p:cNvPr>
          <p:cNvSpPr>
            <a:spLocks noGrp="1"/>
          </p:cNvSpPr>
          <p:nvPr>
            <p:ph type="sldNum" sz="quarter" idx="12"/>
          </p:nvPr>
        </p:nvSpPr>
        <p:spPr/>
        <p:txBody>
          <a:bodyPr/>
          <a:lstStyle/>
          <a:p>
            <a:fld id="{844A7941-902B-4180-9F07-B83B2F7D5C20}" type="slidenum">
              <a:rPr lang="fr-FR" smtClean="0"/>
              <a:t>‹N°›</a:t>
            </a:fld>
            <a:endParaRPr lang="fr-FR"/>
          </a:p>
        </p:txBody>
      </p:sp>
    </p:spTree>
    <p:extLst>
      <p:ext uri="{BB962C8B-B14F-4D97-AF65-F5344CB8AC3E}">
        <p14:creationId xmlns:p14="http://schemas.microsoft.com/office/powerpoint/2010/main" val="15559140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C807C770-3BAB-2640-5F93-B7215CCB9DE0}"/>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A242ACA0-4F51-A8E1-E976-A4C2D7272563}"/>
              </a:ext>
            </a:extLst>
          </p:cNvPr>
          <p:cNvSpPr>
            <a:spLocks noGrp="1"/>
          </p:cNvSpPr>
          <p:nvPr>
            <p:ph type="body" orient="vert" idx="1"/>
          </p:nvPr>
        </p:nvSpPr>
        <p:spPr>
          <a:xfrm>
            <a:off x="838200" y="365125"/>
            <a:ext cx="7734300" cy="581183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E506F348-82C4-4514-C0B9-E82666B2C20B}"/>
              </a:ext>
            </a:extLst>
          </p:cNvPr>
          <p:cNvSpPr>
            <a:spLocks noGrp="1"/>
          </p:cNvSpPr>
          <p:nvPr>
            <p:ph type="dt" sz="half" idx="10"/>
          </p:nvPr>
        </p:nvSpPr>
        <p:spPr/>
        <p:txBody>
          <a:bodyPr/>
          <a:lstStyle/>
          <a:p>
            <a:fld id="{534BE295-1066-47F6-88BE-49733BF70541}" type="datetimeFigureOut">
              <a:rPr lang="fr-FR" smtClean="0"/>
              <a:t>13/11/2024</a:t>
            </a:fld>
            <a:endParaRPr lang="fr-FR"/>
          </a:p>
        </p:txBody>
      </p:sp>
      <p:sp>
        <p:nvSpPr>
          <p:cNvPr id="5" name="Espace réservé du pied de page 4">
            <a:extLst>
              <a:ext uri="{FF2B5EF4-FFF2-40B4-BE49-F238E27FC236}">
                <a16:creationId xmlns:a16="http://schemas.microsoft.com/office/drawing/2014/main" id="{B91A89A6-0DAE-AFF2-CA38-16C696982095}"/>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9CE69957-3568-148A-47DD-A3BE4470C1DC}"/>
              </a:ext>
            </a:extLst>
          </p:cNvPr>
          <p:cNvSpPr>
            <a:spLocks noGrp="1"/>
          </p:cNvSpPr>
          <p:nvPr>
            <p:ph type="sldNum" sz="quarter" idx="12"/>
          </p:nvPr>
        </p:nvSpPr>
        <p:spPr/>
        <p:txBody>
          <a:bodyPr/>
          <a:lstStyle/>
          <a:p>
            <a:fld id="{844A7941-902B-4180-9F07-B83B2F7D5C20}" type="slidenum">
              <a:rPr lang="fr-FR" smtClean="0"/>
              <a:t>‹N°›</a:t>
            </a:fld>
            <a:endParaRPr lang="fr-FR"/>
          </a:p>
        </p:txBody>
      </p:sp>
    </p:spTree>
    <p:extLst>
      <p:ext uri="{BB962C8B-B14F-4D97-AF65-F5344CB8AC3E}">
        <p14:creationId xmlns:p14="http://schemas.microsoft.com/office/powerpoint/2010/main" val="238354110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re et contenu 2">
    <p:spTree>
      <p:nvGrpSpPr>
        <p:cNvPr id="1" name=""/>
        <p:cNvGrpSpPr/>
        <p:nvPr/>
      </p:nvGrpSpPr>
      <p:grpSpPr>
        <a:xfrm>
          <a:off x="0" y="0"/>
          <a:ext cx="0" cy="0"/>
          <a:chOff x="0" y="0"/>
          <a:chExt cx="0" cy="0"/>
        </a:xfrm>
      </p:grpSpPr>
      <p:sp>
        <p:nvSpPr>
          <p:cNvPr id="3" name="Titre 1">
            <a:extLst>
              <a:ext uri="{FF2B5EF4-FFF2-40B4-BE49-F238E27FC236}">
                <a16:creationId xmlns:a16="http://schemas.microsoft.com/office/drawing/2014/main" id="{5E654F10-9D83-91F8-40BA-112227C2F02A}"/>
              </a:ext>
            </a:extLst>
          </p:cNvPr>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4" name="Espace réservé du texte 3">
            <a:extLst>
              <a:ext uri="{FF2B5EF4-FFF2-40B4-BE49-F238E27FC236}">
                <a16:creationId xmlns:a16="http://schemas.microsoft.com/office/drawing/2014/main" id="{4C017117-FC70-027A-12B6-04564CA53FE3}"/>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defRPr>
            </a:lvl1pPr>
          </a:lstStyle>
          <a:p>
            <a:pPr lvl="0"/>
            <a:r>
              <a:rPr lang="fr-FR" dirty="0"/>
              <a:t>Sous-titre</a:t>
            </a:r>
          </a:p>
        </p:txBody>
      </p:sp>
      <p:sp>
        <p:nvSpPr>
          <p:cNvPr id="6" name="Espace réservé du texte 8">
            <a:extLst>
              <a:ext uri="{FF2B5EF4-FFF2-40B4-BE49-F238E27FC236}">
                <a16:creationId xmlns:a16="http://schemas.microsoft.com/office/drawing/2014/main" id="{E92AB74B-B116-D016-1197-5DAFFEFECDC0}"/>
              </a:ext>
            </a:extLst>
          </p:cNvPr>
          <p:cNvSpPr>
            <a:spLocks noGrp="1"/>
          </p:cNvSpPr>
          <p:nvPr>
            <p:ph type="body" sz="quarter" idx="10"/>
          </p:nvPr>
        </p:nvSpPr>
        <p:spPr>
          <a:xfrm>
            <a:off x="300038" y="1513114"/>
            <a:ext cx="11591925" cy="4328886"/>
          </a:xfrm>
        </p:spPr>
        <p:txBody>
          <a:bodyPr numCol="2" spcCol="36000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pic>
        <p:nvPicPr>
          <p:cNvPr id="2" name="Picture 2" descr="logo supermarché match - At Work Conseil">
            <a:extLst>
              <a:ext uri="{FF2B5EF4-FFF2-40B4-BE49-F238E27FC236}">
                <a16:creationId xmlns:a16="http://schemas.microsoft.com/office/drawing/2014/main" id="{EE08C400-C627-4A6C-896A-EF91FC5217AB}"/>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l="27497" t="24553" r="30338" b="26777"/>
          <a:stretch/>
        </p:blipFill>
        <p:spPr bwMode="auto">
          <a:xfrm>
            <a:off x="10674519" y="6179178"/>
            <a:ext cx="1217443" cy="5436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013244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AE9E292-78E8-1572-EF84-7BA129DE88DC}"/>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id="{F19935FA-9B34-E128-47E3-F4DF246F38F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dirty="0"/>
              <a:t>Modifiez le style des sous-titres du masque</a:t>
            </a:r>
          </a:p>
        </p:txBody>
      </p:sp>
    </p:spTree>
    <p:extLst>
      <p:ext uri="{BB962C8B-B14F-4D97-AF65-F5344CB8AC3E}">
        <p14:creationId xmlns:p14="http://schemas.microsoft.com/office/powerpoint/2010/main" val="318099843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5CD60A9-9FCB-7503-4D24-3B58B449BE46}"/>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61D9EAB8-A85C-CA38-0809-E00E30E84536}"/>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Tree>
    <p:extLst>
      <p:ext uri="{BB962C8B-B14F-4D97-AF65-F5344CB8AC3E}">
        <p14:creationId xmlns:p14="http://schemas.microsoft.com/office/powerpoint/2010/main" val="172903126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F1E7C8F-8F14-70F7-A3DA-51AA4756C121}"/>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49942D03-D32C-1FA3-F988-73A7A09A8C62}"/>
              </a:ext>
            </a:extLst>
          </p:cNvPr>
          <p:cNvSpPr>
            <a:spLocks noGrp="1"/>
          </p:cNvSpPr>
          <p:nvPr>
            <p:ph type="body" idx="1"/>
          </p:nvPr>
        </p:nvSpPr>
        <p:spPr>
          <a:xfrm>
            <a:off x="831850" y="4589463"/>
            <a:ext cx="10515600" cy="973137"/>
          </a:xfrm>
        </p:spPr>
        <p:txBody>
          <a:bodyPr/>
          <a:lstStyle>
            <a:lvl1pPr marL="0" indent="0">
              <a:buNone/>
              <a:defRPr sz="2400">
                <a:solidFill>
                  <a:srgbClr val="8ABD24"/>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Cliquez pour modifier les styles du texte du masque</a:t>
            </a:r>
          </a:p>
        </p:txBody>
      </p:sp>
    </p:spTree>
    <p:extLst>
      <p:ext uri="{BB962C8B-B14F-4D97-AF65-F5344CB8AC3E}">
        <p14:creationId xmlns:p14="http://schemas.microsoft.com/office/powerpoint/2010/main" val="90722717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88E7D69-721C-25D3-120B-EA81428ACC15}"/>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1C075BA8-2772-EBE4-0552-29AC4C19C77D}"/>
              </a:ext>
            </a:extLst>
          </p:cNvPr>
          <p:cNvSpPr>
            <a:spLocks noGrp="1"/>
          </p:cNvSpPr>
          <p:nvPr>
            <p:ph sz="half" idx="1"/>
          </p:nvPr>
        </p:nvSpPr>
        <p:spPr>
          <a:xfrm>
            <a:off x="838200" y="1825625"/>
            <a:ext cx="5181600" cy="3965575"/>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91ACDC01-BA3C-321E-DAC4-E1F892A01F65}"/>
              </a:ext>
            </a:extLst>
          </p:cNvPr>
          <p:cNvSpPr>
            <a:spLocks noGrp="1"/>
          </p:cNvSpPr>
          <p:nvPr>
            <p:ph sz="half" idx="2"/>
          </p:nvPr>
        </p:nvSpPr>
        <p:spPr>
          <a:xfrm>
            <a:off x="6172200" y="1825625"/>
            <a:ext cx="5181600" cy="3965575"/>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Tree>
    <p:extLst>
      <p:ext uri="{BB962C8B-B14F-4D97-AF65-F5344CB8AC3E}">
        <p14:creationId xmlns:p14="http://schemas.microsoft.com/office/powerpoint/2010/main" val="272140464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07CB74F-9709-3BFB-E261-076155079934}"/>
              </a:ext>
            </a:extLst>
          </p:cNvPr>
          <p:cNvSpPr>
            <a:spLocks noGrp="1"/>
          </p:cNvSpPr>
          <p:nvPr>
            <p:ph type="title"/>
          </p:nvPr>
        </p:nvSpPr>
        <p:spPr/>
        <p:txBody>
          <a:bodyPr/>
          <a:lstStyle/>
          <a:p>
            <a:r>
              <a:rPr lang="fr-FR"/>
              <a:t>Modifiez le style du titre</a:t>
            </a:r>
          </a:p>
        </p:txBody>
      </p:sp>
    </p:spTree>
    <p:extLst>
      <p:ext uri="{BB962C8B-B14F-4D97-AF65-F5344CB8AC3E}">
        <p14:creationId xmlns:p14="http://schemas.microsoft.com/office/powerpoint/2010/main" val="73133149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176DD25C-838C-216B-5DAF-9B57DA25F7B3}"/>
              </a:ext>
            </a:extLst>
          </p:cNvPr>
          <p:cNvSpPr>
            <a:spLocks noGrp="1"/>
          </p:cNvSpPr>
          <p:nvPr>
            <p:ph type="dt" sz="half" idx="10"/>
          </p:nvPr>
        </p:nvSpPr>
        <p:spPr>
          <a:xfrm>
            <a:off x="838200" y="6356350"/>
            <a:ext cx="2743200" cy="365125"/>
          </a:xfrm>
          <a:prstGeom prst="rect">
            <a:avLst/>
          </a:prstGeom>
        </p:spPr>
        <p:txBody>
          <a:bodyPr/>
          <a:lstStyle/>
          <a:p>
            <a:fld id="{1DF193C2-56DA-3F44-A627-3CA1C3A4C602}" type="datetimeFigureOut">
              <a:rPr lang="fr-FR" smtClean="0"/>
              <a:t>13/11/2024</a:t>
            </a:fld>
            <a:endParaRPr lang="fr-FR"/>
          </a:p>
        </p:txBody>
      </p:sp>
      <p:sp>
        <p:nvSpPr>
          <p:cNvPr id="3" name="Espace réservé du pied de page 2">
            <a:extLst>
              <a:ext uri="{FF2B5EF4-FFF2-40B4-BE49-F238E27FC236}">
                <a16:creationId xmlns:a16="http://schemas.microsoft.com/office/drawing/2014/main" id="{014FB803-73AF-FB3D-8F8B-8DAD45A178CF}"/>
              </a:ext>
            </a:extLst>
          </p:cNvPr>
          <p:cNvSpPr>
            <a:spLocks noGrp="1"/>
          </p:cNvSpPr>
          <p:nvPr>
            <p:ph type="ftr" sz="quarter" idx="11"/>
          </p:nvPr>
        </p:nvSpPr>
        <p:spPr>
          <a:xfrm>
            <a:off x="4038600" y="6356350"/>
            <a:ext cx="4114800" cy="365125"/>
          </a:xfrm>
          <a:prstGeom prst="rect">
            <a:avLst/>
          </a:prstGeom>
        </p:spPr>
        <p:txBody>
          <a:bodyPr/>
          <a:lstStyle/>
          <a:p>
            <a:endParaRPr lang="fr-FR"/>
          </a:p>
        </p:txBody>
      </p:sp>
      <p:sp>
        <p:nvSpPr>
          <p:cNvPr id="4" name="Espace réservé du numéro de diapositive 3">
            <a:extLst>
              <a:ext uri="{FF2B5EF4-FFF2-40B4-BE49-F238E27FC236}">
                <a16:creationId xmlns:a16="http://schemas.microsoft.com/office/drawing/2014/main" id="{FBFE5768-C741-1689-411F-3EB69CD3D00A}"/>
              </a:ext>
            </a:extLst>
          </p:cNvPr>
          <p:cNvSpPr>
            <a:spLocks noGrp="1"/>
          </p:cNvSpPr>
          <p:nvPr>
            <p:ph type="sldNum" sz="quarter" idx="12"/>
          </p:nvPr>
        </p:nvSpPr>
        <p:spPr>
          <a:xfrm>
            <a:off x="8610600" y="6356350"/>
            <a:ext cx="2743200" cy="365125"/>
          </a:xfrm>
          <a:prstGeom prst="rect">
            <a:avLst/>
          </a:prstGeom>
        </p:spPr>
        <p:txBody>
          <a:bodyPr/>
          <a:lstStyle/>
          <a:p>
            <a:fld id="{9F6826EF-9BDF-8247-92A9-A76F8C860176}" type="slidenum">
              <a:rPr lang="fr-FR" smtClean="0"/>
              <a:t>‹N°›</a:t>
            </a:fld>
            <a:endParaRPr lang="fr-FR"/>
          </a:p>
        </p:txBody>
      </p:sp>
    </p:spTree>
    <p:extLst>
      <p:ext uri="{BB962C8B-B14F-4D97-AF65-F5344CB8AC3E}">
        <p14:creationId xmlns:p14="http://schemas.microsoft.com/office/powerpoint/2010/main" val="352252581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8FAED81-3976-CAD8-ECB9-2F7A90D51C01}"/>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A22083D1-F442-67C4-D733-7D78B3E970A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B99A79A8-06BA-86C8-05D6-2E47A94B20E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Tree>
    <p:extLst>
      <p:ext uri="{BB962C8B-B14F-4D97-AF65-F5344CB8AC3E}">
        <p14:creationId xmlns:p14="http://schemas.microsoft.com/office/powerpoint/2010/main" val="24632858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CB74754-D7DA-9B88-B40C-32D69E67F5EB}"/>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36F839FA-2881-F6BE-2A63-2B87B1EED689}"/>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3BC7D2D4-2972-0D61-262D-B0756EEB57F6}"/>
              </a:ext>
            </a:extLst>
          </p:cNvPr>
          <p:cNvSpPr>
            <a:spLocks noGrp="1"/>
          </p:cNvSpPr>
          <p:nvPr>
            <p:ph type="dt" sz="half" idx="10"/>
          </p:nvPr>
        </p:nvSpPr>
        <p:spPr/>
        <p:txBody>
          <a:bodyPr/>
          <a:lstStyle/>
          <a:p>
            <a:fld id="{534BE295-1066-47F6-88BE-49733BF70541}" type="datetimeFigureOut">
              <a:rPr lang="fr-FR" smtClean="0"/>
              <a:t>13/11/2024</a:t>
            </a:fld>
            <a:endParaRPr lang="fr-FR"/>
          </a:p>
        </p:txBody>
      </p:sp>
      <p:sp>
        <p:nvSpPr>
          <p:cNvPr id="5" name="Espace réservé du pied de page 4">
            <a:extLst>
              <a:ext uri="{FF2B5EF4-FFF2-40B4-BE49-F238E27FC236}">
                <a16:creationId xmlns:a16="http://schemas.microsoft.com/office/drawing/2014/main" id="{D6B4F46B-3AB5-EF41-9170-B32C8EBCE867}"/>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1EF95384-0800-25F7-C715-E700214480A1}"/>
              </a:ext>
            </a:extLst>
          </p:cNvPr>
          <p:cNvSpPr>
            <a:spLocks noGrp="1"/>
          </p:cNvSpPr>
          <p:nvPr>
            <p:ph type="sldNum" sz="quarter" idx="12"/>
          </p:nvPr>
        </p:nvSpPr>
        <p:spPr/>
        <p:txBody>
          <a:bodyPr/>
          <a:lstStyle/>
          <a:p>
            <a:fld id="{844A7941-902B-4180-9F07-B83B2F7D5C20}" type="slidenum">
              <a:rPr lang="fr-FR" smtClean="0"/>
              <a:t>‹N°›</a:t>
            </a:fld>
            <a:endParaRPr lang="fr-FR"/>
          </a:p>
        </p:txBody>
      </p:sp>
    </p:spTree>
    <p:extLst>
      <p:ext uri="{BB962C8B-B14F-4D97-AF65-F5344CB8AC3E}">
        <p14:creationId xmlns:p14="http://schemas.microsoft.com/office/powerpoint/2010/main" val="127885541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BDCEC7A-4288-1332-4A80-4A8E815B02C5}"/>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EA792314-79CA-E9D8-C179-51FA83D77FC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a:extLst>
              <a:ext uri="{FF2B5EF4-FFF2-40B4-BE49-F238E27FC236}">
                <a16:creationId xmlns:a16="http://schemas.microsoft.com/office/drawing/2014/main" id="{DBCA4EFB-B494-A323-1575-9DC711B8BA8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Tree>
    <p:extLst>
      <p:ext uri="{BB962C8B-B14F-4D97-AF65-F5344CB8AC3E}">
        <p14:creationId xmlns:p14="http://schemas.microsoft.com/office/powerpoint/2010/main" val="363619604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DAFCC27-7814-DC49-BF01-DBE602A32464}"/>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41FBC6EF-DE16-8CC7-7AE2-3C147507DA16}"/>
              </a:ext>
            </a:extLst>
          </p:cNvPr>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330DB679-8C2A-E2DF-671C-F950654E0F0F}"/>
              </a:ext>
            </a:extLst>
          </p:cNvPr>
          <p:cNvSpPr>
            <a:spLocks noGrp="1"/>
          </p:cNvSpPr>
          <p:nvPr>
            <p:ph type="dt" sz="half" idx="10"/>
          </p:nvPr>
        </p:nvSpPr>
        <p:spPr>
          <a:xfrm>
            <a:off x="838200" y="6356350"/>
            <a:ext cx="2743200" cy="365125"/>
          </a:xfrm>
          <a:prstGeom prst="rect">
            <a:avLst/>
          </a:prstGeom>
        </p:spPr>
        <p:txBody>
          <a:bodyPr/>
          <a:lstStyle/>
          <a:p>
            <a:fld id="{1DF193C2-56DA-3F44-A627-3CA1C3A4C602}" type="datetimeFigureOut">
              <a:rPr lang="fr-FR" smtClean="0"/>
              <a:t>13/11/2024</a:t>
            </a:fld>
            <a:endParaRPr lang="fr-FR"/>
          </a:p>
        </p:txBody>
      </p:sp>
      <p:sp>
        <p:nvSpPr>
          <p:cNvPr id="5" name="Espace réservé du pied de page 4">
            <a:extLst>
              <a:ext uri="{FF2B5EF4-FFF2-40B4-BE49-F238E27FC236}">
                <a16:creationId xmlns:a16="http://schemas.microsoft.com/office/drawing/2014/main" id="{923B8540-ADDC-5868-8075-018343537BE6}"/>
              </a:ext>
            </a:extLst>
          </p:cNvPr>
          <p:cNvSpPr>
            <a:spLocks noGrp="1"/>
          </p:cNvSpPr>
          <p:nvPr>
            <p:ph type="ftr" sz="quarter" idx="11"/>
          </p:nvPr>
        </p:nvSpPr>
        <p:spPr>
          <a:xfrm>
            <a:off x="4038600" y="6356350"/>
            <a:ext cx="4114800" cy="365125"/>
          </a:xfrm>
          <a:prstGeom prst="rect">
            <a:avLst/>
          </a:prstGeom>
        </p:spPr>
        <p:txBody>
          <a:bodyPr/>
          <a:lstStyle/>
          <a:p>
            <a:endParaRPr lang="fr-FR"/>
          </a:p>
        </p:txBody>
      </p:sp>
      <p:sp>
        <p:nvSpPr>
          <p:cNvPr id="6" name="Espace réservé du numéro de diapositive 5">
            <a:extLst>
              <a:ext uri="{FF2B5EF4-FFF2-40B4-BE49-F238E27FC236}">
                <a16:creationId xmlns:a16="http://schemas.microsoft.com/office/drawing/2014/main" id="{8F187B4E-7783-107B-6D58-821CE2E69B5F}"/>
              </a:ext>
            </a:extLst>
          </p:cNvPr>
          <p:cNvSpPr>
            <a:spLocks noGrp="1"/>
          </p:cNvSpPr>
          <p:nvPr>
            <p:ph type="sldNum" sz="quarter" idx="12"/>
          </p:nvPr>
        </p:nvSpPr>
        <p:spPr>
          <a:xfrm>
            <a:off x="8610600" y="6356350"/>
            <a:ext cx="2743200" cy="365125"/>
          </a:xfrm>
          <a:prstGeom prst="rect">
            <a:avLst/>
          </a:prstGeom>
        </p:spPr>
        <p:txBody>
          <a:bodyPr/>
          <a:lstStyle/>
          <a:p>
            <a:fld id="{9F6826EF-9BDF-8247-92A9-A76F8C860176}" type="slidenum">
              <a:rPr lang="fr-FR" smtClean="0"/>
              <a:t>‹N°›</a:t>
            </a:fld>
            <a:endParaRPr lang="fr-FR"/>
          </a:p>
        </p:txBody>
      </p:sp>
    </p:spTree>
    <p:extLst>
      <p:ext uri="{BB962C8B-B14F-4D97-AF65-F5344CB8AC3E}">
        <p14:creationId xmlns:p14="http://schemas.microsoft.com/office/powerpoint/2010/main" val="376939234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A114580A-B36A-9C1E-6A74-ADAADA1E959D}"/>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32D55D1D-AB66-9167-DF25-AE9618D5D90B}"/>
              </a:ext>
            </a:extLst>
          </p:cNvPr>
          <p:cNvSpPr>
            <a:spLocks noGrp="1"/>
          </p:cNvSpPr>
          <p:nvPr>
            <p:ph type="body" orient="vert" idx="1"/>
          </p:nvPr>
        </p:nvSpPr>
        <p:spPr>
          <a:xfrm>
            <a:off x="838200" y="365125"/>
            <a:ext cx="7734300" cy="581183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76636F6B-3B4F-7E33-3477-EA7A1DE61022}"/>
              </a:ext>
            </a:extLst>
          </p:cNvPr>
          <p:cNvSpPr>
            <a:spLocks noGrp="1"/>
          </p:cNvSpPr>
          <p:nvPr>
            <p:ph type="dt" sz="half" idx="10"/>
          </p:nvPr>
        </p:nvSpPr>
        <p:spPr>
          <a:xfrm>
            <a:off x="838200" y="6356350"/>
            <a:ext cx="2743200" cy="365125"/>
          </a:xfrm>
          <a:prstGeom prst="rect">
            <a:avLst/>
          </a:prstGeom>
        </p:spPr>
        <p:txBody>
          <a:bodyPr/>
          <a:lstStyle/>
          <a:p>
            <a:fld id="{1DF193C2-56DA-3F44-A627-3CA1C3A4C602}" type="datetimeFigureOut">
              <a:rPr lang="fr-FR" smtClean="0"/>
              <a:t>13/11/2024</a:t>
            </a:fld>
            <a:endParaRPr lang="fr-FR"/>
          </a:p>
        </p:txBody>
      </p:sp>
      <p:sp>
        <p:nvSpPr>
          <p:cNvPr id="5" name="Espace réservé du pied de page 4">
            <a:extLst>
              <a:ext uri="{FF2B5EF4-FFF2-40B4-BE49-F238E27FC236}">
                <a16:creationId xmlns:a16="http://schemas.microsoft.com/office/drawing/2014/main" id="{8BF6216C-1A7E-266B-CD3A-1A8FD8F9D765}"/>
              </a:ext>
            </a:extLst>
          </p:cNvPr>
          <p:cNvSpPr>
            <a:spLocks noGrp="1"/>
          </p:cNvSpPr>
          <p:nvPr>
            <p:ph type="ftr" sz="quarter" idx="11"/>
          </p:nvPr>
        </p:nvSpPr>
        <p:spPr>
          <a:xfrm>
            <a:off x="4038600" y="6356350"/>
            <a:ext cx="4114800" cy="365125"/>
          </a:xfrm>
          <a:prstGeom prst="rect">
            <a:avLst/>
          </a:prstGeom>
        </p:spPr>
        <p:txBody>
          <a:bodyPr/>
          <a:lstStyle/>
          <a:p>
            <a:endParaRPr lang="fr-FR"/>
          </a:p>
        </p:txBody>
      </p:sp>
      <p:sp>
        <p:nvSpPr>
          <p:cNvPr id="6" name="Espace réservé du numéro de diapositive 5">
            <a:extLst>
              <a:ext uri="{FF2B5EF4-FFF2-40B4-BE49-F238E27FC236}">
                <a16:creationId xmlns:a16="http://schemas.microsoft.com/office/drawing/2014/main" id="{CE49F9A7-55F4-117D-95C7-85578AF296FC}"/>
              </a:ext>
            </a:extLst>
          </p:cNvPr>
          <p:cNvSpPr>
            <a:spLocks noGrp="1"/>
          </p:cNvSpPr>
          <p:nvPr>
            <p:ph type="sldNum" sz="quarter" idx="12"/>
          </p:nvPr>
        </p:nvSpPr>
        <p:spPr>
          <a:xfrm>
            <a:off x="8610600" y="6356350"/>
            <a:ext cx="2743200" cy="365125"/>
          </a:xfrm>
          <a:prstGeom prst="rect">
            <a:avLst/>
          </a:prstGeom>
        </p:spPr>
        <p:txBody>
          <a:bodyPr/>
          <a:lstStyle/>
          <a:p>
            <a:fld id="{9F6826EF-9BDF-8247-92A9-A76F8C860176}" type="slidenum">
              <a:rPr lang="fr-FR" smtClean="0"/>
              <a:t>‹N°›</a:t>
            </a:fld>
            <a:endParaRPr lang="fr-FR"/>
          </a:p>
        </p:txBody>
      </p:sp>
    </p:spTree>
    <p:extLst>
      <p:ext uri="{BB962C8B-B14F-4D97-AF65-F5344CB8AC3E}">
        <p14:creationId xmlns:p14="http://schemas.microsoft.com/office/powerpoint/2010/main" val="35273297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308129E-55B6-16E2-4B93-28DA1DBB9071}"/>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1004A9DB-F8C1-BC81-7BF4-ADA3F87B5EB4}"/>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85DFA564-8624-AEC3-574B-362ED1D7B6B5}"/>
              </a:ext>
            </a:extLst>
          </p:cNvPr>
          <p:cNvSpPr>
            <a:spLocks noGrp="1"/>
          </p:cNvSpPr>
          <p:nvPr>
            <p:ph type="dt" sz="half" idx="10"/>
          </p:nvPr>
        </p:nvSpPr>
        <p:spPr/>
        <p:txBody>
          <a:bodyPr/>
          <a:lstStyle/>
          <a:p>
            <a:fld id="{534BE295-1066-47F6-88BE-49733BF70541}" type="datetimeFigureOut">
              <a:rPr lang="fr-FR" smtClean="0"/>
              <a:t>13/11/2024</a:t>
            </a:fld>
            <a:endParaRPr lang="fr-FR"/>
          </a:p>
        </p:txBody>
      </p:sp>
      <p:sp>
        <p:nvSpPr>
          <p:cNvPr id="5" name="Espace réservé du pied de page 4">
            <a:extLst>
              <a:ext uri="{FF2B5EF4-FFF2-40B4-BE49-F238E27FC236}">
                <a16:creationId xmlns:a16="http://schemas.microsoft.com/office/drawing/2014/main" id="{12102405-2DAC-8558-6EFC-46F82FE522C4}"/>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B3CBCEC3-53FE-453E-E3AF-86B320DD463E}"/>
              </a:ext>
            </a:extLst>
          </p:cNvPr>
          <p:cNvSpPr>
            <a:spLocks noGrp="1"/>
          </p:cNvSpPr>
          <p:nvPr>
            <p:ph type="sldNum" sz="quarter" idx="12"/>
          </p:nvPr>
        </p:nvSpPr>
        <p:spPr/>
        <p:txBody>
          <a:bodyPr/>
          <a:lstStyle/>
          <a:p>
            <a:fld id="{844A7941-902B-4180-9F07-B83B2F7D5C20}" type="slidenum">
              <a:rPr lang="fr-FR" smtClean="0"/>
              <a:t>‹N°›</a:t>
            </a:fld>
            <a:endParaRPr lang="fr-FR"/>
          </a:p>
        </p:txBody>
      </p:sp>
    </p:spTree>
    <p:extLst>
      <p:ext uri="{BB962C8B-B14F-4D97-AF65-F5344CB8AC3E}">
        <p14:creationId xmlns:p14="http://schemas.microsoft.com/office/powerpoint/2010/main" val="19940399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9A90CCB-0E5B-51F6-DC4E-E362295C6116}"/>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A13BDBFA-7832-DEB8-2D43-F485A0C564C6}"/>
              </a:ext>
            </a:extLst>
          </p:cNvPr>
          <p:cNvSpPr>
            <a:spLocks noGrp="1"/>
          </p:cNvSpPr>
          <p:nvPr>
            <p:ph sz="half" idx="1"/>
          </p:nvPr>
        </p:nvSpPr>
        <p:spPr>
          <a:xfrm>
            <a:off x="838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9AE4E3CD-B0FB-4CA2-DFA7-89FE3B428D76}"/>
              </a:ext>
            </a:extLst>
          </p:cNvPr>
          <p:cNvSpPr>
            <a:spLocks noGrp="1"/>
          </p:cNvSpPr>
          <p:nvPr>
            <p:ph sz="half" idx="2"/>
          </p:nvPr>
        </p:nvSpPr>
        <p:spPr>
          <a:xfrm>
            <a:off x="6172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072C8C62-E94C-5736-87F2-981D780AE887}"/>
              </a:ext>
            </a:extLst>
          </p:cNvPr>
          <p:cNvSpPr>
            <a:spLocks noGrp="1"/>
          </p:cNvSpPr>
          <p:nvPr>
            <p:ph type="dt" sz="half" idx="10"/>
          </p:nvPr>
        </p:nvSpPr>
        <p:spPr/>
        <p:txBody>
          <a:bodyPr/>
          <a:lstStyle/>
          <a:p>
            <a:fld id="{534BE295-1066-47F6-88BE-49733BF70541}" type="datetimeFigureOut">
              <a:rPr lang="fr-FR" smtClean="0"/>
              <a:t>13/11/2024</a:t>
            </a:fld>
            <a:endParaRPr lang="fr-FR"/>
          </a:p>
        </p:txBody>
      </p:sp>
      <p:sp>
        <p:nvSpPr>
          <p:cNvPr id="6" name="Espace réservé du pied de page 5">
            <a:extLst>
              <a:ext uri="{FF2B5EF4-FFF2-40B4-BE49-F238E27FC236}">
                <a16:creationId xmlns:a16="http://schemas.microsoft.com/office/drawing/2014/main" id="{6C8882F2-F8AD-71B4-B190-7BD8972C3003}"/>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27034421-2A52-90AB-EA2D-22628486CFE5}"/>
              </a:ext>
            </a:extLst>
          </p:cNvPr>
          <p:cNvSpPr>
            <a:spLocks noGrp="1"/>
          </p:cNvSpPr>
          <p:nvPr>
            <p:ph type="sldNum" sz="quarter" idx="12"/>
          </p:nvPr>
        </p:nvSpPr>
        <p:spPr/>
        <p:txBody>
          <a:bodyPr/>
          <a:lstStyle/>
          <a:p>
            <a:fld id="{844A7941-902B-4180-9F07-B83B2F7D5C20}" type="slidenum">
              <a:rPr lang="fr-FR" smtClean="0"/>
              <a:t>‹N°›</a:t>
            </a:fld>
            <a:endParaRPr lang="fr-FR"/>
          </a:p>
        </p:txBody>
      </p:sp>
    </p:spTree>
    <p:extLst>
      <p:ext uri="{BB962C8B-B14F-4D97-AF65-F5344CB8AC3E}">
        <p14:creationId xmlns:p14="http://schemas.microsoft.com/office/powerpoint/2010/main" val="17093250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286076B-33BF-5228-FEFB-DED00C0E6A19}"/>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00CD9040-16C3-516B-CE7F-BBF5EFD910F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8C955AAB-4DF6-E037-B8EB-2DE050CE2D96}"/>
              </a:ext>
            </a:extLst>
          </p:cNvPr>
          <p:cNvSpPr>
            <a:spLocks noGrp="1"/>
          </p:cNvSpPr>
          <p:nvPr>
            <p:ph sz="half" idx="2"/>
          </p:nvPr>
        </p:nvSpPr>
        <p:spPr>
          <a:xfrm>
            <a:off x="839788" y="2505075"/>
            <a:ext cx="5157787"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1FEC8A93-68BC-BD3D-4AF7-E6FC32BAA98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28B6A8A0-5F70-2490-C303-F67803324FFA}"/>
              </a:ext>
            </a:extLst>
          </p:cNvPr>
          <p:cNvSpPr>
            <a:spLocks noGrp="1"/>
          </p:cNvSpPr>
          <p:nvPr>
            <p:ph sz="quarter" idx="4"/>
          </p:nvPr>
        </p:nvSpPr>
        <p:spPr>
          <a:xfrm>
            <a:off x="6172200" y="2505075"/>
            <a:ext cx="5183188"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A5024987-AEB6-5856-7EBE-101BE34002C7}"/>
              </a:ext>
            </a:extLst>
          </p:cNvPr>
          <p:cNvSpPr>
            <a:spLocks noGrp="1"/>
          </p:cNvSpPr>
          <p:nvPr>
            <p:ph type="dt" sz="half" idx="10"/>
          </p:nvPr>
        </p:nvSpPr>
        <p:spPr/>
        <p:txBody>
          <a:bodyPr/>
          <a:lstStyle/>
          <a:p>
            <a:fld id="{534BE295-1066-47F6-88BE-49733BF70541}" type="datetimeFigureOut">
              <a:rPr lang="fr-FR" smtClean="0"/>
              <a:t>13/11/2024</a:t>
            </a:fld>
            <a:endParaRPr lang="fr-FR"/>
          </a:p>
        </p:txBody>
      </p:sp>
      <p:sp>
        <p:nvSpPr>
          <p:cNvPr id="8" name="Espace réservé du pied de page 7">
            <a:extLst>
              <a:ext uri="{FF2B5EF4-FFF2-40B4-BE49-F238E27FC236}">
                <a16:creationId xmlns:a16="http://schemas.microsoft.com/office/drawing/2014/main" id="{328537AD-3A9E-D2DE-B84D-8C7D7FA1168B}"/>
              </a:ext>
            </a:extLst>
          </p:cNvPr>
          <p:cNvSpPr>
            <a:spLocks noGrp="1"/>
          </p:cNvSpPr>
          <p:nvPr>
            <p:ph type="ftr" sz="quarter" idx="11"/>
          </p:nvPr>
        </p:nvSpPr>
        <p:spPr/>
        <p:txBody>
          <a:bodyPr/>
          <a:lstStyle/>
          <a:p>
            <a:endParaRPr lang="fr-FR"/>
          </a:p>
        </p:txBody>
      </p:sp>
      <p:sp>
        <p:nvSpPr>
          <p:cNvPr id="9" name="Espace réservé du numéro de diapositive 8">
            <a:extLst>
              <a:ext uri="{FF2B5EF4-FFF2-40B4-BE49-F238E27FC236}">
                <a16:creationId xmlns:a16="http://schemas.microsoft.com/office/drawing/2014/main" id="{82A34B11-DB84-298E-79BF-EF089E66239D}"/>
              </a:ext>
            </a:extLst>
          </p:cNvPr>
          <p:cNvSpPr>
            <a:spLocks noGrp="1"/>
          </p:cNvSpPr>
          <p:nvPr>
            <p:ph type="sldNum" sz="quarter" idx="12"/>
          </p:nvPr>
        </p:nvSpPr>
        <p:spPr/>
        <p:txBody>
          <a:bodyPr/>
          <a:lstStyle/>
          <a:p>
            <a:fld id="{844A7941-902B-4180-9F07-B83B2F7D5C20}" type="slidenum">
              <a:rPr lang="fr-FR" smtClean="0"/>
              <a:t>‹N°›</a:t>
            </a:fld>
            <a:endParaRPr lang="fr-FR"/>
          </a:p>
        </p:txBody>
      </p:sp>
    </p:spTree>
    <p:extLst>
      <p:ext uri="{BB962C8B-B14F-4D97-AF65-F5344CB8AC3E}">
        <p14:creationId xmlns:p14="http://schemas.microsoft.com/office/powerpoint/2010/main" val="15881309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DDC68A7-9322-3CDC-F86E-843550D49C7F}"/>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56F20D5D-5C85-66D3-87FD-DA2F35424DCE}"/>
              </a:ext>
            </a:extLst>
          </p:cNvPr>
          <p:cNvSpPr>
            <a:spLocks noGrp="1"/>
          </p:cNvSpPr>
          <p:nvPr>
            <p:ph type="dt" sz="half" idx="10"/>
          </p:nvPr>
        </p:nvSpPr>
        <p:spPr/>
        <p:txBody>
          <a:bodyPr/>
          <a:lstStyle/>
          <a:p>
            <a:fld id="{534BE295-1066-47F6-88BE-49733BF70541}" type="datetimeFigureOut">
              <a:rPr lang="fr-FR" smtClean="0"/>
              <a:t>13/11/2024</a:t>
            </a:fld>
            <a:endParaRPr lang="fr-FR"/>
          </a:p>
        </p:txBody>
      </p:sp>
      <p:sp>
        <p:nvSpPr>
          <p:cNvPr id="4" name="Espace réservé du pied de page 3">
            <a:extLst>
              <a:ext uri="{FF2B5EF4-FFF2-40B4-BE49-F238E27FC236}">
                <a16:creationId xmlns:a16="http://schemas.microsoft.com/office/drawing/2014/main" id="{6E8DCC31-63ED-2173-DEA8-06DA561C80B2}"/>
              </a:ext>
            </a:extLst>
          </p:cNvPr>
          <p:cNvSpPr>
            <a:spLocks noGrp="1"/>
          </p:cNvSpPr>
          <p:nvPr>
            <p:ph type="ftr" sz="quarter" idx="11"/>
          </p:nvPr>
        </p:nvSpPr>
        <p:spPr/>
        <p:txBody>
          <a:bodyPr/>
          <a:lstStyle/>
          <a:p>
            <a:endParaRPr lang="fr-FR"/>
          </a:p>
        </p:txBody>
      </p:sp>
      <p:sp>
        <p:nvSpPr>
          <p:cNvPr id="5" name="Espace réservé du numéro de diapositive 4">
            <a:extLst>
              <a:ext uri="{FF2B5EF4-FFF2-40B4-BE49-F238E27FC236}">
                <a16:creationId xmlns:a16="http://schemas.microsoft.com/office/drawing/2014/main" id="{ACED7302-D80E-1DD8-349D-E0F24B75655F}"/>
              </a:ext>
            </a:extLst>
          </p:cNvPr>
          <p:cNvSpPr>
            <a:spLocks noGrp="1"/>
          </p:cNvSpPr>
          <p:nvPr>
            <p:ph type="sldNum" sz="quarter" idx="12"/>
          </p:nvPr>
        </p:nvSpPr>
        <p:spPr/>
        <p:txBody>
          <a:bodyPr/>
          <a:lstStyle/>
          <a:p>
            <a:fld id="{844A7941-902B-4180-9F07-B83B2F7D5C20}" type="slidenum">
              <a:rPr lang="fr-FR" smtClean="0"/>
              <a:t>‹N°›</a:t>
            </a:fld>
            <a:endParaRPr lang="fr-FR"/>
          </a:p>
        </p:txBody>
      </p:sp>
    </p:spTree>
    <p:extLst>
      <p:ext uri="{BB962C8B-B14F-4D97-AF65-F5344CB8AC3E}">
        <p14:creationId xmlns:p14="http://schemas.microsoft.com/office/powerpoint/2010/main" val="5539578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BB858F20-0492-C1EF-E5E5-A7AE895F63F2}"/>
              </a:ext>
            </a:extLst>
          </p:cNvPr>
          <p:cNvSpPr>
            <a:spLocks noGrp="1"/>
          </p:cNvSpPr>
          <p:nvPr>
            <p:ph type="dt" sz="half" idx="10"/>
          </p:nvPr>
        </p:nvSpPr>
        <p:spPr/>
        <p:txBody>
          <a:bodyPr/>
          <a:lstStyle/>
          <a:p>
            <a:fld id="{534BE295-1066-47F6-88BE-49733BF70541}" type="datetimeFigureOut">
              <a:rPr lang="fr-FR" smtClean="0"/>
              <a:t>13/11/2024</a:t>
            </a:fld>
            <a:endParaRPr lang="fr-FR"/>
          </a:p>
        </p:txBody>
      </p:sp>
      <p:sp>
        <p:nvSpPr>
          <p:cNvPr id="3" name="Espace réservé du pied de page 2">
            <a:extLst>
              <a:ext uri="{FF2B5EF4-FFF2-40B4-BE49-F238E27FC236}">
                <a16:creationId xmlns:a16="http://schemas.microsoft.com/office/drawing/2014/main" id="{F36ED096-89C1-785B-8E07-56BAA137D0FE}"/>
              </a:ext>
            </a:extLst>
          </p:cNvPr>
          <p:cNvSpPr>
            <a:spLocks noGrp="1"/>
          </p:cNvSpPr>
          <p:nvPr>
            <p:ph type="ftr" sz="quarter" idx="11"/>
          </p:nvPr>
        </p:nvSpPr>
        <p:spPr/>
        <p:txBody>
          <a:bodyPr/>
          <a:lstStyle/>
          <a:p>
            <a:endParaRPr lang="fr-FR"/>
          </a:p>
        </p:txBody>
      </p:sp>
      <p:sp>
        <p:nvSpPr>
          <p:cNvPr id="4" name="Espace réservé du numéro de diapositive 3">
            <a:extLst>
              <a:ext uri="{FF2B5EF4-FFF2-40B4-BE49-F238E27FC236}">
                <a16:creationId xmlns:a16="http://schemas.microsoft.com/office/drawing/2014/main" id="{8133E1AA-D26C-8E52-B9B2-BACD94FCA49B}"/>
              </a:ext>
            </a:extLst>
          </p:cNvPr>
          <p:cNvSpPr>
            <a:spLocks noGrp="1"/>
          </p:cNvSpPr>
          <p:nvPr>
            <p:ph type="sldNum" sz="quarter" idx="12"/>
          </p:nvPr>
        </p:nvSpPr>
        <p:spPr/>
        <p:txBody>
          <a:bodyPr/>
          <a:lstStyle/>
          <a:p>
            <a:fld id="{844A7941-902B-4180-9F07-B83B2F7D5C20}" type="slidenum">
              <a:rPr lang="fr-FR" smtClean="0"/>
              <a:t>‹N°›</a:t>
            </a:fld>
            <a:endParaRPr lang="fr-FR"/>
          </a:p>
        </p:txBody>
      </p:sp>
    </p:spTree>
    <p:extLst>
      <p:ext uri="{BB962C8B-B14F-4D97-AF65-F5344CB8AC3E}">
        <p14:creationId xmlns:p14="http://schemas.microsoft.com/office/powerpoint/2010/main" val="12049196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3309578-4F5C-158B-111B-3081BF71F6BD}"/>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2C4775C3-3BFE-8011-8091-1D43EE75123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E3C26A64-BE80-965B-E574-5A28B2DB53D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A22AD4C6-5BD3-607E-DD5D-C76CA3B5A219}"/>
              </a:ext>
            </a:extLst>
          </p:cNvPr>
          <p:cNvSpPr>
            <a:spLocks noGrp="1"/>
          </p:cNvSpPr>
          <p:nvPr>
            <p:ph type="dt" sz="half" idx="10"/>
          </p:nvPr>
        </p:nvSpPr>
        <p:spPr/>
        <p:txBody>
          <a:bodyPr/>
          <a:lstStyle/>
          <a:p>
            <a:fld id="{534BE295-1066-47F6-88BE-49733BF70541}" type="datetimeFigureOut">
              <a:rPr lang="fr-FR" smtClean="0"/>
              <a:t>13/11/2024</a:t>
            </a:fld>
            <a:endParaRPr lang="fr-FR"/>
          </a:p>
        </p:txBody>
      </p:sp>
      <p:sp>
        <p:nvSpPr>
          <p:cNvPr id="6" name="Espace réservé du pied de page 5">
            <a:extLst>
              <a:ext uri="{FF2B5EF4-FFF2-40B4-BE49-F238E27FC236}">
                <a16:creationId xmlns:a16="http://schemas.microsoft.com/office/drawing/2014/main" id="{F12C4B13-13C5-38C7-75D4-E3FEB5C9F4A3}"/>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F8BEE1D0-4CB7-A25D-8149-3BF4FACB5506}"/>
              </a:ext>
            </a:extLst>
          </p:cNvPr>
          <p:cNvSpPr>
            <a:spLocks noGrp="1"/>
          </p:cNvSpPr>
          <p:nvPr>
            <p:ph type="sldNum" sz="quarter" idx="12"/>
          </p:nvPr>
        </p:nvSpPr>
        <p:spPr/>
        <p:txBody>
          <a:bodyPr/>
          <a:lstStyle/>
          <a:p>
            <a:fld id="{844A7941-902B-4180-9F07-B83B2F7D5C20}" type="slidenum">
              <a:rPr lang="fr-FR" smtClean="0"/>
              <a:t>‹N°›</a:t>
            </a:fld>
            <a:endParaRPr lang="fr-FR"/>
          </a:p>
        </p:txBody>
      </p:sp>
    </p:spTree>
    <p:extLst>
      <p:ext uri="{BB962C8B-B14F-4D97-AF65-F5344CB8AC3E}">
        <p14:creationId xmlns:p14="http://schemas.microsoft.com/office/powerpoint/2010/main" val="11306965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C002F1C-CB54-2E1C-B3F0-4B30E4A37E89}"/>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F723B194-A1BC-91C0-D359-35F44894544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a:extLst>
              <a:ext uri="{FF2B5EF4-FFF2-40B4-BE49-F238E27FC236}">
                <a16:creationId xmlns:a16="http://schemas.microsoft.com/office/drawing/2014/main" id="{3DC773C4-EB55-FBF2-52E9-6FC36E31B23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FCD7ACB3-87CC-0487-1F8D-3F0C1B3BBC13}"/>
              </a:ext>
            </a:extLst>
          </p:cNvPr>
          <p:cNvSpPr>
            <a:spLocks noGrp="1"/>
          </p:cNvSpPr>
          <p:nvPr>
            <p:ph type="dt" sz="half" idx="10"/>
          </p:nvPr>
        </p:nvSpPr>
        <p:spPr/>
        <p:txBody>
          <a:bodyPr/>
          <a:lstStyle/>
          <a:p>
            <a:fld id="{534BE295-1066-47F6-88BE-49733BF70541}" type="datetimeFigureOut">
              <a:rPr lang="fr-FR" smtClean="0"/>
              <a:t>13/11/2024</a:t>
            </a:fld>
            <a:endParaRPr lang="fr-FR"/>
          </a:p>
        </p:txBody>
      </p:sp>
      <p:sp>
        <p:nvSpPr>
          <p:cNvPr id="6" name="Espace réservé du pied de page 5">
            <a:extLst>
              <a:ext uri="{FF2B5EF4-FFF2-40B4-BE49-F238E27FC236}">
                <a16:creationId xmlns:a16="http://schemas.microsoft.com/office/drawing/2014/main" id="{A4E4BB9F-8C48-134C-8DFA-4FCE48495719}"/>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B10DFD51-8CBA-358E-A9A0-24C0B42A5D3C}"/>
              </a:ext>
            </a:extLst>
          </p:cNvPr>
          <p:cNvSpPr>
            <a:spLocks noGrp="1"/>
          </p:cNvSpPr>
          <p:nvPr>
            <p:ph type="sldNum" sz="quarter" idx="12"/>
          </p:nvPr>
        </p:nvSpPr>
        <p:spPr/>
        <p:txBody>
          <a:bodyPr/>
          <a:lstStyle/>
          <a:p>
            <a:fld id="{844A7941-902B-4180-9F07-B83B2F7D5C20}" type="slidenum">
              <a:rPr lang="fr-FR" smtClean="0"/>
              <a:t>‹N°›</a:t>
            </a:fld>
            <a:endParaRPr lang="fr-FR"/>
          </a:p>
        </p:txBody>
      </p:sp>
    </p:spTree>
    <p:extLst>
      <p:ext uri="{BB962C8B-B14F-4D97-AF65-F5344CB8AC3E}">
        <p14:creationId xmlns:p14="http://schemas.microsoft.com/office/powerpoint/2010/main" val="40333386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image" Target="../media/image3.png"/><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image" Target="../media/image1.png"/><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theme" Target="../theme/theme2.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6F217E00-DFF3-DA9F-72E9-98948FFC81D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19561584-63A1-4F61-009B-CA05F037C9E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DF0069A5-6FCD-471B-512D-C7AAB2A0E26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534BE295-1066-47F6-88BE-49733BF70541}" type="datetimeFigureOut">
              <a:rPr lang="fr-FR" smtClean="0"/>
              <a:t>13/11/2024</a:t>
            </a:fld>
            <a:endParaRPr lang="fr-FR"/>
          </a:p>
        </p:txBody>
      </p:sp>
      <p:sp>
        <p:nvSpPr>
          <p:cNvPr id="5" name="Espace réservé du pied de page 4">
            <a:extLst>
              <a:ext uri="{FF2B5EF4-FFF2-40B4-BE49-F238E27FC236}">
                <a16:creationId xmlns:a16="http://schemas.microsoft.com/office/drawing/2014/main" id="{2A588449-3E89-29DE-81DC-191422BF353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fr-FR"/>
          </a:p>
        </p:txBody>
      </p:sp>
      <p:sp>
        <p:nvSpPr>
          <p:cNvPr id="6" name="Espace réservé du numéro de diapositive 5">
            <a:extLst>
              <a:ext uri="{FF2B5EF4-FFF2-40B4-BE49-F238E27FC236}">
                <a16:creationId xmlns:a16="http://schemas.microsoft.com/office/drawing/2014/main" id="{BBE898DF-BE1D-F3BC-D0AF-01F283B7259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844A7941-902B-4180-9F07-B83B2F7D5C20}" type="slidenum">
              <a:rPr lang="fr-FR" smtClean="0"/>
              <a:t>‹N°›</a:t>
            </a:fld>
            <a:endParaRPr lang="fr-FR"/>
          </a:p>
        </p:txBody>
      </p:sp>
      <p:pic>
        <p:nvPicPr>
          <p:cNvPr id="7" name="Image 6">
            <a:extLst>
              <a:ext uri="{FF2B5EF4-FFF2-40B4-BE49-F238E27FC236}">
                <a16:creationId xmlns:a16="http://schemas.microsoft.com/office/drawing/2014/main" id="{80049CE1-F983-E66D-9D52-4C568093B6D9}"/>
              </a:ext>
            </a:extLst>
          </p:cNvPr>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10058400" y="6056904"/>
            <a:ext cx="1981200" cy="724896"/>
          </a:xfrm>
          <a:prstGeom prst="rect">
            <a:avLst/>
          </a:prstGeom>
        </p:spPr>
      </p:pic>
    </p:spTree>
    <p:extLst>
      <p:ext uri="{BB962C8B-B14F-4D97-AF65-F5344CB8AC3E}">
        <p14:creationId xmlns:p14="http://schemas.microsoft.com/office/powerpoint/2010/main" val="84237813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71"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E14BF4D4-3D3F-6DA1-C543-697E1B59D76E}"/>
              </a:ext>
            </a:extLst>
          </p:cNvPr>
          <p:cNvSpPr>
            <a:spLocks noGrp="1"/>
          </p:cNvSpPr>
          <p:nvPr>
            <p:ph type="title"/>
          </p:nvPr>
        </p:nvSpPr>
        <p:spPr>
          <a:xfrm>
            <a:off x="838200" y="365126"/>
            <a:ext cx="10515600" cy="473074"/>
          </a:xfrm>
          <a:prstGeom prst="rect">
            <a:avLst/>
          </a:prstGeom>
        </p:spPr>
        <p:txBody>
          <a:bodyPr vert="horz" lIns="91440" tIns="45720" rIns="91440" bIns="45720" rtlCol="0" anchor="ctr">
            <a:normAutofit/>
          </a:bodyPr>
          <a:lstStyle/>
          <a:p>
            <a:r>
              <a:rPr lang="fr-FR" dirty="0"/>
              <a:t>MODIFIEZ LE STYLE DU TITRE</a:t>
            </a:r>
          </a:p>
        </p:txBody>
      </p:sp>
      <p:sp>
        <p:nvSpPr>
          <p:cNvPr id="3" name="Espace réservé du texte 2">
            <a:extLst>
              <a:ext uri="{FF2B5EF4-FFF2-40B4-BE49-F238E27FC236}">
                <a16:creationId xmlns:a16="http://schemas.microsoft.com/office/drawing/2014/main" id="{5848CB85-555F-CCDC-2785-72008ABF29A9}"/>
              </a:ext>
            </a:extLst>
          </p:cNvPr>
          <p:cNvSpPr>
            <a:spLocks noGrp="1"/>
          </p:cNvSpPr>
          <p:nvPr>
            <p:ph type="body" idx="1"/>
          </p:nvPr>
        </p:nvSpPr>
        <p:spPr>
          <a:xfrm>
            <a:off x="838200" y="875303"/>
            <a:ext cx="10515600" cy="4839697"/>
          </a:xfrm>
          <a:prstGeom prst="rect">
            <a:avLst/>
          </a:prstGeom>
        </p:spPr>
        <p:txBody>
          <a:bodyPr vert="horz" lIns="91440" tIns="45720" rIns="91440" bIns="45720" rtlCol="0">
            <a:normAutofit/>
          </a:body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pic>
        <p:nvPicPr>
          <p:cNvPr id="7" name="Image 6">
            <a:extLst>
              <a:ext uri="{FF2B5EF4-FFF2-40B4-BE49-F238E27FC236}">
                <a16:creationId xmlns:a16="http://schemas.microsoft.com/office/drawing/2014/main" id="{0D983B05-FA57-C31B-9EE8-42485C577879}"/>
              </a:ext>
            </a:extLst>
          </p:cNvPr>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10058400" y="6056904"/>
            <a:ext cx="1981200" cy="724896"/>
          </a:xfrm>
          <a:prstGeom prst="rect">
            <a:avLst/>
          </a:prstGeom>
        </p:spPr>
      </p:pic>
    </p:spTree>
    <p:extLst>
      <p:ext uri="{BB962C8B-B14F-4D97-AF65-F5344CB8AC3E}">
        <p14:creationId xmlns:p14="http://schemas.microsoft.com/office/powerpoint/2010/main" val="300198574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Lst>
  <p:txStyles>
    <p:titleStyle>
      <a:lvl1pPr algn="l" defTabSz="914400" rtl="0" eaLnBrk="1" latinLnBrk="0" hangingPunct="1">
        <a:lnSpc>
          <a:spcPct val="90000"/>
        </a:lnSpc>
        <a:spcBef>
          <a:spcPct val="0"/>
        </a:spcBef>
        <a:buNone/>
        <a:defRPr sz="3600" b="1" i="0" kern="1200">
          <a:solidFill>
            <a:srgbClr val="1B833C"/>
          </a:solidFill>
          <a:latin typeface="Bebas Neue Pro" panose="020B0406020202050201" pitchFamily="34" charset="77"/>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8ABD24"/>
          </a:solidFill>
          <a:latin typeface="Magnel" panose="02000505000000020004" pitchFamily="2" charset="0"/>
          <a:ea typeface="+mn-ea"/>
          <a:cs typeface="Lynx Serif" panose="02000000000000000000" pitchFamily="50" charset="0"/>
        </a:defRPr>
      </a:lvl1pPr>
      <a:lvl2pPr marL="0" indent="0" algn="l"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2pPr>
      <a:lvl3pPr marL="0" indent="-264600" algn="l" defTabSz="914400" rtl="0" eaLnBrk="1" latinLnBrk="0" hangingPunct="1">
        <a:lnSpc>
          <a:spcPct val="90000"/>
        </a:lnSpc>
        <a:spcBef>
          <a:spcPts val="500"/>
        </a:spcBef>
        <a:buFontTx/>
        <a:buBlip>
          <a:blip r:embed="rId13"/>
        </a:buBlip>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23.png"/><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openxmlformats.org/officeDocument/2006/relationships/image" Target="../media/image26.svg"/><Relationship Id="rId2" Type="http://schemas.openxmlformats.org/officeDocument/2006/relationships/image" Target="../media/image25.png"/><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3" Type="http://schemas.openxmlformats.org/officeDocument/2006/relationships/image" Target="../media/image28.svg"/><Relationship Id="rId2" Type="http://schemas.openxmlformats.org/officeDocument/2006/relationships/image" Target="../media/image27.png"/><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3" Type="http://schemas.openxmlformats.org/officeDocument/2006/relationships/image" Target="../media/image30.svg"/><Relationship Id="rId2" Type="http://schemas.openxmlformats.org/officeDocument/2006/relationships/image" Target="../media/image29.png"/><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1.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jpg"/><Relationship Id="rId1" Type="http://schemas.openxmlformats.org/officeDocument/2006/relationships/slideLayout" Target="../slideLayouts/slideLayout2.xml"/><Relationship Id="rId4" Type="http://schemas.openxmlformats.org/officeDocument/2006/relationships/image" Target="../media/image34.svg"/></Relationships>
</file>

<file path=ppt/slides/_rels/slide1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jpg"/><Relationship Id="rId1" Type="http://schemas.openxmlformats.org/officeDocument/2006/relationships/slideLayout" Target="../slideLayouts/slideLayout2.xml"/><Relationship Id="rId4" Type="http://schemas.openxmlformats.org/officeDocument/2006/relationships/image" Target="../media/image34.svg"/></Relationships>
</file>

<file path=ppt/slides/_rels/slide19.xml.rels><?xml version="1.0" encoding="UTF-8" standalone="yes"?>
<Relationships xmlns="http://schemas.openxmlformats.org/package/2006/relationships"><Relationship Id="rId3" Type="http://schemas.openxmlformats.org/officeDocument/2006/relationships/image" Target="../media/image34.svg"/><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3" Type="http://schemas.openxmlformats.org/officeDocument/2006/relationships/image" Target="../media/image34.svg"/><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4.svg"/><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image" Target="../media/image38.jpg"/><Relationship Id="rId1" Type="http://schemas.openxmlformats.org/officeDocument/2006/relationships/slideLayout" Target="../slideLayouts/slideLayout2.xml"/><Relationship Id="rId4" Type="http://schemas.openxmlformats.org/officeDocument/2006/relationships/image" Target="../media/image40.jpg"/></Relationships>
</file>

<file path=ppt/slides/_rels/slide28.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3" Type="http://schemas.openxmlformats.org/officeDocument/2006/relationships/image" Target="../media/image34.svg"/><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44.jpg"/></Relationships>
</file>

<file path=ppt/slides/_rels/slide3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45.jpeg"/><Relationship Id="rId4" Type="http://schemas.openxmlformats.org/officeDocument/2006/relationships/image" Target="../media/image34.svg"/></Relationships>
</file>

<file path=ppt/slides/_rels/slide3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46.png"/><Relationship Id="rId4" Type="http://schemas.openxmlformats.org/officeDocument/2006/relationships/image" Target="../media/image34.svg"/></Relationships>
</file>

<file path=ppt/slides/_rels/slide37.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48.jpeg"/></Relationships>
</file>

<file path=ppt/slides/_rels/slide38.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50.jpeg"/><Relationship Id="rId4" Type="http://schemas.openxmlformats.org/officeDocument/2006/relationships/image" Target="../media/image34.sv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0.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51.jp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52.emf"/><Relationship Id="rId4" Type="http://schemas.openxmlformats.org/officeDocument/2006/relationships/image" Target="../media/image34.svg"/></Relationships>
</file>

<file path=ppt/slides/_rels/slide43.xml.rels><?xml version="1.0" encoding="UTF-8" standalone="yes"?>
<Relationships xmlns="http://schemas.openxmlformats.org/package/2006/relationships"><Relationship Id="rId2" Type="http://schemas.openxmlformats.org/officeDocument/2006/relationships/image" Target="../media/image53.jp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54.jp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54.jpg"/><Relationship Id="rId2" Type="http://schemas.openxmlformats.org/officeDocument/2006/relationships/image" Target="../media/image53.jp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55.jpeg"/><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0.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14.xml"/></Relationships>
</file>

<file path=ppt/slides/_rels/slide51.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64.jp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64.jp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65.png"/><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66.jp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68.jp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66.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18.svg"/><Relationship Id="rId3" Type="http://schemas.openxmlformats.org/officeDocument/2006/relationships/image" Target="../media/image8.svg"/><Relationship Id="rId7" Type="http://schemas.openxmlformats.org/officeDocument/2006/relationships/image" Target="../media/image12.svg"/><Relationship Id="rId12" Type="http://schemas.openxmlformats.org/officeDocument/2006/relationships/image" Target="../media/image17.png"/><Relationship Id="rId2" Type="http://schemas.openxmlformats.org/officeDocument/2006/relationships/image" Target="../media/image7.png"/><Relationship Id="rId1" Type="http://schemas.openxmlformats.org/officeDocument/2006/relationships/slideLayout" Target="../slideLayouts/slideLayout14.xml"/><Relationship Id="rId6" Type="http://schemas.openxmlformats.org/officeDocument/2006/relationships/image" Target="../media/image11.png"/><Relationship Id="rId11" Type="http://schemas.openxmlformats.org/officeDocument/2006/relationships/image" Target="../media/image16.svg"/><Relationship Id="rId5" Type="http://schemas.openxmlformats.org/officeDocument/2006/relationships/image" Target="../media/image10.sv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sv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69.jpg"/><Relationship Id="rId1" Type="http://schemas.openxmlformats.org/officeDocument/2006/relationships/slideLayout" Target="../slideLayouts/slideLayout12.xml"/></Relationships>
</file>

<file path=ppt/slides/_rels/slide76.xml.rels><?xml version="1.0" encoding="UTF-8" standalone="yes"?>
<Relationships xmlns="http://schemas.openxmlformats.org/package/2006/relationships"><Relationship Id="rId2" Type="http://schemas.openxmlformats.org/officeDocument/2006/relationships/image" Target="../media/image70.jpg"/><Relationship Id="rId1" Type="http://schemas.openxmlformats.org/officeDocument/2006/relationships/slideLayout" Target="../slideLayouts/slideLayout12.xml"/></Relationships>
</file>

<file path=ppt/slides/_rels/slide77.xml.rels><?xml version="1.0" encoding="UTF-8" standalone="yes"?>
<Relationships xmlns="http://schemas.openxmlformats.org/package/2006/relationships"><Relationship Id="rId2" Type="http://schemas.openxmlformats.org/officeDocument/2006/relationships/image" Target="../media/image71.jpg"/><Relationship Id="rId1" Type="http://schemas.openxmlformats.org/officeDocument/2006/relationships/slideLayout" Target="../slideLayouts/slideLayout12.xml"/></Relationships>
</file>

<file path=ppt/slides/_rels/slide78.xml.rels><?xml version="1.0" encoding="UTF-8" standalone="yes"?>
<Relationships xmlns="http://schemas.openxmlformats.org/package/2006/relationships"><Relationship Id="rId2" Type="http://schemas.openxmlformats.org/officeDocument/2006/relationships/image" Target="../media/image72.jpg"/><Relationship Id="rId1" Type="http://schemas.openxmlformats.org/officeDocument/2006/relationships/slideLayout" Target="../slideLayouts/slideLayout12.xml"/></Relationships>
</file>

<file path=ppt/slides/_rels/slide79.xml.rels><?xml version="1.0" encoding="UTF-8" standalone="yes"?>
<Relationships xmlns="http://schemas.openxmlformats.org/package/2006/relationships"><Relationship Id="rId2" Type="http://schemas.openxmlformats.org/officeDocument/2006/relationships/image" Target="../media/image73.jp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19.png"/><Relationship Id="rId1" Type="http://schemas.openxmlformats.org/officeDocument/2006/relationships/slideLayout" Target="../slideLayouts/slideLayout14.xml"/></Relationships>
</file>

<file path=ppt/slides/_rels/slide80.xml.rels><?xml version="1.0" encoding="UTF-8" standalone="yes"?>
<Relationships xmlns="http://schemas.openxmlformats.org/package/2006/relationships"><Relationship Id="rId2" Type="http://schemas.openxmlformats.org/officeDocument/2006/relationships/image" Target="../media/image74.jpg"/><Relationship Id="rId1" Type="http://schemas.openxmlformats.org/officeDocument/2006/relationships/slideLayout" Target="../slideLayouts/slideLayout12.xml"/></Relationships>
</file>

<file path=ppt/slides/_rels/slide81.xml.rels><?xml version="1.0" encoding="UTF-8" standalone="yes"?>
<Relationships xmlns="http://schemas.openxmlformats.org/package/2006/relationships"><Relationship Id="rId2" Type="http://schemas.openxmlformats.org/officeDocument/2006/relationships/image" Target="../media/image75.jp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image" Target="../media/image77.jpe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image" Target="../media/image79.jpeg"/><Relationship Id="rId1" Type="http://schemas.openxmlformats.org/officeDocument/2006/relationships/slideLayout" Target="../slideLayouts/slideLayout2.xml"/><Relationship Id="rId4" Type="http://schemas.openxmlformats.org/officeDocument/2006/relationships/image" Target="../media/image81.jpeg"/></Relationships>
</file>

<file path=ppt/slides/_rels/slide86.xml.rels><?xml version="1.0" encoding="UTF-8" standalone="yes"?>
<Relationships xmlns="http://schemas.openxmlformats.org/package/2006/relationships"><Relationship Id="rId2" Type="http://schemas.openxmlformats.org/officeDocument/2006/relationships/image" Target="../media/image82.jp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image" Target="../media/image83.jpe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slideLayout" Target="../slideLayouts/slideLayout14.xml"/></Relationships>
</file>

<file path=ppt/slides/_rels/slide90.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9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88FF23E2-CC8B-04E4-9A4E-2D77E49C117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94221" y="0"/>
            <a:ext cx="12980442" cy="6858000"/>
          </a:xfrm>
          <a:prstGeom prst="rect">
            <a:avLst/>
          </a:prstGeom>
        </p:spPr>
      </p:pic>
      <p:sp>
        <p:nvSpPr>
          <p:cNvPr id="4" name="Rectangle 3">
            <a:extLst>
              <a:ext uri="{FF2B5EF4-FFF2-40B4-BE49-F238E27FC236}">
                <a16:creationId xmlns:a16="http://schemas.microsoft.com/office/drawing/2014/main" id="{7731197F-5F16-4986-2530-A8DE1A45D299}"/>
              </a:ext>
            </a:extLst>
          </p:cNvPr>
          <p:cNvSpPr/>
          <p:nvPr/>
        </p:nvSpPr>
        <p:spPr>
          <a:xfrm>
            <a:off x="-394221" y="0"/>
            <a:ext cx="6490221" cy="6858000"/>
          </a:xfrm>
          <a:prstGeom prst="rect">
            <a:avLst/>
          </a:prstGeom>
          <a:solidFill>
            <a:schemeClr val="bg1">
              <a:alpha val="76078"/>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6" name="Image 5">
            <a:extLst>
              <a:ext uri="{FF2B5EF4-FFF2-40B4-BE49-F238E27FC236}">
                <a16:creationId xmlns:a16="http://schemas.microsoft.com/office/drawing/2014/main" id="{012A4DA1-3357-6A81-7AFF-81ABFAAEBF30}"/>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408764" y="1608886"/>
            <a:ext cx="2669707" cy="1143127"/>
          </a:xfrm>
          <a:prstGeom prst="rect">
            <a:avLst/>
          </a:prstGeom>
        </p:spPr>
      </p:pic>
      <p:sp>
        <p:nvSpPr>
          <p:cNvPr id="12" name="ZoneTexte 11">
            <a:extLst>
              <a:ext uri="{FF2B5EF4-FFF2-40B4-BE49-F238E27FC236}">
                <a16:creationId xmlns:a16="http://schemas.microsoft.com/office/drawing/2014/main" id="{C339248D-A76D-D951-9B2B-482771C483DD}"/>
              </a:ext>
            </a:extLst>
          </p:cNvPr>
          <p:cNvSpPr txBox="1"/>
          <p:nvPr/>
        </p:nvSpPr>
        <p:spPr>
          <a:xfrm>
            <a:off x="292536" y="3111800"/>
            <a:ext cx="4999285" cy="1938992"/>
          </a:xfrm>
          <a:prstGeom prst="rect">
            <a:avLst/>
          </a:prstGeom>
          <a:noFill/>
        </p:spPr>
        <p:txBody>
          <a:bodyPr wrap="square" rtlCol="0">
            <a:spAutoFit/>
          </a:bodyPr>
          <a:lstStyle/>
          <a:p>
            <a:pPr algn="ctr"/>
            <a:r>
              <a:rPr lang="fr-FR" sz="4000" b="1" dirty="0">
                <a:solidFill>
                  <a:schemeClr val="accent6">
                    <a:lumMod val="50000"/>
                  </a:schemeClr>
                </a:solidFill>
                <a:latin typeface="Tahoma" panose="020B0604030504040204" pitchFamily="34" charset="0"/>
                <a:ea typeface="Tahoma" panose="020B0604030504040204" pitchFamily="34" charset="0"/>
                <a:cs typeface="Tahoma" panose="020B0604030504040204" pitchFamily="34" charset="0"/>
              </a:rPr>
              <a:t>STRATEGIE COMMUNICATION 2025</a:t>
            </a:r>
          </a:p>
        </p:txBody>
      </p:sp>
      <p:sp>
        <p:nvSpPr>
          <p:cNvPr id="13" name="ZoneTexte 12">
            <a:extLst>
              <a:ext uri="{FF2B5EF4-FFF2-40B4-BE49-F238E27FC236}">
                <a16:creationId xmlns:a16="http://schemas.microsoft.com/office/drawing/2014/main" id="{B14BFDF7-DDFE-9687-C574-8585DDC31E44}"/>
              </a:ext>
            </a:extLst>
          </p:cNvPr>
          <p:cNvSpPr txBox="1"/>
          <p:nvPr/>
        </p:nvSpPr>
        <p:spPr>
          <a:xfrm>
            <a:off x="39061" y="5410579"/>
            <a:ext cx="5623655" cy="584775"/>
          </a:xfrm>
          <a:prstGeom prst="rect">
            <a:avLst/>
          </a:prstGeom>
          <a:noFill/>
        </p:spPr>
        <p:txBody>
          <a:bodyPr wrap="none" rtlCol="0">
            <a:spAutoFit/>
          </a:bodyPr>
          <a:lstStyle/>
          <a:p>
            <a:r>
              <a:rPr lang="fr-FR" sz="3200" dirty="0">
                <a:solidFill>
                  <a:schemeClr val="accent6">
                    <a:lumMod val="50000"/>
                  </a:schemeClr>
                </a:solidFill>
                <a:latin typeface="Tahoma" panose="020B0604030504040204" pitchFamily="34" charset="0"/>
                <a:ea typeface="Tahoma" panose="020B0604030504040204" pitchFamily="34" charset="0"/>
                <a:cs typeface="Tahoma" panose="020B0604030504040204" pitchFamily="34" charset="0"/>
              </a:rPr>
              <a:t>Au cœur de la conquête client</a:t>
            </a:r>
          </a:p>
        </p:txBody>
      </p:sp>
    </p:spTree>
    <p:extLst>
      <p:ext uri="{BB962C8B-B14F-4D97-AF65-F5344CB8AC3E}">
        <p14:creationId xmlns:p14="http://schemas.microsoft.com/office/powerpoint/2010/main" val="4457895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97298CB-A5D9-58D7-B97E-85A89DF5CE08}"/>
              </a:ext>
            </a:extLst>
          </p:cNvPr>
          <p:cNvSpPr>
            <a:spLocks noGrp="1"/>
          </p:cNvSpPr>
          <p:nvPr>
            <p:ph type="title"/>
          </p:nvPr>
        </p:nvSpPr>
        <p:spPr/>
        <p:txBody>
          <a:bodyPr>
            <a:normAutofit fontScale="90000"/>
          </a:bodyPr>
          <a:lstStyle/>
          <a:p>
            <a:r>
              <a:rPr lang="fr-FR" dirty="0">
                <a:solidFill>
                  <a:schemeClr val="tx1"/>
                </a:solidFill>
                <a:latin typeface="Tahoma" panose="020B0604030504040204" pitchFamily="34" charset="0"/>
                <a:ea typeface="Tahoma" panose="020B0604030504040204" pitchFamily="34" charset="0"/>
                <a:cs typeface="Tahoma" panose="020B0604030504040204" pitchFamily="34" charset="0"/>
              </a:rPr>
              <a:t>Partis pris stratégiques 2025</a:t>
            </a:r>
          </a:p>
        </p:txBody>
      </p:sp>
      <p:sp>
        <p:nvSpPr>
          <p:cNvPr id="3" name="Espace réservé du contenu 2">
            <a:extLst>
              <a:ext uri="{FF2B5EF4-FFF2-40B4-BE49-F238E27FC236}">
                <a16:creationId xmlns:a16="http://schemas.microsoft.com/office/drawing/2014/main" id="{406DC30F-AC3B-DE32-C087-A8871357A33F}"/>
              </a:ext>
            </a:extLst>
          </p:cNvPr>
          <p:cNvSpPr>
            <a:spLocks noGrp="1"/>
          </p:cNvSpPr>
          <p:nvPr>
            <p:ph idx="1"/>
          </p:nvPr>
        </p:nvSpPr>
        <p:spPr>
          <a:xfrm>
            <a:off x="838200" y="1143000"/>
            <a:ext cx="10899531" cy="4839697"/>
          </a:xfrm>
        </p:spPr>
        <p:txBody>
          <a:bodyPr>
            <a:normAutofit/>
          </a:bodyPr>
          <a:lstStyle/>
          <a:p>
            <a:r>
              <a:rPr lang="fr-FR" dirty="0"/>
              <a:t>Personnalisation et Fidélisation Client</a:t>
            </a:r>
            <a:br>
              <a:rPr lang="fr-FR" dirty="0"/>
            </a:br>
            <a:endParaRPr lang="fr-FR" dirty="0">
              <a:latin typeface="Avenir Next LT Pro" panose="020B0504020202020204" pitchFamily="34" charset="0"/>
            </a:endParaRPr>
          </a:p>
          <a:p>
            <a:pPr lvl="2" indent="0">
              <a:buNone/>
            </a:pPr>
            <a:r>
              <a:rPr lang="fr-FR" sz="2400" b="1" dirty="0">
                <a:latin typeface="Tahoma" panose="020B0604030504040204" pitchFamily="34" charset="0"/>
                <a:ea typeface="Tahoma" panose="020B0604030504040204" pitchFamily="34" charset="0"/>
                <a:cs typeface="Tahoma" panose="020B0604030504040204" pitchFamily="34" charset="0"/>
              </a:rPr>
              <a:t>Personnaliser l’expérience client et renforcer les atouts du programme de fidélisation.</a:t>
            </a:r>
            <a:br>
              <a:rPr lang="fr-FR" sz="2400" dirty="0"/>
            </a:br>
            <a:br>
              <a:rPr lang="fr-FR" sz="2000" dirty="0">
                <a:latin typeface="Avenir Next LT Pro" panose="020B0504020202020204" pitchFamily="34" charset="0"/>
              </a:rPr>
            </a:br>
            <a:r>
              <a:rPr lang="fr-FR" sz="2000" dirty="0">
                <a:latin typeface="Avenir Next LT Pro" panose="020B0504020202020204" pitchFamily="34" charset="0"/>
              </a:rPr>
              <a:t>En 2025, maximiser l’engagement en valorisant la générosité du programme de fidélité, en stimulant l’adhésion, en renforçant l’approche personnalisée en CRM des offres et en intégrant des éléments de gamification pour encourager l’interaction continue des clients</a:t>
            </a:r>
            <a:br>
              <a:rPr lang="fr-FR" sz="2000" dirty="0">
                <a:latin typeface="Avenir Next LT Pro" panose="020B0504020202020204" pitchFamily="34" charset="0"/>
              </a:rPr>
            </a:br>
            <a:endParaRPr lang="fr-FR" sz="2000" dirty="0">
              <a:latin typeface="Avenir Next LT Pro" panose="020B0504020202020204" pitchFamily="34" charset="0"/>
            </a:endParaRPr>
          </a:p>
          <a:p>
            <a:pPr lvl="2" indent="0">
              <a:buNone/>
            </a:pPr>
            <a:r>
              <a:rPr lang="fr-FR" sz="2000" b="1" dirty="0">
                <a:latin typeface="Avenir Next LT Pro" panose="020B0504020202020204" pitchFamily="34" charset="0"/>
              </a:rPr>
              <a:t>Objectif : </a:t>
            </a:r>
            <a:br>
              <a:rPr lang="fr-FR" sz="2000" b="1" dirty="0">
                <a:latin typeface="Avenir Next LT Pro" panose="020B0504020202020204" pitchFamily="34" charset="0"/>
              </a:rPr>
            </a:br>
            <a:r>
              <a:rPr lang="fr-FR" sz="2000" dirty="0">
                <a:latin typeface="Avenir Next LT Pro" panose="020B0504020202020204" pitchFamily="34" charset="0"/>
              </a:rPr>
              <a:t>Transformer les clients occasionnels en clients réguliers en les encartant, en leur offrant des avantages dédiés et en créant un lien fort avec l’enseigne.</a:t>
            </a:r>
          </a:p>
        </p:txBody>
      </p:sp>
      <p:sp>
        <p:nvSpPr>
          <p:cNvPr id="7" name="ZoneTexte 6">
            <a:extLst>
              <a:ext uri="{FF2B5EF4-FFF2-40B4-BE49-F238E27FC236}">
                <a16:creationId xmlns:a16="http://schemas.microsoft.com/office/drawing/2014/main" id="{36963015-FAAE-5C46-8B65-6153E16C7DF1}"/>
              </a:ext>
            </a:extLst>
          </p:cNvPr>
          <p:cNvSpPr txBox="1"/>
          <p:nvPr/>
        </p:nvSpPr>
        <p:spPr>
          <a:xfrm>
            <a:off x="191233" y="1143000"/>
            <a:ext cx="948837" cy="493340"/>
          </a:xfrm>
          <a:prstGeom prst="rect">
            <a:avLst/>
          </a:prstGeom>
          <a:noFill/>
        </p:spPr>
        <p:txBody>
          <a:bodyPr wrap="square">
            <a:spAutoFit/>
          </a:bodyPr>
          <a:lstStyle/>
          <a:p>
            <a:pPr>
              <a:lnSpc>
                <a:spcPts val="2800"/>
              </a:lnSpc>
            </a:pPr>
            <a:r>
              <a:rPr kumimoji="0" lang="fr-FR" sz="4000" b="1" i="0" u="none" strike="noStrike" kern="1200" cap="none" spc="0" normalizeH="0" baseline="0" noProof="0" dirty="0">
                <a:ln>
                  <a:noFill/>
                </a:ln>
                <a:solidFill>
                  <a:schemeClr val="bg1"/>
                </a:solidFill>
                <a:effectLst/>
                <a:highlight>
                  <a:srgbClr val="8ABD24"/>
                </a:highlight>
                <a:uLnTx/>
                <a:uFillTx/>
                <a:latin typeface="Magnel" panose="02000505000000020004" pitchFamily="2" charset="0"/>
                <a:ea typeface="+mn-ea"/>
              </a:rPr>
              <a:t>#3 </a:t>
            </a:r>
            <a:endParaRPr lang="fr-FR" b="1" dirty="0">
              <a:solidFill>
                <a:schemeClr val="bg1"/>
              </a:solidFill>
              <a:highlight>
                <a:srgbClr val="8ABD24"/>
              </a:highlight>
            </a:endParaRPr>
          </a:p>
        </p:txBody>
      </p:sp>
      <p:pic>
        <p:nvPicPr>
          <p:cNvPr id="4" name="Graphique 3" descr="Évaluation avec un remplissage uni">
            <a:extLst>
              <a:ext uri="{FF2B5EF4-FFF2-40B4-BE49-F238E27FC236}">
                <a16:creationId xmlns:a16="http://schemas.microsoft.com/office/drawing/2014/main" id="{834DC869-AA3E-E4E9-99A9-5FC238AB5AB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420636" y="287787"/>
            <a:ext cx="1710425" cy="1710425"/>
          </a:xfrm>
          <a:prstGeom prst="rect">
            <a:avLst/>
          </a:prstGeom>
        </p:spPr>
      </p:pic>
    </p:spTree>
    <p:extLst>
      <p:ext uri="{BB962C8B-B14F-4D97-AF65-F5344CB8AC3E}">
        <p14:creationId xmlns:p14="http://schemas.microsoft.com/office/powerpoint/2010/main" val="30547431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97298CB-A5D9-58D7-B97E-85A89DF5CE08}"/>
              </a:ext>
            </a:extLst>
          </p:cNvPr>
          <p:cNvSpPr>
            <a:spLocks noGrp="1"/>
          </p:cNvSpPr>
          <p:nvPr>
            <p:ph type="title"/>
          </p:nvPr>
        </p:nvSpPr>
        <p:spPr/>
        <p:txBody>
          <a:bodyPr>
            <a:normAutofit fontScale="90000"/>
          </a:bodyPr>
          <a:lstStyle/>
          <a:p>
            <a:r>
              <a:rPr lang="fr-FR" dirty="0">
                <a:solidFill>
                  <a:schemeClr val="tx1"/>
                </a:solidFill>
                <a:latin typeface="Tahoma" panose="020B0604030504040204" pitchFamily="34" charset="0"/>
                <a:ea typeface="Tahoma" panose="020B0604030504040204" pitchFamily="34" charset="0"/>
                <a:cs typeface="Tahoma" panose="020B0604030504040204" pitchFamily="34" charset="0"/>
              </a:rPr>
              <a:t>Partis pris stratégiques 2025</a:t>
            </a:r>
          </a:p>
        </p:txBody>
      </p:sp>
      <p:sp>
        <p:nvSpPr>
          <p:cNvPr id="3" name="Espace réservé du contenu 2">
            <a:extLst>
              <a:ext uri="{FF2B5EF4-FFF2-40B4-BE49-F238E27FC236}">
                <a16:creationId xmlns:a16="http://schemas.microsoft.com/office/drawing/2014/main" id="{406DC30F-AC3B-DE32-C087-A8871357A33F}"/>
              </a:ext>
            </a:extLst>
          </p:cNvPr>
          <p:cNvSpPr>
            <a:spLocks noGrp="1"/>
          </p:cNvSpPr>
          <p:nvPr>
            <p:ph idx="1"/>
          </p:nvPr>
        </p:nvSpPr>
        <p:spPr>
          <a:xfrm>
            <a:off x="838200" y="1143000"/>
            <a:ext cx="10899531" cy="4839697"/>
          </a:xfrm>
        </p:spPr>
        <p:txBody>
          <a:bodyPr>
            <a:normAutofit/>
          </a:bodyPr>
          <a:lstStyle/>
          <a:p>
            <a:r>
              <a:rPr lang="fr-FR" dirty="0"/>
              <a:t>Valorisation des produits différenciants </a:t>
            </a:r>
          </a:p>
          <a:p>
            <a:r>
              <a:rPr lang="fr-FR" dirty="0"/>
              <a:t>/ place du marché</a:t>
            </a:r>
            <a:br>
              <a:rPr lang="fr-FR" dirty="0"/>
            </a:br>
            <a:endParaRPr lang="fr-FR" dirty="0">
              <a:latin typeface="Avenir Next LT Pro" panose="020B0504020202020204" pitchFamily="34" charset="0"/>
            </a:endParaRPr>
          </a:p>
          <a:p>
            <a:pPr lvl="2" indent="0">
              <a:buNone/>
            </a:pPr>
            <a:r>
              <a:rPr lang="fr-FR" sz="2400" b="1" dirty="0">
                <a:latin typeface="Tahoma" panose="020B0604030504040204" pitchFamily="34" charset="0"/>
                <a:ea typeface="Tahoma" panose="020B0604030504040204" pitchFamily="34" charset="0"/>
                <a:cs typeface="Tahoma" panose="020B0604030504040204" pitchFamily="34" charset="0"/>
              </a:rPr>
              <a:t>Capitaliser sur le rôle des pros en mettant en avant l’offre ‘marché’ et les produits PPNP et Totem.</a:t>
            </a:r>
            <a:br>
              <a:rPr lang="fr-FR" sz="2400" dirty="0"/>
            </a:br>
            <a:br>
              <a:rPr lang="fr-FR" sz="2000" dirty="0">
                <a:latin typeface="Avenir Next LT Pro" panose="020B0504020202020204" pitchFamily="34" charset="0"/>
              </a:rPr>
            </a:br>
            <a:r>
              <a:rPr lang="fr-FR" sz="2000" dirty="0">
                <a:latin typeface="Avenir Next LT Pro" panose="020B0504020202020204" pitchFamily="34" charset="0"/>
              </a:rPr>
              <a:t>En 2025, utiliser les rayons de la Place du Marché et les PPNP comme vitrines de la proximité et de la qualité, en mettant en avant notamment la sélection et les recettes développées par les pros Match.</a:t>
            </a:r>
            <a:br>
              <a:rPr lang="fr-FR" sz="2000" dirty="0">
                <a:latin typeface="Avenir Next LT Pro" panose="020B0504020202020204" pitchFamily="34" charset="0"/>
              </a:rPr>
            </a:br>
            <a:endParaRPr lang="fr-FR" sz="2000" dirty="0">
              <a:latin typeface="Avenir Next LT Pro" panose="020B0504020202020204" pitchFamily="34" charset="0"/>
            </a:endParaRPr>
          </a:p>
          <a:p>
            <a:pPr lvl="2" indent="0">
              <a:buNone/>
            </a:pPr>
            <a:r>
              <a:rPr lang="fr-FR" sz="2000" b="1" dirty="0">
                <a:latin typeface="Avenir Next LT Pro" panose="020B0504020202020204" pitchFamily="34" charset="0"/>
              </a:rPr>
              <a:t>Objectif : </a:t>
            </a:r>
            <a:br>
              <a:rPr lang="fr-FR" sz="2000" b="1" dirty="0">
                <a:latin typeface="Avenir Next LT Pro" panose="020B0504020202020204" pitchFamily="34" charset="0"/>
              </a:rPr>
            </a:br>
            <a:r>
              <a:rPr lang="fr-FR" sz="2000" dirty="0">
                <a:latin typeface="Avenir Next LT Pro" panose="020B0504020202020204" pitchFamily="34" charset="0"/>
              </a:rPr>
              <a:t>Conforter l’image de Match en tant que marché local favorisant les produits frais et de saison, tout en se différenciant des concurrents plus industrialisés.</a:t>
            </a:r>
          </a:p>
        </p:txBody>
      </p:sp>
      <p:sp>
        <p:nvSpPr>
          <p:cNvPr id="7" name="ZoneTexte 6">
            <a:extLst>
              <a:ext uri="{FF2B5EF4-FFF2-40B4-BE49-F238E27FC236}">
                <a16:creationId xmlns:a16="http://schemas.microsoft.com/office/drawing/2014/main" id="{36963015-FAAE-5C46-8B65-6153E16C7DF1}"/>
              </a:ext>
            </a:extLst>
          </p:cNvPr>
          <p:cNvSpPr txBox="1"/>
          <p:nvPr/>
        </p:nvSpPr>
        <p:spPr>
          <a:xfrm>
            <a:off x="191233" y="1143000"/>
            <a:ext cx="948837" cy="493340"/>
          </a:xfrm>
          <a:prstGeom prst="rect">
            <a:avLst/>
          </a:prstGeom>
          <a:noFill/>
        </p:spPr>
        <p:txBody>
          <a:bodyPr wrap="square">
            <a:spAutoFit/>
          </a:bodyPr>
          <a:lstStyle/>
          <a:p>
            <a:pPr>
              <a:lnSpc>
                <a:spcPts val="2800"/>
              </a:lnSpc>
            </a:pPr>
            <a:r>
              <a:rPr kumimoji="0" lang="fr-FR" sz="4000" b="1" i="0" u="none" strike="noStrike" kern="1200" cap="none" spc="0" normalizeH="0" baseline="0" noProof="0" dirty="0">
                <a:ln>
                  <a:noFill/>
                </a:ln>
                <a:solidFill>
                  <a:schemeClr val="bg1"/>
                </a:solidFill>
                <a:effectLst/>
                <a:highlight>
                  <a:srgbClr val="8ABD24"/>
                </a:highlight>
                <a:uLnTx/>
                <a:uFillTx/>
                <a:latin typeface="Magnel" panose="02000505000000020004" pitchFamily="2" charset="0"/>
                <a:ea typeface="+mn-ea"/>
              </a:rPr>
              <a:t>#4 </a:t>
            </a:r>
            <a:endParaRPr lang="fr-FR" b="1" dirty="0">
              <a:solidFill>
                <a:schemeClr val="bg1"/>
              </a:solidFill>
              <a:highlight>
                <a:srgbClr val="8ABD24"/>
              </a:highlight>
            </a:endParaRPr>
          </a:p>
        </p:txBody>
      </p:sp>
      <p:pic>
        <p:nvPicPr>
          <p:cNvPr id="6" name="Graphique 5" descr="Boîte à déjeuner avec un remplissage uni">
            <a:extLst>
              <a:ext uri="{FF2B5EF4-FFF2-40B4-BE49-F238E27FC236}">
                <a16:creationId xmlns:a16="http://schemas.microsoft.com/office/drawing/2014/main" id="{72AE402F-CAAE-2A9E-A657-E26002698EF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696228" y="465404"/>
            <a:ext cx="1109517" cy="1109517"/>
          </a:xfrm>
          <a:prstGeom prst="rect">
            <a:avLst/>
          </a:prstGeom>
        </p:spPr>
      </p:pic>
    </p:spTree>
    <p:extLst>
      <p:ext uri="{BB962C8B-B14F-4D97-AF65-F5344CB8AC3E}">
        <p14:creationId xmlns:p14="http://schemas.microsoft.com/office/powerpoint/2010/main" val="345058293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97298CB-A5D9-58D7-B97E-85A89DF5CE08}"/>
              </a:ext>
            </a:extLst>
          </p:cNvPr>
          <p:cNvSpPr>
            <a:spLocks noGrp="1"/>
          </p:cNvSpPr>
          <p:nvPr>
            <p:ph type="title"/>
          </p:nvPr>
        </p:nvSpPr>
        <p:spPr/>
        <p:txBody>
          <a:bodyPr>
            <a:normAutofit fontScale="90000"/>
          </a:bodyPr>
          <a:lstStyle/>
          <a:p>
            <a:r>
              <a:rPr lang="fr-FR" dirty="0">
                <a:solidFill>
                  <a:schemeClr val="tx1"/>
                </a:solidFill>
                <a:latin typeface="Tahoma" panose="020B0604030504040204" pitchFamily="34" charset="0"/>
                <a:ea typeface="Tahoma" panose="020B0604030504040204" pitchFamily="34" charset="0"/>
                <a:cs typeface="Tahoma" panose="020B0604030504040204" pitchFamily="34" charset="0"/>
              </a:rPr>
              <a:t>Partis pris stratégiques 2025</a:t>
            </a:r>
          </a:p>
        </p:txBody>
      </p:sp>
      <p:sp>
        <p:nvSpPr>
          <p:cNvPr id="3" name="Espace réservé du contenu 2">
            <a:extLst>
              <a:ext uri="{FF2B5EF4-FFF2-40B4-BE49-F238E27FC236}">
                <a16:creationId xmlns:a16="http://schemas.microsoft.com/office/drawing/2014/main" id="{406DC30F-AC3B-DE32-C087-A8871357A33F}"/>
              </a:ext>
            </a:extLst>
          </p:cNvPr>
          <p:cNvSpPr>
            <a:spLocks noGrp="1"/>
          </p:cNvSpPr>
          <p:nvPr>
            <p:ph idx="1"/>
          </p:nvPr>
        </p:nvSpPr>
        <p:spPr>
          <a:xfrm>
            <a:off x="838200" y="1143000"/>
            <a:ext cx="10899531" cy="4839697"/>
          </a:xfrm>
        </p:spPr>
        <p:txBody>
          <a:bodyPr>
            <a:normAutofit/>
          </a:bodyPr>
          <a:lstStyle/>
          <a:p>
            <a:r>
              <a:rPr lang="fr-FR" dirty="0"/>
              <a:t>Santé et Bien-être : Un Engagement de marque fort</a:t>
            </a:r>
            <a:br>
              <a:rPr lang="fr-FR" dirty="0"/>
            </a:br>
            <a:endParaRPr lang="fr-FR" dirty="0">
              <a:latin typeface="Avenir Next LT Pro" panose="020B0504020202020204" pitchFamily="34" charset="0"/>
            </a:endParaRPr>
          </a:p>
          <a:p>
            <a:pPr lvl="2" indent="0">
              <a:buNone/>
            </a:pPr>
            <a:r>
              <a:rPr lang="fr-FR" sz="2400" b="1" dirty="0">
                <a:latin typeface="Tahoma" panose="020B0604030504040204" pitchFamily="34" charset="0"/>
                <a:ea typeface="Tahoma" panose="020B0604030504040204" pitchFamily="34" charset="0"/>
                <a:cs typeface="Tahoma" panose="020B0604030504040204" pitchFamily="34" charset="0"/>
              </a:rPr>
              <a:t>Faire de la santé un axe central et un différenciateur clé </a:t>
            </a:r>
            <a:br>
              <a:rPr lang="fr-FR" sz="2400" dirty="0"/>
            </a:br>
            <a:br>
              <a:rPr lang="fr-FR" sz="2000" dirty="0">
                <a:latin typeface="Avenir Next LT Pro" panose="020B0504020202020204" pitchFamily="34" charset="0"/>
              </a:rPr>
            </a:br>
            <a:r>
              <a:rPr lang="fr-FR" sz="2000" dirty="0">
                <a:latin typeface="Avenir Next LT Pro" panose="020B0504020202020204" pitchFamily="34" charset="0"/>
              </a:rPr>
              <a:t>En 2025, Amplifier l’engagement de Supermarché Match à promouvoir une alimentation saine, avec des produits Bon pour moi, avec les conseils santés sur les différentes étapes du parcours clients … </a:t>
            </a:r>
            <a:br>
              <a:rPr lang="fr-FR" sz="2000" dirty="0">
                <a:latin typeface="Avenir Next LT Pro" panose="020B0504020202020204" pitchFamily="34" charset="0"/>
              </a:rPr>
            </a:br>
            <a:endParaRPr lang="fr-FR" sz="2000" dirty="0">
              <a:latin typeface="Avenir Next LT Pro" panose="020B0504020202020204" pitchFamily="34" charset="0"/>
            </a:endParaRPr>
          </a:p>
          <a:p>
            <a:pPr lvl="2" indent="0">
              <a:buNone/>
            </a:pPr>
            <a:r>
              <a:rPr lang="fr-FR" sz="2000" b="1" dirty="0">
                <a:latin typeface="Avenir Next LT Pro" panose="020B0504020202020204" pitchFamily="34" charset="0"/>
              </a:rPr>
              <a:t>Objectif : </a:t>
            </a:r>
            <a:br>
              <a:rPr lang="fr-FR" sz="2000" b="1" dirty="0">
                <a:latin typeface="Avenir Next LT Pro" panose="020B0504020202020204" pitchFamily="34" charset="0"/>
              </a:rPr>
            </a:br>
            <a:r>
              <a:rPr lang="fr-FR" sz="2000" dirty="0">
                <a:latin typeface="Avenir Next LT Pro" panose="020B0504020202020204" pitchFamily="34" charset="0"/>
              </a:rPr>
              <a:t>Préempter une promesse forte et prendre une longueur d’avance ; Renforcer l’image d’une enseigne experte dans le « bien manger » et capable d’accompagner ses clients vers des choix alimentaires frais et sains</a:t>
            </a:r>
          </a:p>
        </p:txBody>
      </p:sp>
      <p:sp>
        <p:nvSpPr>
          <p:cNvPr id="7" name="ZoneTexte 6">
            <a:extLst>
              <a:ext uri="{FF2B5EF4-FFF2-40B4-BE49-F238E27FC236}">
                <a16:creationId xmlns:a16="http://schemas.microsoft.com/office/drawing/2014/main" id="{36963015-FAAE-5C46-8B65-6153E16C7DF1}"/>
              </a:ext>
            </a:extLst>
          </p:cNvPr>
          <p:cNvSpPr txBox="1"/>
          <p:nvPr/>
        </p:nvSpPr>
        <p:spPr>
          <a:xfrm>
            <a:off x="191233" y="1143000"/>
            <a:ext cx="948837" cy="493340"/>
          </a:xfrm>
          <a:prstGeom prst="rect">
            <a:avLst/>
          </a:prstGeom>
          <a:noFill/>
        </p:spPr>
        <p:txBody>
          <a:bodyPr wrap="square">
            <a:spAutoFit/>
          </a:bodyPr>
          <a:lstStyle/>
          <a:p>
            <a:pPr>
              <a:lnSpc>
                <a:spcPts val="2800"/>
              </a:lnSpc>
            </a:pPr>
            <a:r>
              <a:rPr kumimoji="0" lang="fr-FR" sz="4000" b="1" i="0" u="none" strike="noStrike" kern="1200" cap="none" spc="0" normalizeH="0" baseline="0" noProof="0" dirty="0">
                <a:ln>
                  <a:noFill/>
                </a:ln>
                <a:solidFill>
                  <a:schemeClr val="bg1"/>
                </a:solidFill>
                <a:effectLst/>
                <a:highlight>
                  <a:srgbClr val="8ABD24"/>
                </a:highlight>
                <a:uLnTx/>
                <a:uFillTx/>
                <a:latin typeface="Magnel" panose="02000505000000020004" pitchFamily="2" charset="0"/>
                <a:ea typeface="+mn-ea"/>
              </a:rPr>
              <a:t>#5 </a:t>
            </a:r>
            <a:endParaRPr lang="fr-FR" b="1" dirty="0">
              <a:solidFill>
                <a:schemeClr val="bg1"/>
              </a:solidFill>
              <a:highlight>
                <a:srgbClr val="8ABD24"/>
              </a:highlight>
            </a:endParaRPr>
          </a:p>
        </p:txBody>
      </p:sp>
      <p:pic>
        <p:nvPicPr>
          <p:cNvPr id="4" name="Graphique 3" descr="Yoga avec un remplissage uni">
            <a:extLst>
              <a:ext uri="{FF2B5EF4-FFF2-40B4-BE49-F238E27FC236}">
                <a16:creationId xmlns:a16="http://schemas.microsoft.com/office/drawing/2014/main" id="{F7DC15EB-F729-B895-AAB1-A47F7796F06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971362" y="467901"/>
            <a:ext cx="1045399" cy="1045399"/>
          </a:xfrm>
          <a:prstGeom prst="rect">
            <a:avLst/>
          </a:prstGeom>
        </p:spPr>
      </p:pic>
    </p:spTree>
    <p:extLst>
      <p:ext uri="{BB962C8B-B14F-4D97-AF65-F5344CB8AC3E}">
        <p14:creationId xmlns:p14="http://schemas.microsoft.com/office/powerpoint/2010/main" val="315839803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97298CB-A5D9-58D7-B97E-85A89DF5CE08}"/>
              </a:ext>
            </a:extLst>
          </p:cNvPr>
          <p:cNvSpPr>
            <a:spLocks noGrp="1"/>
          </p:cNvSpPr>
          <p:nvPr>
            <p:ph type="title"/>
          </p:nvPr>
        </p:nvSpPr>
        <p:spPr/>
        <p:txBody>
          <a:bodyPr>
            <a:normAutofit fontScale="90000"/>
          </a:bodyPr>
          <a:lstStyle/>
          <a:p>
            <a:r>
              <a:rPr lang="fr-FR" dirty="0">
                <a:solidFill>
                  <a:schemeClr val="tx1"/>
                </a:solidFill>
                <a:latin typeface="Tahoma" panose="020B0604030504040204" pitchFamily="34" charset="0"/>
                <a:ea typeface="Tahoma" panose="020B0604030504040204" pitchFamily="34" charset="0"/>
                <a:cs typeface="Tahoma" panose="020B0604030504040204" pitchFamily="34" charset="0"/>
              </a:rPr>
              <a:t>Partis pris stratégiques 2025</a:t>
            </a:r>
          </a:p>
        </p:txBody>
      </p:sp>
      <p:sp>
        <p:nvSpPr>
          <p:cNvPr id="3" name="Espace réservé du contenu 2">
            <a:extLst>
              <a:ext uri="{FF2B5EF4-FFF2-40B4-BE49-F238E27FC236}">
                <a16:creationId xmlns:a16="http://schemas.microsoft.com/office/drawing/2014/main" id="{406DC30F-AC3B-DE32-C087-A8871357A33F}"/>
              </a:ext>
            </a:extLst>
          </p:cNvPr>
          <p:cNvSpPr>
            <a:spLocks noGrp="1"/>
          </p:cNvSpPr>
          <p:nvPr>
            <p:ph idx="1"/>
          </p:nvPr>
        </p:nvSpPr>
        <p:spPr>
          <a:xfrm>
            <a:off x="838200" y="1143000"/>
            <a:ext cx="10899531" cy="4839697"/>
          </a:xfrm>
        </p:spPr>
        <p:txBody>
          <a:bodyPr>
            <a:normAutofit/>
          </a:bodyPr>
          <a:lstStyle/>
          <a:p>
            <a:r>
              <a:rPr lang="fr-FR" dirty="0"/>
              <a:t>Renforcement de l’Expérience Client Digitale et du Drive</a:t>
            </a:r>
            <a:br>
              <a:rPr lang="fr-FR" dirty="0"/>
            </a:br>
            <a:endParaRPr lang="fr-FR" dirty="0">
              <a:latin typeface="Avenir Next LT Pro" panose="020B0504020202020204" pitchFamily="34" charset="0"/>
            </a:endParaRPr>
          </a:p>
          <a:p>
            <a:pPr lvl="2" indent="0">
              <a:buNone/>
            </a:pPr>
            <a:r>
              <a:rPr lang="fr-FR" sz="2400" b="1" dirty="0">
                <a:latin typeface="Tahoma" panose="020B0604030504040204" pitchFamily="34" charset="0"/>
                <a:ea typeface="Tahoma" panose="020B0604030504040204" pitchFamily="34" charset="0"/>
                <a:cs typeface="Tahoma" panose="020B0604030504040204" pitchFamily="34" charset="0"/>
              </a:rPr>
              <a:t>Accélérer la digitalisation pour une expérience fluide et cohérente sur tous les points de contact, en intégrant le drive comme levier de croissance majeur.</a:t>
            </a:r>
            <a:br>
              <a:rPr lang="fr-FR" sz="2400" dirty="0"/>
            </a:br>
            <a:br>
              <a:rPr lang="fr-FR" sz="2000" dirty="0">
                <a:latin typeface="Avenir Next LT Pro" panose="020B0504020202020204" pitchFamily="34" charset="0"/>
              </a:rPr>
            </a:br>
            <a:r>
              <a:rPr lang="fr-FR" sz="2000" dirty="0">
                <a:latin typeface="Avenir Next LT Pro" panose="020B0504020202020204" pitchFamily="34" charset="0"/>
              </a:rPr>
              <a:t>En 2025, développer une expérience omnicanale sans couture qui combine l’achat en magasin, le drive, et le digital pour offrir aux clients une flexibilité optimale et maximiser leur engagement avec l’enseigne. Le drive, en tant que canal en forte croissance, devient un pilier central de cette stratégie.</a:t>
            </a:r>
            <a:br>
              <a:rPr lang="fr-FR" sz="2000" dirty="0">
                <a:latin typeface="Avenir Next LT Pro" panose="020B0504020202020204" pitchFamily="34" charset="0"/>
              </a:rPr>
            </a:br>
            <a:endParaRPr lang="fr-FR" sz="2000" dirty="0">
              <a:latin typeface="Avenir Next LT Pro" panose="020B0504020202020204" pitchFamily="34" charset="0"/>
            </a:endParaRPr>
          </a:p>
          <a:p>
            <a:pPr lvl="2" indent="0">
              <a:buNone/>
            </a:pPr>
            <a:r>
              <a:rPr lang="fr-FR" sz="2000" b="1" dirty="0">
                <a:latin typeface="Avenir Next LT Pro" panose="020B0504020202020204" pitchFamily="34" charset="0"/>
              </a:rPr>
              <a:t>Objectif : </a:t>
            </a:r>
            <a:br>
              <a:rPr lang="fr-FR" sz="2000" b="1" dirty="0">
                <a:latin typeface="Avenir Next LT Pro" panose="020B0504020202020204" pitchFamily="34" charset="0"/>
              </a:rPr>
            </a:br>
            <a:r>
              <a:rPr lang="fr-FR" sz="2000" dirty="0">
                <a:latin typeface="Avenir Next LT Pro" panose="020B0504020202020204" pitchFamily="34" charset="0"/>
              </a:rPr>
              <a:t>Augmenter l’utilisation et la notoriété du drive en tant que service clé pour les clients pressés ou cherchant une alternative flexible à la visite en magasin. </a:t>
            </a:r>
          </a:p>
        </p:txBody>
      </p:sp>
      <p:sp>
        <p:nvSpPr>
          <p:cNvPr id="7" name="ZoneTexte 6">
            <a:extLst>
              <a:ext uri="{FF2B5EF4-FFF2-40B4-BE49-F238E27FC236}">
                <a16:creationId xmlns:a16="http://schemas.microsoft.com/office/drawing/2014/main" id="{36963015-FAAE-5C46-8B65-6153E16C7DF1}"/>
              </a:ext>
            </a:extLst>
          </p:cNvPr>
          <p:cNvSpPr txBox="1"/>
          <p:nvPr/>
        </p:nvSpPr>
        <p:spPr>
          <a:xfrm>
            <a:off x="191233" y="1143000"/>
            <a:ext cx="948837" cy="493340"/>
          </a:xfrm>
          <a:prstGeom prst="rect">
            <a:avLst/>
          </a:prstGeom>
          <a:noFill/>
        </p:spPr>
        <p:txBody>
          <a:bodyPr wrap="square">
            <a:spAutoFit/>
          </a:bodyPr>
          <a:lstStyle/>
          <a:p>
            <a:pPr>
              <a:lnSpc>
                <a:spcPts val="2800"/>
              </a:lnSpc>
            </a:pPr>
            <a:r>
              <a:rPr kumimoji="0" lang="fr-FR" sz="4000" b="1" i="0" u="none" strike="noStrike" kern="1200" cap="none" spc="0" normalizeH="0" baseline="0" noProof="0" dirty="0">
                <a:ln>
                  <a:noFill/>
                </a:ln>
                <a:solidFill>
                  <a:schemeClr val="bg1"/>
                </a:solidFill>
                <a:effectLst/>
                <a:highlight>
                  <a:srgbClr val="8ABD24"/>
                </a:highlight>
                <a:uLnTx/>
                <a:uFillTx/>
                <a:latin typeface="Magnel" panose="02000505000000020004" pitchFamily="2" charset="0"/>
                <a:ea typeface="+mn-ea"/>
              </a:rPr>
              <a:t>#6 </a:t>
            </a:r>
            <a:endParaRPr lang="fr-FR" b="1" dirty="0">
              <a:solidFill>
                <a:schemeClr val="bg1"/>
              </a:solidFill>
              <a:highlight>
                <a:srgbClr val="8ABD24"/>
              </a:highlight>
            </a:endParaRPr>
          </a:p>
        </p:txBody>
      </p:sp>
      <p:pic>
        <p:nvPicPr>
          <p:cNvPr id="5" name="Graphique 4" descr="Internet avec un remplissage uni">
            <a:extLst>
              <a:ext uri="{FF2B5EF4-FFF2-40B4-BE49-F238E27FC236}">
                <a16:creationId xmlns:a16="http://schemas.microsoft.com/office/drawing/2014/main" id="{1C34684A-A06C-2D39-5891-E1F910515AF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173345" y="284607"/>
            <a:ext cx="1107185" cy="1107185"/>
          </a:xfrm>
          <a:prstGeom prst="rect">
            <a:avLst/>
          </a:prstGeom>
        </p:spPr>
      </p:pic>
    </p:spTree>
    <p:extLst>
      <p:ext uri="{BB962C8B-B14F-4D97-AF65-F5344CB8AC3E}">
        <p14:creationId xmlns:p14="http://schemas.microsoft.com/office/powerpoint/2010/main" val="391156054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a:extLst>
              <a:ext uri="{FF2B5EF4-FFF2-40B4-BE49-F238E27FC236}">
                <a16:creationId xmlns:a16="http://schemas.microsoft.com/office/drawing/2014/main" id="{0D8A7FA2-4205-2E8B-7027-DB94453DD057}"/>
              </a:ext>
            </a:extLst>
          </p:cNvPr>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7731197F-5F16-4986-2530-A8DE1A45D299}"/>
              </a:ext>
            </a:extLst>
          </p:cNvPr>
          <p:cNvSpPr/>
          <p:nvPr/>
        </p:nvSpPr>
        <p:spPr>
          <a:xfrm>
            <a:off x="0" y="0"/>
            <a:ext cx="6490221" cy="6858000"/>
          </a:xfrm>
          <a:prstGeom prst="rect">
            <a:avLst/>
          </a:prstGeom>
          <a:solidFill>
            <a:schemeClr val="bg1">
              <a:alpha val="76078"/>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6" name="Image 5">
            <a:extLst>
              <a:ext uri="{FF2B5EF4-FFF2-40B4-BE49-F238E27FC236}">
                <a16:creationId xmlns:a16="http://schemas.microsoft.com/office/drawing/2014/main" id="{012A4DA1-3357-6A81-7AFF-81ABFAAEBF30}"/>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802985" y="1608886"/>
            <a:ext cx="2669707" cy="1143127"/>
          </a:xfrm>
          <a:prstGeom prst="rect">
            <a:avLst/>
          </a:prstGeom>
        </p:spPr>
      </p:pic>
      <p:sp>
        <p:nvSpPr>
          <p:cNvPr id="12" name="ZoneTexte 11">
            <a:extLst>
              <a:ext uri="{FF2B5EF4-FFF2-40B4-BE49-F238E27FC236}">
                <a16:creationId xmlns:a16="http://schemas.microsoft.com/office/drawing/2014/main" id="{C339248D-A76D-D951-9B2B-482771C483DD}"/>
              </a:ext>
            </a:extLst>
          </p:cNvPr>
          <p:cNvSpPr txBox="1"/>
          <p:nvPr/>
        </p:nvSpPr>
        <p:spPr>
          <a:xfrm>
            <a:off x="1203724" y="3901766"/>
            <a:ext cx="4012637" cy="707886"/>
          </a:xfrm>
          <a:prstGeom prst="rect">
            <a:avLst/>
          </a:prstGeom>
          <a:noFill/>
        </p:spPr>
        <p:txBody>
          <a:bodyPr wrap="none" rtlCol="0">
            <a:spAutoFit/>
          </a:bodyPr>
          <a:lstStyle/>
          <a:p>
            <a:r>
              <a:rPr lang="fr-FR" sz="4000" b="1" dirty="0">
                <a:solidFill>
                  <a:schemeClr val="accent6">
                    <a:lumMod val="50000"/>
                  </a:schemeClr>
                </a:solidFill>
                <a:latin typeface="Tahoma" panose="020B0604030504040204" pitchFamily="34" charset="0"/>
                <a:ea typeface="Tahoma" panose="020B0604030504040204" pitchFamily="34" charset="0"/>
                <a:cs typeface="Tahoma" panose="020B0604030504040204" pitchFamily="34" charset="0"/>
              </a:rPr>
              <a:t>Stratégie 2025</a:t>
            </a:r>
          </a:p>
        </p:txBody>
      </p:sp>
      <p:sp>
        <p:nvSpPr>
          <p:cNvPr id="13" name="ZoneTexte 12">
            <a:extLst>
              <a:ext uri="{FF2B5EF4-FFF2-40B4-BE49-F238E27FC236}">
                <a16:creationId xmlns:a16="http://schemas.microsoft.com/office/drawing/2014/main" id="{B14BFDF7-DDFE-9687-C574-8585DDC31E44}"/>
              </a:ext>
            </a:extLst>
          </p:cNvPr>
          <p:cNvSpPr txBox="1"/>
          <p:nvPr/>
        </p:nvSpPr>
        <p:spPr>
          <a:xfrm>
            <a:off x="860682" y="4758405"/>
            <a:ext cx="4626779" cy="584775"/>
          </a:xfrm>
          <a:prstGeom prst="rect">
            <a:avLst/>
          </a:prstGeom>
          <a:noFill/>
        </p:spPr>
        <p:txBody>
          <a:bodyPr wrap="none" rtlCol="0">
            <a:spAutoFit/>
          </a:bodyPr>
          <a:lstStyle/>
          <a:p>
            <a:r>
              <a:rPr lang="fr-FR" sz="3200" dirty="0">
                <a:solidFill>
                  <a:schemeClr val="accent6">
                    <a:lumMod val="50000"/>
                  </a:schemeClr>
                </a:solidFill>
                <a:latin typeface="Tahoma" panose="020B0604030504040204" pitchFamily="34" charset="0"/>
                <a:ea typeface="Tahoma" panose="020B0604030504040204" pitchFamily="34" charset="0"/>
                <a:cs typeface="Tahoma" panose="020B0604030504040204" pitchFamily="34" charset="0"/>
              </a:rPr>
              <a:t>Conquête &amp; valorisation </a:t>
            </a:r>
          </a:p>
        </p:txBody>
      </p:sp>
    </p:spTree>
    <p:extLst>
      <p:ext uri="{BB962C8B-B14F-4D97-AF65-F5344CB8AC3E}">
        <p14:creationId xmlns:p14="http://schemas.microsoft.com/office/powerpoint/2010/main" val="369364972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 7" descr="Une image contenant fruit, Aliments naturels, orange, Super-aliments&#10;&#10;Description générée automatiquement">
            <a:extLst>
              <a:ext uri="{FF2B5EF4-FFF2-40B4-BE49-F238E27FC236}">
                <a16:creationId xmlns:a16="http://schemas.microsoft.com/office/drawing/2014/main" id="{459EF484-73DD-6B12-23EE-7755B5672131}"/>
              </a:ext>
            </a:extLst>
          </p:cNvPr>
          <p:cNvPicPr>
            <a:picLocks noChangeAspect="1"/>
          </p:cNvPicPr>
          <p:nvPr/>
        </p:nvPicPr>
        <p:blipFill>
          <a:blip r:embed="rId2">
            <a:extLst>
              <a:ext uri="{28A0092B-C50C-407E-A947-70E740481C1C}">
                <a14:useLocalDpi xmlns:a14="http://schemas.microsoft.com/office/drawing/2010/main" val="0"/>
              </a:ext>
            </a:extLst>
          </a:blip>
          <a:srcRect l="10156" t="14973" r="9546" b="14712"/>
          <a:stretch/>
        </p:blipFill>
        <p:spPr>
          <a:xfrm>
            <a:off x="5774635" y="3260035"/>
            <a:ext cx="5579165" cy="3597965"/>
          </a:xfrm>
          <a:prstGeom prst="rect">
            <a:avLst/>
          </a:prstGeom>
        </p:spPr>
      </p:pic>
      <p:sp>
        <p:nvSpPr>
          <p:cNvPr id="2" name="Titre 1">
            <a:extLst>
              <a:ext uri="{FF2B5EF4-FFF2-40B4-BE49-F238E27FC236}">
                <a16:creationId xmlns:a16="http://schemas.microsoft.com/office/drawing/2014/main" id="{B97298CB-A5D9-58D7-B97E-85A89DF5CE08}"/>
              </a:ext>
            </a:extLst>
          </p:cNvPr>
          <p:cNvSpPr>
            <a:spLocks noGrp="1"/>
          </p:cNvSpPr>
          <p:nvPr>
            <p:ph type="title"/>
          </p:nvPr>
        </p:nvSpPr>
        <p:spPr/>
        <p:txBody>
          <a:bodyPr>
            <a:normAutofit/>
          </a:bodyPr>
          <a:lstStyle/>
          <a:p>
            <a:r>
              <a:rPr lang="fr-FR" sz="2800" b="1" dirty="0">
                <a:latin typeface="Tahoma" panose="020B0604030504040204" pitchFamily="34" charset="0"/>
                <a:ea typeface="Tahoma" panose="020B0604030504040204" pitchFamily="34" charset="0"/>
                <a:cs typeface="Tahoma" panose="020B0604030504040204" pitchFamily="34" charset="0"/>
              </a:rPr>
              <a:t>Axe 1 stratégie 2025</a:t>
            </a:r>
          </a:p>
        </p:txBody>
      </p:sp>
      <p:sp>
        <p:nvSpPr>
          <p:cNvPr id="3" name="Espace réservé du contenu 2">
            <a:extLst>
              <a:ext uri="{FF2B5EF4-FFF2-40B4-BE49-F238E27FC236}">
                <a16:creationId xmlns:a16="http://schemas.microsoft.com/office/drawing/2014/main" id="{406DC30F-AC3B-DE32-C087-A8871357A33F}"/>
              </a:ext>
            </a:extLst>
          </p:cNvPr>
          <p:cNvSpPr>
            <a:spLocks noGrp="1"/>
          </p:cNvSpPr>
          <p:nvPr>
            <p:ph idx="1"/>
          </p:nvPr>
        </p:nvSpPr>
        <p:spPr>
          <a:xfrm>
            <a:off x="838200" y="1872762"/>
            <a:ext cx="10899531" cy="4839697"/>
          </a:xfrm>
        </p:spPr>
        <p:txBody>
          <a:bodyPr>
            <a:normAutofit/>
          </a:bodyPr>
          <a:lstStyle/>
          <a:p>
            <a:pPr marL="0" indent="0">
              <a:buNone/>
            </a:pPr>
            <a:r>
              <a:rPr lang="fr-FR" sz="6600" dirty="0">
                <a:solidFill>
                  <a:srgbClr val="8ABD24"/>
                </a:solidFill>
                <a:latin typeface="Magnel" panose="02000505000000020004" pitchFamily="2" charset="0"/>
              </a:rPr>
              <a:t>Engage &amp; </a:t>
            </a:r>
            <a:r>
              <a:rPr lang="fr-FR" sz="6600" dirty="0" err="1">
                <a:solidFill>
                  <a:srgbClr val="8ABD24"/>
                </a:solidFill>
                <a:latin typeface="Magnel" panose="02000505000000020004" pitchFamily="2" charset="0"/>
              </a:rPr>
              <a:t>Retain</a:t>
            </a:r>
            <a:endParaRPr lang="fr-FR" sz="6600" dirty="0">
              <a:solidFill>
                <a:srgbClr val="8ABD24"/>
              </a:solidFill>
              <a:latin typeface="Magnel" panose="02000505000000020004" pitchFamily="2" charset="0"/>
            </a:endParaRPr>
          </a:p>
          <a:p>
            <a:pPr marL="0" indent="0">
              <a:buNone/>
            </a:pPr>
            <a:r>
              <a:rPr lang="fr-FR" sz="2400" b="1" dirty="0">
                <a:latin typeface="Tahoma" panose="020B0604030504040204" pitchFamily="34" charset="0"/>
                <a:ea typeface="Tahoma" panose="020B0604030504040204" pitchFamily="34" charset="0"/>
                <a:cs typeface="Tahoma" panose="020B0604030504040204" pitchFamily="34" charset="0"/>
              </a:rPr>
              <a:t>Fidélisation et Encartage des Nouveaux Clients</a:t>
            </a:r>
            <a:br>
              <a:rPr lang="fr-FR" sz="2400" dirty="0"/>
            </a:br>
            <a:br>
              <a:rPr lang="fr-FR" sz="2000" dirty="0">
                <a:latin typeface="Avenir Next LT Pro" panose="020B0504020202020204" pitchFamily="34" charset="0"/>
              </a:rPr>
            </a:br>
            <a:r>
              <a:rPr lang="fr-FR" sz="2000" dirty="0">
                <a:latin typeface="Avenir Next LT Pro" panose="020B0504020202020204" pitchFamily="34" charset="0"/>
              </a:rPr>
              <a:t> </a:t>
            </a:r>
          </a:p>
        </p:txBody>
      </p:sp>
    </p:spTree>
    <p:extLst>
      <p:ext uri="{BB962C8B-B14F-4D97-AF65-F5344CB8AC3E}">
        <p14:creationId xmlns:p14="http://schemas.microsoft.com/office/powerpoint/2010/main" val="223230150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 7" descr="Une image contenant fruit, Aliments naturels, orange, Super-aliments&#10;&#10;Description générée automatiquement">
            <a:extLst>
              <a:ext uri="{FF2B5EF4-FFF2-40B4-BE49-F238E27FC236}">
                <a16:creationId xmlns:a16="http://schemas.microsoft.com/office/drawing/2014/main" id="{459EF484-73DD-6B12-23EE-7755B5672131}"/>
              </a:ext>
            </a:extLst>
          </p:cNvPr>
          <p:cNvPicPr>
            <a:picLocks noChangeAspect="1"/>
          </p:cNvPicPr>
          <p:nvPr/>
        </p:nvPicPr>
        <p:blipFill>
          <a:blip r:embed="rId2">
            <a:extLst>
              <a:ext uri="{28A0092B-C50C-407E-A947-70E740481C1C}">
                <a14:useLocalDpi xmlns:a14="http://schemas.microsoft.com/office/drawing/2010/main" val="0"/>
              </a:ext>
            </a:extLst>
          </a:blip>
          <a:srcRect l="10156" t="14973" r="9546" b="14712"/>
          <a:stretch/>
        </p:blipFill>
        <p:spPr>
          <a:xfrm>
            <a:off x="8765931" y="165143"/>
            <a:ext cx="2895600" cy="1867352"/>
          </a:xfrm>
          <a:prstGeom prst="rect">
            <a:avLst/>
          </a:prstGeom>
        </p:spPr>
      </p:pic>
      <p:sp>
        <p:nvSpPr>
          <p:cNvPr id="2" name="Titre 1">
            <a:extLst>
              <a:ext uri="{FF2B5EF4-FFF2-40B4-BE49-F238E27FC236}">
                <a16:creationId xmlns:a16="http://schemas.microsoft.com/office/drawing/2014/main" id="{B97298CB-A5D9-58D7-B97E-85A89DF5CE08}"/>
              </a:ext>
            </a:extLst>
          </p:cNvPr>
          <p:cNvSpPr>
            <a:spLocks noGrp="1"/>
          </p:cNvSpPr>
          <p:nvPr>
            <p:ph type="title"/>
          </p:nvPr>
        </p:nvSpPr>
        <p:spPr>
          <a:xfrm>
            <a:off x="838200" y="74979"/>
            <a:ext cx="10515600" cy="1325563"/>
          </a:xfrm>
        </p:spPr>
        <p:txBody>
          <a:bodyPr>
            <a:normAutofit/>
          </a:bodyPr>
          <a:lstStyle/>
          <a:p>
            <a:r>
              <a:rPr lang="fr-FR" sz="2400" b="1" dirty="0">
                <a:latin typeface="Tahoma" panose="020B0604030504040204" pitchFamily="34" charset="0"/>
                <a:ea typeface="Tahoma" panose="020B0604030504040204" pitchFamily="34" charset="0"/>
                <a:cs typeface="Tahoma" panose="020B0604030504040204" pitchFamily="34" charset="0"/>
              </a:rPr>
              <a:t>Axe 1 stratégie 2025</a:t>
            </a:r>
          </a:p>
        </p:txBody>
      </p:sp>
      <p:sp>
        <p:nvSpPr>
          <p:cNvPr id="3" name="Espace réservé du contenu 2">
            <a:extLst>
              <a:ext uri="{FF2B5EF4-FFF2-40B4-BE49-F238E27FC236}">
                <a16:creationId xmlns:a16="http://schemas.microsoft.com/office/drawing/2014/main" id="{406DC30F-AC3B-DE32-C087-A8871357A33F}"/>
              </a:ext>
            </a:extLst>
          </p:cNvPr>
          <p:cNvSpPr>
            <a:spLocks noGrp="1"/>
          </p:cNvSpPr>
          <p:nvPr>
            <p:ph idx="1"/>
          </p:nvPr>
        </p:nvSpPr>
        <p:spPr>
          <a:xfrm>
            <a:off x="838200" y="1009151"/>
            <a:ext cx="10899531" cy="4839697"/>
          </a:xfrm>
        </p:spPr>
        <p:txBody>
          <a:bodyPr>
            <a:normAutofit/>
          </a:bodyPr>
          <a:lstStyle/>
          <a:p>
            <a:pPr marL="0" indent="0">
              <a:buNone/>
            </a:pPr>
            <a:r>
              <a:rPr lang="fr-FR" sz="4400" dirty="0">
                <a:solidFill>
                  <a:srgbClr val="8ABD24"/>
                </a:solidFill>
                <a:latin typeface="Magnel" panose="02000505000000020004" pitchFamily="2" charset="0"/>
              </a:rPr>
              <a:t>Engage &amp; </a:t>
            </a:r>
            <a:r>
              <a:rPr lang="fr-FR" sz="4400" dirty="0" err="1">
                <a:solidFill>
                  <a:srgbClr val="8ABD24"/>
                </a:solidFill>
                <a:latin typeface="Magnel" panose="02000505000000020004" pitchFamily="2" charset="0"/>
              </a:rPr>
              <a:t>Retain</a:t>
            </a:r>
            <a:endParaRPr lang="fr-FR" sz="4400" dirty="0">
              <a:solidFill>
                <a:srgbClr val="8ABD24"/>
              </a:solidFill>
              <a:latin typeface="Magnel" panose="02000505000000020004" pitchFamily="2" charset="0"/>
            </a:endParaRPr>
          </a:p>
          <a:p>
            <a:pPr marL="0" indent="0">
              <a:buNone/>
            </a:pPr>
            <a:r>
              <a:rPr lang="fr-FR" sz="1400" b="1" dirty="0">
                <a:latin typeface="Tahoma" panose="020B0604030504040204" pitchFamily="34" charset="0"/>
                <a:ea typeface="Tahoma" panose="020B0604030504040204" pitchFamily="34" charset="0"/>
                <a:cs typeface="Tahoma" panose="020B0604030504040204" pitchFamily="34" charset="0"/>
              </a:rPr>
              <a:t>Fidélisation et Encartage des Nouveaux Clients</a:t>
            </a:r>
            <a:br>
              <a:rPr lang="fr-FR" sz="1400" dirty="0"/>
            </a:br>
            <a:br>
              <a:rPr lang="fr-FR" sz="1200" dirty="0">
                <a:latin typeface="Avenir Next LT Pro" panose="020B0504020202020204" pitchFamily="34" charset="0"/>
              </a:rPr>
            </a:br>
            <a:r>
              <a:rPr lang="fr-FR" sz="1200" dirty="0">
                <a:latin typeface="Avenir Next LT Pro" panose="020B0504020202020204" pitchFamily="34" charset="0"/>
              </a:rPr>
              <a:t> </a:t>
            </a:r>
          </a:p>
        </p:txBody>
      </p:sp>
      <p:sp>
        <p:nvSpPr>
          <p:cNvPr id="5" name="ZoneTexte 4">
            <a:extLst>
              <a:ext uri="{FF2B5EF4-FFF2-40B4-BE49-F238E27FC236}">
                <a16:creationId xmlns:a16="http://schemas.microsoft.com/office/drawing/2014/main" id="{766098E7-6DD9-A0D2-5107-73DE9B07D210}"/>
              </a:ext>
            </a:extLst>
          </p:cNvPr>
          <p:cNvSpPr txBox="1"/>
          <p:nvPr/>
        </p:nvSpPr>
        <p:spPr>
          <a:xfrm>
            <a:off x="838199" y="2709527"/>
            <a:ext cx="10398369" cy="2862322"/>
          </a:xfrm>
          <a:prstGeom prst="rect">
            <a:avLst/>
          </a:prstGeom>
          <a:noFill/>
        </p:spPr>
        <p:txBody>
          <a:bodyPr wrap="square">
            <a:spAutoFit/>
          </a:bodyPr>
          <a:lstStyle/>
          <a:p>
            <a:r>
              <a:rPr lang="fr-FR" b="1" dirty="0">
                <a:latin typeface="Avenir Next LT Pro" panose="020B0504020202020204" pitchFamily="34" charset="0"/>
                <a:ea typeface="Tahoma" panose="020B0604030504040204" pitchFamily="34" charset="0"/>
                <a:cs typeface="Tahoma" panose="020B0604030504040204" pitchFamily="34" charset="0"/>
              </a:rPr>
              <a:t>Valorisation de la fidélité – </a:t>
            </a:r>
            <a:r>
              <a:rPr lang="fr-FR" sz="3600" b="1" dirty="0">
                <a:solidFill>
                  <a:schemeClr val="bg1"/>
                </a:solidFill>
                <a:highlight>
                  <a:srgbClr val="526469"/>
                </a:highlight>
                <a:latin typeface="Avenir Next LT Pro" panose="020B0504020202020204" pitchFamily="34" charset="0"/>
                <a:ea typeface="Tahoma" panose="020B0604030504040204" pitchFamily="34" charset="0"/>
                <a:cs typeface="Tahoma" panose="020B0604030504040204" pitchFamily="34" charset="0"/>
              </a:rPr>
              <a:t>Big Bang Fidélité</a:t>
            </a:r>
            <a:r>
              <a:rPr lang="fr-FR" sz="3600" dirty="0">
                <a:solidFill>
                  <a:schemeClr val="bg1"/>
                </a:solidFill>
                <a:highlight>
                  <a:srgbClr val="526469"/>
                </a:highlight>
                <a:latin typeface="Avenir Next LT Pro" panose="020B0504020202020204" pitchFamily="34" charset="0"/>
                <a:ea typeface="Tahoma" panose="020B0604030504040204" pitchFamily="34" charset="0"/>
                <a:cs typeface="Tahoma" panose="020B0604030504040204" pitchFamily="34" charset="0"/>
              </a:rPr>
              <a:t> </a:t>
            </a:r>
            <a:br>
              <a:rPr lang="fr-FR" dirty="0">
                <a:latin typeface="Avenir Next LT Pro" panose="020B0504020202020204" pitchFamily="34" charset="0"/>
                <a:ea typeface="Tahoma" panose="020B0604030504040204" pitchFamily="34" charset="0"/>
                <a:cs typeface="Tahoma" panose="020B0604030504040204" pitchFamily="34" charset="0"/>
              </a:rPr>
            </a:br>
            <a:endParaRPr lang="fr-FR" dirty="0">
              <a:latin typeface="Avenir Next LT Pro" panose="020B0504020202020204" pitchFamily="34" charset="0"/>
              <a:ea typeface="Tahoma" panose="020B0604030504040204" pitchFamily="34" charset="0"/>
              <a:cs typeface="Tahoma" panose="020B0604030504040204" pitchFamily="34" charset="0"/>
            </a:endParaRPr>
          </a:p>
          <a:p>
            <a:pPr>
              <a:buFont typeface="Arial" panose="020B0604020202020204" pitchFamily="34" charset="0"/>
              <a:buChar char="•"/>
            </a:pPr>
            <a:r>
              <a:rPr lang="fr-FR" b="1" dirty="0">
                <a:latin typeface="Avenir Next LT Pro" panose="020B0504020202020204" pitchFamily="34" charset="0"/>
                <a:ea typeface="Tahoma" panose="020B0604030504040204" pitchFamily="34" charset="0"/>
                <a:cs typeface="Tahoma" panose="020B0604030504040204" pitchFamily="34" charset="0"/>
              </a:rPr>
              <a:t>Rendre le programme de fidélité plus visible et accessible</a:t>
            </a:r>
            <a:r>
              <a:rPr lang="fr-FR" dirty="0">
                <a:latin typeface="Avenir Next LT Pro" panose="020B0504020202020204" pitchFamily="34" charset="0"/>
                <a:ea typeface="Tahoma" panose="020B0604030504040204" pitchFamily="34" charset="0"/>
                <a:cs typeface="Tahoma" panose="020B0604030504040204" pitchFamily="34" charset="0"/>
              </a:rPr>
              <a:t>, en mettant en avant sa générosité (avantages concrets, cagnottage, offres exclusives) &amp; inclure les actions digitales pour attirer une audience plus jeune, notamment via des challenges et jeux interactifs sur les réseaux sociaux comme </a:t>
            </a:r>
            <a:r>
              <a:rPr lang="fr-FR" dirty="0" err="1">
                <a:latin typeface="Avenir Next LT Pro" panose="020B0504020202020204" pitchFamily="34" charset="0"/>
                <a:ea typeface="Tahoma" panose="020B0604030504040204" pitchFamily="34" charset="0"/>
                <a:cs typeface="Tahoma" panose="020B0604030504040204" pitchFamily="34" charset="0"/>
              </a:rPr>
              <a:t>TikTok</a:t>
            </a:r>
            <a:r>
              <a:rPr lang="fr-FR" dirty="0">
                <a:latin typeface="Avenir Next LT Pro" panose="020B0504020202020204" pitchFamily="34" charset="0"/>
                <a:ea typeface="Tahoma" panose="020B0604030504040204" pitchFamily="34" charset="0"/>
                <a:cs typeface="Tahoma" panose="020B0604030504040204" pitchFamily="34" charset="0"/>
              </a:rPr>
              <a:t>.</a:t>
            </a:r>
            <a:br>
              <a:rPr lang="fr-FR" dirty="0">
                <a:latin typeface="Avenir Next LT Pro" panose="020B0504020202020204" pitchFamily="34" charset="0"/>
                <a:ea typeface="Tahoma" panose="020B0604030504040204" pitchFamily="34" charset="0"/>
                <a:cs typeface="Tahoma" panose="020B0604030504040204" pitchFamily="34" charset="0"/>
              </a:rPr>
            </a:br>
            <a:endParaRPr lang="fr-FR" dirty="0">
              <a:latin typeface="Avenir Next LT Pro" panose="020B0504020202020204" pitchFamily="34" charset="0"/>
              <a:ea typeface="Tahoma" panose="020B0604030504040204" pitchFamily="34" charset="0"/>
              <a:cs typeface="Tahoma" panose="020B0604030504040204" pitchFamily="34" charset="0"/>
            </a:endParaRPr>
          </a:p>
          <a:p>
            <a:pPr>
              <a:buFont typeface="Arial" panose="020B0604020202020204" pitchFamily="34" charset="0"/>
              <a:buChar char="•"/>
            </a:pPr>
            <a:r>
              <a:rPr lang="fr-FR" b="1" dirty="0">
                <a:latin typeface="Avenir Next LT Pro" panose="020B0504020202020204" pitchFamily="34" charset="0"/>
                <a:ea typeface="Tahoma" panose="020B0604030504040204" pitchFamily="34" charset="0"/>
                <a:cs typeface="Tahoma" panose="020B0604030504040204" pitchFamily="34" charset="0"/>
              </a:rPr>
              <a:t>Soutenir la gamification intégré à l’application Match, </a:t>
            </a:r>
            <a:r>
              <a:rPr lang="fr-FR" dirty="0">
                <a:latin typeface="Avenir Next LT Pro" panose="020B0504020202020204" pitchFamily="34" charset="0"/>
                <a:ea typeface="Tahoma" panose="020B0604030504040204" pitchFamily="34" charset="0"/>
                <a:cs typeface="Tahoma" panose="020B0604030504040204" pitchFamily="34" charset="0"/>
              </a:rPr>
              <a:t>incitant les clients à cumuler des points non seulement par leurs achats, mais aussi via des interactions en ligne (ex : jeux, sondages).</a:t>
            </a:r>
          </a:p>
        </p:txBody>
      </p:sp>
    </p:spTree>
    <p:extLst>
      <p:ext uri="{BB962C8B-B14F-4D97-AF65-F5344CB8AC3E}">
        <p14:creationId xmlns:p14="http://schemas.microsoft.com/office/powerpoint/2010/main" val="267290384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 7" descr="Une image contenant fruit, Aliments naturels, orange, Super-aliments&#10;&#10;Description générée automatiquement">
            <a:extLst>
              <a:ext uri="{FF2B5EF4-FFF2-40B4-BE49-F238E27FC236}">
                <a16:creationId xmlns:a16="http://schemas.microsoft.com/office/drawing/2014/main" id="{459EF484-73DD-6B12-23EE-7755B5672131}"/>
              </a:ext>
            </a:extLst>
          </p:cNvPr>
          <p:cNvPicPr>
            <a:picLocks noChangeAspect="1"/>
          </p:cNvPicPr>
          <p:nvPr/>
        </p:nvPicPr>
        <p:blipFill>
          <a:blip r:embed="rId2">
            <a:extLst>
              <a:ext uri="{28A0092B-C50C-407E-A947-70E740481C1C}">
                <a14:useLocalDpi xmlns:a14="http://schemas.microsoft.com/office/drawing/2010/main" val="0"/>
              </a:ext>
            </a:extLst>
          </a:blip>
          <a:srcRect l="10156" t="14973" r="9546" b="14712"/>
          <a:stretch/>
        </p:blipFill>
        <p:spPr>
          <a:xfrm>
            <a:off x="8765931" y="165143"/>
            <a:ext cx="2895600" cy="1867352"/>
          </a:xfrm>
          <a:prstGeom prst="rect">
            <a:avLst/>
          </a:prstGeom>
        </p:spPr>
      </p:pic>
      <p:sp>
        <p:nvSpPr>
          <p:cNvPr id="2" name="Titre 1">
            <a:extLst>
              <a:ext uri="{FF2B5EF4-FFF2-40B4-BE49-F238E27FC236}">
                <a16:creationId xmlns:a16="http://schemas.microsoft.com/office/drawing/2014/main" id="{B97298CB-A5D9-58D7-B97E-85A89DF5CE08}"/>
              </a:ext>
            </a:extLst>
          </p:cNvPr>
          <p:cNvSpPr>
            <a:spLocks noGrp="1"/>
          </p:cNvSpPr>
          <p:nvPr>
            <p:ph type="title"/>
          </p:nvPr>
        </p:nvSpPr>
        <p:spPr>
          <a:xfrm>
            <a:off x="838200" y="74979"/>
            <a:ext cx="10515600" cy="1325563"/>
          </a:xfrm>
        </p:spPr>
        <p:txBody>
          <a:bodyPr>
            <a:normAutofit/>
          </a:bodyPr>
          <a:lstStyle/>
          <a:p>
            <a:r>
              <a:rPr lang="fr-FR" sz="2400" b="1" dirty="0">
                <a:latin typeface="Tahoma" panose="020B0604030504040204" pitchFamily="34" charset="0"/>
                <a:ea typeface="Tahoma" panose="020B0604030504040204" pitchFamily="34" charset="0"/>
                <a:cs typeface="Tahoma" panose="020B0604030504040204" pitchFamily="34" charset="0"/>
              </a:rPr>
              <a:t>Axe 1 stratégie 2025</a:t>
            </a:r>
          </a:p>
        </p:txBody>
      </p:sp>
      <p:sp>
        <p:nvSpPr>
          <p:cNvPr id="3" name="Espace réservé du contenu 2">
            <a:extLst>
              <a:ext uri="{FF2B5EF4-FFF2-40B4-BE49-F238E27FC236}">
                <a16:creationId xmlns:a16="http://schemas.microsoft.com/office/drawing/2014/main" id="{406DC30F-AC3B-DE32-C087-A8871357A33F}"/>
              </a:ext>
            </a:extLst>
          </p:cNvPr>
          <p:cNvSpPr>
            <a:spLocks noGrp="1"/>
          </p:cNvSpPr>
          <p:nvPr>
            <p:ph idx="1"/>
          </p:nvPr>
        </p:nvSpPr>
        <p:spPr>
          <a:xfrm>
            <a:off x="838200" y="1009151"/>
            <a:ext cx="10899531" cy="4839697"/>
          </a:xfrm>
        </p:spPr>
        <p:txBody>
          <a:bodyPr>
            <a:normAutofit/>
          </a:bodyPr>
          <a:lstStyle/>
          <a:p>
            <a:pPr marL="0" indent="0">
              <a:buNone/>
            </a:pPr>
            <a:r>
              <a:rPr lang="fr-FR" sz="4400" dirty="0">
                <a:solidFill>
                  <a:srgbClr val="8ABD24"/>
                </a:solidFill>
                <a:latin typeface="Magnel" panose="02000505000000020004" pitchFamily="2" charset="0"/>
              </a:rPr>
              <a:t>Engage &amp; </a:t>
            </a:r>
            <a:r>
              <a:rPr lang="fr-FR" sz="4400" dirty="0" err="1">
                <a:solidFill>
                  <a:srgbClr val="8ABD24"/>
                </a:solidFill>
                <a:latin typeface="Magnel" panose="02000505000000020004" pitchFamily="2" charset="0"/>
              </a:rPr>
              <a:t>Retain</a:t>
            </a:r>
            <a:endParaRPr lang="fr-FR" sz="4400" dirty="0">
              <a:solidFill>
                <a:srgbClr val="8ABD24"/>
              </a:solidFill>
              <a:latin typeface="Magnel" panose="02000505000000020004" pitchFamily="2" charset="0"/>
            </a:endParaRPr>
          </a:p>
          <a:p>
            <a:pPr marL="0" indent="0">
              <a:buNone/>
            </a:pPr>
            <a:r>
              <a:rPr lang="fr-FR" sz="1400" b="1" dirty="0">
                <a:latin typeface="Tahoma" panose="020B0604030504040204" pitchFamily="34" charset="0"/>
                <a:ea typeface="Tahoma" panose="020B0604030504040204" pitchFamily="34" charset="0"/>
                <a:cs typeface="Tahoma" panose="020B0604030504040204" pitchFamily="34" charset="0"/>
              </a:rPr>
              <a:t>Fidélisation et Encartage des Nouveaux Clients</a:t>
            </a:r>
            <a:br>
              <a:rPr lang="fr-FR" sz="1400" dirty="0"/>
            </a:br>
            <a:br>
              <a:rPr lang="fr-FR" sz="1200" dirty="0">
                <a:latin typeface="Avenir Next LT Pro" panose="020B0504020202020204" pitchFamily="34" charset="0"/>
              </a:rPr>
            </a:br>
            <a:r>
              <a:rPr lang="fr-FR" sz="1200" dirty="0">
                <a:latin typeface="Avenir Next LT Pro" panose="020B0504020202020204" pitchFamily="34" charset="0"/>
              </a:rPr>
              <a:t> </a:t>
            </a:r>
          </a:p>
        </p:txBody>
      </p:sp>
      <p:sp>
        <p:nvSpPr>
          <p:cNvPr id="5" name="ZoneTexte 4">
            <a:extLst>
              <a:ext uri="{FF2B5EF4-FFF2-40B4-BE49-F238E27FC236}">
                <a16:creationId xmlns:a16="http://schemas.microsoft.com/office/drawing/2014/main" id="{766098E7-6DD9-A0D2-5107-73DE9B07D210}"/>
              </a:ext>
            </a:extLst>
          </p:cNvPr>
          <p:cNvSpPr txBox="1"/>
          <p:nvPr/>
        </p:nvSpPr>
        <p:spPr>
          <a:xfrm>
            <a:off x="838199" y="2709527"/>
            <a:ext cx="10398369" cy="3970318"/>
          </a:xfrm>
          <a:prstGeom prst="rect">
            <a:avLst/>
          </a:prstGeom>
          <a:noFill/>
        </p:spPr>
        <p:txBody>
          <a:bodyPr wrap="square">
            <a:spAutoFit/>
          </a:bodyPr>
          <a:lstStyle/>
          <a:p>
            <a:r>
              <a:rPr lang="fr-FR" b="1" dirty="0">
                <a:latin typeface="Avenir Next LT Pro" panose="020B0504020202020204" pitchFamily="34" charset="0"/>
                <a:ea typeface="Tahoma" panose="020B0604030504040204" pitchFamily="34" charset="0"/>
                <a:cs typeface="Tahoma" panose="020B0604030504040204" pitchFamily="34" charset="0"/>
              </a:rPr>
              <a:t>Valorisation de la fidélité – </a:t>
            </a:r>
            <a:r>
              <a:rPr lang="fr-FR" sz="3600" b="1" dirty="0">
                <a:solidFill>
                  <a:schemeClr val="bg1"/>
                </a:solidFill>
                <a:highlight>
                  <a:srgbClr val="526469"/>
                </a:highlight>
                <a:latin typeface="Avenir Next LT Pro" panose="020B0504020202020204" pitchFamily="34" charset="0"/>
                <a:ea typeface="Tahoma" panose="020B0604030504040204" pitchFamily="34" charset="0"/>
                <a:cs typeface="Tahoma" panose="020B0604030504040204" pitchFamily="34" charset="0"/>
              </a:rPr>
              <a:t>Big Bang Fidélité</a:t>
            </a:r>
            <a:r>
              <a:rPr lang="fr-FR" sz="3600" dirty="0">
                <a:solidFill>
                  <a:schemeClr val="bg1"/>
                </a:solidFill>
                <a:highlight>
                  <a:srgbClr val="526469"/>
                </a:highlight>
                <a:latin typeface="Avenir Next LT Pro" panose="020B0504020202020204" pitchFamily="34" charset="0"/>
                <a:ea typeface="Tahoma" panose="020B0604030504040204" pitchFamily="34" charset="0"/>
                <a:cs typeface="Tahoma" panose="020B0604030504040204" pitchFamily="34" charset="0"/>
              </a:rPr>
              <a:t> </a:t>
            </a:r>
            <a:br>
              <a:rPr lang="fr-FR" dirty="0">
                <a:latin typeface="Avenir Next LT Pro" panose="020B0504020202020204" pitchFamily="34" charset="0"/>
                <a:ea typeface="Tahoma" panose="020B0604030504040204" pitchFamily="34" charset="0"/>
                <a:cs typeface="Tahoma" panose="020B0604030504040204" pitchFamily="34" charset="0"/>
              </a:rPr>
            </a:br>
            <a:endParaRPr lang="fr-FR" dirty="0">
              <a:latin typeface="Avenir Next LT Pro" panose="020B0504020202020204" pitchFamily="34" charset="0"/>
              <a:ea typeface="Tahoma" panose="020B0604030504040204" pitchFamily="34" charset="0"/>
              <a:cs typeface="Tahoma" panose="020B0604030504040204" pitchFamily="34" charset="0"/>
            </a:endParaRPr>
          </a:p>
          <a:p>
            <a:r>
              <a:rPr lang="fr-FR" b="1" dirty="0">
                <a:latin typeface="Avenir Next LT Pro" panose="020B0504020202020204" pitchFamily="34" charset="0"/>
                <a:ea typeface="Tahoma" panose="020B0604030504040204" pitchFamily="34" charset="0"/>
                <a:cs typeface="Tahoma" panose="020B0604030504040204" pitchFamily="34" charset="0"/>
              </a:rPr>
              <a:t>Dispositif à prévoir :</a:t>
            </a:r>
            <a:br>
              <a:rPr lang="fr-FR" b="1" dirty="0">
                <a:latin typeface="Avenir Next LT Pro" panose="020B0504020202020204" pitchFamily="34" charset="0"/>
                <a:ea typeface="Tahoma" panose="020B0604030504040204" pitchFamily="34" charset="0"/>
                <a:cs typeface="Tahoma" panose="020B0604030504040204" pitchFamily="34" charset="0"/>
              </a:rPr>
            </a:br>
            <a:endParaRPr lang="fr-FR" b="1" dirty="0">
              <a:latin typeface="Avenir Next LT Pro" panose="020B0504020202020204" pitchFamily="34" charset="0"/>
              <a:ea typeface="Tahoma" panose="020B0604030504040204" pitchFamily="34" charset="0"/>
              <a:cs typeface="Tahoma" panose="020B0604030504040204" pitchFamily="34" charset="0"/>
            </a:endParaRPr>
          </a:p>
          <a:p>
            <a:pPr marL="285750" indent="-285750">
              <a:buBlip>
                <a:blip r:embed="rId3">
                  <a:extLst>
                    <a:ext uri="{96DAC541-7B7A-43D3-8B79-37D633B846F1}">
                      <asvg:svgBlip xmlns:asvg="http://schemas.microsoft.com/office/drawing/2016/SVG/main" r:embed="rId4"/>
                    </a:ext>
                  </a:extLst>
                </a:blip>
              </a:buBlip>
            </a:pPr>
            <a:r>
              <a:rPr lang="fr-FR" b="1" dirty="0">
                <a:solidFill>
                  <a:schemeClr val="bg1"/>
                </a:solidFill>
                <a:highlight>
                  <a:srgbClr val="526469"/>
                </a:highlight>
                <a:latin typeface="Avenir Next LT Pro" panose="020B0504020202020204" pitchFamily="34" charset="0"/>
                <a:ea typeface="Tahoma" panose="020B0604030504040204" pitchFamily="34" charset="0"/>
                <a:cs typeface="Tahoma" panose="020B0604030504040204" pitchFamily="34" charset="0"/>
              </a:rPr>
              <a:t>Campagne d’emailing cible de conquête</a:t>
            </a:r>
            <a:br>
              <a:rPr lang="fr-FR" b="1" dirty="0">
                <a:solidFill>
                  <a:schemeClr val="bg1"/>
                </a:solidFill>
                <a:highlight>
                  <a:srgbClr val="526469"/>
                </a:highlight>
                <a:latin typeface="Avenir Next LT Pro" panose="020B0504020202020204" pitchFamily="34" charset="0"/>
                <a:ea typeface="Tahoma" panose="020B0604030504040204" pitchFamily="34" charset="0"/>
                <a:cs typeface="Tahoma" panose="020B0604030504040204" pitchFamily="34" charset="0"/>
              </a:rPr>
            </a:br>
            <a:r>
              <a:rPr lang="fr-FR" b="1" dirty="0">
                <a:solidFill>
                  <a:schemeClr val="bg1"/>
                </a:solidFill>
                <a:highlight>
                  <a:srgbClr val="526469"/>
                </a:highlight>
                <a:latin typeface="Avenir Next LT Pro" panose="020B0504020202020204" pitchFamily="34" charset="0"/>
                <a:ea typeface="Tahoma" panose="020B0604030504040204" pitchFamily="34" charset="0"/>
                <a:cs typeface="Tahoma" panose="020B0604030504040204" pitchFamily="34" charset="0"/>
              </a:rPr>
              <a:t>Dispositif de conquête SMS</a:t>
            </a:r>
          </a:p>
          <a:p>
            <a:pPr marL="285750" indent="-285750">
              <a:buBlip>
                <a:blip r:embed="rId3">
                  <a:extLst>
                    <a:ext uri="{96DAC541-7B7A-43D3-8B79-37D633B846F1}">
                      <asvg:svgBlip xmlns:asvg="http://schemas.microsoft.com/office/drawing/2016/SVG/main" r:embed="rId4"/>
                    </a:ext>
                  </a:extLst>
                </a:blip>
              </a:buBlip>
            </a:pPr>
            <a:endParaRPr lang="fr-FR" b="1" dirty="0">
              <a:latin typeface="Avenir Next LT Pro" panose="020B0504020202020204" pitchFamily="34" charset="0"/>
              <a:ea typeface="Tahoma" panose="020B0604030504040204" pitchFamily="34" charset="0"/>
              <a:cs typeface="Tahoma" panose="020B0604030504040204" pitchFamily="34" charset="0"/>
            </a:endParaRPr>
          </a:p>
          <a:p>
            <a:pPr marL="285750" indent="-285750">
              <a:buBlip>
                <a:blip r:embed="rId3">
                  <a:extLst>
                    <a:ext uri="{96DAC541-7B7A-43D3-8B79-37D633B846F1}">
                      <asvg:svgBlip xmlns:asvg="http://schemas.microsoft.com/office/drawing/2016/SVG/main" r:embed="rId4"/>
                    </a:ext>
                  </a:extLst>
                </a:blip>
              </a:buBlip>
            </a:pPr>
            <a:r>
              <a:rPr lang="fr-FR" b="1" dirty="0">
                <a:solidFill>
                  <a:schemeClr val="bg1"/>
                </a:solidFill>
                <a:highlight>
                  <a:srgbClr val="526469"/>
                </a:highlight>
                <a:latin typeface="Avenir Next LT Pro" panose="020B0504020202020204" pitchFamily="34" charset="0"/>
                <a:ea typeface="Tahoma" panose="020B0604030504040204" pitchFamily="34" charset="0"/>
                <a:cs typeface="Tahoma" panose="020B0604030504040204" pitchFamily="34" charset="0"/>
              </a:rPr>
              <a:t>Nouvelle expression de la fidélité</a:t>
            </a:r>
          </a:p>
          <a:p>
            <a:pPr marL="285750" indent="-285750">
              <a:buBlip>
                <a:blip r:embed="rId3">
                  <a:extLst>
                    <a:ext uri="{96DAC541-7B7A-43D3-8B79-37D633B846F1}">
                      <asvg:svgBlip xmlns:asvg="http://schemas.microsoft.com/office/drawing/2016/SVG/main" r:embed="rId4"/>
                    </a:ext>
                  </a:extLst>
                </a:blip>
              </a:buBlip>
            </a:pPr>
            <a:endParaRPr lang="fr-FR" b="1" dirty="0">
              <a:latin typeface="Avenir Next LT Pro" panose="020B0504020202020204" pitchFamily="34" charset="0"/>
              <a:ea typeface="Tahoma" panose="020B0604030504040204" pitchFamily="34" charset="0"/>
              <a:cs typeface="Tahoma" panose="020B0604030504040204" pitchFamily="34" charset="0"/>
            </a:endParaRPr>
          </a:p>
          <a:p>
            <a:pPr marL="285750" indent="-285750">
              <a:buBlip>
                <a:blip r:embed="rId3">
                  <a:extLst>
                    <a:ext uri="{96DAC541-7B7A-43D3-8B79-37D633B846F1}">
                      <asvg:svgBlip xmlns:asvg="http://schemas.microsoft.com/office/drawing/2016/SVG/main" r:embed="rId4"/>
                    </a:ext>
                  </a:extLst>
                </a:blip>
              </a:buBlip>
            </a:pPr>
            <a:r>
              <a:rPr lang="fr-FR" b="1" dirty="0">
                <a:solidFill>
                  <a:schemeClr val="bg1"/>
                </a:solidFill>
                <a:highlight>
                  <a:srgbClr val="526469"/>
                </a:highlight>
                <a:latin typeface="Avenir Next LT Pro" panose="020B0504020202020204" pitchFamily="34" charset="0"/>
                <a:ea typeface="Tahoma" panose="020B0604030504040204" pitchFamily="34" charset="0"/>
                <a:cs typeface="Tahoma" panose="020B0604030504040204" pitchFamily="34" charset="0"/>
              </a:rPr>
              <a:t>Opération dédiée dans le PAC a la création de la carte</a:t>
            </a:r>
          </a:p>
          <a:p>
            <a:pPr marL="285750" indent="-285750">
              <a:buBlip>
                <a:blip r:embed="rId3">
                  <a:extLst>
                    <a:ext uri="{96DAC541-7B7A-43D3-8B79-37D633B846F1}">
                      <asvg:svgBlip xmlns:asvg="http://schemas.microsoft.com/office/drawing/2016/SVG/main" r:embed="rId4"/>
                    </a:ext>
                  </a:extLst>
                </a:blip>
              </a:buBlip>
            </a:pPr>
            <a:endParaRPr lang="fr-FR" b="1" dirty="0">
              <a:latin typeface="Avenir Next LT Pro" panose="020B0504020202020204" pitchFamily="34" charset="0"/>
              <a:ea typeface="Tahoma" panose="020B0604030504040204" pitchFamily="34" charset="0"/>
              <a:cs typeface="Tahoma" panose="020B0604030504040204" pitchFamily="34" charset="0"/>
            </a:endParaRPr>
          </a:p>
          <a:p>
            <a:pPr marL="285750" indent="-285750">
              <a:buBlip>
                <a:blip r:embed="rId3">
                  <a:extLst>
                    <a:ext uri="{96DAC541-7B7A-43D3-8B79-37D633B846F1}">
                      <asvg:svgBlip xmlns:asvg="http://schemas.microsoft.com/office/drawing/2016/SVG/main" r:embed="rId4"/>
                    </a:ext>
                  </a:extLst>
                </a:blip>
              </a:buBlip>
            </a:pPr>
            <a:endParaRPr lang="fr-FR" b="1" dirty="0">
              <a:latin typeface="Avenir Next LT Pro" panose="020B0504020202020204" pitchFamily="34" charset="0"/>
              <a:ea typeface="Tahoma" panose="020B0604030504040204" pitchFamily="34" charset="0"/>
              <a:cs typeface="Tahoma" panose="020B0604030504040204" pitchFamily="34" charset="0"/>
            </a:endParaRPr>
          </a:p>
          <a:p>
            <a:pPr>
              <a:buFont typeface="Arial" panose="020B0604020202020204" pitchFamily="34" charset="0"/>
              <a:buChar char="•"/>
            </a:pPr>
            <a:endParaRPr lang="fr-FR" dirty="0">
              <a:latin typeface="Avenir Next LT Pro" panose="020B050402020202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78756954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0B8005-3232-F7CF-B136-FA3EED69593E}"/>
            </a:ext>
          </a:extLst>
        </p:cNvPr>
        <p:cNvGrpSpPr/>
        <p:nvPr/>
      </p:nvGrpSpPr>
      <p:grpSpPr>
        <a:xfrm>
          <a:off x="0" y="0"/>
          <a:ext cx="0" cy="0"/>
          <a:chOff x="0" y="0"/>
          <a:chExt cx="0" cy="0"/>
        </a:xfrm>
      </p:grpSpPr>
      <p:pic>
        <p:nvPicPr>
          <p:cNvPr id="8" name="Image 7" descr="Une image contenant fruit, Aliments naturels, orange, Super-aliments&#10;&#10;Description générée automatiquement">
            <a:extLst>
              <a:ext uri="{FF2B5EF4-FFF2-40B4-BE49-F238E27FC236}">
                <a16:creationId xmlns:a16="http://schemas.microsoft.com/office/drawing/2014/main" id="{AC1CD276-900B-EE99-D80F-2076AF3972CC}"/>
              </a:ext>
            </a:extLst>
          </p:cNvPr>
          <p:cNvPicPr>
            <a:picLocks noChangeAspect="1"/>
          </p:cNvPicPr>
          <p:nvPr/>
        </p:nvPicPr>
        <p:blipFill>
          <a:blip r:embed="rId2">
            <a:extLst>
              <a:ext uri="{28A0092B-C50C-407E-A947-70E740481C1C}">
                <a14:useLocalDpi xmlns:a14="http://schemas.microsoft.com/office/drawing/2010/main" val="0"/>
              </a:ext>
            </a:extLst>
          </a:blip>
          <a:srcRect l="10156" t="14973" r="9546" b="14712"/>
          <a:stretch/>
        </p:blipFill>
        <p:spPr>
          <a:xfrm>
            <a:off x="8765931" y="165143"/>
            <a:ext cx="2895600" cy="1867352"/>
          </a:xfrm>
          <a:prstGeom prst="rect">
            <a:avLst/>
          </a:prstGeom>
        </p:spPr>
      </p:pic>
      <p:sp>
        <p:nvSpPr>
          <p:cNvPr id="2" name="Titre 1">
            <a:extLst>
              <a:ext uri="{FF2B5EF4-FFF2-40B4-BE49-F238E27FC236}">
                <a16:creationId xmlns:a16="http://schemas.microsoft.com/office/drawing/2014/main" id="{B206549D-6D2D-740F-7BA7-9EC9B4057E28}"/>
              </a:ext>
            </a:extLst>
          </p:cNvPr>
          <p:cNvSpPr>
            <a:spLocks noGrp="1"/>
          </p:cNvSpPr>
          <p:nvPr>
            <p:ph type="title"/>
          </p:nvPr>
        </p:nvSpPr>
        <p:spPr>
          <a:xfrm>
            <a:off x="838200" y="74979"/>
            <a:ext cx="10515600" cy="1325563"/>
          </a:xfrm>
        </p:spPr>
        <p:txBody>
          <a:bodyPr>
            <a:normAutofit/>
          </a:bodyPr>
          <a:lstStyle/>
          <a:p>
            <a:r>
              <a:rPr lang="fr-FR" sz="2400" b="1" dirty="0">
                <a:latin typeface="Tahoma" panose="020B0604030504040204" pitchFamily="34" charset="0"/>
                <a:ea typeface="Tahoma" panose="020B0604030504040204" pitchFamily="34" charset="0"/>
                <a:cs typeface="Tahoma" panose="020B0604030504040204" pitchFamily="34" charset="0"/>
              </a:rPr>
              <a:t>Axe 1 stratégie 2025</a:t>
            </a:r>
          </a:p>
        </p:txBody>
      </p:sp>
      <p:sp>
        <p:nvSpPr>
          <p:cNvPr id="3" name="Espace réservé du contenu 2">
            <a:extLst>
              <a:ext uri="{FF2B5EF4-FFF2-40B4-BE49-F238E27FC236}">
                <a16:creationId xmlns:a16="http://schemas.microsoft.com/office/drawing/2014/main" id="{3E65F315-A063-24AD-9AA2-796CAB116381}"/>
              </a:ext>
            </a:extLst>
          </p:cNvPr>
          <p:cNvSpPr>
            <a:spLocks noGrp="1"/>
          </p:cNvSpPr>
          <p:nvPr>
            <p:ph idx="1"/>
          </p:nvPr>
        </p:nvSpPr>
        <p:spPr>
          <a:xfrm>
            <a:off x="838200" y="1009151"/>
            <a:ext cx="10899531" cy="4839697"/>
          </a:xfrm>
        </p:spPr>
        <p:txBody>
          <a:bodyPr>
            <a:normAutofit/>
          </a:bodyPr>
          <a:lstStyle/>
          <a:p>
            <a:pPr marL="0" indent="0">
              <a:buNone/>
            </a:pPr>
            <a:r>
              <a:rPr lang="fr-FR" sz="4400" dirty="0">
                <a:solidFill>
                  <a:srgbClr val="8ABD24"/>
                </a:solidFill>
                <a:latin typeface="Magnel" panose="02000505000000020004" pitchFamily="2" charset="0"/>
              </a:rPr>
              <a:t>Engage &amp; </a:t>
            </a:r>
            <a:r>
              <a:rPr lang="fr-FR" sz="4400" dirty="0" err="1">
                <a:solidFill>
                  <a:srgbClr val="8ABD24"/>
                </a:solidFill>
                <a:latin typeface="Magnel" panose="02000505000000020004" pitchFamily="2" charset="0"/>
              </a:rPr>
              <a:t>Retain</a:t>
            </a:r>
            <a:endParaRPr lang="fr-FR" sz="4400" dirty="0">
              <a:solidFill>
                <a:srgbClr val="8ABD24"/>
              </a:solidFill>
              <a:latin typeface="Magnel" panose="02000505000000020004" pitchFamily="2" charset="0"/>
            </a:endParaRPr>
          </a:p>
          <a:p>
            <a:pPr marL="0" indent="0">
              <a:buNone/>
            </a:pPr>
            <a:r>
              <a:rPr lang="fr-FR" sz="1400" b="1" dirty="0">
                <a:latin typeface="Tahoma" panose="020B0604030504040204" pitchFamily="34" charset="0"/>
                <a:ea typeface="Tahoma" panose="020B0604030504040204" pitchFamily="34" charset="0"/>
                <a:cs typeface="Tahoma" panose="020B0604030504040204" pitchFamily="34" charset="0"/>
              </a:rPr>
              <a:t>Fidélisation et Encartage des Nouveaux Clients</a:t>
            </a:r>
            <a:br>
              <a:rPr lang="fr-FR" sz="1400" dirty="0"/>
            </a:br>
            <a:br>
              <a:rPr lang="fr-FR" sz="1200" dirty="0">
                <a:latin typeface="Avenir Next LT Pro" panose="020B0504020202020204" pitchFamily="34" charset="0"/>
              </a:rPr>
            </a:br>
            <a:r>
              <a:rPr lang="fr-FR" sz="1200" dirty="0">
                <a:latin typeface="Avenir Next LT Pro" panose="020B0504020202020204" pitchFamily="34" charset="0"/>
              </a:rPr>
              <a:t> </a:t>
            </a:r>
          </a:p>
        </p:txBody>
      </p:sp>
      <p:sp>
        <p:nvSpPr>
          <p:cNvPr id="5" name="ZoneTexte 4">
            <a:extLst>
              <a:ext uri="{FF2B5EF4-FFF2-40B4-BE49-F238E27FC236}">
                <a16:creationId xmlns:a16="http://schemas.microsoft.com/office/drawing/2014/main" id="{E7FED9F4-AC53-16F8-0D52-BB1772FA55A0}"/>
              </a:ext>
            </a:extLst>
          </p:cNvPr>
          <p:cNvSpPr txBox="1"/>
          <p:nvPr/>
        </p:nvSpPr>
        <p:spPr>
          <a:xfrm>
            <a:off x="838199" y="2709527"/>
            <a:ext cx="10398369" cy="1938992"/>
          </a:xfrm>
          <a:prstGeom prst="rect">
            <a:avLst/>
          </a:prstGeom>
          <a:noFill/>
        </p:spPr>
        <p:txBody>
          <a:bodyPr wrap="square">
            <a:spAutoFit/>
          </a:bodyPr>
          <a:lstStyle/>
          <a:p>
            <a:r>
              <a:rPr lang="fr-FR" sz="2400" b="1" dirty="0">
                <a:latin typeface="Tahoma" panose="020B0604030504040204" pitchFamily="34" charset="0"/>
                <a:ea typeface="Tahoma" panose="020B0604030504040204" pitchFamily="34" charset="0"/>
                <a:cs typeface="Tahoma" panose="020B0604030504040204" pitchFamily="34" charset="0"/>
              </a:rPr>
              <a:t>Parti pris : </a:t>
            </a:r>
          </a:p>
          <a:p>
            <a:r>
              <a:rPr lang="fr-FR" sz="2400" dirty="0">
                <a:latin typeface="Tahoma" panose="020B0604030504040204" pitchFamily="34" charset="0"/>
                <a:ea typeface="Tahoma" panose="020B0604030504040204" pitchFamily="34" charset="0"/>
                <a:cs typeface="Tahoma" panose="020B0604030504040204" pitchFamily="34" charset="0"/>
              </a:rPr>
              <a:t>Rendre les bénéfices de la carte </a:t>
            </a:r>
            <a:r>
              <a:rPr lang="fr-FR" sz="2400" b="1" dirty="0">
                <a:latin typeface="Tahoma" panose="020B0604030504040204" pitchFamily="34" charset="0"/>
                <a:ea typeface="Tahoma" panose="020B0604030504040204" pitchFamily="34" charset="0"/>
                <a:cs typeface="Tahoma" panose="020B0604030504040204" pitchFamily="34" charset="0"/>
              </a:rPr>
              <a:t>plus visibles et concrets</a:t>
            </a:r>
            <a:r>
              <a:rPr lang="fr-FR" sz="2400" dirty="0">
                <a:latin typeface="Tahoma" panose="020B0604030504040204" pitchFamily="34" charset="0"/>
                <a:ea typeface="Tahoma" panose="020B0604030504040204" pitchFamily="34" charset="0"/>
                <a:cs typeface="Tahoma" panose="020B0604030504040204" pitchFamily="34" charset="0"/>
              </a:rPr>
              <a:t>, </a:t>
            </a:r>
            <a:br>
              <a:rPr lang="fr-FR" sz="2400" dirty="0">
                <a:latin typeface="Tahoma" panose="020B0604030504040204" pitchFamily="34" charset="0"/>
                <a:ea typeface="Tahoma" panose="020B0604030504040204" pitchFamily="34" charset="0"/>
                <a:cs typeface="Tahoma" panose="020B0604030504040204" pitchFamily="34" charset="0"/>
              </a:rPr>
            </a:br>
            <a:r>
              <a:rPr lang="fr-FR" sz="2400" dirty="0">
                <a:latin typeface="Tahoma" panose="020B0604030504040204" pitchFamily="34" charset="0"/>
                <a:ea typeface="Tahoma" panose="020B0604030504040204" pitchFamily="34" charset="0"/>
                <a:cs typeface="Tahoma" panose="020B0604030504040204" pitchFamily="34" charset="0"/>
              </a:rPr>
              <a:t>tout en s'adressant à différents segments de clientèle</a:t>
            </a:r>
            <a:endParaRPr lang="fr-FR" sz="2400" b="1" dirty="0">
              <a:latin typeface="Tahoma" panose="020B0604030504040204" pitchFamily="34" charset="0"/>
              <a:ea typeface="Tahoma" panose="020B0604030504040204" pitchFamily="34" charset="0"/>
              <a:cs typeface="Tahoma" panose="020B0604030504040204" pitchFamily="34" charset="0"/>
            </a:endParaRPr>
          </a:p>
          <a:p>
            <a:pPr marL="285750" indent="-285750">
              <a:buBlip>
                <a:blip r:embed="rId3">
                  <a:extLst>
                    <a:ext uri="{96DAC541-7B7A-43D3-8B79-37D633B846F1}">
                      <asvg:svgBlip xmlns:asvg="http://schemas.microsoft.com/office/drawing/2016/SVG/main" r:embed="rId4"/>
                    </a:ext>
                  </a:extLst>
                </a:blip>
              </a:buBlip>
            </a:pPr>
            <a:endParaRPr lang="fr-FR" sz="2400" b="1" dirty="0">
              <a:latin typeface="Avenir Next LT Pro" panose="020B0504020202020204" pitchFamily="34" charset="0"/>
              <a:ea typeface="Tahoma" panose="020B0604030504040204" pitchFamily="34" charset="0"/>
              <a:cs typeface="Tahoma" panose="020B0604030504040204" pitchFamily="34" charset="0"/>
            </a:endParaRPr>
          </a:p>
          <a:p>
            <a:pPr>
              <a:buFont typeface="Arial" panose="020B0604020202020204" pitchFamily="34" charset="0"/>
              <a:buChar char="•"/>
            </a:pPr>
            <a:endParaRPr lang="fr-FR" sz="2400" dirty="0">
              <a:latin typeface="Avenir Next LT Pro" panose="020B050402020202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54458580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a:extLst>
              <a:ext uri="{FF2B5EF4-FFF2-40B4-BE49-F238E27FC236}">
                <a16:creationId xmlns:a16="http://schemas.microsoft.com/office/drawing/2014/main" id="{83D11047-0B99-43D3-03C9-E0A358C8A230}"/>
              </a:ext>
            </a:extLst>
          </p:cNvPr>
          <p:cNvSpPr txBox="1"/>
          <p:nvPr/>
        </p:nvSpPr>
        <p:spPr>
          <a:xfrm>
            <a:off x="838199" y="2990881"/>
            <a:ext cx="10398369" cy="1815882"/>
          </a:xfrm>
          <a:prstGeom prst="rect">
            <a:avLst/>
          </a:prstGeom>
          <a:noFill/>
        </p:spPr>
        <p:txBody>
          <a:bodyPr wrap="square">
            <a:spAutoFit/>
          </a:bodyPr>
          <a:lstStyle/>
          <a:p>
            <a:r>
              <a:rPr lang="fr-FR" sz="2400" b="1" dirty="0">
                <a:latin typeface="Tahoma" panose="020B0604030504040204" pitchFamily="34" charset="0"/>
                <a:ea typeface="Tahoma" panose="020B0604030504040204" pitchFamily="34" charset="0"/>
                <a:cs typeface="Tahoma" panose="020B0604030504040204" pitchFamily="34" charset="0"/>
              </a:rPr>
              <a:t>Communication Fil rouge In store, RS, digital…</a:t>
            </a:r>
          </a:p>
          <a:p>
            <a:pPr marL="285750" indent="-285750">
              <a:buBlip>
                <a:blip r:embed="rId2">
                  <a:extLst>
                    <a:ext uri="{96DAC541-7B7A-43D3-8B79-37D633B846F1}">
                      <asvg:svgBlip xmlns:asvg="http://schemas.microsoft.com/office/drawing/2016/SVG/main" r:embed="rId3"/>
                    </a:ext>
                  </a:extLst>
                </a:blip>
              </a:buBlip>
            </a:pPr>
            <a:r>
              <a:rPr lang="fr-FR" dirty="0">
                <a:latin typeface="Tahoma" panose="020B0604030504040204" pitchFamily="34" charset="0"/>
                <a:ea typeface="Tahoma" panose="020B0604030504040204" pitchFamily="34" charset="0"/>
                <a:cs typeface="Tahoma" panose="020B0604030504040204" pitchFamily="34" charset="0"/>
              </a:rPr>
              <a:t>Incarnation des bénéfices de la carte par des exemples clients</a:t>
            </a:r>
          </a:p>
          <a:p>
            <a:pPr marL="285750" indent="-285750">
              <a:buBlip>
                <a:blip r:embed="rId2">
                  <a:extLst>
                    <a:ext uri="{96DAC541-7B7A-43D3-8B79-37D633B846F1}">
                      <asvg:svgBlip xmlns:asvg="http://schemas.microsoft.com/office/drawing/2016/SVG/main" r:embed="rId3"/>
                    </a:ext>
                  </a:extLst>
                </a:blip>
              </a:buBlip>
            </a:pPr>
            <a:r>
              <a:rPr lang="fr-FR" dirty="0">
                <a:latin typeface="Tahoma" panose="020B0604030504040204" pitchFamily="34" charset="0"/>
                <a:ea typeface="Tahoma" panose="020B0604030504040204" pitchFamily="34" charset="0"/>
                <a:cs typeface="Tahoma" panose="020B0604030504040204" pitchFamily="34" charset="0"/>
              </a:rPr>
              <a:t>Diffusion de ces communications sur l’ensemble des canaux (PLV, </a:t>
            </a:r>
            <a:r>
              <a:rPr lang="fr-FR" dirty="0" err="1">
                <a:latin typeface="Tahoma" panose="020B0604030504040204" pitchFamily="34" charset="0"/>
                <a:ea typeface="Tahoma" panose="020B0604030504040204" pitchFamily="34" charset="0"/>
                <a:cs typeface="Tahoma" panose="020B0604030504040204" pitchFamily="34" charset="0"/>
              </a:rPr>
              <a:t>video</a:t>
            </a:r>
            <a:r>
              <a:rPr lang="fr-FR" dirty="0">
                <a:latin typeface="Tahoma" panose="020B0604030504040204" pitchFamily="34" charset="0"/>
                <a:ea typeface="Tahoma" panose="020B0604030504040204" pitchFamily="34" charset="0"/>
                <a:cs typeface="Tahoma" panose="020B0604030504040204" pitchFamily="34" charset="0"/>
              </a:rPr>
              <a:t> RS…)</a:t>
            </a:r>
          </a:p>
          <a:p>
            <a:pPr marL="285750" indent="-285750">
              <a:buBlip>
                <a:blip r:embed="rId2">
                  <a:extLst>
                    <a:ext uri="{96DAC541-7B7A-43D3-8B79-37D633B846F1}">
                      <asvg:svgBlip xmlns:asvg="http://schemas.microsoft.com/office/drawing/2016/SVG/main" r:embed="rId3"/>
                    </a:ext>
                  </a:extLst>
                </a:blip>
              </a:buBlip>
            </a:pPr>
            <a:endParaRPr lang="fr-FR" sz="2400" b="1" dirty="0">
              <a:latin typeface="Avenir Next LT Pro" panose="020B0504020202020204" pitchFamily="34" charset="0"/>
              <a:ea typeface="Tahoma" panose="020B0604030504040204" pitchFamily="34" charset="0"/>
              <a:cs typeface="Tahoma" panose="020B0604030504040204" pitchFamily="34" charset="0"/>
            </a:endParaRPr>
          </a:p>
          <a:p>
            <a:pPr>
              <a:buFont typeface="Arial" panose="020B0604020202020204" pitchFamily="34" charset="0"/>
              <a:buChar char="•"/>
            </a:pPr>
            <a:endParaRPr lang="fr-FR" sz="2400" dirty="0">
              <a:latin typeface="Avenir Next LT Pro" panose="020B0504020202020204" pitchFamily="34" charset="0"/>
              <a:ea typeface="Tahoma" panose="020B0604030504040204" pitchFamily="34" charset="0"/>
              <a:cs typeface="Tahoma" panose="020B0604030504040204" pitchFamily="34" charset="0"/>
            </a:endParaRPr>
          </a:p>
        </p:txBody>
      </p:sp>
      <p:sp>
        <p:nvSpPr>
          <p:cNvPr id="5" name="Titre 1">
            <a:extLst>
              <a:ext uri="{FF2B5EF4-FFF2-40B4-BE49-F238E27FC236}">
                <a16:creationId xmlns:a16="http://schemas.microsoft.com/office/drawing/2014/main" id="{B86873E0-45D1-25D5-D678-32EC6680DAF9}"/>
              </a:ext>
            </a:extLst>
          </p:cNvPr>
          <p:cNvSpPr>
            <a:spLocks noGrp="1"/>
          </p:cNvSpPr>
          <p:nvPr>
            <p:ph type="title"/>
          </p:nvPr>
        </p:nvSpPr>
        <p:spPr>
          <a:xfrm>
            <a:off x="838200" y="74979"/>
            <a:ext cx="10515600" cy="1325563"/>
          </a:xfrm>
        </p:spPr>
        <p:txBody>
          <a:bodyPr>
            <a:normAutofit/>
          </a:bodyPr>
          <a:lstStyle/>
          <a:p>
            <a:r>
              <a:rPr lang="fr-FR" sz="3600" b="1" dirty="0">
                <a:solidFill>
                  <a:schemeClr val="bg1"/>
                </a:solidFill>
                <a:highlight>
                  <a:srgbClr val="526469"/>
                </a:highlight>
                <a:latin typeface="Avenir Next LT Pro" panose="020B0504020202020204" pitchFamily="34" charset="0"/>
                <a:ea typeface="Tahoma" panose="020B0604030504040204" pitchFamily="34" charset="0"/>
                <a:cs typeface="Tahoma" panose="020B0604030504040204" pitchFamily="34" charset="0"/>
              </a:rPr>
              <a:t>Big Bang Fidélité</a:t>
            </a:r>
            <a:br>
              <a:rPr lang="fr-FR" sz="2400" b="1" dirty="0">
                <a:latin typeface="Tahoma" panose="020B0604030504040204" pitchFamily="34" charset="0"/>
                <a:ea typeface="Tahoma" panose="020B0604030504040204" pitchFamily="34" charset="0"/>
                <a:cs typeface="Tahoma" panose="020B0604030504040204" pitchFamily="34" charset="0"/>
              </a:rPr>
            </a:br>
            <a:r>
              <a:rPr lang="fr-FR" sz="2400" b="1" dirty="0">
                <a:latin typeface="Tahoma" panose="020B0604030504040204" pitchFamily="34" charset="0"/>
                <a:ea typeface="Tahoma" panose="020B0604030504040204" pitchFamily="34" charset="0"/>
                <a:cs typeface="Tahoma" panose="020B0604030504040204" pitchFamily="34" charset="0"/>
              </a:rPr>
              <a:t>3 niveaux de communication</a:t>
            </a:r>
          </a:p>
        </p:txBody>
      </p:sp>
      <p:sp>
        <p:nvSpPr>
          <p:cNvPr id="6" name="ZoneTexte 5">
            <a:extLst>
              <a:ext uri="{FF2B5EF4-FFF2-40B4-BE49-F238E27FC236}">
                <a16:creationId xmlns:a16="http://schemas.microsoft.com/office/drawing/2014/main" id="{02B539D9-6155-747B-A9E5-E6B5B712B137}"/>
              </a:ext>
            </a:extLst>
          </p:cNvPr>
          <p:cNvSpPr txBox="1"/>
          <p:nvPr/>
        </p:nvSpPr>
        <p:spPr>
          <a:xfrm>
            <a:off x="838198" y="1595547"/>
            <a:ext cx="10398369" cy="1200329"/>
          </a:xfrm>
          <a:prstGeom prst="rect">
            <a:avLst/>
          </a:prstGeom>
          <a:noFill/>
        </p:spPr>
        <p:txBody>
          <a:bodyPr wrap="square">
            <a:spAutoFit/>
          </a:bodyPr>
          <a:lstStyle/>
          <a:p>
            <a:r>
              <a:rPr lang="fr-FR" sz="2400" b="1" dirty="0">
                <a:latin typeface="Tahoma" panose="020B0604030504040204" pitchFamily="34" charset="0"/>
                <a:ea typeface="Tahoma" panose="020B0604030504040204" pitchFamily="34" charset="0"/>
                <a:cs typeface="Tahoma" panose="020B0604030504040204" pitchFamily="34" charset="0"/>
              </a:rPr>
              <a:t>Bandeau &amp; encarts prospectus</a:t>
            </a:r>
          </a:p>
          <a:p>
            <a:pPr marL="285750" indent="-285750">
              <a:buBlip>
                <a:blip r:embed="rId2">
                  <a:extLst>
                    <a:ext uri="{96DAC541-7B7A-43D3-8B79-37D633B846F1}">
                      <asvg:svgBlip xmlns:asvg="http://schemas.microsoft.com/office/drawing/2016/SVG/main" r:embed="rId3"/>
                    </a:ext>
                  </a:extLst>
                </a:blip>
              </a:buBlip>
            </a:pPr>
            <a:r>
              <a:rPr lang="fr-FR" sz="1600" dirty="0">
                <a:latin typeface="Tahoma" panose="020B0604030504040204" pitchFamily="34" charset="0"/>
                <a:ea typeface="Tahoma" panose="020B0604030504040204" pitchFamily="34" charset="0"/>
                <a:cs typeface="Tahoma" panose="020B0604030504040204" pitchFamily="34" charset="0"/>
              </a:rPr>
              <a:t>Valorisation de l’offre de 10% à l’ouverture de la carte </a:t>
            </a:r>
          </a:p>
          <a:p>
            <a:pPr marL="285750" indent="-285750">
              <a:buBlip>
                <a:blip r:embed="rId2">
                  <a:extLst>
                    <a:ext uri="{96DAC541-7B7A-43D3-8B79-37D633B846F1}">
                      <asvg:svgBlip xmlns:asvg="http://schemas.microsoft.com/office/drawing/2016/SVG/main" r:embed="rId3"/>
                    </a:ext>
                  </a:extLst>
                </a:blip>
              </a:buBlip>
            </a:pPr>
            <a:r>
              <a:rPr lang="fr-FR" sz="1600" dirty="0">
                <a:latin typeface="Tahoma" panose="020B0604030504040204" pitchFamily="34" charset="0"/>
                <a:ea typeface="Tahoma" panose="020B0604030504040204" pitchFamily="34" charset="0"/>
                <a:cs typeface="Tahoma" panose="020B0604030504040204" pitchFamily="34" charset="0"/>
              </a:rPr>
              <a:t>Du club bébé</a:t>
            </a:r>
          </a:p>
          <a:p>
            <a:pPr marL="285750" indent="-285750">
              <a:buBlip>
                <a:blip r:embed="rId2">
                  <a:extLst>
                    <a:ext uri="{96DAC541-7B7A-43D3-8B79-37D633B846F1}">
                      <asvg:svgBlip xmlns:asvg="http://schemas.microsoft.com/office/drawing/2016/SVG/main" r:embed="rId3"/>
                    </a:ext>
                  </a:extLst>
                </a:blip>
              </a:buBlip>
            </a:pPr>
            <a:r>
              <a:rPr lang="fr-FR" sz="1600" dirty="0">
                <a:latin typeface="Tahoma" panose="020B0604030504040204" pitchFamily="34" charset="0"/>
                <a:ea typeface="Tahoma" panose="020B0604030504040204" pitchFamily="34" charset="0"/>
                <a:cs typeface="Tahoma" panose="020B0604030504040204" pitchFamily="34" charset="0"/>
              </a:rPr>
              <a:t>Et des autres avantages …</a:t>
            </a:r>
          </a:p>
        </p:txBody>
      </p:sp>
      <p:sp>
        <p:nvSpPr>
          <p:cNvPr id="7" name="ZoneTexte 6">
            <a:extLst>
              <a:ext uri="{FF2B5EF4-FFF2-40B4-BE49-F238E27FC236}">
                <a16:creationId xmlns:a16="http://schemas.microsoft.com/office/drawing/2014/main" id="{FD911469-CBFD-22FF-2331-612F2BBB31A6}"/>
              </a:ext>
            </a:extLst>
          </p:cNvPr>
          <p:cNvSpPr txBox="1"/>
          <p:nvPr/>
        </p:nvSpPr>
        <p:spPr>
          <a:xfrm>
            <a:off x="838197" y="4386215"/>
            <a:ext cx="10398369" cy="954107"/>
          </a:xfrm>
          <a:prstGeom prst="rect">
            <a:avLst/>
          </a:prstGeom>
          <a:noFill/>
        </p:spPr>
        <p:txBody>
          <a:bodyPr wrap="square">
            <a:spAutoFit/>
          </a:bodyPr>
          <a:lstStyle/>
          <a:p>
            <a:r>
              <a:rPr lang="fr-FR" sz="2400" b="1" dirty="0">
                <a:latin typeface="Tahoma" panose="020B0604030504040204" pitchFamily="34" charset="0"/>
                <a:ea typeface="Tahoma" panose="020B0604030504040204" pitchFamily="34" charset="0"/>
                <a:cs typeface="Tahoma" panose="020B0604030504040204" pitchFamily="34" charset="0"/>
              </a:rPr>
              <a:t>Opération </a:t>
            </a:r>
            <a:r>
              <a:rPr lang="fr-FR" sz="2400" b="1" dirty="0" err="1">
                <a:latin typeface="Tahoma" panose="020B0604030504040204" pitchFamily="34" charset="0"/>
                <a:ea typeface="Tahoma" panose="020B0604030504040204" pitchFamily="34" charset="0"/>
                <a:cs typeface="Tahoma" panose="020B0604030504040204" pitchFamily="34" charset="0"/>
              </a:rPr>
              <a:t>Fidelidays</a:t>
            </a:r>
            <a:endParaRPr lang="fr-FR" sz="2400" b="1" dirty="0">
              <a:latin typeface="Tahoma" panose="020B0604030504040204" pitchFamily="34" charset="0"/>
              <a:ea typeface="Tahoma" panose="020B0604030504040204" pitchFamily="34" charset="0"/>
              <a:cs typeface="Tahoma" panose="020B0604030504040204" pitchFamily="34" charset="0"/>
            </a:endParaRPr>
          </a:p>
          <a:p>
            <a:pPr marL="285750" indent="-285750">
              <a:buBlip>
                <a:blip r:embed="rId2">
                  <a:extLst>
                    <a:ext uri="{96DAC541-7B7A-43D3-8B79-37D633B846F1}">
                      <asvg:svgBlip xmlns:asvg="http://schemas.microsoft.com/office/drawing/2016/SVG/main" r:embed="rId3"/>
                    </a:ext>
                  </a:extLst>
                </a:blip>
              </a:buBlip>
            </a:pPr>
            <a:r>
              <a:rPr lang="fr-FR" sz="1600" dirty="0">
                <a:latin typeface="Tahoma" panose="020B0604030504040204" pitchFamily="34" charset="0"/>
                <a:ea typeface="Tahoma" panose="020B0604030504040204" pitchFamily="34" charset="0"/>
                <a:cs typeface="Tahoma" panose="020B0604030504040204" pitchFamily="34" charset="0"/>
              </a:rPr>
              <a:t>Opérations de communication 3-4 fois par an </a:t>
            </a:r>
          </a:p>
          <a:p>
            <a:pPr marL="285750" indent="-285750">
              <a:buBlip>
                <a:blip r:embed="rId2">
                  <a:extLst>
                    <a:ext uri="{96DAC541-7B7A-43D3-8B79-37D633B846F1}">
                      <asvg:svgBlip xmlns:asvg="http://schemas.microsoft.com/office/drawing/2016/SVG/main" r:embed="rId3"/>
                    </a:ext>
                  </a:extLst>
                </a:blip>
              </a:buBlip>
            </a:pPr>
            <a:r>
              <a:rPr lang="fr-FR" sz="1600" dirty="0">
                <a:latin typeface="Tahoma" panose="020B0604030504040204" pitchFamily="34" charset="0"/>
                <a:ea typeface="Tahoma" panose="020B0604030504040204" pitchFamily="34" charset="0"/>
                <a:cs typeface="Tahoma" panose="020B0604030504040204" pitchFamily="34" charset="0"/>
              </a:rPr>
              <a:t>Une offre de bienvenue booster sur une période donnée…</a:t>
            </a:r>
          </a:p>
        </p:txBody>
      </p:sp>
      <p:sp>
        <p:nvSpPr>
          <p:cNvPr id="8" name="Triangle isocèle 7">
            <a:extLst>
              <a:ext uri="{FF2B5EF4-FFF2-40B4-BE49-F238E27FC236}">
                <a16:creationId xmlns:a16="http://schemas.microsoft.com/office/drawing/2014/main" id="{16EAD8F9-84FD-7CA0-A0DE-4879A3E661C9}"/>
              </a:ext>
            </a:extLst>
          </p:cNvPr>
          <p:cNvSpPr/>
          <p:nvPr/>
        </p:nvSpPr>
        <p:spPr>
          <a:xfrm rot="5400000">
            <a:off x="-27971" y="2108558"/>
            <a:ext cx="995857" cy="185501"/>
          </a:xfrm>
          <a:prstGeom prst="triangle">
            <a:avLst/>
          </a:prstGeom>
          <a:solidFill>
            <a:srgbClr val="52646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Triangle isocèle 8">
            <a:extLst>
              <a:ext uri="{FF2B5EF4-FFF2-40B4-BE49-F238E27FC236}">
                <a16:creationId xmlns:a16="http://schemas.microsoft.com/office/drawing/2014/main" id="{07BB2612-946D-30C7-1759-5C6B2075F31A}"/>
              </a:ext>
            </a:extLst>
          </p:cNvPr>
          <p:cNvSpPr/>
          <p:nvPr/>
        </p:nvSpPr>
        <p:spPr>
          <a:xfrm rot="5400000">
            <a:off x="-27972" y="3396059"/>
            <a:ext cx="995857" cy="185501"/>
          </a:xfrm>
          <a:prstGeom prst="triangle">
            <a:avLst/>
          </a:prstGeom>
          <a:solidFill>
            <a:srgbClr val="52646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Triangle isocèle 9">
            <a:extLst>
              <a:ext uri="{FF2B5EF4-FFF2-40B4-BE49-F238E27FC236}">
                <a16:creationId xmlns:a16="http://schemas.microsoft.com/office/drawing/2014/main" id="{A4743344-0AE8-73DB-CF97-0C8783FA189F}"/>
              </a:ext>
            </a:extLst>
          </p:cNvPr>
          <p:cNvSpPr/>
          <p:nvPr/>
        </p:nvSpPr>
        <p:spPr>
          <a:xfrm rot="5400000">
            <a:off x="8229" y="4714012"/>
            <a:ext cx="995857" cy="185501"/>
          </a:xfrm>
          <a:prstGeom prst="triangle">
            <a:avLst/>
          </a:prstGeom>
          <a:solidFill>
            <a:srgbClr val="52646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8988529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406DC30F-AC3B-DE32-C087-A8871357A33F}"/>
              </a:ext>
            </a:extLst>
          </p:cNvPr>
          <p:cNvSpPr>
            <a:spLocks noGrp="1"/>
          </p:cNvSpPr>
          <p:nvPr>
            <p:ph idx="1"/>
          </p:nvPr>
        </p:nvSpPr>
        <p:spPr>
          <a:xfrm>
            <a:off x="597877" y="462064"/>
            <a:ext cx="10996246" cy="4839697"/>
          </a:xfrm>
        </p:spPr>
        <p:txBody>
          <a:bodyPr>
            <a:noAutofit/>
          </a:bodyPr>
          <a:lstStyle/>
          <a:p>
            <a:pPr algn="ctr"/>
            <a:r>
              <a:rPr lang="fr-FR" dirty="0">
                <a:solidFill>
                  <a:srgbClr val="526469"/>
                </a:solidFill>
                <a:latin typeface="Magnel" panose="02000505000000020004" pitchFamily="2" charset="0"/>
              </a:rPr>
              <a:t>En 2025, </a:t>
            </a:r>
            <a:br>
              <a:rPr lang="fr-FR" dirty="0">
                <a:solidFill>
                  <a:srgbClr val="526469"/>
                </a:solidFill>
                <a:latin typeface="Magnel" panose="02000505000000020004" pitchFamily="2" charset="0"/>
              </a:rPr>
            </a:br>
            <a:r>
              <a:rPr lang="fr-FR" dirty="0">
                <a:solidFill>
                  <a:srgbClr val="526469"/>
                </a:solidFill>
                <a:latin typeface="Magnel" panose="02000505000000020004" pitchFamily="2" charset="0"/>
              </a:rPr>
              <a:t>révélons mieux l’expérience a</a:t>
            </a:r>
            <a:r>
              <a:rPr lang="fr-FR" dirty="0">
                <a:solidFill>
                  <a:srgbClr val="526469"/>
                </a:solidFill>
              </a:rPr>
              <a:t>uthentique, saine et savoureuse </a:t>
            </a:r>
            <a:br>
              <a:rPr lang="fr-FR" dirty="0">
                <a:solidFill>
                  <a:srgbClr val="526469"/>
                </a:solidFill>
              </a:rPr>
            </a:br>
            <a:r>
              <a:rPr lang="fr-FR" dirty="0">
                <a:solidFill>
                  <a:srgbClr val="526469"/>
                </a:solidFill>
              </a:rPr>
              <a:t>de </a:t>
            </a:r>
            <a:r>
              <a:rPr lang="fr-FR" dirty="0">
                <a:solidFill>
                  <a:srgbClr val="526469"/>
                </a:solidFill>
                <a:latin typeface="Magnel" panose="02000505000000020004" pitchFamily="2" charset="0"/>
              </a:rPr>
              <a:t>Supermarché Match </a:t>
            </a:r>
          </a:p>
          <a:p>
            <a:pPr algn="ctr"/>
            <a:r>
              <a:rPr lang="fr-FR"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t>des produits sélectionnés et préparés avec passion, </a:t>
            </a:r>
            <a:br>
              <a:rPr lang="fr-FR"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br>
            <a:r>
              <a:rPr lang="fr-FR"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t>des familles accueillies avec sourire, </a:t>
            </a:r>
            <a:br>
              <a:rPr lang="fr-FR"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br>
            <a:r>
              <a:rPr lang="fr-FR"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t>une proximité que l’on partage,</a:t>
            </a:r>
            <a:br>
              <a:rPr lang="fr-FR"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br>
            <a:r>
              <a:rPr lang="fr-FR"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t>la santé au cœur de nos préoccupations,</a:t>
            </a:r>
            <a:br>
              <a:rPr lang="fr-FR"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br>
            <a:r>
              <a:rPr lang="fr-FR"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t>des prix pour bien manger sans compromis.</a:t>
            </a:r>
            <a:br>
              <a:rPr lang="fr-FR" dirty="0">
                <a:solidFill>
                  <a:srgbClr val="526469"/>
                </a:solidFill>
              </a:rPr>
            </a:br>
            <a:endParaRPr lang="fr-FR" sz="3200" dirty="0">
              <a:solidFill>
                <a:srgbClr val="526469"/>
              </a:solidFill>
            </a:endParaRPr>
          </a:p>
          <a:p>
            <a:pPr algn="ctr"/>
            <a:r>
              <a:rPr lang="fr-FR" sz="3200" dirty="0"/>
              <a:t>En 2025,</a:t>
            </a:r>
            <a:br>
              <a:rPr lang="fr-FR" sz="3200" dirty="0"/>
            </a:br>
            <a:r>
              <a:rPr lang="fr-FR" sz="3200" dirty="0"/>
              <a:t>plus que jamais, une enseigne proche de ses clients, </a:t>
            </a:r>
            <a:br>
              <a:rPr lang="fr-FR" sz="3200" dirty="0"/>
            </a:br>
            <a:r>
              <a:rPr lang="fr-FR" sz="3200" dirty="0"/>
              <a:t>^agile et engagée</a:t>
            </a:r>
            <a:endParaRPr lang="fr-FR" sz="3200" dirty="0">
              <a:solidFill>
                <a:srgbClr val="526469"/>
              </a:solidFill>
              <a:latin typeface="Magnel" panose="02000505000000020004" pitchFamily="2" charset="0"/>
            </a:endParaRPr>
          </a:p>
          <a:p>
            <a:pPr lvl="1" algn="ctr"/>
            <a:r>
              <a:rPr lang="fr-FR" dirty="0">
                <a:solidFill>
                  <a:srgbClr val="526469"/>
                </a:solidFill>
                <a:latin typeface="Tahoma" panose="020B0604030504040204" pitchFamily="34" charset="0"/>
                <a:ea typeface="Tahoma" panose="020B0604030504040204" pitchFamily="34" charset="0"/>
                <a:cs typeface="Tahoma" panose="020B0604030504040204" pitchFamily="34" charset="0"/>
              </a:rPr>
              <a:t> </a:t>
            </a:r>
          </a:p>
        </p:txBody>
      </p:sp>
    </p:spTree>
    <p:extLst>
      <p:ext uri="{BB962C8B-B14F-4D97-AF65-F5344CB8AC3E}">
        <p14:creationId xmlns:p14="http://schemas.microsoft.com/office/powerpoint/2010/main" val="5161190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9A4BCF-B9CE-80F8-5BE7-E72DCD31F591}"/>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035FCFB3-71F2-F1CD-DD0B-A1622F57C04E}"/>
              </a:ext>
            </a:extLst>
          </p:cNvPr>
          <p:cNvSpPr/>
          <p:nvPr/>
        </p:nvSpPr>
        <p:spPr>
          <a:xfrm>
            <a:off x="838197" y="1703380"/>
            <a:ext cx="9993926" cy="1092496"/>
          </a:xfrm>
          <a:prstGeom prst="rect">
            <a:avLst/>
          </a:prstGeom>
          <a:solidFill>
            <a:srgbClr val="52646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 name="ZoneTexte 3">
            <a:extLst>
              <a:ext uri="{FF2B5EF4-FFF2-40B4-BE49-F238E27FC236}">
                <a16:creationId xmlns:a16="http://schemas.microsoft.com/office/drawing/2014/main" id="{B1114D53-4B5D-DDB3-E348-D044A0D19D53}"/>
              </a:ext>
            </a:extLst>
          </p:cNvPr>
          <p:cNvSpPr txBox="1"/>
          <p:nvPr/>
        </p:nvSpPr>
        <p:spPr>
          <a:xfrm>
            <a:off x="838199" y="2990881"/>
            <a:ext cx="10398369" cy="1815882"/>
          </a:xfrm>
          <a:prstGeom prst="rect">
            <a:avLst/>
          </a:prstGeom>
          <a:noFill/>
        </p:spPr>
        <p:txBody>
          <a:bodyPr wrap="square">
            <a:spAutoFit/>
          </a:bodyPr>
          <a:lstStyle/>
          <a:p>
            <a:r>
              <a:rPr lang="fr-FR" sz="2400" b="1" dirty="0">
                <a:latin typeface="Tahoma" panose="020B0604030504040204" pitchFamily="34" charset="0"/>
                <a:ea typeface="Tahoma" panose="020B0604030504040204" pitchFamily="34" charset="0"/>
                <a:cs typeface="Tahoma" panose="020B0604030504040204" pitchFamily="34" charset="0"/>
              </a:rPr>
              <a:t>Communication Fil rouge In store, RS, digital…</a:t>
            </a:r>
          </a:p>
          <a:p>
            <a:pPr marL="285750" indent="-285750">
              <a:buBlip>
                <a:blip r:embed="rId2">
                  <a:extLst>
                    <a:ext uri="{96DAC541-7B7A-43D3-8B79-37D633B846F1}">
                      <asvg:svgBlip xmlns:asvg="http://schemas.microsoft.com/office/drawing/2016/SVG/main" r:embed="rId3"/>
                    </a:ext>
                  </a:extLst>
                </a:blip>
              </a:buBlip>
            </a:pPr>
            <a:r>
              <a:rPr lang="fr-FR" dirty="0">
                <a:latin typeface="Tahoma" panose="020B0604030504040204" pitchFamily="34" charset="0"/>
                <a:ea typeface="Tahoma" panose="020B0604030504040204" pitchFamily="34" charset="0"/>
                <a:cs typeface="Tahoma" panose="020B0604030504040204" pitchFamily="34" charset="0"/>
              </a:rPr>
              <a:t>Incarnation des bénéfices de la carte par des exemples clients</a:t>
            </a:r>
          </a:p>
          <a:p>
            <a:pPr marL="285750" indent="-285750">
              <a:buBlip>
                <a:blip r:embed="rId2">
                  <a:extLst>
                    <a:ext uri="{96DAC541-7B7A-43D3-8B79-37D633B846F1}">
                      <asvg:svgBlip xmlns:asvg="http://schemas.microsoft.com/office/drawing/2016/SVG/main" r:embed="rId3"/>
                    </a:ext>
                  </a:extLst>
                </a:blip>
              </a:buBlip>
            </a:pPr>
            <a:r>
              <a:rPr lang="fr-FR" dirty="0">
                <a:latin typeface="Tahoma" panose="020B0604030504040204" pitchFamily="34" charset="0"/>
                <a:ea typeface="Tahoma" panose="020B0604030504040204" pitchFamily="34" charset="0"/>
                <a:cs typeface="Tahoma" panose="020B0604030504040204" pitchFamily="34" charset="0"/>
              </a:rPr>
              <a:t>Diffusion de ces communications sur l’ensemble des canaux (PLV, </a:t>
            </a:r>
            <a:r>
              <a:rPr lang="fr-FR" dirty="0" err="1">
                <a:latin typeface="Tahoma" panose="020B0604030504040204" pitchFamily="34" charset="0"/>
                <a:ea typeface="Tahoma" panose="020B0604030504040204" pitchFamily="34" charset="0"/>
                <a:cs typeface="Tahoma" panose="020B0604030504040204" pitchFamily="34" charset="0"/>
              </a:rPr>
              <a:t>video</a:t>
            </a:r>
            <a:r>
              <a:rPr lang="fr-FR" dirty="0">
                <a:latin typeface="Tahoma" panose="020B0604030504040204" pitchFamily="34" charset="0"/>
                <a:ea typeface="Tahoma" panose="020B0604030504040204" pitchFamily="34" charset="0"/>
                <a:cs typeface="Tahoma" panose="020B0604030504040204" pitchFamily="34" charset="0"/>
              </a:rPr>
              <a:t> RS…)</a:t>
            </a:r>
          </a:p>
          <a:p>
            <a:pPr marL="285750" indent="-285750">
              <a:buBlip>
                <a:blip r:embed="rId2">
                  <a:extLst>
                    <a:ext uri="{96DAC541-7B7A-43D3-8B79-37D633B846F1}">
                      <asvg:svgBlip xmlns:asvg="http://schemas.microsoft.com/office/drawing/2016/SVG/main" r:embed="rId3"/>
                    </a:ext>
                  </a:extLst>
                </a:blip>
              </a:buBlip>
            </a:pPr>
            <a:endParaRPr lang="fr-FR" sz="2400" b="1" dirty="0">
              <a:latin typeface="Avenir Next LT Pro" panose="020B0504020202020204" pitchFamily="34" charset="0"/>
              <a:ea typeface="Tahoma" panose="020B0604030504040204" pitchFamily="34" charset="0"/>
              <a:cs typeface="Tahoma" panose="020B0604030504040204" pitchFamily="34" charset="0"/>
            </a:endParaRPr>
          </a:p>
          <a:p>
            <a:pPr>
              <a:buFont typeface="Arial" panose="020B0604020202020204" pitchFamily="34" charset="0"/>
              <a:buChar char="•"/>
            </a:pPr>
            <a:endParaRPr lang="fr-FR" sz="2400" dirty="0">
              <a:latin typeface="Avenir Next LT Pro" panose="020B0504020202020204" pitchFamily="34" charset="0"/>
              <a:ea typeface="Tahoma" panose="020B0604030504040204" pitchFamily="34" charset="0"/>
              <a:cs typeface="Tahoma" panose="020B0604030504040204" pitchFamily="34" charset="0"/>
            </a:endParaRPr>
          </a:p>
        </p:txBody>
      </p:sp>
      <p:sp>
        <p:nvSpPr>
          <p:cNvPr id="5" name="Titre 1">
            <a:extLst>
              <a:ext uri="{FF2B5EF4-FFF2-40B4-BE49-F238E27FC236}">
                <a16:creationId xmlns:a16="http://schemas.microsoft.com/office/drawing/2014/main" id="{E47FAE3C-716C-5C6F-7203-1413A42045BE}"/>
              </a:ext>
            </a:extLst>
          </p:cNvPr>
          <p:cNvSpPr>
            <a:spLocks noGrp="1"/>
          </p:cNvSpPr>
          <p:nvPr>
            <p:ph type="title"/>
          </p:nvPr>
        </p:nvSpPr>
        <p:spPr>
          <a:xfrm>
            <a:off x="838200" y="74979"/>
            <a:ext cx="10515600" cy="1325563"/>
          </a:xfrm>
        </p:spPr>
        <p:txBody>
          <a:bodyPr>
            <a:normAutofit/>
          </a:bodyPr>
          <a:lstStyle/>
          <a:p>
            <a:r>
              <a:rPr lang="fr-FR" sz="3600" b="1" dirty="0">
                <a:solidFill>
                  <a:schemeClr val="bg1"/>
                </a:solidFill>
                <a:highlight>
                  <a:srgbClr val="526469"/>
                </a:highlight>
                <a:latin typeface="Avenir Next LT Pro" panose="020B0504020202020204" pitchFamily="34" charset="0"/>
                <a:ea typeface="Tahoma" panose="020B0604030504040204" pitchFamily="34" charset="0"/>
                <a:cs typeface="Tahoma" panose="020B0604030504040204" pitchFamily="34" charset="0"/>
              </a:rPr>
              <a:t>Big Bang Fidélité</a:t>
            </a:r>
            <a:br>
              <a:rPr lang="fr-FR" sz="2400" b="1" dirty="0">
                <a:latin typeface="Tahoma" panose="020B0604030504040204" pitchFamily="34" charset="0"/>
                <a:ea typeface="Tahoma" panose="020B0604030504040204" pitchFamily="34" charset="0"/>
                <a:cs typeface="Tahoma" panose="020B0604030504040204" pitchFamily="34" charset="0"/>
              </a:rPr>
            </a:br>
            <a:r>
              <a:rPr lang="fr-FR" sz="2400" b="1" dirty="0">
                <a:latin typeface="Tahoma" panose="020B0604030504040204" pitchFamily="34" charset="0"/>
                <a:ea typeface="Tahoma" panose="020B0604030504040204" pitchFamily="34" charset="0"/>
                <a:cs typeface="Tahoma" panose="020B0604030504040204" pitchFamily="34" charset="0"/>
              </a:rPr>
              <a:t>3 niveaux de communication</a:t>
            </a:r>
          </a:p>
        </p:txBody>
      </p:sp>
      <p:sp>
        <p:nvSpPr>
          <p:cNvPr id="6" name="ZoneTexte 5">
            <a:extLst>
              <a:ext uri="{FF2B5EF4-FFF2-40B4-BE49-F238E27FC236}">
                <a16:creationId xmlns:a16="http://schemas.microsoft.com/office/drawing/2014/main" id="{961444FE-60FC-D087-0F15-F13C92002756}"/>
              </a:ext>
            </a:extLst>
          </p:cNvPr>
          <p:cNvSpPr txBox="1"/>
          <p:nvPr/>
        </p:nvSpPr>
        <p:spPr>
          <a:xfrm>
            <a:off x="838199" y="1595547"/>
            <a:ext cx="9220202" cy="1200329"/>
          </a:xfrm>
          <a:prstGeom prst="rect">
            <a:avLst/>
          </a:prstGeom>
          <a:noFill/>
        </p:spPr>
        <p:txBody>
          <a:bodyPr wrap="square">
            <a:spAutoFit/>
          </a:bodyPr>
          <a:lstStyle/>
          <a:p>
            <a:r>
              <a:rPr lang="fr-FR" sz="2400" b="1" dirty="0">
                <a:solidFill>
                  <a:schemeClr val="bg1"/>
                </a:solidFill>
                <a:latin typeface="Tahoma" panose="020B0604030504040204" pitchFamily="34" charset="0"/>
                <a:ea typeface="Tahoma" panose="020B0604030504040204" pitchFamily="34" charset="0"/>
                <a:cs typeface="Tahoma" panose="020B0604030504040204" pitchFamily="34" charset="0"/>
              </a:rPr>
              <a:t>Bandeau &amp; encarts prospectus</a:t>
            </a:r>
          </a:p>
          <a:p>
            <a:pPr marL="285750" indent="-285750">
              <a:buBlip>
                <a:blip r:embed="rId2">
                  <a:extLst>
                    <a:ext uri="{96DAC541-7B7A-43D3-8B79-37D633B846F1}">
                      <asvg:svgBlip xmlns:asvg="http://schemas.microsoft.com/office/drawing/2016/SVG/main" r:embed="rId3"/>
                    </a:ext>
                  </a:extLst>
                </a:blip>
              </a:buBlip>
            </a:pPr>
            <a:r>
              <a:rPr lang="fr-FR" sz="1600" dirty="0">
                <a:solidFill>
                  <a:schemeClr val="bg1"/>
                </a:solidFill>
                <a:latin typeface="Tahoma" panose="020B0604030504040204" pitchFamily="34" charset="0"/>
                <a:ea typeface="Tahoma" panose="020B0604030504040204" pitchFamily="34" charset="0"/>
                <a:cs typeface="Tahoma" panose="020B0604030504040204" pitchFamily="34" charset="0"/>
              </a:rPr>
              <a:t>Valorisation de l’offre de 10% à l’ouverture de la carte </a:t>
            </a:r>
          </a:p>
          <a:p>
            <a:pPr marL="285750" indent="-285750">
              <a:buBlip>
                <a:blip r:embed="rId2">
                  <a:extLst>
                    <a:ext uri="{96DAC541-7B7A-43D3-8B79-37D633B846F1}">
                      <asvg:svgBlip xmlns:asvg="http://schemas.microsoft.com/office/drawing/2016/SVG/main" r:embed="rId3"/>
                    </a:ext>
                  </a:extLst>
                </a:blip>
              </a:buBlip>
            </a:pPr>
            <a:r>
              <a:rPr lang="fr-FR" sz="1600" dirty="0">
                <a:solidFill>
                  <a:schemeClr val="bg1"/>
                </a:solidFill>
                <a:latin typeface="Tahoma" panose="020B0604030504040204" pitchFamily="34" charset="0"/>
                <a:ea typeface="Tahoma" panose="020B0604030504040204" pitchFamily="34" charset="0"/>
                <a:cs typeface="Tahoma" panose="020B0604030504040204" pitchFamily="34" charset="0"/>
              </a:rPr>
              <a:t>Du club bébé</a:t>
            </a:r>
          </a:p>
          <a:p>
            <a:pPr marL="285750" indent="-285750">
              <a:buBlip>
                <a:blip r:embed="rId2">
                  <a:extLst>
                    <a:ext uri="{96DAC541-7B7A-43D3-8B79-37D633B846F1}">
                      <asvg:svgBlip xmlns:asvg="http://schemas.microsoft.com/office/drawing/2016/SVG/main" r:embed="rId3"/>
                    </a:ext>
                  </a:extLst>
                </a:blip>
              </a:buBlip>
            </a:pPr>
            <a:r>
              <a:rPr lang="fr-FR" sz="1600" dirty="0">
                <a:solidFill>
                  <a:schemeClr val="bg1"/>
                </a:solidFill>
                <a:latin typeface="Tahoma" panose="020B0604030504040204" pitchFamily="34" charset="0"/>
                <a:ea typeface="Tahoma" panose="020B0604030504040204" pitchFamily="34" charset="0"/>
                <a:cs typeface="Tahoma" panose="020B0604030504040204" pitchFamily="34" charset="0"/>
              </a:rPr>
              <a:t>Et des autres avantages …</a:t>
            </a:r>
          </a:p>
        </p:txBody>
      </p:sp>
      <p:sp>
        <p:nvSpPr>
          <p:cNvPr id="7" name="ZoneTexte 6">
            <a:extLst>
              <a:ext uri="{FF2B5EF4-FFF2-40B4-BE49-F238E27FC236}">
                <a16:creationId xmlns:a16="http://schemas.microsoft.com/office/drawing/2014/main" id="{EA6891FC-69E5-6031-0652-AA01F0260EF7}"/>
              </a:ext>
            </a:extLst>
          </p:cNvPr>
          <p:cNvSpPr txBox="1"/>
          <p:nvPr/>
        </p:nvSpPr>
        <p:spPr>
          <a:xfrm>
            <a:off x="838197" y="4386215"/>
            <a:ext cx="10398369" cy="954107"/>
          </a:xfrm>
          <a:prstGeom prst="rect">
            <a:avLst/>
          </a:prstGeom>
          <a:noFill/>
        </p:spPr>
        <p:txBody>
          <a:bodyPr wrap="square">
            <a:spAutoFit/>
          </a:bodyPr>
          <a:lstStyle/>
          <a:p>
            <a:r>
              <a:rPr lang="fr-FR" sz="2400" b="1" dirty="0">
                <a:latin typeface="Tahoma" panose="020B0604030504040204" pitchFamily="34" charset="0"/>
                <a:ea typeface="Tahoma" panose="020B0604030504040204" pitchFamily="34" charset="0"/>
                <a:cs typeface="Tahoma" panose="020B0604030504040204" pitchFamily="34" charset="0"/>
              </a:rPr>
              <a:t>Opération </a:t>
            </a:r>
            <a:r>
              <a:rPr lang="fr-FR" sz="2400" b="1" dirty="0" err="1">
                <a:latin typeface="Tahoma" panose="020B0604030504040204" pitchFamily="34" charset="0"/>
                <a:ea typeface="Tahoma" panose="020B0604030504040204" pitchFamily="34" charset="0"/>
                <a:cs typeface="Tahoma" panose="020B0604030504040204" pitchFamily="34" charset="0"/>
              </a:rPr>
              <a:t>Fidelidays</a:t>
            </a:r>
            <a:endParaRPr lang="fr-FR" sz="2400" b="1" dirty="0">
              <a:latin typeface="Tahoma" panose="020B0604030504040204" pitchFamily="34" charset="0"/>
              <a:ea typeface="Tahoma" panose="020B0604030504040204" pitchFamily="34" charset="0"/>
              <a:cs typeface="Tahoma" panose="020B0604030504040204" pitchFamily="34" charset="0"/>
            </a:endParaRPr>
          </a:p>
          <a:p>
            <a:pPr marL="285750" indent="-285750">
              <a:buBlip>
                <a:blip r:embed="rId2">
                  <a:extLst>
                    <a:ext uri="{96DAC541-7B7A-43D3-8B79-37D633B846F1}">
                      <asvg:svgBlip xmlns:asvg="http://schemas.microsoft.com/office/drawing/2016/SVG/main" r:embed="rId3"/>
                    </a:ext>
                  </a:extLst>
                </a:blip>
              </a:buBlip>
            </a:pPr>
            <a:r>
              <a:rPr lang="fr-FR" sz="1600" dirty="0">
                <a:latin typeface="Tahoma" panose="020B0604030504040204" pitchFamily="34" charset="0"/>
                <a:ea typeface="Tahoma" panose="020B0604030504040204" pitchFamily="34" charset="0"/>
                <a:cs typeface="Tahoma" panose="020B0604030504040204" pitchFamily="34" charset="0"/>
              </a:rPr>
              <a:t>Opérations de communication 3-4 fois par an </a:t>
            </a:r>
          </a:p>
          <a:p>
            <a:pPr marL="285750" indent="-285750">
              <a:buBlip>
                <a:blip r:embed="rId2">
                  <a:extLst>
                    <a:ext uri="{96DAC541-7B7A-43D3-8B79-37D633B846F1}">
                      <asvg:svgBlip xmlns:asvg="http://schemas.microsoft.com/office/drawing/2016/SVG/main" r:embed="rId3"/>
                    </a:ext>
                  </a:extLst>
                </a:blip>
              </a:buBlip>
            </a:pPr>
            <a:r>
              <a:rPr lang="fr-FR" sz="1600" dirty="0">
                <a:latin typeface="Tahoma" panose="020B0604030504040204" pitchFamily="34" charset="0"/>
                <a:ea typeface="Tahoma" panose="020B0604030504040204" pitchFamily="34" charset="0"/>
                <a:cs typeface="Tahoma" panose="020B0604030504040204" pitchFamily="34" charset="0"/>
              </a:rPr>
              <a:t>Une offre de bienvenue booster sur une période donnée…</a:t>
            </a:r>
          </a:p>
        </p:txBody>
      </p:sp>
      <p:sp>
        <p:nvSpPr>
          <p:cNvPr id="8" name="Triangle isocèle 7">
            <a:extLst>
              <a:ext uri="{FF2B5EF4-FFF2-40B4-BE49-F238E27FC236}">
                <a16:creationId xmlns:a16="http://schemas.microsoft.com/office/drawing/2014/main" id="{DBD225A1-55BD-43B1-066C-D0C5F6020CED}"/>
              </a:ext>
            </a:extLst>
          </p:cNvPr>
          <p:cNvSpPr/>
          <p:nvPr/>
        </p:nvSpPr>
        <p:spPr>
          <a:xfrm rot="5400000">
            <a:off x="-27971" y="2108558"/>
            <a:ext cx="995857" cy="185501"/>
          </a:xfrm>
          <a:prstGeom prst="triangle">
            <a:avLst/>
          </a:prstGeom>
          <a:solidFill>
            <a:srgbClr val="52646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Triangle isocèle 8">
            <a:extLst>
              <a:ext uri="{FF2B5EF4-FFF2-40B4-BE49-F238E27FC236}">
                <a16:creationId xmlns:a16="http://schemas.microsoft.com/office/drawing/2014/main" id="{400DF48D-5246-DA79-1CD3-5B546BDF430D}"/>
              </a:ext>
            </a:extLst>
          </p:cNvPr>
          <p:cNvSpPr/>
          <p:nvPr/>
        </p:nvSpPr>
        <p:spPr>
          <a:xfrm rot="5400000">
            <a:off x="-27972" y="3396059"/>
            <a:ext cx="995857" cy="185501"/>
          </a:xfrm>
          <a:prstGeom prst="triangle">
            <a:avLst/>
          </a:prstGeom>
          <a:solidFill>
            <a:srgbClr val="52646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Triangle isocèle 9">
            <a:extLst>
              <a:ext uri="{FF2B5EF4-FFF2-40B4-BE49-F238E27FC236}">
                <a16:creationId xmlns:a16="http://schemas.microsoft.com/office/drawing/2014/main" id="{B78C7049-7BEF-76BD-15A4-B77B7B8D35B1}"/>
              </a:ext>
            </a:extLst>
          </p:cNvPr>
          <p:cNvSpPr/>
          <p:nvPr/>
        </p:nvSpPr>
        <p:spPr>
          <a:xfrm rot="5400000">
            <a:off x="8229" y="4714012"/>
            <a:ext cx="995857" cy="185501"/>
          </a:xfrm>
          <a:prstGeom prst="triangle">
            <a:avLst/>
          </a:prstGeom>
          <a:solidFill>
            <a:srgbClr val="52646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406444691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29A642-24FC-4949-DAC7-105D296AFA0A}"/>
            </a:ext>
          </a:extLst>
        </p:cNvPr>
        <p:cNvGrpSpPr/>
        <p:nvPr/>
      </p:nvGrpSpPr>
      <p:grpSpPr>
        <a:xfrm>
          <a:off x="0" y="0"/>
          <a:ext cx="0" cy="0"/>
          <a:chOff x="0" y="0"/>
          <a:chExt cx="0" cy="0"/>
        </a:xfrm>
      </p:grpSpPr>
      <p:sp>
        <p:nvSpPr>
          <p:cNvPr id="8" name="Rectangle 7">
            <a:extLst>
              <a:ext uri="{FF2B5EF4-FFF2-40B4-BE49-F238E27FC236}">
                <a16:creationId xmlns:a16="http://schemas.microsoft.com/office/drawing/2014/main" id="{7C1DAA10-D309-26C5-3556-B0DA8F9C9526}"/>
              </a:ext>
            </a:extLst>
          </p:cNvPr>
          <p:cNvSpPr/>
          <p:nvPr/>
        </p:nvSpPr>
        <p:spPr>
          <a:xfrm>
            <a:off x="0" y="0"/>
            <a:ext cx="12192000" cy="68580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a:p>
        </p:txBody>
      </p:sp>
      <p:pic>
        <p:nvPicPr>
          <p:cNvPr id="4" name="Image 3" descr="Une image contenant texte, orange, fruit, agrume&#10;&#10;Description générée automatiquement">
            <a:extLst>
              <a:ext uri="{FF2B5EF4-FFF2-40B4-BE49-F238E27FC236}">
                <a16:creationId xmlns:a16="http://schemas.microsoft.com/office/drawing/2014/main" id="{3C4441BE-9D08-295D-57D1-95463DBC75F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69056" y="0"/>
            <a:ext cx="6053888" cy="6858000"/>
          </a:xfrm>
          <a:prstGeom prst="rect">
            <a:avLst/>
          </a:prstGeom>
        </p:spPr>
      </p:pic>
    </p:spTree>
    <p:extLst>
      <p:ext uri="{BB962C8B-B14F-4D97-AF65-F5344CB8AC3E}">
        <p14:creationId xmlns:p14="http://schemas.microsoft.com/office/powerpoint/2010/main" val="61988404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E6A618-206F-9983-D4B1-8F6DFFA29C6E}"/>
            </a:ext>
          </a:extLst>
        </p:cNvPr>
        <p:cNvGrpSpPr/>
        <p:nvPr/>
      </p:nvGrpSpPr>
      <p:grpSpPr>
        <a:xfrm>
          <a:off x="0" y="0"/>
          <a:ext cx="0" cy="0"/>
          <a:chOff x="0" y="0"/>
          <a:chExt cx="0" cy="0"/>
        </a:xfrm>
      </p:grpSpPr>
      <p:sp>
        <p:nvSpPr>
          <p:cNvPr id="8" name="Rectangle 7">
            <a:extLst>
              <a:ext uri="{FF2B5EF4-FFF2-40B4-BE49-F238E27FC236}">
                <a16:creationId xmlns:a16="http://schemas.microsoft.com/office/drawing/2014/main" id="{7707FF17-3038-C793-B9EA-C020D8BD5907}"/>
              </a:ext>
            </a:extLst>
          </p:cNvPr>
          <p:cNvSpPr/>
          <p:nvPr/>
        </p:nvSpPr>
        <p:spPr>
          <a:xfrm>
            <a:off x="0" y="0"/>
            <a:ext cx="12192000" cy="68580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a:p>
        </p:txBody>
      </p:sp>
      <p:pic>
        <p:nvPicPr>
          <p:cNvPr id="3" name="Image 2">
            <a:extLst>
              <a:ext uri="{FF2B5EF4-FFF2-40B4-BE49-F238E27FC236}">
                <a16:creationId xmlns:a16="http://schemas.microsoft.com/office/drawing/2014/main" id="{6C8096EF-7F41-7541-67E7-4088BF4AAAA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69056" y="0"/>
            <a:ext cx="6053888" cy="6858000"/>
          </a:xfrm>
          <a:prstGeom prst="rect">
            <a:avLst/>
          </a:prstGeom>
        </p:spPr>
      </p:pic>
    </p:spTree>
    <p:extLst>
      <p:ext uri="{BB962C8B-B14F-4D97-AF65-F5344CB8AC3E}">
        <p14:creationId xmlns:p14="http://schemas.microsoft.com/office/powerpoint/2010/main" val="346330789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4F97FF-CAB3-4FBC-B954-D56184163F3B}"/>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6784D535-783D-CE87-816F-7F1EE99CCE49}"/>
              </a:ext>
            </a:extLst>
          </p:cNvPr>
          <p:cNvSpPr/>
          <p:nvPr/>
        </p:nvSpPr>
        <p:spPr>
          <a:xfrm>
            <a:off x="838197" y="2964578"/>
            <a:ext cx="9993926" cy="1092496"/>
          </a:xfrm>
          <a:prstGeom prst="rect">
            <a:avLst/>
          </a:prstGeom>
          <a:solidFill>
            <a:srgbClr val="52646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 name="ZoneTexte 3">
            <a:extLst>
              <a:ext uri="{FF2B5EF4-FFF2-40B4-BE49-F238E27FC236}">
                <a16:creationId xmlns:a16="http://schemas.microsoft.com/office/drawing/2014/main" id="{266A8EDF-356B-779B-A551-2592070C55EC}"/>
              </a:ext>
            </a:extLst>
          </p:cNvPr>
          <p:cNvSpPr txBox="1"/>
          <p:nvPr/>
        </p:nvSpPr>
        <p:spPr>
          <a:xfrm>
            <a:off x="838199" y="2990881"/>
            <a:ext cx="10398369" cy="1815882"/>
          </a:xfrm>
          <a:prstGeom prst="rect">
            <a:avLst/>
          </a:prstGeom>
          <a:noFill/>
        </p:spPr>
        <p:txBody>
          <a:bodyPr wrap="square">
            <a:spAutoFit/>
          </a:bodyPr>
          <a:lstStyle/>
          <a:p>
            <a:r>
              <a:rPr lang="fr-FR" sz="2400" b="1" dirty="0">
                <a:solidFill>
                  <a:schemeClr val="bg1"/>
                </a:solidFill>
                <a:latin typeface="Tahoma" panose="020B0604030504040204" pitchFamily="34" charset="0"/>
                <a:ea typeface="Tahoma" panose="020B0604030504040204" pitchFamily="34" charset="0"/>
                <a:cs typeface="Tahoma" panose="020B0604030504040204" pitchFamily="34" charset="0"/>
              </a:rPr>
              <a:t>Communication Fil rouge In store, RS, digital…</a:t>
            </a:r>
          </a:p>
          <a:p>
            <a:pPr marL="285750" indent="-285750">
              <a:buBlip>
                <a:blip r:embed="rId2">
                  <a:extLst>
                    <a:ext uri="{96DAC541-7B7A-43D3-8B79-37D633B846F1}">
                      <asvg:svgBlip xmlns:asvg="http://schemas.microsoft.com/office/drawing/2016/SVG/main" r:embed="rId3"/>
                    </a:ext>
                  </a:extLst>
                </a:blip>
              </a:buBlip>
            </a:pPr>
            <a:r>
              <a:rPr lang="fr-FR" dirty="0">
                <a:solidFill>
                  <a:schemeClr val="bg1"/>
                </a:solidFill>
                <a:latin typeface="Tahoma" panose="020B0604030504040204" pitchFamily="34" charset="0"/>
                <a:ea typeface="Tahoma" panose="020B0604030504040204" pitchFamily="34" charset="0"/>
                <a:cs typeface="Tahoma" panose="020B0604030504040204" pitchFamily="34" charset="0"/>
              </a:rPr>
              <a:t>Incarnation des bénéfices de la carte par des exemples clients</a:t>
            </a:r>
          </a:p>
          <a:p>
            <a:pPr marL="285750" indent="-285750">
              <a:buBlip>
                <a:blip r:embed="rId2">
                  <a:extLst>
                    <a:ext uri="{96DAC541-7B7A-43D3-8B79-37D633B846F1}">
                      <asvg:svgBlip xmlns:asvg="http://schemas.microsoft.com/office/drawing/2016/SVG/main" r:embed="rId3"/>
                    </a:ext>
                  </a:extLst>
                </a:blip>
              </a:buBlip>
            </a:pPr>
            <a:r>
              <a:rPr lang="fr-FR" dirty="0">
                <a:solidFill>
                  <a:schemeClr val="bg1"/>
                </a:solidFill>
                <a:latin typeface="Tahoma" panose="020B0604030504040204" pitchFamily="34" charset="0"/>
                <a:ea typeface="Tahoma" panose="020B0604030504040204" pitchFamily="34" charset="0"/>
                <a:cs typeface="Tahoma" panose="020B0604030504040204" pitchFamily="34" charset="0"/>
              </a:rPr>
              <a:t>Diffusion de ces communications sur l’ensemble des canaux (PLV, </a:t>
            </a:r>
            <a:r>
              <a:rPr lang="fr-FR" dirty="0" err="1">
                <a:solidFill>
                  <a:schemeClr val="bg1"/>
                </a:solidFill>
                <a:latin typeface="Tahoma" panose="020B0604030504040204" pitchFamily="34" charset="0"/>
                <a:ea typeface="Tahoma" panose="020B0604030504040204" pitchFamily="34" charset="0"/>
                <a:cs typeface="Tahoma" panose="020B0604030504040204" pitchFamily="34" charset="0"/>
              </a:rPr>
              <a:t>video</a:t>
            </a:r>
            <a:r>
              <a:rPr lang="fr-FR" dirty="0">
                <a:solidFill>
                  <a:schemeClr val="bg1"/>
                </a:solidFill>
                <a:latin typeface="Tahoma" panose="020B0604030504040204" pitchFamily="34" charset="0"/>
                <a:ea typeface="Tahoma" panose="020B0604030504040204" pitchFamily="34" charset="0"/>
                <a:cs typeface="Tahoma" panose="020B0604030504040204" pitchFamily="34" charset="0"/>
              </a:rPr>
              <a:t> RS…)</a:t>
            </a:r>
          </a:p>
          <a:p>
            <a:pPr marL="285750" indent="-285750">
              <a:buBlip>
                <a:blip r:embed="rId2">
                  <a:extLst>
                    <a:ext uri="{96DAC541-7B7A-43D3-8B79-37D633B846F1}">
                      <asvg:svgBlip xmlns:asvg="http://schemas.microsoft.com/office/drawing/2016/SVG/main" r:embed="rId3"/>
                    </a:ext>
                  </a:extLst>
                </a:blip>
              </a:buBlip>
            </a:pPr>
            <a:endParaRPr lang="fr-FR" sz="2400" b="1" dirty="0">
              <a:latin typeface="Avenir Next LT Pro" panose="020B0504020202020204" pitchFamily="34" charset="0"/>
              <a:ea typeface="Tahoma" panose="020B0604030504040204" pitchFamily="34" charset="0"/>
              <a:cs typeface="Tahoma" panose="020B0604030504040204" pitchFamily="34" charset="0"/>
            </a:endParaRPr>
          </a:p>
          <a:p>
            <a:pPr>
              <a:buFont typeface="Arial" panose="020B0604020202020204" pitchFamily="34" charset="0"/>
              <a:buChar char="•"/>
            </a:pPr>
            <a:endParaRPr lang="fr-FR" sz="2400" dirty="0">
              <a:latin typeface="Avenir Next LT Pro" panose="020B0504020202020204" pitchFamily="34" charset="0"/>
              <a:ea typeface="Tahoma" panose="020B0604030504040204" pitchFamily="34" charset="0"/>
              <a:cs typeface="Tahoma" panose="020B0604030504040204" pitchFamily="34" charset="0"/>
            </a:endParaRPr>
          </a:p>
        </p:txBody>
      </p:sp>
      <p:sp>
        <p:nvSpPr>
          <p:cNvPr id="5" name="Titre 1">
            <a:extLst>
              <a:ext uri="{FF2B5EF4-FFF2-40B4-BE49-F238E27FC236}">
                <a16:creationId xmlns:a16="http://schemas.microsoft.com/office/drawing/2014/main" id="{7A5CDEFE-4A46-8B7A-DBA5-F036AAF7E66C}"/>
              </a:ext>
            </a:extLst>
          </p:cNvPr>
          <p:cNvSpPr>
            <a:spLocks noGrp="1"/>
          </p:cNvSpPr>
          <p:nvPr>
            <p:ph type="title"/>
          </p:nvPr>
        </p:nvSpPr>
        <p:spPr>
          <a:xfrm>
            <a:off x="838200" y="74979"/>
            <a:ext cx="10515600" cy="1325563"/>
          </a:xfrm>
        </p:spPr>
        <p:txBody>
          <a:bodyPr>
            <a:normAutofit/>
          </a:bodyPr>
          <a:lstStyle/>
          <a:p>
            <a:r>
              <a:rPr lang="fr-FR" sz="3600" b="1" dirty="0">
                <a:solidFill>
                  <a:schemeClr val="bg1"/>
                </a:solidFill>
                <a:highlight>
                  <a:srgbClr val="526469"/>
                </a:highlight>
                <a:latin typeface="Avenir Next LT Pro" panose="020B0504020202020204" pitchFamily="34" charset="0"/>
                <a:ea typeface="Tahoma" panose="020B0604030504040204" pitchFamily="34" charset="0"/>
                <a:cs typeface="Tahoma" panose="020B0604030504040204" pitchFamily="34" charset="0"/>
              </a:rPr>
              <a:t>Big Bang Fidélité</a:t>
            </a:r>
            <a:br>
              <a:rPr lang="fr-FR" sz="2400" b="1" dirty="0">
                <a:latin typeface="Tahoma" panose="020B0604030504040204" pitchFamily="34" charset="0"/>
                <a:ea typeface="Tahoma" panose="020B0604030504040204" pitchFamily="34" charset="0"/>
                <a:cs typeface="Tahoma" panose="020B0604030504040204" pitchFamily="34" charset="0"/>
              </a:rPr>
            </a:br>
            <a:r>
              <a:rPr lang="fr-FR" sz="2400" b="1" dirty="0">
                <a:latin typeface="Tahoma" panose="020B0604030504040204" pitchFamily="34" charset="0"/>
                <a:ea typeface="Tahoma" panose="020B0604030504040204" pitchFamily="34" charset="0"/>
                <a:cs typeface="Tahoma" panose="020B0604030504040204" pitchFamily="34" charset="0"/>
              </a:rPr>
              <a:t>3 niveaux de communication</a:t>
            </a:r>
          </a:p>
        </p:txBody>
      </p:sp>
      <p:sp>
        <p:nvSpPr>
          <p:cNvPr id="6" name="ZoneTexte 5">
            <a:extLst>
              <a:ext uri="{FF2B5EF4-FFF2-40B4-BE49-F238E27FC236}">
                <a16:creationId xmlns:a16="http://schemas.microsoft.com/office/drawing/2014/main" id="{56032C04-21DB-C15A-3F9B-6E77EDC8D1C8}"/>
              </a:ext>
            </a:extLst>
          </p:cNvPr>
          <p:cNvSpPr txBox="1"/>
          <p:nvPr/>
        </p:nvSpPr>
        <p:spPr>
          <a:xfrm>
            <a:off x="838198" y="1595547"/>
            <a:ext cx="10398369" cy="1200329"/>
          </a:xfrm>
          <a:prstGeom prst="rect">
            <a:avLst/>
          </a:prstGeom>
          <a:noFill/>
        </p:spPr>
        <p:txBody>
          <a:bodyPr wrap="square">
            <a:spAutoFit/>
          </a:bodyPr>
          <a:lstStyle/>
          <a:p>
            <a:r>
              <a:rPr lang="fr-FR" sz="2400" b="1" dirty="0">
                <a:latin typeface="Tahoma" panose="020B0604030504040204" pitchFamily="34" charset="0"/>
                <a:ea typeface="Tahoma" panose="020B0604030504040204" pitchFamily="34" charset="0"/>
                <a:cs typeface="Tahoma" panose="020B0604030504040204" pitchFamily="34" charset="0"/>
              </a:rPr>
              <a:t>Bandeau &amp; encarts prospectus</a:t>
            </a:r>
          </a:p>
          <a:p>
            <a:pPr marL="285750" indent="-285750">
              <a:buBlip>
                <a:blip r:embed="rId2">
                  <a:extLst>
                    <a:ext uri="{96DAC541-7B7A-43D3-8B79-37D633B846F1}">
                      <asvg:svgBlip xmlns:asvg="http://schemas.microsoft.com/office/drawing/2016/SVG/main" r:embed="rId3"/>
                    </a:ext>
                  </a:extLst>
                </a:blip>
              </a:buBlip>
            </a:pPr>
            <a:r>
              <a:rPr lang="fr-FR" sz="1600" dirty="0">
                <a:latin typeface="Tahoma" panose="020B0604030504040204" pitchFamily="34" charset="0"/>
                <a:ea typeface="Tahoma" panose="020B0604030504040204" pitchFamily="34" charset="0"/>
                <a:cs typeface="Tahoma" panose="020B0604030504040204" pitchFamily="34" charset="0"/>
              </a:rPr>
              <a:t>Valorisation de l’offre de 10% à l’ouverture de la carte </a:t>
            </a:r>
          </a:p>
          <a:p>
            <a:pPr marL="285750" indent="-285750">
              <a:buBlip>
                <a:blip r:embed="rId2">
                  <a:extLst>
                    <a:ext uri="{96DAC541-7B7A-43D3-8B79-37D633B846F1}">
                      <asvg:svgBlip xmlns:asvg="http://schemas.microsoft.com/office/drawing/2016/SVG/main" r:embed="rId3"/>
                    </a:ext>
                  </a:extLst>
                </a:blip>
              </a:buBlip>
            </a:pPr>
            <a:r>
              <a:rPr lang="fr-FR" sz="1600" dirty="0">
                <a:latin typeface="Tahoma" panose="020B0604030504040204" pitchFamily="34" charset="0"/>
                <a:ea typeface="Tahoma" panose="020B0604030504040204" pitchFamily="34" charset="0"/>
                <a:cs typeface="Tahoma" panose="020B0604030504040204" pitchFamily="34" charset="0"/>
              </a:rPr>
              <a:t>Du club bébé</a:t>
            </a:r>
          </a:p>
          <a:p>
            <a:pPr marL="285750" indent="-285750">
              <a:buBlip>
                <a:blip r:embed="rId2">
                  <a:extLst>
                    <a:ext uri="{96DAC541-7B7A-43D3-8B79-37D633B846F1}">
                      <asvg:svgBlip xmlns:asvg="http://schemas.microsoft.com/office/drawing/2016/SVG/main" r:embed="rId3"/>
                    </a:ext>
                  </a:extLst>
                </a:blip>
              </a:buBlip>
            </a:pPr>
            <a:r>
              <a:rPr lang="fr-FR" sz="1600" dirty="0">
                <a:latin typeface="Tahoma" panose="020B0604030504040204" pitchFamily="34" charset="0"/>
                <a:ea typeface="Tahoma" panose="020B0604030504040204" pitchFamily="34" charset="0"/>
                <a:cs typeface="Tahoma" panose="020B0604030504040204" pitchFamily="34" charset="0"/>
              </a:rPr>
              <a:t>Et des autres avantages …</a:t>
            </a:r>
          </a:p>
        </p:txBody>
      </p:sp>
      <p:sp>
        <p:nvSpPr>
          <p:cNvPr id="7" name="ZoneTexte 6">
            <a:extLst>
              <a:ext uri="{FF2B5EF4-FFF2-40B4-BE49-F238E27FC236}">
                <a16:creationId xmlns:a16="http://schemas.microsoft.com/office/drawing/2014/main" id="{AF246F1A-F9B1-609D-68E2-49CC3DCEFA1A}"/>
              </a:ext>
            </a:extLst>
          </p:cNvPr>
          <p:cNvSpPr txBox="1"/>
          <p:nvPr/>
        </p:nvSpPr>
        <p:spPr>
          <a:xfrm>
            <a:off x="838197" y="4386215"/>
            <a:ext cx="10398369" cy="954107"/>
          </a:xfrm>
          <a:prstGeom prst="rect">
            <a:avLst/>
          </a:prstGeom>
          <a:noFill/>
        </p:spPr>
        <p:txBody>
          <a:bodyPr wrap="square">
            <a:spAutoFit/>
          </a:bodyPr>
          <a:lstStyle/>
          <a:p>
            <a:r>
              <a:rPr lang="fr-FR" sz="2400" b="1" dirty="0">
                <a:latin typeface="Tahoma" panose="020B0604030504040204" pitchFamily="34" charset="0"/>
                <a:ea typeface="Tahoma" panose="020B0604030504040204" pitchFamily="34" charset="0"/>
                <a:cs typeface="Tahoma" panose="020B0604030504040204" pitchFamily="34" charset="0"/>
              </a:rPr>
              <a:t>Opération </a:t>
            </a:r>
            <a:r>
              <a:rPr lang="fr-FR" sz="2400" b="1" dirty="0" err="1">
                <a:latin typeface="Tahoma" panose="020B0604030504040204" pitchFamily="34" charset="0"/>
                <a:ea typeface="Tahoma" panose="020B0604030504040204" pitchFamily="34" charset="0"/>
                <a:cs typeface="Tahoma" panose="020B0604030504040204" pitchFamily="34" charset="0"/>
              </a:rPr>
              <a:t>Fidelidays</a:t>
            </a:r>
            <a:endParaRPr lang="fr-FR" sz="2400" b="1" dirty="0">
              <a:latin typeface="Tahoma" panose="020B0604030504040204" pitchFamily="34" charset="0"/>
              <a:ea typeface="Tahoma" panose="020B0604030504040204" pitchFamily="34" charset="0"/>
              <a:cs typeface="Tahoma" panose="020B0604030504040204" pitchFamily="34" charset="0"/>
            </a:endParaRPr>
          </a:p>
          <a:p>
            <a:pPr marL="285750" indent="-285750">
              <a:buBlip>
                <a:blip r:embed="rId2">
                  <a:extLst>
                    <a:ext uri="{96DAC541-7B7A-43D3-8B79-37D633B846F1}">
                      <asvg:svgBlip xmlns:asvg="http://schemas.microsoft.com/office/drawing/2016/SVG/main" r:embed="rId3"/>
                    </a:ext>
                  </a:extLst>
                </a:blip>
              </a:buBlip>
            </a:pPr>
            <a:r>
              <a:rPr lang="fr-FR" sz="1600" dirty="0">
                <a:latin typeface="Tahoma" panose="020B0604030504040204" pitchFamily="34" charset="0"/>
                <a:ea typeface="Tahoma" panose="020B0604030504040204" pitchFamily="34" charset="0"/>
                <a:cs typeface="Tahoma" panose="020B0604030504040204" pitchFamily="34" charset="0"/>
              </a:rPr>
              <a:t>Opérations de communication 3-4 fois par an </a:t>
            </a:r>
          </a:p>
          <a:p>
            <a:pPr marL="285750" indent="-285750">
              <a:buBlip>
                <a:blip r:embed="rId2">
                  <a:extLst>
                    <a:ext uri="{96DAC541-7B7A-43D3-8B79-37D633B846F1}">
                      <asvg:svgBlip xmlns:asvg="http://schemas.microsoft.com/office/drawing/2016/SVG/main" r:embed="rId3"/>
                    </a:ext>
                  </a:extLst>
                </a:blip>
              </a:buBlip>
            </a:pPr>
            <a:r>
              <a:rPr lang="fr-FR" sz="1600" dirty="0">
                <a:latin typeface="Tahoma" panose="020B0604030504040204" pitchFamily="34" charset="0"/>
                <a:ea typeface="Tahoma" panose="020B0604030504040204" pitchFamily="34" charset="0"/>
                <a:cs typeface="Tahoma" panose="020B0604030504040204" pitchFamily="34" charset="0"/>
              </a:rPr>
              <a:t>Une offre de bienvenue booster sur une période donnée…</a:t>
            </a:r>
          </a:p>
        </p:txBody>
      </p:sp>
      <p:sp>
        <p:nvSpPr>
          <p:cNvPr id="8" name="Triangle isocèle 7">
            <a:extLst>
              <a:ext uri="{FF2B5EF4-FFF2-40B4-BE49-F238E27FC236}">
                <a16:creationId xmlns:a16="http://schemas.microsoft.com/office/drawing/2014/main" id="{47ED8EB5-4DE6-6A3A-D63C-777F1E51D4A9}"/>
              </a:ext>
            </a:extLst>
          </p:cNvPr>
          <p:cNvSpPr/>
          <p:nvPr/>
        </p:nvSpPr>
        <p:spPr>
          <a:xfrm rot="5400000">
            <a:off x="-27971" y="2108558"/>
            <a:ext cx="995857" cy="185501"/>
          </a:xfrm>
          <a:prstGeom prst="triangle">
            <a:avLst/>
          </a:prstGeom>
          <a:solidFill>
            <a:srgbClr val="52646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Triangle isocèle 8">
            <a:extLst>
              <a:ext uri="{FF2B5EF4-FFF2-40B4-BE49-F238E27FC236}">
                <a16:creationId xmlns:a16="http://schemas.microsoft.com/office/drawing/2014/main" id="{5204B4B0-4746-F9A2-4FCB-8DA378F10D98}"/>
              </a:ext>
            </a:extLst>
          </p:cNvPr>
          <p:cNvSpPr/>
          <p:nvPr/>
        </p:nvSpPr>
        <p:spPr>
          <a:xfrm rot="5400000">
            <a:off x="-27972" y="3396059"/>
            <a:ext cx="995857" cy="185501"/>
          </a:xfrm>
          <a:prstGeom prst="triangle">
            <a:avLst/>
          </a:prstGeom>
          <a:solidFill>
            <a:srgbClr val="52646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Triangle isocèle 9">
            <a:extLst>
              <a:ext uri="{FF2B5EF4-FFF2-40B4-BE49-F238E27FC236}">
                <a16:creationId xmlns:a16="http://schemas.microsoft.com/office/drawing/2014/main" id="{6C6A8B1D-0C73-43DC-B4B7-E709C887CA37}"/>
              </a:ext>
            </a:extLst>
          </p:cNvPr>
          <p:cNvSpPr/>
          <p:nvPr/>
        </p:nvSpPr>
        <p:spPr>
          <a:xfrm rot="5400000">
            <a:off x="8229" y="4714012"/>
            <a:ext cx="995857" cy="185501"/>
          </a:xfrm>
          <a:prstGeom prst="triangle">
            <a:avLst/>
          </a:prstGeom>
          <a:solidFill>
            <a:srgbClr val="52646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76710477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B1E49E6-1CAD-9CBF-A4D1-38B36972E673}"/>
              </a:ext>
            </a:extLst>
          </p:cNvPr>
          <p:cNvSpPr/>
          <p:nvPr/>
        </p:nvSpPr>
        <p:spPr>
          <a:xfrm>
            <a:off x="0" y="0"/>
            <a:ext cx="12192000" cy="68580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a:p>
        </p:txBody>
      </p:sp>
      <p:pic>
        <p:nvPicPr>
          <p:cNvPr id="3" name="Image 2">
            <a:extLst>
              <a:ext uri="{FF2B5EF4-FFF2-40B4-BE49-F238E27FC236}">
                <a16:creationId xmlns:a16="http://schemas.microsoft.com/office/drawing/2014/main" id="{7FAE7BF0-8CF5-C65B-9945-A91828096F7A}"/>
              </a:ext>
            </a:extLst>
          </p:cNvPr>
          <p:cNvPicPr>
            <a:picLocks noChangeAspect="1"/>
          </p:cNvPicPr>
          <p:nvPr/>
        </p:nvPicPr>
        <p:blipFill>
          <a:blip r:embed="rId2"/>
          <a:stretch>
            <a:fillRect/>
          </a:stretch>
        </p:blipFill>
        <p:spPr>
          <a:xfrm>
            <a:off x="4100692" y="0"/>
            <a:ext cx="3990616" cy="6858000"/>
          </a:xfrm>
          <a:prstGeom prst="rect">
            <a:avLst/>
          </a:prstGeom>
        </p:spPr>
      </p:pic>
    </p:spTree>
    <p:extLst>
      <p:ext uri="{BB962C8B-B14F-4D97-AF65-F5344CB8AC3E}">
        <p14:creationId xmlns:p14="http://schemas.microsoft.com/office/powerpoint/2010/main" val="44704181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D713C9-7B38-37F7-B508-9BEB1A87E832}"/>
            </a:ext>
          </a:extLst>
        </p:cNvPr>
        <p:cNvGrpSpPr/>
        <p:nvPr/>
      </p:nvGrpSpPr>
      <p:grpSpPr>
        <a:xfrm>
          <a:off x="0" y="0"/>
          <a:ext cx="0" cy="0"/>
          <a:chOff x="0" y="0"/>
          <a:chExt cx="0" cy="0"/>
        </a:xfrm>
      </p:grpSpPr>
      <p:sp>
        <p:nvSpPr>
          <p:cNvPr id="8" name="Rectangle 7">
            <a:extLst>
              <a:ext uri="{FF2B5EF4-FFF2-40B4-BE49-F238E27FC236}">
                <a16:creationId xmlns:a16="http://schemas.microsoft.com/office/drawing/2014/main" id="{4CCCEBEE-1CAF-3BE2-E576-8C79A7FBE455}"/>
              </a:ext>
            </a:extLst>
          </p:cNvPr>
          <p:cNvSpPr/>
          <p:nvPr/>
        </p:nvSpPr>
        <p:spPr>
          <a:xfrm>
            <a:off x="0" y="0"/>
            <a:ext cx="12192000" cy="68580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a:p>
        </p:txBody>
      </p:sp>
      <p:pic>
        <p:nvPicPr>
          <p:cNvPr id="4" name="Image 3" descr="Une image contenant texte, habits, Visage humain, personne&#10;&#10;Description générée automatiquement">
            <a:extLst>
              <a:ext uri="{FF2B5EF4-FFF2-40B4-BE49-F238E27FC236}">
                <a16:creationId xmlns:a16="http://schemas.microsoft.com/office/drawing/2014/main" id="{CC352D77-85DC-FAF4-2552-2CC97DA1E06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00784" y="0"/>
            <a:ext cx="3990432" cy="6858000"/>
          </a:xfrm>
          <a:prstGeom prst="rect">
            <a:avLst/>
          </a:prstGeom>
        </p:spPr>
      </p:pic>
    </p:spTree>
    <p:extLst>
      <p:ext uri="{BB962C8B-B14F-4D97-AF65-F5344CB8AC3E}">
        <p14:creationId xmlns:p14="http://schemas.microsoft.com/office/powerpoint/2010/main" val="422599980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C49758-262E-4328-7BC5-A578CE0CE95D}"/>
            </a:ext>
          </a:extLst>
        </p:cNvPr>
        <p:cNvGrpSpPr/>
        <p:nvPr/>
      </p:nvGrpSpPr>
      <p:grpSpPr>
        <a:xfrm>
          <a:off x="0" y="0"/>
          <a:ext cx="0" cy="0"/>
          <a:chOff x="0" y="0"/>
          <a:chExt cx="0" cy="0"/>
        </a:xfrm>
      </p:grpSpPr>
      <p:sp>
        <p:nvSpPr>
          <p:cNvPr id="8" name="Rectangle 7">
            <a:extLst>
              <a:ext uri="{FF2B5EF4-FFF2-40B4-BE49-F238E27FC236}">
                <a16:creationId xmlns:a16="http://schemas.microsoft.com/office/drawing/2014/main" id="{7237EE27-8185-C17C-49E2-5D9D7001EAE7}"/>
              </a:ext>
            </a:extLst>
          </p:cNvPr>
          <p:cNvSpPr/>
          <p:nvPr/>
        </p:nvSpPr>
        <p:spPr>
          <a:xfrm>
            <a:off x="0" y="0"/>
            <a:ext cx="12192000" cy="68580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a:p>
        </p:txBody>
      </p:sp>
      <p:pic>
        <p:nvPicPr>
          <p:cNvPr id="3" name="Image 2" descr="Une image contenant texte, Visage humain, homme, habits&#10;&#10;Description générée automatiquement">
            <a:extLst>
              <a:ext uri="{FF2B5EF4-FFF2-40B4-BE49-F238E27FC236}">
                <a16:creationId xmlns:a16="http://schemas.microsoft.com/office/drawing/2014/main" id="{36AD6D3E-092A-28D3-2B6A-FF8BD757283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00784" y="0"/>
            <a:ext cx="3990432" cy="6858000"/>
          </a:xfrm>
          <a:prstGeom prst="rect">
            <a:avLst/>
          </a:prstGeom>
        </p:spPr>
      </p:pic>
    </p:spTree>
    <p:extLst>
      <p:ext uri="{BB962C8B-B14F-4D97-AF65-F5344CB8AC3E}">
        <p14:creationId xmlns:p14="http://schemas.microsoft.com/office/powerpoint/2010/main" val="190629561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9E647A-18E0-1A62-5663-64AB5195EE05}"/>
            </a:ext>
          </a:extLst>
        </p:cNvPr>
        <p:cNvGrpSpPr/>
        <p:nvPr/>
      </p:nvGrpSpPr>
      <p:grpSpPr>
        <a:xfrm>
          <a:off x="0" y="0"/>
          <a:ext cx="0" cy="0"/>
          <a:chOff x="0" y="0"/>
          <a:chExt cx="0" cy="0"/>
        </a:xfrm>
      </p:grpSpPr>
      <p:sp>
        <p:nvSpPr>
          <p:cNvPr id="8" name="Rectangle 7">
            <a:extLst>
              <a:ext uri="{FF2B5EF4-FFF2-40B4-BE49-F238E27FC236}">
                <a16:creationId xmlns:a16="http://schemas.microsoft.com/office/drawing/2014/main" id="{E1E2E9CC-B860-163A-7B13-C9814D4B3140}"/>
              </a:ext>
            </a:extLst>
          </p:cNvPr>
          <p:cNvSpPr/>
          <p:nvPr/>
        </p:nvSpPr>
        <p:spPr>
          <a:xfrm>
            <a:off x="0" y="0"/>
            <a:ext cx="12192000" cy="68580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a:p>
        </p:txBody>
      </p:sp>
      <p:pic>
        <p:nvPicPr>
          <p:cNvPr id="4" name="Image 3" descr="Une image contenant texte, habits, Visage humain, personne&#10;&#10;Description générée automatiquement">
            <a:extLst>
              <a:ext uri="{FF2B5EF4-FFF2-40B4-BE49-F238E27FC236}">
                <a16:creationId xmlns:a16="http://schemas.microsoft.com/office/drawing/2014/main" id="{53F6DD08-4E9E-6B19-AA2B-4DA91DA8DC2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00784" y="0"/>
            <a:ext cx="3990432" cy="6858000"/>
          </a:xfrm>
          <a:prstGeom prst="rect">
            <a:avLst/>
          </a:prstGeom>
        </p:spPr>
      </p:pic>
      <p:pic>
        <p:nvPicPr>
          <p:cNvPr id="6" name="Image 5" descr="Une image contenant texte, Visage humain, homme, habits&#10;&#10;Description générée automatiquement">
            <a:extLst>
              <a:ext uri="{FF2B5EF4-FFF2-40B4-BE49-F238E27FC236}">
                <a16:creationId xmlns:a16="http://schemas.microsoft.com/office/drawing/2014/main" id="{6BC65568-2F49-8F11-DF30-E37049BCC05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01568" y="0"/>
            <a:ext cx="3990432" cy="6858000"/>
          </a:xfrm>
          <a:prstGeom prst="rect">
            <a:avLst/>
          </a:prstGeom>
        </p:spPr>
      </p:pic>
      <p:pic>
        <p:nvPicPr>
          <p:cNvPr id="9" name="Image 8" descr="Une image contenant texte, personne, habits, barbecue&#10;&#10;Description générée automatiquement">
            <a:extLst>
              <a:ext uri="{FF2B5EF4-FFF2-40B4-BE49-F238E27FC236}">
                <a16:creationId xmlns:a16="http://schemas.microsoft.com/office/drawing/2014/main" id="{98FD6481-0A53-67A0-DD87-D5CF8035395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286" y="0"/>
            <a:ext cx="3989463" cy="6858000"/>
          </a:xfrm>
          <a:prstGeom prst="rect">
            <a:avLst/>
          </a:prstGeom>
        </p:spPr>
      </p:pic>
    </p:spTree>
    <p:extLst>
      <p:ext uri="{BB962C8B-B14F-4D97-AF65-F5344CB8AC3E}">
        <p14:creationId xmlns:p14="http://schemas.microsoft.com/office/powerpoint/2010/main" val="298674021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558737-29A2-FBD6-890E-76A1BE644248}"/>
            </a:ext>
          </a:extLst>
        </p:cNvPr>
        <p:cNvGrpSpPr/>
        <p:nvPr/>
      </p:nvGrpSpPr>
      <p:grpSpPr>
        <a:xfrm>
          <a:off x="0" y="0"/>
          <a:ext cx="0" cy="0"/>
          <a:chOff x="0" y="0"/>
          <a:chExt cx="0" cy="0"/>
        </a:xfrm>
      </p:grpSpPr>
      <p:pic>
        <p:nvPicPr>
          <p:cNvPr id="8" name="Image 7" descr="Une image contenant fruit, Aliments naturels, orange, Super-aliments&#10;&#10;Description générée automatiquement">
            <a:extLst>
              <a:ext uri="{FF2B5EF4-FFF2-40B4-BE49-F238E27FC236}">
                <a16:creationId xmlns:a16="http://schemas.microsoft.com/office/drawing/2014/main" id="{C11887E9-40F3-D0F9-C8F1-CEB78B05BF1A}"/>
              </a:ext>
            </a:extLst>
          </p:cNvPr>
          <p:cNvPicPr>
            <a:picLocks noChangeAspect="1"/>
          </p:cNvPicPr>
          <p:nvPr/>
        </p:nvPicPr>
        <p:blipFill>
          <a:blip r:embed="rId2">
            <a:extLst>
              <a:ext uri="{28A0092B-C50C-407E-A947-70E740481C1C}">
                <a14:useLocalDpi xmlns:a14="http://schemas.microsoft.com/office/drawing/2010/main" val="0"/>
              </a:ext>
            </a:extLst>
          </a:blip>
          <a:srcRect l="10156" t="14973" r="9546" b="14712"/>
          <a:stretch/>
        </p:blipFill>
        <p:spPr>
          <a:xfrm>
            <a:off x="8765931" y="165143"/>
            <a:ext cx="2895600" cy="1867352"/>
          </a:xfrm>
          <a:prstGeom prst="rect">
            <a:avLst/>
          </a:prstGeom>
        </p:spPr>
      </p:pic>
      <p:sp>
        <p:nvSpPr>
          <p:cNvPr id="2" name="Titre 1">
            <a:extLst>
              <a:ext uri="{FF2B5EF4-FFF2-40B4-BE49-F238E27FC236}">
                <a16:creationId xmlns:a16="http://schemas.microsoft.com/office/drawing/2014/main" id="{CFEB93C2-9407-6C2D-FA12-9F780E98D6BB}"/>
              </a:ext>
            </a:extLst>
          </p:cNvPr>
          <p:cNvSpPr>
            <a:spLocks noGrp="1"/>
          </p:cNvSpPr>
          <p:nvPr>
            <p:ph type="title"/>
          </p:nvPr>
        </p:nvSpPr>
        <p:spPr>
          <a:xfrm>
            <a:off x="838200" y="74979"/>
            <a:ext cx="10515600" cy="1325563"/>
          </a:xfrm>
        </p:spPr>
        <p:txBody>
          <a:bodyPr>
            <a:normAutofit/>
          </a:bodyPr>
          <a:lstStyle/>
          <a:p>
            <a:r>
              <a:rPr lang="fr-FR" sz="2400" b="1" dirty="0">
                <a:latin typeface="Tahoma" panose="020B0604030504040204" pitchFamily="34" charset="0"/>
                <a:ea typeface="Tahoma" panose="020B0604030504040204" pitchFamily="34" charset="0"/>
                <a:cs typeface="Tahoma" panose="020B0604030504040204" pitchFamily="34" charset="0"/>
              </a:rPr>
              <a:t>Axe 1 stratégie 2025</a:t>
            </a:r>
          </a:p>
        </p:txBody>
      </p:sp>
      <p:sp>
        <p:nvSpPr>
          <p:cNvPr id="3" name="Espace réservé du contenu 2">
            <a:extLst>
              <a:ext uri="{FF2B5EF4-FFF2-40B4-BE49-F238E27FC236}">
                <a16:creationId xmlns:a16="http://schemas.microsoft.com/office/drawing/2014/main" id="{0640206A-493D-45CE-7166-229CDAB39259}"/>
              </a:ext>
            </a:extLst>
          </p:cNvPr>
          <p:cNvSpPr>
            <a:spLocks noGrp="1"/>
          </p:cNvSpPr>
          <p:nvPr>
            <p:ph idx="1"/>
          </p:nvPr>
        </p:nvSpPr>
        <p:spPr>
          <a:xfrm>
            <a:off x="838200" y="1009151"/>
            <a:ext cx="10899531" cy="4839697"/>
          </a:xfrm>
        </p:spPr>
        <p:txBody>
          <a:bodyPr>
            <a:normAutofit/>
          </a:bodyPr>
          <a:lstStyle/>
          <a:p>
            <a:pPr marL="0" indent="0">
              <a:buNone/>
            </a:pPr>
            <a:r>
              <a:rPr lang="fr-FR" sz="4400" dirty="0">
                <a:solidFill>
                  <a:srgbClr val="8ABD24"/>
                </a:solidFill>
                <a:latin typeface="Magnel" panose="02000505000000020004" pitchFamily="2" charset="0"/>
              </a:rPr>
              <a:t>Engage &amp; </a:t>
            </a:r>
            <a:r>
              <a:rPr lang="fr-FR" sz="4400" dirty="0" err="1">
                <a:solidFill>
                  <a:srgbClr val="8ABD24"/>
                </a:solidFill>
                <a:latin typeface="Magnel" panose="02000505000000020004" pitchFamily="2" charset="0"/>
              </a:rPr>
              <a:t>Retain</a:t>
            </a:r>
            <a:endParaRPr lang="fr-FR" sz="4400" dirty="0">
              <a:solidFill>
                <a:srgbClr val="8ABD24"/>
              </a:solidFill>
              <a:latin typeface="Magnel" panose="02000505000000020004" pitchFamily="2" charset="0"/>
            </a:endParaRPr>
          </a:p>
          <a:p>
            <a:pPr marL="0" indent="0">
              <a:buNone/>
            </a:pPr>
            <a:r>
              <a:rPr lang="fr-FR" sz="1400" b="1" dirty="0">
                <a:latin typeface="Tahoma" panose="020B0604030504040204" pitchFamily="34" charset="0"/>
                <a:ea typeface="Tahoma" panose="020B0604030504040204" pitchFamily="34" charset="0"/>
                <a:cs typeface="Tahoma" panose="020B0604030504040204" pitchFamily="34" charset="0"/>
              </a:rPr>
              <a:t>Fidélisation et Encartage des Nouveaux Clients</a:t>
            </a:r>
            <a:br>
              <a:rPr lang="fr-FR" sz="1400" dirty="0"/>
            </a:br>
            <a:br>
              <a:rPr lang="fr-FR" sz="1200" dirty="0">
                <a:latin typeface="Avenir Next LT Pro" panose="020B0504020202020204" pitchFamily="34" charset="0"/>
              </a:rPr>
            </a:br>
            <a:r>
              <a:rPr lang="fr-FR" sz="1200" dirty="0">
                <a:latin typeface="Avenir Next LT Pro" panose="020B0504020202020204" pitchFamily="34" charset="0"/>
              </a:rPr>
              <a:t> </a:t>
            </a:r>
          </a:p>
        </p:txBody>
      </p:sp>
      <p:sp>
        <p:nvSpPr>
          <p:cNvPr id="11" name="ZoneTexte 10">
            <a:extLst>
              <a:ext uri="{FF2B5EF4-FFF2-40B4-BE49-F238E27FC236}">
                <a16:creationId xmlns:a16="http://schemas.microsoft.com/office/drawing/2014/main" id="{C805D9B3-969D-A345-8061-938A33F30B84}"/>
              </a:ext>
            </a:extLst>
          </p:cNvPr>
          <p:cNvSpPr txBox="1"/>
          <p:nvPr/>
        </p:nvSpPr>
        <p:spPr>
          <a:xfrm>
            <a:off x="443803" y="2334714"/>
            <a:ext cx="11217728" cy="3970318"/>
          </a:xfrm>
          <a:prstGeom prst="rect">
            <a:avLst/>
          </a:prstGeom>
          <a:noFill/>
        </p:spPr>
        <p:txBody>
          <a:bodyPr wrap="square">
            <a:spAutoFit/>
          </a:bodyPr>
          <a:lstStyle/>
          <a:p>
            <a:r>
              <a:rPr lang="fr-FR" b="1" dirty="0">
                <a:latin typeface="Tahoma" panose="020B0604030504040204" pitchFamily="34" charset="0"/>
                <a:ea typeface="Tahoma" panose="020B0604030504040204" pitchFamily="34" charset="0"/>
                <a:cs typeface="Tahoma" panose="020B0604030504040204" pitchFamily="34" charset="0"/>
              </a:rPr>
              <a:t>Illustration claire des avantages : </a:t>
            </a:r>
            <a:br>
              <a:rPr lang="fr-FR" b="1" dirty="0">
                <a:latin typeface="Tahoma" panose="020B0604030504040204" pitchFamily="34" charset="0"/>
                <a:ea typeface="Tahoma" panose="020B0604030504040204" pitchFamily="34" charset="0"/>
                <a:cs typeface="Tahoma" panose="020B0604030504040204" pitchFamily="34" charset="0"/>
              </a:rPr>
            </a:br>
            <a:r>
              <a:rPr lang="fr-FR" dirty="0">
                <a:latin typeface="Tahoma" panose="020B0604030504040204" pitchFamily="34" charset="0"/>
                <a:ea typeface="Tahoma" panose="020B0604030504040204" pitchFamily="34" charset="0"/>
                <a:cs typeface="Tahoma" panose="020B0604030504040204" pitchFamily="34" charset="0"/>
              </a:rPr>
              <a:t>En montrant des économies chiffrées (ex. : "Jean a économisé 37€ en un mois"), les clients peuvent immédiatement comprendre le bénéfice tangible de la carte de fidélité, ce qui est plus convaincant qu'une simple remise de 10% sans contexte. </a:t>
            </a:r>
            <a:r>
              <a:rPr lang="fr-FR"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 Rend </a:t>
            </a:r>
            <a:r>
              <a:rPr lang="fr-FR" dirty="0">
                <a:latin typeface="Tahoma" panose="020B0604030504040204" pitchFamily="34" charset="0"/>
                <a:ea typeface="Tahoma" panose="020B0604030504040204" pitchFamily="34" charset="0"/>
                <a:cs typeface="Tahoma" panose="020B0604030504040204" pitchFamily="34" charset="0"/>
              </a:rPr>
              <a:t>l'avantage plus réel et concret pour le consommateur.</a:t>
            </a:r>
          </a:p>
          <a:p>
            <a:br>
              <a:rPr lang="fr-FR" b="1" dirty="0">
                <a:latin typeface="Tahoma" panose="020B0604030504040204" pitchFamily="34" charset="0"/>
                <a:ea typeface="Tahoma" panose="020B0604030504040204" pitchFamily="34" charset="0"/>
                <a:cs typeface="Tahoma" panose="020B0604030504040204" pitchFamily="34" charset="0"/>
              </a:rPr>
            </a:br>
            <a:r>
              <a:rPr lang="fr-FR" b="1" dirty="0">
                <a:latin typeface="Tahoma" panose="020B0604030504040204" pitchFamily="34" charset="0"/>
                <a:ea typeface="Tahoma" panose="020B0604030504040204" pitchFamily="34" charset="0"/>
                <a:cs typeface="Tahoma" panose="020B0604030504040204" pitchFamily="34" charset="0"/>
              </a:rPr>
              <a:t>Ciblage des profils clients </a:t>
            </a:r>
            <a:r>
              <a:rPr lang="fr-FR" dirty="0">
                <a:latin typeface="Tahoma" panose="020B0604030504040204" pitchFamily="34" charset="0"/>
                <a:ea typeface="Tahoma" panose="020B0604030504040204" pitchFamily="34" charset="0"/>
                <a:cs typeface="Tahoma" panose="020B0604030504040204" pitchFamily="34" charset="0"/>
              </a:rPr>
              <a:t>: </a:t>
            </a:r>
            <a:br>
              <a:rPr lang="fr-FR" dirty="0">
                <a:latin typeface="Tahoma" panose="020B0604030504040204" pitchFamily="34" charset="0"/>
                <a:ea typeface="Tahoma" panose="020B0604030504040204" pitchFamily="34" charset="0"/>
                <a:cs typeface="Tahoma" panose="020B0604030504040204" pitchFamily="34" charset="0"/>
              </a:rPr>
            </a:br>
            <a:r>
              <a:rPr lang="fr-FR" dirty="0">
                <a:latin typeface="Tahoma" panose="020B0604030504040204" pitchFamily="34" charset="0"/>
                <a:ea typeface="Tahoma" panose="020B0604030504040204" pitchFamily="34" charset="0"/>
                <a:cs typeface="Tahoma" panose="020B0604030504040204" pitchFamily="34" charset="0"/>
              </a:rPr>
              <a:t>En présentant différents types de clients (comme Manon pour le Club Bébé ou Suzie pour le Club Étudiant), Match adapte la communication aux besoins spécifiques de chaque segment. </a:t>
            </a:r>
            <a:br>
              <a:rPr lang="fr-FR" dirty="0">
                <a:latin typeface="Tahoma" panose="020B0604030504040204" pitchFamily="34" charset="0"/>
                <a:ea typeface="Tahoma" panose="020B0604030504040204" pitchFamily="34" charset="0"/>
                <a:cs typeface="Tahoma" panose="020B0604030504040204" pitchFamily="34" charset="0"/>
              </a:rPr>
            </a:br>
            <a:r>
              <a:rPr lang="fr-FR"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 </a:t>
            </a:r>
            <a:r>
              <a:rPr lang="fr-FR" dirty="0">
                <a:latin typeface="Tahoma" panose="020B0604030504040204" pitchFamily="34" charset="0"/>
                <a:ea typeface="Tahoma" panose="020B0604030504040204" pitchFamily="34" charset="0"/>
                <a:cs typeface="Tahoma" panose="020B0604030504040204" pitchFamily="34" charset="0"/>
              </a:rPr>
              <a:t>La carte est </a:t>
            </a:r>
            <a:r>
              <a:rPr lang="fr-FR" dirty="0" err="1">
                <a:latin typeface="Tahoma" panose="020B0604030504040204" pitchFamily="34" charset="0"/>
                <a:ea typeface="Tahoma" panose="020B0604030504040204" pitchFamily="34" charset="0"/>
                <a:cs typeface="Tahoma" panose="020B0604030504040204" pitchFamily="34" charset="0"/>
              </a:rPr>
              <a:t>interessante</a:t>
            </a:r>
            <a:r>
              <a:rPr lang="fr-FR" dirty="0">
                <a:latin typeface="Tahoma" panose="020B0604030504040204" pitchFamily="34" charset="0"/>
                <a:ea typeface="Tahoma" panose="020B0604030504040204" pitchFamily="34" charset="0"/>
                <a:cs typeface="Tahoma" panose="020B0604030504040204" pitchFamily="34" charset="0"/>
              </a:rPr>
              <a:t>, quel que soit son profil, rendant l’offre plus inclusive et attrayante.</a:t>
            </a:r>
            <a:br>
              <a:rPr lang="fr-FR" dirty="0">
                <a:latin typeface="Tahoma" panose="020B0604030504040204" pitchFamily="34" charset="0"/>
                <a:ea typeface="Tahoma" panose="020B0604030504040204" pitchFamily="34" charset="0"/>
                <a:cs typeface="Tahoma" panose="020B0604030504040204" pitchFamily="34" charset="0"/>
              </a:rPr>
            </a:br>
            <a:br>
              <a:rPr lang="fr-FR" dirty="0">
                <a:latin typeface="Tahoma" panose="020B0604030504040204" pitchFamily="34" charset="0"/>
                <a:ea typeface="Tahoma" panose="020B0604030504040204" pitchFamily="34" charset="0"/>
                <a:cs typeface="Tahoma" panose="020B0604030504040204" pitchFamily="34" charset="0"/>
              </a:rPr>
            </a:br>
            <a:r>
              <a:rPr lang="fr-FR" b="1" dirty="0">
                <a:latin typeface="Tahoma" panose="020B0604030504040204" pitchFamily="34" charset="0"/>
                <a:ea typeface="Tahoma" panose="020B0604030504040204" pitchFamily="34" charset="0"/>
                <a:cs typeface="Tahoma" panose="020B0604030504040204" pitchFamily="34" charset="0"/>
              </a:rPr>
              <a:t>Augmentation de la valeur perçue : </a:t>
            </a:r>
            <a:br>
              <a:rPr lang="fr-FR" b="1" dirty="0">
                <a:latin typeface="Tahoma" panose="020B0604030504040204" pitchFamily="34" charset="0"/>
                <a:ea typeface="Tahoma" panose="020B0604030504040204" pitchFamily="34" charset="0"/>
                <a:cs typeface="Tahoma" panose="020B0604030504040204" pitchFamily="34" charset="0"/>
              </a:rPr>
            </a:br>
            <a:r>
              <a:rPr lang="fr-FR" dirty="0">
                <a:latin typeface="Tahoma" panose="020B0604030504040204" pitchFamily="34" charset="0"/>
                <a:ea typeface="Tahoma" panose="020B0604030504040204" pitchFamily="34" charset="0"/>
                <a:cs typeface="Tahoma" panose="020B0604030504040204" pitchFamily="34" charset="0"/>
              </a:rPr>
              <a:t>Cette approche montre que la carte fidélité permet de réaliser des économies régulières et substantielles. Cela augmente la valeur perçue de la carte et incite les clients à l'utiliser fréquemment pour maximiser leurs avantages.</a:t>
            </a:r>
          </a:p>
        </p:txBody>
      </p:sp>
    </p:spTree>
    <p:extLst>
      <p:ext uri="{BB962C8B-B14F-4D97-AF65-F5344CB8AC3E}">
        <p14:creationId xmlns:p14="http://schemas.microsoft.com/office/powerpoint/2010/main" val="141538869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97298CB-A5D9-58D7-B97E-85A89DF5CE08}"/>
              </a:ext>
            </a:extLst>
          </p:cNvPr>
          <p:cNvSpPr>
            <a:spLocks noGrp="1"/>
          </p:cNvSpPr>
          <p:nvPr>
            <p:ph type="title"/>
          </p:nvPr>
        </p:nvSpPr>
        <p:spPr>
          <a:xfrm>
            <a:off x="838200" y="74979"/>
            <a:ext cx="10515600" cy="1325563"/>
          </a:xfrm>
        </p:spPr>
        <p:txBody>
          <a:bodyPr>
            <a:normAutofit/>
          </a:bodyPr>
          <a:lstStyle/>
          <a:p>
            <a:r>
              <a:rPr lang="fr-FR" sz="2400" b="1" dirty="0">
                <a:latin typeface="Tahoma" panose="020B0604030504040204" pitchFamily="34" charset="0"/>
                <a:ea typeface="Tahoma" panose="020B0604030504040204" pitchFamily="34" charset="0"/>
                <a:cs typeface="Tahoma" panose="020B0604030504040204" pitchFamily="34" charset="0"/>
              </a:rPr>
              <a:t>Axe 1 stratégie 2025</a:t>
            </a:r>
          </a:p>
        </p:txBody>
      </p:sp>
      <p:sp>
        <p:nvSpPr>
          <p:cNvPr id="3" name="Espace réservé du contenu 2">
            <a:extLst>
              <a:ext uri="{FF2B5EF4-FFF2-40B4-BE49-F238E27FC236}">
                <a16:creationId xmlns:a16="http://schemas.microsoft.com/office/drawing/2014/main" id="{406DC30F-AC3B-DE32-C087-A8871357A33F}"/>
              </a:ext>
            </a:extLst>
          </p:cNvPr>
          <p:cNvSpPr>
            <a:spLocks noGrp="1"/>
          </p:cNvSpPr>
          <p:nvPr>
            <p:ph idx="1"/>
          </p:nvPr>
        </p:nvSpPr>
        <p:spPr>
          <a:xfrm>
            <a:off x="838200" y="1009151"/>
            <a:ext cx="10899531" cy="4839697"/>
          </a:xfrm>
        </p:spPr>
        <p:txBody>
          <a:bodyPr>
            <a:normAutofit/>
          </a:bodyPr>
          <a:lstStyle/>
          <a:p>
            <a:pPr marL="0" indent="0">
              <a:buNone/>
            </a:pPr>
            <a:r>
              <a:rPr lang="fr-FR" sz="4400" dirty="0">
                <a:solidFill>
                  <a:srgbClr val="8ABD24"/>
                </a:solidFill>
                <a:latin typeface="Magnel" panose="02000505000000020004" pitchFamily="2" charset="0"/>
              </a:rPr>
              <a:t>Engage &amp; </a:t>
            </a:r>
            <a:r>
              <a:rPr lang="fr-FR" sz="4400" dirty="0" err="1">
                <a:solidFill>
                  <a:srgbClr val="8ABD24"/>
                </a:solidFill>
                <a:latin typeface="Magnel" panose="02000505000000020004" pitchFamily="2" charset="0"/>
              </a:rPr>
              <a:t>Retain</a:t>
            </a:r>
            <a:endParaRPr lang="fr-FR" sz="4400" dirty="0">
              <a:solidFill>
                <a:srgbClr val="8ABD24"/>
              </a:solidFill>
              <a:latin typeface="Magnel" panose="02000505000000020004" pitchFamily="2" charset="0"/>
            </a:endParaRPr>
          </a:p>
          <a:p>
            <a:pPr marL="0" indent="0">
              <a:buNone/>
            </a:pPr>
            <a:r>
              <a:rPr lang="fr-FR" sz="1400" b="1" dirty="0">
                <a:latin typeface="Tahoma" panose="020B0604030504040204" pitchFamily="34" charset="0"/>
                <a:ea typeface="Tahoma" panose="020B0604030504040204" pitchFamily="34" charset="0"/>
                <a:cs typeface="Tahoma" panose="020B0604030504040204" pitchFamily="34" charset="0"/>
              </a:rPr>
              <a:t>Fidélisation et Encartage des Nouveaux Clients</a:t>
            </a:r>
            <a:br>
              <a:rPr lang="fr-FR" sz="1400" dirty="0"/>
            </a:br>
            <a:br>
              <a:rPr lang="fr-FR" sz="1200" dirty="0">
                <a:latin typeface="Avenir Next LT Pro" panose="020B0504020202020204" pitchFamily="34" charset="0"/>
              </a:rPr>
            </a:br>
            <a:r>
              <a:rPr lang="fr-FR" sz="1200" dirty="0">
                <a:latin typeface="Avenir Next LT Pro" panose="020B0504020202020204" pitchFamily="34" charset="0"/>
              </a:rPr>
              <a:t> </a:t>
            </a:r>
          </a:p>
        </p:txBody>
      </p:sp>
      <p:sp>
        <p:nvSpPr>
          <p:cNvPr id="5" name="ZoneTexte 4">
            <a:extLst>
              <a:ext uri="{FF2B5EF4-FFF2-40B4-BE49-F238E27FC236}">
                <a16:creationId xmlns:a16="http://schemas.microsoft.com/office/drawing/2014/main" id="{766098E7-6DD9-A0D2-5107-73DE9B07D210}"/>
              </a:ext>
            </a:extLst>
          </p:cNvPr>
          <p:cNvSpPr txBox="1"/>
          <p:nvPr/>
        </p:nvSpPr>
        <p:spPr>
          <a:xfrm>
            <a:off x="838199" y="2709527"/>
            <a:ext cx="10398369" cy="3416320"/>
          </a:xfrm>
          <a:prstGeom prst="rect">
            <a:avLst/>
          </a:prstGeom>
          <a:noFill/>
        </p:spPr>
        <p:txBody>
          <a:bodyPr wrap="square">
            <a:spAutoFit/>
          </a:bodyPr>
          <a:lstStyle/>
          <a:p>
            <a:r>
              <a:rPr lang="fr-FR" b="1" dirty="0">
                <a:latin typeface="Avenir Next LT Pro" panose="020B0504020202020204" pitchFamily="34" charset="0"/>
                <a:ea typeface="Tahoma" panose="020B0604030504040204" pitchFamily="34" charset="0"/>
                <a:cs typeface="Tahoma" panose="020B0604030504040204" pitchFamily="34" charset="0"/>
              </a:rPr>
              <a:t>Valorisation de la fidélité – </a:t>
            </a:r>
            <a:r>
              <a:rPr lang="fr-FR" sz="3600" b="1" dirty="0">
                <a:solidFill>
                  <a:schemeClr val="bg1"/>
                </a:solidFill>
                <a:highlight>
                  <a:srgbClr val="526469"/>
                </a:highlight>
                <a:latin typeface="Avenir Next LT Pro" panose="020B0504020202020204" pitchFamily="34" charset="0"/>
                <a:ea typeface="Tahoma" panose="020B0604030504040204" pitchFamily="34" charset="0"/>
                <a:cs typeface="Tahoma" panose="020B0604030504040204" pitchFamily="34" charset="0"/>
              </a:rPr>
              <a:t>Club Bébé - Version Augmentée</a:t>
            </a:r>
            <a:br>
              <a:rPr lang="fr-FR" dirty="0">
                <a:latin typeface="Avenir Next LT Pro" panose="020B0504020202020204" pitchFamily="34" charset="0"/>
                <a:ea typeface="Tahoma" panose="020B0604030504040204" pitchFamily="34" charset="0"/>
                <a:cs typeface="Tahoma" panose="020B0604030504040204" pitchFamily="34" charset="0"/>
              </a:rPr>
            </a:br>
            <a:endParaRPr lang="fr-FR" dirty="0">
              <a:latin typeface="Avenir Next LT Pro" panose="020B0504020202020204" pitchFamily="34" charset="0"/>
              <a:ea typeface="Tahoma" panose="020B0604030504040204" pitchFamily="34" charset="0"/>
              <a:cs typeface="Tahoma" panose="020B0604030504040204" pitchFamily="34" charset="0"/>
            </a:endParaRPr>
          </a:p>
          <a:p>
            <a:r>
              <a:rPr lang="fr-FR" b="1" dirty="0">
                <a:latin typeface="Avenir Next LT Pro" panose="020B0504020202020204" pitchFamily="34" charset="0"/>
                <a:ea typeface="Tahoma" panose="020B0604030504040204" pitchFamily="34" charset="0"/>
                <a:cs typeface="Tahoma" panose="020B0604030504040204" pitchFamily="34" charset="0"/>
              </a:rPr>
              <a:t>Recruter les jeunes familles et renforcer leur engagement via des avantages exclusifs.</a:t>
            </a:r>
          </a:p>
          <a:p>
            <a:pPr>
              <a:buFont typeface="Arial" panose="020B0604020202020204" pitchFamily="34" charset="0"/>
              <a:buChar char="•"/>
            </a:pPr>
            <a:r>
              <a:rPr lang="fr-FR" b="1" dirty="0">
                <a:latin typeface="Avenir Next LT Pro" panose="020B0504020202020204" pitchFamily="34" charset="0"/>
                <a:ea typeface="Tahoma" panose="020B0604030504040204" pitchFamily="34" charset="0"/>
                <a:cs typeface="Tahoma" panose="020B0604030504040204" pitchFamily="34" charset="0"/>
              </a:rPr>
              <a:t>Evaluer l’impact du club </a:t>
            </a:r>
            <a:r>
              <a:rPr lang="fr-FR" dirty="0">
                <a:latin typeface="Avenir Next LT Pro" panose="020B0504020202020204" pitchFamily="34" charset="0"/>
                <a:ea typeface="Tahoma" panose="020B0604030504040204" pitchFamily="34" charset="0"/>
                <a:cs typeface="Tahoma" panose="020B0604030504040204" pitchFamily="34" charset="0"/>
              </a:rPr>
              <a:t>(post adhésion) : quid des </a:t>
            </a:r>
            <a:r>
              <a:rPr lang="fr-FR" dirty="0" err="1">
                <a:latin typeface="Avenir Next LT Pro" panose="020B0504020202020204" pitchFamily="34" charset="0"/>
                <a:ea typeface="Tahoma" panose="020B0604030504040204" pitchFamily="34" charset="0"/>
                <a:cs typeface="Tahoma" panose="020B0604030504040204" pitchFamily="34" charset="0"/>
              </a:rPr>
              <a:t>repercussions</a:t>
            </a:r>
            <a:r>
              <a:rPr lang="fr-FR" dirty="0">
                <a:latin typeface="Avenir Next LT Pro" panose="020B0504020202020204" pitchFamily="34" charset="0"/>
                <a:ea typeface="Tahoma" panose="020B0604030504040204" pitchFamily="34" charset="0"/>
                <a:cs typeface="Tahoma" panose="020B0604030504040204" pitchFamily="34" charset="0"/>
              </a:rPr>
              <a:t> sur le panier et la fréquence</a:t>
            </a:r>
          </a:p>
          <a:p>
            <a:pPr>
              <a:buFont typeface="Arial" panose="020B0604020202020204" pitchFamily="34" charset="0"/>
              <a:buChar char="•"/>
            </a:pPr>
            <a:r>
              <a:rPr lang="fr-FR" b="1" dirty="0">
                <a:latin typeface="Avenir Next LT Pro" panose="020B0504020202020204" pitchFamily="34" charset="0"/>
                <a:ea typeface="Tahoma" panose="020B0604030504040204" pitchFamily="34" charset="0"/>
                <a:cs typeface="Tahoma" panose="020B0604030504040204" pitchFamily="34" charset="0"/>
              </a:rPr>
              <a:t>Stratégie de visibilité : </a:t>
            </a:r>
            <a:br>
              <a:rPr lang="fr-FR" b="1" dirty="0">
                <a:latin typeface="Avenir Next LT Pro" panose="020B0504020202020204" pitchFamily="34" charset="0"/>
                <a:ea typeface="Tahoma" panose="020B0604030504040204" pitchFamily="34" charset="0"/>
                <a:cs typeface="Tahoma" panose="020B0604030504040204" pitchFamily="34" charset="0"/>
              </a:rPr>
            </a:br>
            <a:r>
              <a:rPr lang="fr-FR" dirty="0">
                <a:latin typeface="Avenir Next LT Pro" panose="020B0504020202020204" pitchFamily="34" charset="0"/>
                <a:ea typeface="Tahoma" panose="020B0604030504040204" pitchFamily="34" charset="0"/>
                <a:cs typeface="Tahoma" panose="020B0604030504040204" pitchFamily="34" charset="0"/>
              </a:rPr>
              <a:t>Relifter le club et améliorer sa visibilité (calendrier d’événements physiques et digitaux (séances de jeux pour enfants, podcast dédiés nutrition  spécial petite enfance).  </a:t>
            </a:r>
          </a:p>
          <a:p>
            <a:pPr>
              <a:buFont typeface="Arial" panose="020B0604020202020204" pitchFamily="34" charset="0"/>
              <a:buChar char="•"/>
            </a:pPr>
            <a:r>
              <a:rPr lang="fr-FR" b="1" dirty="0">
                <a:latin typeface="Avenir Next LT Pro" panose="020B0504020202020204" pitchFamily="34" charset="0"/>
                <a:ea typeface="Tahoma" panose="020B0604030504040204" pitchFamily="34" charset="0"/>
                <a:cs typeface="Tahoma" panose="020B0604030504040204" pitchFamily="34" charset="0"/>
              </a:rPr>
              <a:t>Créer un « Espace Bébé » dédié en magasin, </a:t>
            </a:r>
            <a:r>
              <a:rPr lang="fr-FR" dirty="0">
                <a:latin typeface="Avenir Next LT Pro" panose="020B0504020202020204" pitchFamily="34" charset="0"/>
                <a:ea typeface="Tahoma" panose="020B0604030504040204" pitchFamily="34" charset="0"/>
                <a:cs typeface="Tahoma" panose="020B0604030504040204" pitchFamily="34" charset="0"/>
              </a:rPr>
              <a:t>sponsorisé par des marques de puériculture en partenariat exclusif avec Match, offrant une expérience unique et personnalisée pour chaque membre du club.</a:t>
            </a:r>
          </a:p>
          <a:p>
            <a:pPr>
              <a:buFont typeface="Arial" panose="020B0604020202020204" pitchFamily="34" charset="0"/>
              <a:buChar char="•"/>
            </a:pPr>
            <a:r>
              <a:rPr lang="fr-FR" b="1" dirty="0">
                <a:latin typeface="Avenir Next LT Pro" panose="020B0504020202020204" pitchFamily="34" charset="0"/>
                <a:ea typeface="Tahoma" panose="020B0604030504040204" pitchFamily="34" charset="0"/>
                <a:cs typeface="Tahoma" panose="020B0604030504040204" pitchFamily="34" charset="0"/>
              </a:rPr>
              <a:t>Stratégie </a:t>
            </a:r>
            <a:r>
              <a:rPr lang="fr-FR" b="1" dirty="0" err="1">
                <a:latin typeface="Avenir Next LT Pro" panose="020B0504020202020204" pitchFamily="34" charset="0"/>
                <a:ea typeface="Tahoma" panose="020B0604030504040204" pitchFamily="34" charset="0"/>
                <a:cs typeface="Tahoma" panose="020B0604030504040204" pitchFamily="34" charset="0"/>
              </a:rPr>
              <a:t>influencers</a:t>
            </a:r>
            <a:r>
              <a:rPr lang="fr-FR" b="1" dirty="0">
                <a:latin typeface="Avenir Next LT Pro" panose="020B0504020202020204" pitchFamily="34" charset="0"/>
                <a:ea typeface="Tahoma" panose="020B0604030504040204" pitchFamily="34" charset="0"/>
                <a:cs typeface="Tahoma" panose="020B0604030504040204" pitchFamily="34" charset="0"/>
              </a:rPr>
              <a:t> RS </a:t>
            </a:r>
            <a:r>
              <a:rPr lang="fr-FR" dirty="0">
                <a:latin typeface="Avenir Next LT Pro" panose="020B0504020202020204" pitchFamily="34" charset="0"/>
                <a:ea typeface="Tahoma" panose="020B0604030504040204" pitchFamily="34" charset="0"/>
                <a:cs typeface="Tahoma" panose="020B0604030504040204" pitchFamily="34" charset="0"/>
              </a:rPr>
              <a:t> « spécial Jeune maman »</a:t>
            </a:r>
          </a:p>
        </p:txBody>
      </p:sp>
      <p:pic>
        <p:nvPicPr>
          <p:cNvPr id="1027" name="Picture 3" descr="Club bébé - One Site - Supermarchés Match">
            <a:extLst>
              <a:ext uri="{FF2B5EF4-FFF2-40B4-BE49-F238E27FC236}">
                <a16:creationId xmlns:a16="http://schemas.microsoft.com/office/drawing/2014/main" id="{C4B6BCAD-B1F9-D846-245A-E52A0277885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85813" y="182796"/>
            <a:ext cx="2151918" cy="2151918"/>
          </a:xfrm>
          <a:prstGeom prst="rect">
            <a:avLst/>
          </a:prstGeom>
          <a:noFill/>
          <a:extLst>
            <a:ext uri="{909E8E84-426E-40DD-AFC4-6F175D3DCCD1}">
              <a14:hiddenFill xmlns:a14="http://schemas.microsoft.com/office/drawing/2010/main">
                <a:solidFill>
                  <a:srgbClr val="FFFFFF"/>
                </a:solidFill>
              </a14:hiddenFill>
            </a:ext>
          </a:extLst>
        </p:spPr>
      </p:pic>
      <p:pic>
        <p:nvPicPr>
          <p:cNvPr id="8" name="Image 7" descr="Une image contenant fruit, Aliments naturels, orange, Super-aliments&#10;&#10;Description générée automatiquement">
            <a:extLst>
              <a:ext uri="{FF2B5EF4-FFF2-40B4-BE49-F238E27FC236}">
                <a16:creationId xmlns:a16="http://schemas.microsoft.com/office/drawing/2014/main" id="{459EF484-73DD-6B12-23EE-7755B5672131}"/>
              </a:ext>
            </a:extLst>
          </p:cNvPr>
          <p:cNvPicPr>
            <a:picLocks noChangeAspect="1"/>
          </p:cNvPicPr>
          <p:nvPr/>
        </p:nvPicPr>
        <p:blipFill>
          <a:blip r:embed="rId3">
            <a:extLst>
              <a:ext uri="{28A0092B-C50C-407E-A947-70E740481C1C}">
                <a14:useLocalDpi xmlns:a14="http://schemas.microsoft.com/office/drawing/2010/main" val="0"/>
              </a:ext>
            </a:extLst>
          </a:blip>
          <a:srcRect l="10156" t="14973" r="9546" b="14712"/>
          <a:stretch/>
        </p:blipFill>
        <p:spPr>
          <a:xfrm>
            <a:off x="6532684" y="253066"/>
            <a:ext cx="2895600" cy="1867352"/>
          </a:xfrm>
          <a:prstGeom prst="rect">
            <a:avLst/>
          </a:prstGeom>
        </p:spPr>
      </p:pic>
    </p:spTree>
    <p:extLst>
      <p:ext uri="{BB962C8B-B14F-4D97-AF65-F5344CB8AC3E}">
        <p14:creationId xmlns:p14="http://schemas.microsoft.com/office/powerpoint/2010/main" val="38351772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97298CB-A5D9-58D7-B97E-85A89DF5CE08}"/>
              </a:ext>
            </a:extLst>
          </p:cNvPr>
          <p:cNvSpPr>
            <a:spLocks noGrp="1"/>
          </p:cNvSpPr>
          <p:nvPr>
            <p:ph type="title"/>
          </p:nvPr>
        </p:nvSpPr>
        <p:spPr/>
        <p:txBody>
          <a:bodyPr>
            <a:normAutofit fontScale="90000"/>
          </a:bodyPr>
          <a:lstStyle/>
          <a:p>
            <a:r>
              <a:rPr lang="fr-FR" dirty="0">
                <a:latin typeface="Tahoma" panose="020B0604030504040204" pitchFamily="34" charset="0"/>
                <a:ea typeface="Tahoma" panose="020B0604030504040204" pitchFamily="34" charset="0"/>
                <a:cs typeface="Tahoma" panose="020B0604030504040204" pitchFamily="34" charset="0"/>
              </a:rPr>
              <a:t>Diagnostic Stratégique : Contexte et Enjeux</a:t>
            </a:r>
          </a:p>
        </p:txBody>
      </p:sp>
      <p:sp>
        <p:nvSpPr>
          <p:cNvPr id="3" name="Espace réservé du contenu 2">
            <a:extLst>
              <a:ext uri="{FF2B5EF4-FFF2-40B4-BE49-F238E27FC236}">
                <a16:creationId xmlns:a16="http://schemas.microsoft.com/office/drawing/2014/main" id="{406DC30F-AC3B-DE32-C087-A8871357A33F}"/>
              </a:ext>
            </a:extLst>
          </p:cNvPr>
          <p:cNvSpPr>
            <a:spLocks noGrp="1"/>
          </p:cNvSpPr>
          <p:nvPr>
            <p:ph idx="1"/>
          </p:nvPr>
        </p:nvSpPr>
        <p:spPr>
          <a:xfrm>
            <a:off x="838199" y="875303"/>
            <a:ext cx="10899531" cy="4839697"/>
          </a:xfrm>
        </p:spPr>
        <p:txBody>
          <a:bodyPr>
            <a:noAutofit/>
          </a:bodyPr>
          <a:lstStyle/>
          <a:p>
            <a:r>
              <a:rPr lang="fr-FR" dirty="0">
                <a:latin typeface="Magnel" panose="02000505000000020004" pitchFamily="2" charset="0"/>
              </a:rPr>
              <a:t>Constats clés</a:t>
            </a:r>
          </a:p>
          <a:p>
            <a:pPr lvl="1"/>
            <a:endParaRPr lang="fr-FR" dirty="0">
              <a:latin typeface="Avenir Next LT Pro" panose="020B0504020202020204" pitchFamily="34" charset="0"/>
            </a:endParaRPr>
          </a:p>
          <a:p>
            <a:pPr lvl="2" indent="0">
              <a:buNone/>
            </a:pPr>
            <a:r>
              <a:rPr lang="fr-FR" sz="2000" dirty="0">
                <a:latin typeface="Avenir Next LT Pro" panose="020B0504020202020204" pitchFamily="34" charset="0"/>
              </a:rPr>
              <a:t>Une enseigne avec des forces connue et reconnue par ses clients </a:t>
            </a:r>
            <a:br>
              <a:rPr lang="fr-FR" sz="2000" dirty="0">
                <a:latin typeface="Avenir Next LT Pro" panose="020B0504020202020204" pitchFamily="34" charset="0"/>
              </a:rPr>
            </a:br>
            <a:r>
              <a:rPr lang="fr-FR" sz="2000" dirty="0">
                <a:latin typeface="Avenir Next LT Pro" panose="020B0504020202020204" pitchFamily="34" charset="0"/>
              </a:rPr>
              <a:t>liées à son modèle, ses équipes, et son offre</a:t>
            </a:r>
            <a:br>
              <a:rPr lang="fr-FR" sz="2000" dirty="0">
                <a:latin typeface="Avenir Next LT Pro" panose="020B0504020202020204" pitchFamily="34" charset="0"/>
              </a:rPr>
            </a:br>
            <a:endParaRPr lang="fr-FR" sz="2000" dirty="0">
              <a:latin typeface="Avenir Next LT Pro" panose="020B0504020202020204" pitchFamily="34" charset="0"/>
            </a:endParaRPr>
          </a:p>
          <a:p>
            <a:pPr lvl="2" indent="0">
              <a:buNone/>
            </a:pPr>
            <a:r>
              <a:rPr lang="fr-FR" sz="2000" dirty="0">
                <a:latin typeface="Avenir Next LT Pro" panose="020B0504020202020204" pitchFamily="34" charset="0"/>
              </a:rPr>
              <a:t>Une année 2024 marquée par </a:t>
            </a:r>
          </a:p>
          <a:p>
            <a:pPr lvl="2"/>
            <a:r>
              <a:rPr lang="fr-FR" sz="2000" dirty="0">
                <a:solidFill>
                  <a:schemeClr val="bg1"/>
                </a:solidFill>
                <a:highlight>
                  <a:srgbClr val="526469"/>
                </a:highlight>
                <a:latin typeface="Avenir Next LT Pro" panose="020B0504020202020204" pitchFamily="34" charset="0"/>
              </a:rPr>
              <a:t>un trafic toujours très soutenu </a:t>
            </a:r>
            <a:r>
              <a:rPr lang="fr-FR" sz="2000" dirty="0">
                <a:latin typeface="Avenir Next LT Pro" panose="020B0504020202020204" pitchFamily="34" charset="0"/>
              </a:rPr>
              <a:t>mais une baisse de l’acquisition client</a:t>
            </a:r>
          </a:p>
          <a:p>
            <a:pPr lvl="2"/>
            <a:r>
              <a:rPr lang="fr-FR" sz="2000" dirty="0">
                <a:solidFill>
                  <a:schemeClr val="bg1"/>
                </a:solidFill>
                <a:highlight>
                  <a:srgbClr val="526469"/>
                </a:highlight>
                <a:latin typeface="Avenir Next LT Pro" panose="020B0504020202020204" pitchFamily="34" charset="0"/>
              </a:rPr>
              <a:t>l’arrivée des marques propres Carrefour </a:t>
            </a:r>
            <a:r>
              <a:rPr lang="fr-FR" sz="2000" dirty="0">
                <a:latin typeface="Avenir Next LT Pro" panose="020B0504020202020204" pitchFamily="34" charset="0"/>
              </a:rPr>
              <a:t>: une opportunité de conquête et de conversion</a:t>
            </a:r>
          </a:p>
          <a:p>
            <a:pPr lvl="2"/>
            <a:r>
              <a:rPr lang="fr-FR" sz="2000" dirty="0">
                <a:solidFill>
                  <a:schemeClr val="bg1"/>
                </a:solidFill>
                <a:highlight>
                  <a:srgbClr val="526469"/>
                </a:highlight>
                <a:latin typeface="Avenir Next LT Pro" panose="020B0504020202020204" pitchFamily="34" charset="0"/>
              </a:rPr>
              <a:t>une dynamique prometteuse sur le drive</a:t>
            </a:r>
          </a:p>
          <a:p>
            <a:pPr lvl="2"/>
            <a:r>
              <a:rPr lang="fr-FR" sz="2000" dirty="0">
                <a:solidFill>
                  <a:schemeClr val="bg1"/>
                </a:solidFill>
                <a:highlight>
                  <a:srgbClr val="526469"/>
                </a:highlight>
                <a:latin typeface="Avenir Next LT Pro" panose="020B0504020202020204" pitchFamily="34" charset="0"/>
              </a:rPr>
              <a:t>Des rayons leaders en image : Boucherie &amp; Fruits et légumes </a:t>
            </a:r>
          </a:p>
          <a:p>
            <a:pPr lvl="2"/>
            <a:r>
              <a:rPr lang="fr-FR" sz="2000" dirty="0">
                <a:solidFill>
                  <a:schemeClr val="bg1"/>
                </a:solidFill>
                <a:highlight>
                  <a:srgbClr val="526469"/>
                </a:highlight>
                <a:latin typeface="Avenir Next LT Pro" panose="020B0504020202020204" pitchFamily="34" charset="0"/>
              </a:rPr>
              <a:t>le lancement d’une promesse santé </a:t>
            </a:r>
            <a:r>
              <a:rPr lang="fr-FR" sz="2000" dirty="0">
                <a:latin typeface="Avenir Next LT Pro" panose="020B0504020202020204" pitchFamily="34" charset="0"/>
              </a:rPr>
              <a:t>avec le label ‘Bon pour moi’</a:t>
            </a:r>
          </a:p>
          <a:p>
            <a:pPr lvl="2"/>
            <a:r>
              <a:rPr lang="fr-FR" sz="2000" dirty="0">
                <a:solidFill>
                  <a:schemeClr val="bg1"/>
                </a:solidFill>
                <a:highlight>
                  <a:srgbClr val="526469"/>
                </a:highlight>
                <a:latin typeface="Avenir Next LT Pro" panose="020B0504020202020204" pitchFamily="34" charset="0"/>
              </a:rPr>
              <a:t>le renouvellement permanent de l’offre </a:t>
            </a:r>
            <a:r>
              <a:rPr lang="fr-FR" sz="2000" dirty="0">
                <a:latin typeface="Avenir Next LT Pro" panose="020B0504020202020204" pitchFamily="34" charset="0"/>
              </a:rPr>
              <a:t>et notamment le déploiement de nouvelles recettes PPNP à succès </a:t>
            </a:r>
          </a:p>
          <a:p>
            <a:pPr lvl="2"/>
            <a:r>
              <a:rPr lang="fr-FR" sz="2000" dirty="0">
                <a:solidFill>
                  <a:schemeClr val="bg1"/>
                </a:solidFill>
                <a:highlight>
                  <a:srgbClr val="526469"/>
                </a:highlight>
                <a:latin typeface="Avenir Next LT Pro" panose="020B0504020202020204" pitchFamily="34" charset="0"/>
              </a:rPr>
              <a:t>la valorisation des produits Totems </a:t>
            </a:r>
            <a:r>
              <a:rPr lang="fr-FR" sz="2000" dirty="0">
                <a:latin typeface="Avenir Next LT Pro" panose="020B0504020202020204" pitchFamily="34" charset="0"/>
              </a:rPr>
              <a:t>comme marqueur fort de différenciation</a:t>
            </a:r>
          </a:p>
          <a:p>
            <a:pPr lvl="2"/>
            <a:r>
              <a:rPr lang="fr-FR" sz="2000" dirty="0">
                <a:solidFill>
                  <a:schemeClr val="bg1"/>
                </a:solidFill>
                <a:highlight>
                  <a:srgbClr val="526469"/>
                </a:highlight>
                <a:latin typeface="Avenir Next LT Pro" panose="020B0504020202020204" pitchFamily="34" charset="0"/>
              </a:rPr>
              <a:t>l’évolution des leviers de communication </a:t>
            </a:r>
            <a:r>
              <a:rPr lang="fr-FR" sz="2000" dirty="0">
                <a:latin typeface="Avenir Next LT Pro" panose="020B0504020202020204" pitchFamily="34" charset="0"/>
              </a:rPr>
              <a:t>avec la baisse des prospectus, la massification de la communication tri-media : affichage, radio et web.</a:t>
            </a:r>
            <a:br>
              <a:rPr lang="fr-FR" sz="2000" dirty="0">
                <a:latin typeface="Avenir Next LT Pro" panose="020B0504020202020204" pitchFamily="34" charset="0"/>
              </a:rPr>
            </a:br>
            <a:endParaRPr lang="fr-FR" sz="2000" dirty="0">
              <a:latin typeface="Avenir Next LT Pro" panose="020B0504020202020204" pitchFamily="34" charset="0"/>
            </a:endParaRPr>
          </a:p>
          <a:p>
            <a:pPr lvl="2"/>
            <a:endParaRPr lang="fr-FR" sz="2000" dirty="0">
              <a:latin typeface="Avenir Next LT Pro" panose="020B0504020202020204" pitchFamily="34" charset="0"/>
            </a:endParaRPr>
          </a:p>
          <a:p>
            <a:pPr lvl="2"/>
            <a:endParaRPr lang="fr-FR" sz="2000" dirty="0">
              <a:latin typeface="Avenir Next LT Pro" panose="020B0504020202020204" pitchFamily="34" charset="0"/>
            </a:endParaRPr>
          </a:p>
          <a:p>
            <a:pPr lvl="2"/>
            <a:endParaRPr lang="fr-FR" sz="2000" dirty="0">
              <a:latin typeface="Avenir Next LT Pro" panose="020B0504020202020204" pitchFamily="34" charset="0"/>
            </a:endParaRPr>
          </a:p>
        </p:txBody>
      </p:sp>
    </p:spTree>
    <p:extLst>
      <p:ext uri="{BB962C8B-B14F-4D97-AF65-F5344CB8AC3E}">
        <p14:creationId xmlns:p14="http://schemas.microsoft.com/office/powerpoint/2010/main" val="155381396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B54A61-3C05-D7A9-6CDB-A97A113AB2C3}"/>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872A3935-A59E-5DDE-DBF5-BF20E3C27A14}"/>
              </a:ext>
            </a:extLst>
          </p:cNvPr>
          <p:cNvSpPr/>
          <p:nvPr/>
        </p:nvSpPr>
        <p:spPr>
          <a:xfrm>
            <a:off x="838197" y="4317020"/>
            <a:ext cx="9993926" cy="1092496"/>
          </a:xfrm>
          <a:prstGeom prst="rect">
            <a:avLst/>
          </a:prstGeom>
          <a:solidFill>
            <a:srgbClr val="52646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 name="ZoneTexte 3">
            <a:extLst>
              <a:ext uri="{FF2B5EF4-FFF2-40B4-BE49-F238E27FC236}">
                <a16:creationId xmlns:a16="http://schemas.microsoft.com/office/drawing/2014/main" id="{9FCF6D58-B779-D142-0945-544C1AD2F9E4}"/>
              </a:ext>
            </a:extLst>
          </p:cNvPr>
          <p:cNvSpPr txBox="1"/>
          <p:nvPr/>
        </p:nvSpPr>
        <p:spPr>
          <a:xfrm>
            <a:off x="838199" y="2990881"/>
            <a:ext cx="10398369" cy="1815882"/>
          </a:xfrm>
          <a:prstGeom prst="rect">
            <a:avLst/>
          </a:prstGeom>
          <a:noFill/>
        </p:spPr>
        <p:txBody>
          <a:bodyPr wrap="square">
            <a:spAutoFit/>
          </a:bodyPr>
          <a:lstStyle/>
          <a:p>
            <a:r>
              <a:rPr lang="fr-FR" sz="2400" b="1" dirty="0">
                <a:latin typeface="Tahoma" panose="020B0604030504040204" pitchFamily="34" charset="0"/>
                <a:ea typeface="Tahoma" panose="020B0604030504040204" pitchFamily="34" charset="0"/>
                <a:cs typeface="Tahoma" panose="020B0604030504040204" pitchFamily="34" charset="0"/>
              </a:rPr>
              <a:t>Communication Fil rouge In store, RS, digital…</a:t>
            </a:r>
          </a:p>
          <a:p>
            <a:pPr marL="285750" indent="-285750">
              <a:buBlip>
                <a:blip r:embed="rId2">
                  <a:extLst>
                    <a:ext uri="{96DAC541-7B7A-43D3-8B79-37D633B846F1}">
                      <asvg:svgBlip xmlns:asvg="http://schemas.microsoft.com/office/drawing/2016/SVG/main" r:embed="rId3"/>
                    </a:ext>
                  </a:extLst>
                </a:blip>
              </a:buBlip>
            </a:pPr>
            <a:r>
              <a:rPr lang="fr-FR" dirty="0">
                <a:latin typeface="Tahoma" panose="020B0604030504040204" pitchFamily="34" charset="0"/>
                <a:ea typeface="Tahoma" panose="020B0604030504040204" pitchFamily="34" charset="0"/>
                <a:cs typeface="Tahoma" panose="020B0604030504040204" pitchFamily="34" charset="0"/>
              </a:rPr>
              <a:t>Incarnation des bénéfices de la carte par des exemples clients</a:t>
            </a:r>
          </a:p>
          <a:p>
            <a:pPr marL="285750" indent="-285750">
              <a:buBlip>
                <a:blip r:embed="rId2">
                  <a:extLst>
                    <a:ext uri="{96DAC541-7B7A-43D3-8B79-37D633B846F1}">
                      <asvg:svgBlip xmlns:asvg="http://schemas.microsoft.com/office/drawing/2016/SVG/main" r:embed="rId3"/>
                    </a:ext>
                  </a:extLst>
                </a:blip>
              </a:buBlip>
            </a:pPr>
            <a:r>
              <a:rPr lang="fr-FR" dirty="0">
                <a:latin typeface="Tahoma" panose="020B0604030504040204" pitchFamily="34" charset="0"/>
                <a:ea typeface="Tahoma" panose="020B0604030504040204" pitchFamily="34" charset="0"/>
                <a:cs typeface="Tahoma" panose="020B0604030504040204" pitchFamily="34" charset="0"/>
              </a:rPr>
              <a:t>Diffusion de ces communications sur l’ensemble des canaux (PLV, </a:t>
            </a:r>
            <a:r>
              <a:rPr lang="fr-FR" dirty="0" err="1">
                <a:latin typeface="Tahoma" panose="020B0604030504040204" pitchFamily="34" charset="0"/>
                <a:ea typeface="Tahoma" panose="020B0604030504040204" pitchFamily="34" charset="0"/>
                <a:cs typeface="Tahoma" panose="020B0604030504040204" pitchFamily="34" charset="0"/>
              </a:rPr>
              <a:t>video</a:t>
            </a:r>
            <a:r>
              <a:rPr lang="fr-FR" dirty="0">
                <a:latin typeface="Tahoma" panose="020B0604030504040204" pitchFamily="34" charset="0"/>
                <a:ea typeface="Tahoma" panose="020B0604030504040204" pitchFamily="34" charset="0"/>
                <a:cs typeface="Tahoma" panose="020B0604030504040204" pitchFamily="34" charset="0"/>
              </a:rPr>
              <a:t> RS…)</a:t>
            </a:r>
          </a:p>
          <a:p>
            <a:pPr marL="285750" indent="-285750">
              <a:buBlip>
                <a:blip r:embed="rId2">
                  <a:extLst>
                    <a:ext uri="{96DAC541-7B7A-43D3-8B79-37D633B846F1}">
                      <asvg:svgBlip xmlns:asvg="http://schemas.microsoft.com/office/drawing/2016/SVG/main" r:embed="rId3"/>
                    </a:ext>
                  </a:extLst>
                </a:blip>
              </a:buBlip>
            </a:pPr>
            <a:endParaRPr lang="fr-FR" sz="2400" b="1" dirty="0">
              <a:latin typeface="Avenir Next LT Pro" panose="020B0504020202020204" pitchFamily="34" charset="0"/>
              <a:ea typeface="Tahoma" panose="020B0604030504040204" pitchFamily="34" charset="0"/>
              <a:cs typeface="Tahoma" panose="020B0604030504040204" pitchFamily="34" charset="0"/>
            </a:endParaRPr>
          </a:p>
          <a:p>
            <a:pPr>
              <a:buFont typeface="Arial" panose="020B0604020202020204" pitchFamily="34" charset="0"/>
              <a:buChar char="•"/>
            </a:pPr>
            <a:endParaRPr lang="fr-FR" sz="2400" dirty="0">
              <a:latin typeface="Avenir Next LT Pro" panose="020B0504020202020204" pitchFamily="34" charset="0"/>
              <a:ea typeface="Tahoma" panose="020B0604030504040204" pitchFamily="34" charset="0"/>
              <a:cs typeface="Tahoma" panose="020B0604030504040204" pitchFamily="34" charset="0"/>
            </a:endParaRPr>
          </a:p>
        </p:txBody>
      </p:sp>
      <p:sp>
        <p:nvSpPr>
          <p:cNvPr id="5" name="Titre 1">
            <a:extLst>
              <a:ext uri="{FF2B5EF4-FFF2-40B4-BE49-F238E27FC236}">
                <a16:creationId xmlns:a16="http://schemas.microsoft.com/office/drawing/2014/main" id="{595133BA-D1FD-6466-1588-4B6B04E566FF}"/>
              </a:ext>
            </a:extLst>
          </p:cNvPr>
          <p:cNvSpPr>
            <a:spLocks noGrp="1"/>
          </p:cNvSpPr>
          <p:nvPr>
            <p:ph type="title"/>
          </p:nvPr>
        </p:nvSpPr>
        <p:spPr>
          <a:xfrm>
            <a:off x="838200" y="74979"/>
            <a:ext cx="10515600" cy="1325563"/>
          </a:xfrm>
        </p:spPr>
        <p:txBody>
          <a:bodyPr>
            <a:normAutofit/>
          </a:bodyPr>
          <a:lstStyle/>
          <a:p>
            <a:r>
              <a:rPr lang="fr-FR" sz="3600" b="1" dirty="0">
                <a:solidFill>
                  <a:schemeClr val="bg1"/>
                </a:solidFill>
                <a:highlight>
                  <a:srgbClr val="526469"/>
                </a:highlight>
                <a:latin typeface="Avenir Next LT Pro" panose="020B0504020202020204" pitchFamily="34" charset="0"/>
                <a:ea typeface="Tahoma" panose="020B0604030504040204" pitchFamily="34" charset="0"/>
                <a:cs typeface="Tahoma" panose="020B0604030504040204" pitchFamily="34" charset="0"/>
              </a:rPr>
              <a:t>Big Bang Fidélité</a:t>
            </a:r>
            <a:br>
              <a:rPr lang="fr-FR" sz="2400" b="1" dirty="0">
                <a:latin typeface="Tahoma" panose="020B0604030504040204" pitchFamily="34" charset="0"/>
                <a:ea typeface="Tahoma" panose="020B0604030504040204" pitchFamily="34" charset="0"/>
                <a:cs typeface="Tahoma" panose="020B0604030504040204" pitchFamily="34" charset="0"/>
              </a:rPr>
            </a:br>
            <a:r>
              <a:rPr lang="fr-FR" sz="2400" b="1" dirty="0">
                <a:latin typeface="Tahoma" panose="020B0604030504040204" pitchFamily="34" charset="0"/>
                <a:ea typeface="Tahoma" panose="020B0604030504040204" pitchFamily="34" charset="0"/>
                <a:cs typeface="Tahoma" panose="020B0604030504040204" pitchFamily="34" charset="0"/>
              </a:rPr>
              <a:t>3 niveaux de communication</a:t>
            </a:r>
          </a:p>
        </p:txBody>
      </p:sp>
      <p:sp>
        <p:nvSpPr>
          <p:cNvPr id="6" name="ZoneTexte 5">
            <a:extLst>
              <a:ext uri="{FF2B5EF4-FFF2-40B4-BE49-F238E27FC236}">
                <a16:creationId xmlns:a16="http://schemas.microsoft.com/office/drawing/2014/main" id="{F0A29C93-4B8A-2F5C-5D65-F254DFAD1C44}"/>
              </a:ext>
            </a:extLst>
          </p:cNvPr>
          <p:cNvSpPr txBox="1"/>
          <p:nvPr/>
        </p:nvSpPr>
        <p:spPr>
          <a:xfrm>
            <a:off x="838198" y="1595547"/>
            <a:ext cx="10398369" cy="1200329"/>
          </a:xfrm>
          <a:prstGeom prst="rect">
            <a:avLst/>
          </a:prstGeom>
          <a:noFill/>
        </p:spPr>
        <p:txBody>
          <a:bodyPr wrap="square">
            <a:spAutoFit/>
          </a:bodyPr>
          <a:lstStyle/>
          <a:p>
            <a:r>
              <a:rPr lang="fr-FR" sz="2400" b="1" dirty="0">
                <a:latin typeface="Tahoma" panose="020B0604030504040204" pitchFamily="34" charset="0"/>
                <a:ea typeface="Tahoma" panose="020B0604030504040204" pitchFamily="34" charset="0"/>
                <a:cs typeface="Tahoma" panose="020B0604030504040204" pitchFamily="34" charset="0"/>
              </a:rPr>
              <a:t>Bandeau &amp; encarts prospectus</a:t>
            </a:r>
          </a:p>
          <a:p>
            <a:pPr marL="285750" indent="-285750">
              <a:buBlip>
                <a:blip r:embed="rId2">
                  <a:extLst>
                    <a:ext uri="{96DAC541-7B7A-43D3-8B79-37D633B846F1}">
                      <asvg:svgBlip xmlns:asvg="http://schemas.microsoft.com/office/drawing/2016/SVG/main" r:embed="rId3"/>
                    </a:ext>
                  </a:extLst>
                </a:blip>
              </a:buBlip>
            </a:pPr>
            <a:r>
              <a:rPr lang="fr-FR" sz="1600" dirty="0">
                <a:latin typeface="Tahoma" panose="020B0604030504040204" pitchFamily="34" charset="0"/>
                <a:ea typeface="Tahoma" panose="020B0604030504040204" pitchFamily="34" charset="0"/>
                <a:cs typeface="Tahoma" panose="020B0604030504040204" pitchFamily="34" charset="0"/>
              </a:rPr>
              <a:t>Valorisation de l’offre de 10% à l’ouverture de la carte </a:t>
            </a:r>
          </a:p>
          <a:p>
            <a:pPr marL="285750" indent="-285750">
              <a:buBlip>
                <a:blip r:embed="rId2">
                  <a:extLst>
                    <a:ext uri="{96DAC541-7B7A-43D3-8B79-37D633B846F1}">
                      <asvg:svgBlip xmlns:asvg="http://schemas.microsoft.com/office/drawing/2016/SVG/main" r:embed="rId3"/>
                    </a:ext>
                  </a:extLst>
                </a:blip>
              </a:buBlip>
            </a:pPr>
            <a:r>
              <a:rPr lang="fr-FR" sz="1600" dirty="0">
                <a:latin typeface="Tahoma" panose="020B0604030504040204" pitchFamily="34" charset="0"/>
                <a:ea typeface="Tahoma" panose="020B0604030504040204" pitchFamily="34" charset="0"/>
                <a:cs typeface="Tahoma" panose="020B0604030504040204" pitchFamily="34" charset="0"/>
              </a:rPr>
              <a:t>Du club bébé</a:t>
            </a:r>
          </a:p>
          <a:p>
            <a:pPr marL="285750" indent="-285750">
              <a:buBlip>
                <a:blip r:embed="rId2">
                  <a:extLst>
                    <a:ext uri="{96DAC541-7B7A-43D3-8B79-37D633B846F1}">
                      <asvg:svgBlip xmlns:asvg="http://schemas.microsoft.com/office/drawing/2016/SVG/main" r:embed="rId3"/>
                    </a:ext>
                  </a:extLst>
                </a:blip>
              </a:buBlip>
            </a:pPr>
            <a:r>
              <a:rPr lang="fr-FR" sz="1600" dirty="0">
                <a:latin typeface="Tahoma" panose="020B0604030504040204" pitchFamily="34" charset="0"/>
                <a:ea typeface="Tahoma" panose="020B0604030504040204" pitchFamily="34" charset="0"/>
                <a:cs typeface="Tahoma" panose="020B0604030504040204" pitchFamily="34" charset="0"/>
              </a:rPr>
              <a:t>Et des autres avantages …</a:t>
            </a:r>
          </a:p>
        </p:txBody>
      </p:sp>
      <p:sp>
        <p:nvSpPr>
          <p:cNvPr id="7" name="ZoneTexte 6">
            <a:extLst>
              <a:ext uri="{FF2B5EF4-FFF2-40B4-BE49-F238E27FC236}">
                <a16:creationId xmlns:a16="http://schemas.microsoft.com/office/drawing/2014/main" id="{399741FE-1319-2B2B-C36A-4B3CE3EB8C1D}"/>
              </a:ext>
            </a:extLst>
          </p:cNvPr>
          <p:cNvSpPr txBox="1"/>
          <p:nvPr/>
        </p:nvSpPr>
        <p:spPr>
          <a:xfrm>
            <a:off x="838197" y="4386215"/>
            <a:ext cx="10398369" cy="954107"/>
          </a:xfrm>
          <a:prstGeom prst="rect">
            <a:avLst/>
          </a:prstGeom>
          <a:noFill/>
        </p:spPr>
        <p:txBody>
          <a:bodyPr wrap="square">
            <a:spAutoFit/>
          </a:bodyPr>
          <a:lstStyle/>
          <a:p>
            <a:r>
              <a:rPr lang="fr-FR" sz="2400" b="1" dirty="0">
                <a:solidFill>
                  <a:schemeClr val="bg1"/>
                </a:solidFill>
                <a:latin typeface="Tahoma" panose="020B0604030504040204" pitchFamily="34" charset="0"/>
                <a:ea typeface="Tahoma" panose="020B0604030504040204" pitchFamily="34" charset="0"/>
                <a:cs typeface="Tahoma" panose="020B0604030504040204" pitchFamily="34" charset="0"/>
              </a:rPr>
              <a:t>Opération </a:t>
            </a:r>
            <a:r>
              <a:rPr lang="fr-FR" sz="2400" b="1" dirty="0" err="1">
                <a:solidFill>
                  <a:schemeClr val="bg1"/>
                </a:solidFill>
                <a:latin typeface="Tahoma" panose="020B0604030504040204" pitchFamily="34" charset="0"/>
                <a:ea typeface="Tahoma" panose="020B0604030504040204" pitchFamily="34" charset="0"/>
                <a:cs typeface="Tahoma" panose="020B0604030504040204" pitchFamily="34" charset="0"/>
              </a:rPr>
              <a:t>Fidelidays</a:t>
            </a:r>
            <a:endParaRPr lang="fr-FR" sz="2400" b="1" dirty="0">
              <a:solidFill>
                <a:schemeClr val="bg1"/>
              </a:solidFill>
              <a:latin typeface="Tahoma" panose="020B0604030504040204" pitchFamily="34" charset="0"/>
              <a:ea typeface="Tahoma" panose="020B0604030504040204" pitchFamily="34" charset="0"/>
              <a:cs typeface="Tahoma" panose="020B0604030504040204" pitchFamily="34" charset="0"/>
            </a:endParaRPr>
          </a:p>
          <a:p>
            <a:pPr marL="285750" indent="-285750">
              <a:buBlip>
                <a:blip r:embed="rId2">
                  <a:extLst>
                    <a:ext uri="{96DAC541-7B7A-43D3-8B79-37D633B846F1}">
                      <asvg:svgBlip xmlns:asvg="http://schemas.microsoft.com/office/drawing/2016/SVG/main" r:embed="rId3"/>
                    </a:ext>
                  </a:extLst>
                </a:blip>
              </a:buBlip>
            </a:pPr>
            <a:r>
              <a:rPr lang="fr-FR" sz="1600" dirty="0">
                <a:solidFill>
                  <a:schemeClr val="bg1"/>
                </a:solidFill>
                <a:latin typeface="Tahoma" panose="020B0604030504040204" pitchFamily="34" charset="0"/>
                <a:ea typeface="Tahoma" panose="020B0604030504040204" pitchFamily="34" charset="0"/>
                <a:cs typeface="Tahoma" panose="020B0604030504040204" pitchFamily="34" charset="0"/>
              </a:rPr>
              <a:t>Opérations de communication 3-4 fois par an </a:t>
            </a:r>
          </a:p>
          <a:p>
            <a:pPr marL="285750" indent="-285750">
              <a:buBlip>
                <a:blip r:embed="rId2">
                  <a:extLst>
                    <a:ext uri="{96DAC541-7B7A-43D3-8B79-37D633B846F1}">
                      <asvg:svgBlip xmlns:asvg="http://schemas.microsoft.com/office/drawing/2016/SVG/main" r:embed="rId3"/>
                    </a:ext>
                  </a:extLst>
                </a:blip>
              </a:buBlip>
            </a:pPr>
            <a:r>
              <a:rPr lang="fr-FR" sz="1600" dirty="0">
                <a:solidFill>
                  <a:schemeClr val="bg1"/>
                </a:solidFill>
                <a:latin typeface="Tahoma" panose="020B0604030504040204" pitchFamily="34" charset="0"/>
                <a:ea typeface="Tahoma" panose="020B0604030504040204" pitchFamily="34" charset="0"/>
                <a:cs typeface="Tahoma" panose="020B0604030504040204" pitchFamily="34" charset="0"/>
              </a:rPr>
              <a:t>Une offre de bienvenue booster sur une période donnée…</a:t>
            </a:r>
          </a:p>
        </p:txBody>
      </p:sp>
      <p:sp>
        <p:nvSpPr>
          <p:cNvPr id="8" name="Triangle isocèle 7">
            <a:extLst>
              <a:ext uri="{FF2B5EF4-FFF2-40B4-BE49-F238E27FC236}">
                <a16:creationId xmlns:a16="http://schemas.microsoft.com/office/drawing/2014/main" id="{DCC228F7-0AD4-7EB2-F336-D7F01CD9344A}"/>
              </a:ext>
            </a:extLst>
          </p:cNvPr>
          <p:cNvSpPr/>
          <p:nvPr/>
        </p:nvSpPr>
        <p:spPr>
          <a:xfrm rot="5400000">
            <a:off x="-27971" y="2108558"/>
            <a:ext cx="995857" cy="185501"/>
          </a:xfrm>
          <a:prstGeom prst="triangle">
            <a:avLst/>
          </a:prstGeom>
          <a:solidFill>
            <a:srgbClr val="52646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Triangle isocèle 8">
            <a:extLst>
              <a:ext uri="{FF2B5EF4-FFF2-40B4-BE49-F238E27FC236}">
                <a16:creationId xmlns:a16="http://schemas.microsoft.com/office/drawing/2014/main" id="{EEF58547-2077-1DFF-FD21-027611D275D2}"/>
              </a:ext>
            </a:extLst>
          </p:cNvPr>
          <p:cNvSpPr/>
          <p:nvPr/>
        </p:nvSpPr>
        <p:spPr>
          <a:xfrm rot="5400000">
            <a:off x="-27972" y="3396059"/>
            <a:ext cx="995857" cy="185501"/>
          </a:xfrm>
          <a:prstGeom prst="triangle">
            <a:avLst/>
          </a:prstGeom>
          <a:solidFill>
            <a:srgbClr val="52646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Triangle isocèle 9">
            <a:extLst>
              <a:ext uri="{FF2B5EF4-FFF2-40B4-BE49-F238E27FC236}">
                <a16:creationId xmlns:a16="http://schemas.microsoft.com/office/drawing/2014/main" id="{B47D1D73-3DB6-37DC-1B54-6EE7B406D147}"/>
              </a:ext>
            </a:extLst>
          </p:cNvPr>
          <p:cNvSpPr/>
          <p:nvPr/>
        </p:nvSpPr>
        <p:spPr>
          <a:xfrm rot="5400000">
            <a:off x="8229" y="4714012"/>
            <a:ext cx="995857" cy="185501"/>
          </a:xfrm>
          <a:prstGeom prst="triangle">
            <a:avLst/>
          </a:prstGeom>
          <a:solidFill>
            <a:srgbClr val="52646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37784973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85D759-347E-A678-2C56-1A77B230263D}"/>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79D633F9-E9B0-563C-5703-8F35A7299356}"/>
              </a:ext>
            </a:extLst>
          </p:cNvPr>
          <p:cNvSpPr/>
          <p:nvPr/>
        </p:nvSpPr>
        <p:spPr>
          <a:xfrm>
            <a:off x="0" y="0"/>
            <a:ext cx="12192000" cy="68580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a:p>
        </p:txBody>
      </p:sp>
      <p:pic>
        <p:nvPicPr>
          <p:cNvPr id="3" name="Image 2" descr="Une image contenant texte, fruit, Groupe d’aliments, orange&#10;&#10;Description générée automatiquement">
            <a:extLst>
              <a:ext uri="{FF2B5EF4-FFF2-40B4-BE49-F238E27FC236}">
                <a16:creationId xmlns:a16="http://schemas.microsoft.com/office/drawing/2014/main" id="{48E068B9-404A-D373-6128-80558DD352D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71217" y="0"/>
            <a:ext cx="4849565" cy="6858000"/>
          </a:xfrm>
          <a:prstGeom prst="rect">
            <a:avLst/>
          </a:prstGeom>
        </p:spPr>
      </p:pic>
    </p:spTree>
    <p:extLst>
      <p:ext uri="{BB962C8B-B14F-4D97-AF65-F5344CB8AC3E}">
        <p14:creationId xmlns:p14="http://schemas.microsoft.com/office/powerpoint/2010/main" val="53900372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5D6A6C-CBDD-1B0B-16C3-0232D87F5F6F}"/>
            </a:ext>
          </a:extLst>
        </p:cNvPr>
        <p:cNvGrpSpPr/>
        <p:nvPr/>
      </p:nvGrpSpPr>
      <p:grpSpPr>
        <a:xfrm>
          <a:off x="0" y="0"/>
          <a:ext cx="0" cy="0"/>
          <a:chOff x="0" y="0"/>
          <a:chExt cx="0" cy="0"/>
        </a:xfrm>
      </p:grpSpPr>
      <p:sp>
        <p:nvSpPr>
          <p:cNvPr id="5" name="ZoneTexte 4">
            <a:extLst>
              <a:ext uri="{FF2B5EF4-FFF2-40B4-BE49-F238E27FC236}">
                <a16:creationId xmlns:a16="http://schemas.microsoft.com/office/drawing/2014/main" id="{5A9A71AF-8096-39D7-D742-4CF7B1A3B8A7}"/>
              </a:ext>
            </a:extLst>
          </p:cNvPr>
          <p:cNvSpPr txBox="1"/>
          <p:nvPr/>
        </p:nvSpPr>
        <p:spPr>
          <a:xfrm>
            <a:off x="5359038" y="474345"/>
            <a:ext cx="6093822" cy="6186309"/>
          </a:xfrm>
          <a:prstGeom prst="rect">
            <a:avLst/>
          </a:prstGeom>
          <a:noFill/>
        </p:spPr>
        <p:txBody>
          <a:bodyPr wrap="square">
            <a:spAutoFit/>
          </a:bodyPr>
          <a:lstStyle/>
          <a:p>
            <a:r>
              <a:rPr lang="fr-FR" b="1" dirty="0">
                <a:latin typeface="Tahoma" panose="020B0604030504040204" pitchFamily="34" charset="0"/>
                <a:ea typeface="Tahoma" panose="020B0604030504040204" pitchFamily="34" charset="0"/>
                <a:cs typeface="Tahoma" panose="020B0604030504040204" pitchFamily="34" charset="0"/>
              </a:rPr>
              <a:t>LES FIDELIDAYS</a:t>
            </a:r>
            <a:br>
              <a:rPr lang="fr-FR" dirty="0">
                <a:latin typeface="Tahoma" panose="020B0604030504040204" pitchFamily="34" charset="0"/>
                <a:ea typeface="Tahoma" panose="020B0604030504040204" pitchFamily="34" charset="0"/>
                <a:cs typeface="Tahoma" panose="020B0604030504040204" pitchFamily="34" charset="0"/>
              </a:rPr>
            </a:br>
            <a:br>
              <a:rPr lang="fr-FR" dirty="0">
                <a:latin typeface="Tahoma" panose="020B0604030504040204" pitchFamily="34" charset="0"/>
                <a:ea typeface="Tahoma" panose="020B0604030504040204" pitchFamily="34" charset="0"/>
                <a:cs typeface="Tahoma" panose="020B0604030504040204" pitchFamily="34" charset="0"/>
              </a:rPr>
            </a:br>
            <a:r>
              <a:rPr lang="fr-FR" dirty="0">
                <a:latin typeface="Tahoma" panose="020B0604030504040204" pitchFamily="34" charset="0"/>
                <a:ea typeface="Tahoma" panose="020B0604030504040204" pitchFamily="34" charset="0"/>
                <a:cs typeface="Tahoma" panose="020B0604030504040204" pitchFamily="34" charset="0"/>
              </a:rPr>
              <a:t>Créer une opération de courte durée centrée sur la création de carte</a:t>
            </a:r>
          </a:p>
          <a:p>
            <a:endParaRPr lang="fr-FR" dirty="0">
              <a:latin typeface="Tahoma" panose="020B0604030504040204" pitchFamily="34" charset="0"/>
              <a:ea typeface="Tahoma" panose="020B0604030504040204" pitchFamily="34" charset="0"/>
              <a:cs typeface="Tahoma" panose="020B0604030504040204" pitchFamily="34" charset="0"/>
            </a:endParaRPr>
          </a:p>
          <a:p>
            <a:r>
              <a:rPr lang="fr-FR" dirty="0">
                <a:latin typeface="Tahoma" panose="020B0604030504040204" pitchFamily="34" charset="0"/>
                <a:ea typeface="Tahoma" panose="020B0604030504040204" pitchFamily="34" charset="0"/>
                <a:cs typeface="Tahoma" panose="020B0604030504040204" pitchFamily="34" charset="0"/>
              </a:rPr>
              <a:t>L’opération </a:t>
            </a:r>
            <a:r>
              <a:rPr lang="fr-FR" dirty="0" err="1">
                <a:latin typeface="Tahoma" panose="020B0604030504040204" pitchFamily="34" charset="0"/>
                <a:ea typeface="Tahoma" panose="020B0604030504040204" pitchFamily="34" charset="0"/>
                <a:cs typeface="Tahoma" panose="020B0604030504040204" pitchFamily="34" charset="0"/>
              </a:rPr>
              <a:t>Fidelidays</a:t>
            </a:r>
            <a:r>
              <a:rPr lang="fr-FR" dirty="0">
                <a:latin typeface="Tahoma" panose="020B0604030504040204" pitchFamily="34" charset="0"/>
                <a:ea typeface="Tahoma" panose="020B0604030504040204" pitchFamily="34" charset="0"/>
                <a:cs typeface="Tahoma" panose="020B0604030504040204" pitchFamily="34" charset="0"/>
              </a:rPr>
              <a:t> met directement l’accent sur l’acquisition et la fidélisation des clients via la carte de fidélité. En offrant des réductions significatives dès le premier achat avec la carte de fidélité (ex. 20% sur le premier ticket)</a:t>
            </a:r>
          </a:p>
          <a:p>
            <a:endParaRPr lang="fr-FR" dirty="0">
              <a:latin typeface="Tahoma" panose="020B0604030504040204" pitchFamily="34" charset="0"/>
              <a:ea typeface="Tahoma" panose="020B0604030504040204" pitchFamily="34" charset="0"/>
              <a:cs typeface="Tahoma" panose="020B0604030504040204" pitchFamily="34" charset="0"/>
            </a:endParaRPr>
          </a:p>
          <a:p>
            <a:r>
              <a:rPr lang="fr-FR" b="1" dirty="0">
                <a:latin typeface="Tahoma" panose="020B0604030504040204" pitchFamily="34" charset="0"/>
                <a:ea typeface="Tahoma" panose="020B0604030504040204" pitchFamily="34" charset="0"/>
                <a:cs typeface="Tahoma" panose="020B0604030504040204" pitchFamily="34" charset="0"/>
              </a:rPr>
              <a:t>Une remise immédiate et tangible de 20% est un levier puissant pour inciter les nouveaux clients à adhérer à la carte.</a:t>
            </a:r>
            <a:br>
              <a:rPr lang="fr-FR" dirty="0">
                <a:latin typeface="Tahoma" panose="020B0604030504040204" pitchFamily="34" charset="0"/>
                <a:ea typeface="Tahoma" panose="020B0604030504040204" pitchFamily="34" charset="0"/>
                <a:cs typeface="Tahoma" panose="020B0604030504040204" pitchFamily="34" charset="0"/>
              </a:rPr>
            </a:br>
            <a:endParaRPr lang="fr-FR" b="1" dirty="0">
              <a:latin typeface="Tahoma" panose="020B0604030504040204" pitchFamily="34" charset="0"/>
              <a:ea typeface="Tahoma" panose="020B0604030504040204" pitchFamily="34" charset="0"/>
              <a:cs typeface="Tahoma" panose="020B0604030504040204" pitchFamily="34" charset="0"/>
            </a:endParaRPr>
          </a:p>
          <a:p>
            <a:r>
              <a:rPr lang="fr-FR" b="1" dirty="0">
                <a:latin typeface="Tahoma" panose="020B0604030504040204" pitchFamily="34" charset="0"/>
                <a:ea typeface="Tahoma" panose="020B0604030504040204" pitchFamily="34" charset="0"/>
                <a:cs typeface="Tahoma" panose="020B0604030504040204" pitchFamily="34" charset="0"/>
              </a:rPr>
              <a:t>Idée :</a:t>
            </a:r>
            <a:br>
              <a:rPr lang="fr-FR" b="1" dirty="0">
                <a:latin typeface="Tahoma" panose="020B0604030504040204" pitchFamily="34" charset="0"/>
                <a:ea typeface="Tahoma" panose="020B0604030504040204" pitchFamily="34" charset="0"/>
                <a:cs typeface="Tahoma" panose="020B0604030504040204" pitchFamily="34" charset="0"/>
              </a:rPr>
            </a:br>
            <a:r>
              <a:rPr lang="fr-FR" dirty="0">
                <a:latin typeface="Tahoma" panose="020B0604030504040204" pitchFamily="34" charset="0"/>
                <a:ea typeface="Tahoma" panose="020B0604030504040204" pitchFamily="34" charset="0"/>
                <a:cs typeface="Tahoma" panose="020B0604030504040204" pitchFamily="34" charset="0"/>
              </a:rPr>
              <a:t>Le </a:t>
            </a:r>
            <a:r>
              <a:rPr lang="fr-FR" b="1" dirty="0" err="1">
                <a:latin typeface="Tahoma" panose="020B0604030504040204" pitchFamily="34" charset="0"/>
                <a:ea typeface="Tahoma" panose="020B0604030504040204" pitchFamily="34" charset="0"/>
                <a:cs typeface="Tahoma" panose="020B0604030504040204" pitchFamily="34" charset="0"/>
              </a:rPr>
              <a:t>Fidelidays</a:t>
            </a:r>
            <a:r>
              <a:rPr lang="fr-FR" dirty="0">
                <a:latin typeface="Tahoma" panose="020B0604030504040204" pitchFamily="34" charset="0"/>
                <a:ea typeface="Tahoma" panose="020B0604030504040204" pitchFamily="34" charset="0"/>
                <a:cs typeface="Tahoma" panose="020B0604030504040204" pitchFamily="34" charset="0"/>
              </a:rPr>
              <a:t> place également une attention spécifique sur les </a:t>
            </a:r>
            <a:r>
              <a:rPr lang="fr-FR" b="1" dirty="0">
                <a:latin typeface="Tahoma" panose="020B0604030504040204" pitchFamily="34" charset="0"/>
                <a:ea typeface="Tahoma" panose="020B0604030504040204" pitchFamily="34" charset="0"/>
                <a:cs typeface="Tahoma" panose="020B0604030504040204" pitchFamily="34" charset="0"/>
              </a:rPr>
              <a:t>plats préparés par nos pros</a:t>
            </a:r>
            <a:br>
              <a:rPr lang="fr-FR" b="1" dirty="0">
                <a:latin typeface="Tahoma" panose="020B0604030504040204" pitchFamily="34" charset="0"/>
                <a:ea typeface="Tahoma" panose="020B0604030504040204" pitchFamily="34" charset="0"/>
                <a:cs typeface="Tahoma" panose="020B0604030504040204" pitchFamily="34" charset="0"/>
              </a:rPr>
            </a:br>
            <a:r>
              <a:rPr lang="fr-FR" dirty="0">
                <a:latin typeface="Tahoma" panose="020B0604030504040204" pitchFamily="34" charset="0"/>
                <a:ea typeface="Tahoma" panose="020B0604030504040204" pitchFamily="34" charset="0"/>
                <a:cs typeface="Tahoma" panose="020B0604030504040204" pitchFamily="34" charset="0"/>
              </a:rPr>
              <a:t>En offrant une remise spécifique (10% de cagnottage), l’enseigne permet aux clients de découvrir ou redécouvrir ces rayons et de les intégrer davantage dans leurs achats réguliers</a:t>
            </a:r>
            <a:r>
              <a:rPr lang="fr-FR" b="1" dirty="0">
                <a:latin typeface="Tahoma" panose="020B0604030504040204" pitchFamily="34" charset="0"/>
                <a:ea typeface="Tahoma" panose="020B0604030504040204" pitchFamily="34" charset="0"/>
                <a:cs typeface="Tahoma" panose="020B0604030504040204" pitchFamily="34" charset="0"/>
              </a:rPr>
              <a:t>.</a:t>
            </a:r>
          </a:p>
        </p:txBody>
      </p:sp>
      <p:pic>
        <p:nvPicPr>
          <p:cNvPr id="2" name="Image 1" descr="Une image contenant texte, fruit, Groupe d’aliments, orange&#10;&#10;Description générée automatiquement">
            <a:extLst>
              <a:ext uri="{FF2B5EF4-FFF2-40B4-BE49-F238E27FC236}">
                <a16:creationId xmlns:a16="http://schemas.microsoft.com/office/drawing/2014/main" id="{3D1A7E02-C6A3-AF2E-E335-A200BF2B9B9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9140" y="667707"/>
            <a:ext cx="3905240" cy="5522585"/>
          </a:xfrm>
          <a:prstGeom prst="rect">
            <a:avLst/>
          </a:prstGeom>
        </p:spPr>
      </p:pic>
    </p:spTree>
    <p:extLst>
      <p:ext uri="{BB962C8B-B14F-4D97-AF65-F5344CB8AC3E}">
        <p14:creationId xmlns:p14="http://schemas.microsoft.com/office/powerpoint/2010/main" val="189882754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992133-54E7-C1D3-32D4-ADE5DE785F35}"/>
            </a:ext>
          </a:extLst>
        </p:cNvPr>
        <p:cNvGrpSpPr/>
        <p:nvPr/>
      </p:nvGrpSpPr>
      <p:grpSpPr>
        <a:xfrm>
          <a:off x="0" y="0"/>
          <a:ext cx="0" cy="0"/>
          <a:chOff x="0" y="0"/>
          <a:chExt cx="0" cy="0"/>
        </a:xfrm>
      </p:grpSpPr>
      <p:sp>
        <p:nvSpPr>
          <p:cNvPr id="5" name="ZoneTexte 4">
            <a:extLst>
              <a:ext uri="{FF2B5EF4-FFF2-40B4-BE49-F238E27FC236}">
                <a16:creationId xmlns:a16="http://schemas.microsoft.com/office/drawing/2014/main" id="{9B24C95E-0143-DD40-4DAA-82BEDE42A853}"/>
              </a:ext>
            </a:extLst>
          </p:cNvPr>
          <p:cNvSpPr txBox="1"/>
          <p:nvPr/>
        </p:nvSpPr>
        <p:spPr>
          <a:xfrm>
            <a:off x="5359038" y="474345"/>
            <a:ext cx="6093822" cy="5632311"/>
          </a:xfrm>
          <a:prstGeom prst="rect">
            <a:avLst/>
          </a:prstGeom>
          <a:noFill/>
        </p:spPr>
        <p:txBody>
          <a:bodyPr wrap="square">
            <a:spAutoFit/>
          </a:bodyPr>
          <a:lstStyle/>
          <a:p>
            <a:r>
              <a:rPr lang="fr-FR" b="1" dirty="0">
                <a:latin typeface="Tahoma" panose="020B0604030504040204" pitchFamily="34" charset="0"/>
                <a:ea typeface="Tahoma" panose="020B0604030504040204" pitchFamily="34" charset="0"/>
                <a:cs typeface="Tahoma" panose="020B0604030504040204" pitchFamily="34" charset="0"/>
              </a:rPr>
              <a:t>LES FIDELIDAYS</a:t>
            </a:r>
            <a:br>
              <a:rPr lang="fr-FR" dirty="0">
                <a:latin typeface="Tahoma" panose="020B0604030504040204" pitchFamily="34" charset="0"/>
                <a:ea typeface="Tahoma" panose="020B0604030504040204" pitchFamily="34" charset="0"/>
                <a:cs typeface="Tahoma" panose="020B0604030504040204" pitchFamily="34" charset="0"/>
              </a:rPr>
            </a:br>
            <a:endParaRPr lang="fr-FR" dirty="0">
              <a:latin typeface="Tahoma" panose="020B0604030504040204" pitchFamily="34" charset="0"/>
              <a:ea typeface="Tahoma" panose="020B0604030504040204" pitchFamily="34" charset="0"/>
              <a:cs typeface="Tahoma" panose="020B0604030504040204" pitchFamily="34" charset="0"/>
            </a:endParaRPr>
          </a:p>
          <a:p>
            <a:r>
              <a:rPr lang="fr-FR" b="1"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t>Dispositif RS </a:t>
            </a:r>
          </a:p>
          <a:p>
            <a:br>
              <a:rPr lang="fr-FR" dirty="0">
                <a:latin typeface="Tahoma" panose="020B0604030504040204" pitchFamily="34" charset="0"/>
                <a:ea typeface="Tahoma" panose="020B0604030504040204" pitchFamily="34" charset="0"/>
                <a:cs typeface="Tahoma" panose="020B0604030504040204" pitchFamily="34" charset="0"/>
              </a:rPr>
            </a:br>
            <a:r>
              <a:rPr lang="fr-FR" b="1" dirty="0">
                <a:latin typeface="Tahoma" panose="020B0604030504040204" pitchFamily="34" charset="0"/>
                <a:ea typeface="Tahoma" panose="020B0604030504040204" pitchFamily="34" charset="0"/>
                <a:cs typeface="Tahoma" panose="020B0604030504040204" pitchFamily="34" charset="0"/>
              </a:rPr>
              <a:t>Jeu du parrainage</a:t>
            </a:r>
            <a:br>
              <a:rPr lang="fr-FR" dirty="0">
                <a:latin typeface="Tahoma" panose="020B0604030504040204" pitchFamily="34" charset="0"/>
                <a:ea typeface="Tahoma" panose="020B0604030504040204" pitchFamily="34" charset="0"/>
                <a:cs typeface="Tahoma" panose="020B0604030504040204" pitchFamily="34" charset="0"/>
              </a:rPr>
            </a:br>
            <a:r>
              <a:rPr lang="fr-FR" dirty="0">
                <a:latin typeface="Tahoma" panose="020B0604030504040204" pitchFamily="34" charset="0"/>
                <a:ea typeface="Tahoma" panose="020B0604030504040204" pitchFamily="34" charset="0"/>
                <a:cs typeface="Tahoma" panose="020B0604030504040204" pitchFamily="34" charset="0"/>
              </a:rPr>
              <a:t>Mettre en place une </a:t>
            </a:r>
            <a:r>
              <a:rPr lang="fr-FR" b="1" dirty="0">
                <a:latin typeface="Tahoma" panose="020B0604030504040204" pitchFamily="34" charset="0"/>
                <a:ea typeface="Tahoma" panose="020B0604030504040204" pitchFamily="34" charset="0"/>
                <a:cs typeface="Tahoma" panose="020B0604030504040204" pitchFamily="34" charset="0"/>
              </a:rPr>
              <a:t>campagne de parrainage virtuel </a:t>
            </a:r>
            <a:r>
              <a:rPr lang="fr-FR" dirty="0">
                <a:latin typeface="Tahoma" panose="020B0604030504040204" pitchFamily="34" charset="0"/>
                <a:ea typeface="Tahoma" panose="020B0604030504040204" pitchFamily="34" charset="0"/>
                <a:cs typeface="Tahoma" panose="020B0604030504040204" pitchFamily="34" charset="0"/>
              </a:rPr>
              <a:t>sur les réseaux sociaux, où les membres actuels peuvent parrainer des amis ou des membres de leur famille pour qu’ils rejoignent le programme de fidélité.</a:t>
            </a:r>
            <a:br>
              <a:rPr lang="fr-FR" dirty="0">
                <a:latin typeface="Tahoma" panose="020B0604030504040204" pitchFamily="34" charset="0"/>
                <a:ea typeface="Tahoma" panose="020B0604030504040204" pitchFamily="34" charset="0"/>
                <a:cs typeface="Tahoma" panose="020B0604030504040204" pitchFamily="34" charset="0"/>
              </a:rPr>
            </a:br>
            <a:r>
              <a:rPr lang="fr-FR" b="1" i="1" dirty="0">
                <a:latin typeface="Tahoma" panose="020B0604030504040204" pitchFamily="34" charset="0"/>
                <a:ea typeface="Tahoma" panose="020B0604030504040204" pitchFamily="34" charset="0"/>
                <a:cs typeface="Tahoma" panose="020B0604030504040204" pitchFamily="34" charset="0"/>
              </a:rPr>
              <a:t>Tag des amis qui n’ont pas leur carte de fidélité et tente de gagner un chariot de course</a:t>
            </a:r>
            <a:br>
              <a:rPr lang="fr-FR" b="1" i="1" dirty="0">
                <a:latin typeface="Tahoma" panose="020B0604030504040204" pitchFamily="34" charset="0"/>
                <a:ea typeface="Tahoma" panose="020B0604030504040204" pitchFamily="34" charset="0"/>
                <a:cs typeface="Tahoma" panose="020B0604030504040204" pitchFamily="34" charset="0"/>
              </a:rPr>
            </a:br>
            <a:br>
              <a:rPr lang="fr-FR" b="1" i="1" dirty="0">
                <a:latin typeface="Tahoma" panose="020B0604030504040204" pitchFamily="34" charset="0"/>
                <a:ea typeface="Tahoma" panose="020B0604030504040204" pitchFamily="34" charset="0"/>
                <a:cs typeface="Tahoma" panose="020B0604030504040204" pitchFamily="34" charset="0"/>
              </a:rPr>
            </a:br>
            <a:r>
              <a:rPr lang="fr-FR" b="1" dirty="0">
                <a:latin typeface="Tahoma" panose="020B0604030504040204" pitchFamily="34" charset="0"/>
                <a:ea typeface="Tahoma" panose="020B0604030504040204" pitchFamily="34" charset="0"/>
                <a:cs typeface="Tahoma" panose="020B0604030504040204" pitchFamily="34" charset="0"/>
              </a:rPr>
              <a:t>Campagne Influencer </a:t>
            </a:r>
            <a:br>
              <a:rPr lang="fr-FR" b="1" dirty="0">
                <a:latin typeface="Tahoma" panose="020B0604030504040204" pitchFamily="34" charset="0"/>
                <a:ea typeface="Tahoma" panose="020B0604030504040204" pitchFamily="34" charset="0"/>
                <a:cs typeface="Tahoma" panose="020B0604030504040204" pitchFamily="34" charset="0"/>
              </a:rPr>
            </a:br>
            <a:r>
              <a:rPr lang="fr-FR" b="1" dirty="0">
                <a:latin typeface="Tahoma" panose="020B0604030504040204" pitchFamily="34" charset="0"/>
                <a:ea typeface="Tahoma" panose="020B0604030504040204" pitchFamily="34" charset="0"/>
                <a:cs typeface="Tahoma" panose="020B0604030504040204" pitchFamily="34" charset="0"/>
              </a:rPr>
              <a:t>"Mon Premier Achat avec ma Carte"</a:t>
            </a:r>
            <a:br>
              <a:rPr lang="fr-FR" dirty="0">
                <a:latin typeface="Tahoma" panose="020B0604030504040204" pitchFamily="34" charset="0"/>
                <a:ea typeface="Tahoma" panose="020B0604030504040204" pitchFamily="34" charset="0"/>
                <a:cs typeface="Tahoma" panose="020B0604030504040204" pitchFamily="34" charset="0"/>
              </a:rPr>
            </a:br>
            <a:r>
              <a:rPr lang="fr-FR" dirty="0">
                <a:latin typeface="Tahoma" panose="020B0604030504040204" pitchFamily="34" charset="0"/>
                <a:ea typeface="Tahoma" panose="020B0604030504040204" pitchFamily="34" charset="0"/>
                <a:cs typeface="Tahoma" panose="020B0604030504040204" pitchFamily="34" charset="0"/>
              </a:rPr>
              <a:t>Les influenceurs créent du contenu autour des offres </a:t>
            </a:r>
            <a:r>
              <a:rPr lang="fr-FR" dirty="0" err="1">
                <a:latin typeface="Tahoma" panose="020B0604030504040204" pitchFamily="34" charset="0"/>
                <a:ea typeface="Tahoma" panose="020B0604030504040204" pitchFamily="34" charset="0"/>
                <a:cs typeface="Tahoma" panose="020B0604030504040204" pitchFamily="34" charset="0"/>
              </a:rPr>
              <a:t>Fidelidays</a:t>
            </a:r>
            <a:r>
              <a:rPr lang="fr-FR" dirty="0">
                <a:latin typeface="Tahoma" panose="020B0604030504040204" pitchFamily="34" charset="0"/>
                <a:ea typeface="Tahoma" panose="020B0604030504040204" pitchFamily="34" charset="0"/>
                <a:cs typeface="Tahoma" panose="020B0604030504040204" pitchFamily="34" charset="0"/>
              </a:rPr>
              <a:t> en montrant leurs premiers achats en magasin, les avantages de la carte de fidélité, et en partageant des astuces pour maximiser les économies.</a:t>
            </a:r>
          </a:p>
          <a:p>
            <a:r>
              <a:rPr lang="fr-FR" dirty="0">
                <a:latin typeface="Tahoma" panose="020B0604030504040204" pitchFamily="34" charset="0"/>
                <a:ea typeface="Tahoma" panose="020B0604030504040204" pitchFamily="34" charset="0"/>
                <a:cs typeface="Tahoma" panose="020B0604030504040204" pitchFamily="34" charset="0"/>
              </a:rPr>
              <a:t>L’idée est de jouer sur la découverte du lieu et en même temps des avantages de la carte.</a:t>
            </a:r>
          </a:p>
        </p:txBody>
      </p:sp>
      <p:pic>
        <p:nvPicPr>
          <p:cNvPr id="2" name="Image 1" descr="Une image contenant texte, fruit, Groupe d’aliments, orange&#10;&#10;Description générée automatiquement">
            <a:extLst>
              <a:ext uri="{FF2B5EF4-FFF2-40B4-BE49-F238E27FC236}">
                <a16:creationId xmlns:a16="http://schemas.microsoft.com/office/drawing/2014/main" id="{34F191E1-6754-8A75-CD32-DA5E79A844C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9140" y="667707"/>
            <a:ext cx="3905240" cy="5522585"/>
          </a:xfrm>
          <a:prstGeom prst="rect">
            <a:avLst/>
          </a:prstGeom>
        </p:spPr>
      </p:pic>
    </p:spTree>
    <p:extLst>
      <p:ext uri="{BB962C8B-B14F-4D97-AF65-F5344CB8AC3E}">
        <p14:creationId xmlns:p14="http://schemas.microsoft.com/office/powerpoint/2010/main" val="405532023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97298CB-A5D9-58D7-B97E-85A89DF5CE08}"/>
              </a:ext>
            </a:extLst>
          </p:cNvPr>
          <p:cNvSpPr>
            <a:spLocks noGrp="1"/>
          </p:cNvSpPr>
          <p:nvPr>
            <p:ph type="title"/>
          </p:nvPr>
        </p:nvSpPr>
        <p:spPr/>
        <p:txBody>
          <a:bodyPr>
            <a:normAutofit/>
          </a:bodyPr>
          <a:lstStyle/>
          <a:p>
            <a:r>
              <a:rPr lang="fr-FR" sz="2800" b="1" dirty="0">
                <a:latin typeface="Tahoma" panose="020B0604030504040204" pitchFamily="34" charset="0"/>
                <a:ea typeface="Tahoma" panose="020B0604030504040204" pitchFamily="34" charset="0"/>
                <a:cs typeface="Tahoma" panose="020B0604030504040204" pitchFamily="34" charset="0"/>
              </a:rPr>
              <a:t>Axe 2 stratégie 2025</a:t>
            </a:r>
          </a:p>
        </p:txBody>
      </p:sp>
      <p:sp>
        <p:nvSpPr>
          <p:cNvPr id="3" name="Espace réservé du contenu 2">
            <a:extLst>
              <a:ext uri="{FF2B5EF4-FFF2-40B4-BE49-F238E27FC236}">
                <a16:creationId xmlns:a16="http://schemas.microsoft.com/office/drawing/2014/main" id="{406DC30F-AC3B-DE32-C087-A8871357A33F}"/>
              </a:ext>
            </a:extLst>
          </p:cNvPr>
          <p:cNvSpPr>
            <a:spLocks noGrp="1"/>
          </p:cNvSpPr>
          <p:nvPr>
            <p:ph idx="1"/>
          </p:nvPr>
        </p:nvSpPr>
        <p:spPr>
          <a:xfrm>
            <a:off x="838200" y="1872762"/>
            <a:ext cx="10899531" cy="4839697"/>
          </a:xfrm>
        </p:spPr>
        <p:txBody>
          <a:bodyPr>
            <a:normAutofit/>
          </a:bodyPr>
          <a:lstStyle/>
          <a:p>
            <a:pPr marL="0" indent="0">
              <a:buNone/>
            </a:pPr>
            <a:r>
              <a:rPr lang="fr-FR" sz="6600" dirty="0">
                <a:solidFill>
                  <a:srgbClr val="8ABD24"/>
                </a:solidFill>
                <a:latin typeface="Magnel" panose="02000505000000020004" pitchFamily="2" charset="0"/>
              </a:rPr>
              <a:t>Triple conquête </a:t>
            </a:r>
          </a:p>
          <a:p>
            <a:pPr marL="0" indent="0">
              <a:buNone/>
            </a:pPr>
            <a:r>
              <a:rPr lang="fr-FR" sz="2400" b="1" dirty="0">
                <a:latin typeface="Tahoma" panose="020B0604030504040204" pitchFamily="34" charset="0"/>
                <a:ea typeface="Tahoma" panose="020B0604030504040204" pitchFamily="34" charset="0"/>
                <a:cs typeface="Tahoma" panose="020B0604030504040204" pitchFamily="34" charset="0"/>
              </a:rPr>
              <a:t>Maximisation des atouts d’offres, de proximité, de différenciation</a:t>
            </a:r>
            <a:br>
              <a:rPr lang="fr-FR" sz="2400" dirty="0"/>
            </a:br>
            <a:br>
              <a:rPr lang="fr-FR" sz="2000" dirty="0">
                <a:latin typeface="Avenir Next LT Pro" panose="020B0504020202020204" pitchFamily="34" charset="0"/>
              </a:rPr>
            </a:br>
            <a:r>
              <a:rPr lang="fr-FR" sz="2000" dirty="0">
                <a:latin typeface="Avenir Next LT Pro" panose="020B0504020202020204" pitchFamily="34" charset="0"/>
              </a:rPr>
              <a:t> </a:t>
            </a:r>
          </a:p>
        </p:txBody>
      </p:sp>
      <p:pic>
        <p:nvPicPr>
          <p:cNvPr id="7" name="Image 6" descr="Une image contenant habits, personne, homme, col&#10;&#10;Description générée automatiquement">
            <a:extLst>
              <a:ext uri="{FF2B5EF4-FFF2-40B4-BE49-F238E27FC236}">
                <a16:creationId xmlns:a16="http://schemas.microsoft.com/office/drawing/2014/main" id="{E5DDA91C-9EEE-6B7D-C292-8273BD05C9E0}"/>
              </a:ext>
            </a:extLst>
          </p:cNvPr>
          <p:cNvPicPr>
            <a:picLocks noChangeAspect="1"/>
          </p:cNvPicPr>
          <p:nvPr/>
        </p:nvPicPr>
        <p:blipFill>
          <a:blip r:embed="rId3">
            <a:extLst>
              <a:ext uri="{28A0092B-C50C-407E-A947-70E740481C1C}">
                <a14:useLocalDpi xmlns:a14="http://schemas.microsoft.com/office/drawing/2010/main" val="0"/>
              </a:ext>
            </a:extLst>
          </a:blip>
          <a:srcRect l="4623" b="5807"/>
          <a:stretch/>
        </p:blipFill>
        <p:spPr>
          <a:xfrm>
            <a:off x="6596272" y="4225425"/>
            <a:ext cx="4442789" cy="2632576"/>
          </a:xfrm>
          <a:prstGeom prst="rect">
            <a:avLst/>
          </a:prstGeom>
        </p:spPr>
      </p:pic>
      <p:pic>
        <p:nvPicPr>
          <p:cNvPr id="12" name="Image 11" descr="Une image contenant personne, habits, homme, col&#10;&#10;Description générée automatiquement">
            <a:extLst>
              <a:ext uri="{FF2B5EF4-FFF2-40B4-BE49-F238E27FC236}">
                <a16:creationId xmlns:a16="http://schemas.microsoft.com/office/drawing/2014/main" id="{50ECBB90-B460-8724-A145-870D49AD5E72}"/>
              </a:ext>
            </a:extLst>
          </p:cNvPr>
          <p:cNvPicPr>
            <a:picLocks noChangeAspect="1"/>
          </p:cNvPicPr>
          <p:nvPr/>
        </p:nvPicPr>
        <p:blipFill>
          <a:blip r:embed="rId4">
            <a:extLst>
              <a:ext uri="{28A0092B-C50C-407E-A947-70E740481C1C}">
                <a14:useLocalDpi xmlns:a14="http://schemas.microsoft.com/office/drawing/2010/main" val="0"/>
              </a:ext>
            </a:extLst>
          </a:blip>
          <a:srcRect b="7286"/>
          <a:stretch/>
        </p:blipFill>
        <p:spPr>
          <a:xfrm>
            <a:off x="1310049" y="4194379"/>
            <a:ext cx="4587553" cy="2663621"/>
          </a:xfrm>
          <a:prstGeom prst="rect">
            <a:avLst/>
          </a:prstGeom>
        </p:spPr>
      </p:pic>
    </p:spTree>
    <p:extLst>
      <p:ext uri="{BB962C8B-B14F-4D97-AF65-F5344CB8AC3E}">
        <p14:creationId xmlns:p14="http://schemas.microsoft.com/office/powerpoint/2010/main" val="314138158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97298CB-A5D9-58D7-B97E-85A89DF5CE08}"/>
              </a:ext>
            </a:extLst>
          </p:cNvPr>
          <p:cNvSpPr>
            <a:spLocks noGrp="1"/>
          </p:cNvSpPr>
          <p:nvPr>
            <p:ph type="title"/>
          </p:nvPr>
        </p:nvSpPr>
        <p:spPr>
          <a:xfrm>
            <a:off x="838200" y="-215168"/>
            <a:ext cx="10515600" cy="1325563"/>
          </a:xfrm>
        </p:spPr>
        <p:txBody>
          <a:bodyPr>
            <a:normAutofit/>
          </a:bodyPr>
          <a:lstStyle/>
          <a:p>
            <a:r>
              <a:rPr lang="fr-FR" sz="1800" b="1" dirty="0">
                <a:latin typeface="Tahoma" panose="020B0604030504040204" pitchFamily="34" charset="0"/>
                <a:ea typeface="Tahoma" panose="020B0604030504040204" pitchFamily="34" charset="0"/>
                <a:cs typeface="Tahoma" panose="020B0604030504040204" pitchFamily="34" charset="0"/>
              </a:rPr>
              <a:t>Axe 2 stratégie 2025</a:t>
            </a:r>
          </a:p>
        </p:txBody>
      </p:sp>
      <p:sp>
        <p:nvSpPr>
          <p:cNvPr id="3" name="Espace réservé du contenu 2">
            <a:extLst>
              <a:ext uri="{FF2B5EF4-FFF2-40B4-BE49-F238E27FC236}">
                <a16:creationId xmlns:a16="http://schemas.microsoft.com/office/drawing/2014/main" id="{406DC30F-AC3B-DE32-C087-A8871357A33F}"/>
              </a:ext>
            </a:extLst>
          </p:cNvPr>
          <p:cNvSpPr>
            <a:spLocks noGrp="1"/>
          </p:cNvSpPr>
          <p:nvPr>
            <p:ph idx="1"/>
          </p:nvPr>
        </p:nvSpPr>
        <p:spPr>
          <a:xfrm>
            <a:off x="838201" y="726718"/>
            <a:ext cx="6125308" cy="1325564"/>
          </a:xfrm>
        </p:spPr>
        <p:txBody>
          <a:bodyPr>
            <a:normAutofit/>
          </a:bodyPr>
          <a:lstStyle/>
          <a:p>
            <a:pPr marL="0" indent="0">
              <a:buNone/>
            </a:pPr>
            <a:r>
              <a:rPr lang="fr-FR" sz="4000" dirty="0">
                <a:solidFill>
                  <a:srgbClr val="8ABD24"/>
                </a:solidFill>
                <a:latin typeface="Magnel" panose="02000505000000020004" pitchFamily="2" charset="0"/>
              </a:rPr>
              <a:t>Triple conquête </a:t>
            </a:r>
          </a:p>
          <a:p>
            <a:pPr marL="0" indent="0">
              <a:buNone/>
            </a:pPr>
            <a:r>
              <a:rPr lang="fr-FR" sz="1200" b="1" dirty="0">
                <a:latin typeface="Tahoma" panose="020B0604030504040204" pitchFamily="34" charset="0"/>
                <a:ea typeface="Tahoma" panose="020B0604030504040204" pitchFamily="34" charset="0"/>
                <a:cs typeface="Tahoma" panose="020B0604030504040204" pitchFamily="34" charset="0"/>
              </a:rPr>
              <a:t>Maximisation des atouts d’offres, de proximité, de différenciation</a:t>
            </a:r>
            <a:br>
              <a:rPr lang="fr-FR" sz="1200" dirty="0"/>
            </a:br>
            <a:br>
              <a:rPr lang="fr-FR" sz="1100" dirty="0">
                <a:latin typeface="Avenir Next LT Pro" panose="020B0504020202020204" pitchFamily="34" charset="0"/>
              </a:rPr>
            </a:br>
            <a:r>
              <a:rPr lang="fr-FR" sz="1100" dirty="0">
                <a:latin typeface="Avenir Next LT Pro" panose="020B0504020202020204" pitchFamily="34" charset="0"/>
              </a:rPr>
              <a:t> </a:t>
            </a:r>
          </a:p>
        </p:txBody>
      </p:sp>
      <p:sp>
        <p:nvSpPr>
          <p:cNvPr id="8" name="ZoneTexte 7">
            <a:extLst>
              <a:ext uri="{FF2B5EF4-FFF2-40B4-BE49-F238E27FC236}">
                <a16:creationId xmlns:a16="http://schemas.microsoft.com/office/drawing/2014/main" id="{2FB6ED09-BFC8-01FB-F103-6413DA55CBD4}"/>
              </a:ext>
            </a:extLst>
          </p:cNvPr>
          <p:cNvSpPr txBox="1"/>
          <p:nvPr/>
        </p:nvSpPr>
        <p:spPr>
          <a:xfrm>
            <a:off x="838199" y="2162633"/>
            <a:ext cx="9527931" cy="3970318"/>
          </a:xfrm>
          <a:prstGeom prst="rect">
            <a:avLst/>
          </a:prstGeom>
          <a:noFill/>
        </p:spPr>
        <p:txBody>
          <a:bodyPr wrap="square">
            <a:spAutoFit/>
          </a:bodyPr>
          <a:lstStyle/>
          <a:p>
            <a:r>
              <a:rPr lang="fr-FR" dirty="0">
                <a:latin typeface="Avenir Next LT Pro" panose="020B0504020202020204" pitchFamily="34" charset="0"/>
              </a:rPr>
              <a:t>Conquête par l’offre </a:t>
            </a:r>
            <a:r>
              <a:rPr lang="fr-FR" sz="3600" b="1" dirty="0">
                <a:solidFill>
                  <a:schemeClr val="bg1"/>
                </a:solidFill>
                <a:highlight>
                  <a:srgbClr val="526469"/>
                </a:highlight>
                <a:latin typeface="Avenir Next LT Pro" panose="020B0504020202020204" pitchFamily="34" charset="0"/>
                <a:ea typeface="Tahoma" panose="020B0604030504040204" pitchFamily="34" charset="0"/>
                <a:cs typeface="Tahoma" panose="020B0604030504040204" pitchFamily="34" charset="0"/>
              </a:rPr>
              <a:t>Marques Propres Carrefour </a:t>
            </a:r>
            <a:br>
              <a:rPr lang="fr-FR" sz="3600" b="1" dirty="0">
                <a:solidFill>
                  <a:schemeClr val="bg1"/>
                </a:solidFill>
                <a:highlight>
                  <a:srgbClr val="526469"/>
                </a:highlight>
                <a:latin typeface="Avenir Next LT Pro" panose="020B0504020202020204" pitchFamily="34" charset="0"/>
                <a:ea typeface="Tahoma" panose="020B0604030504040204" pitchFamily="34" charset="0"/>
                <a:cs typeface="Tahoma" panose="020B0604030504040204" pitchFamily="34" charset="0"/>
              </a:rPr>
            </a:br>
            <a:endParaRPr lang="fr-FR" sz="3600" b="1" dirty="0">
              <a:solidFill>
                <a:schemeClr val="bg1"/>
              </a:solidFill>
              <a:highlight>
                <a:srgbClr val="526469"/>
              </a:highlight>
              <a:latin typeface="Avenir Next LT Pro" panose="020B0504020202020204" pitchFamily="34" charset="0"/>
              <a:ea typeface="Tahoma" panose="020B0604030504040204" pitchFamily="34" charset="0"/>
              <a:cs typeface="Tahoma" panose="020B0604030504040204" pitchFamily="34" charset="0"/>
            </a:endParaRPr>
          </a:p>
          <a:p>
            <a:r>
              <a:rPr lang="fr-FR" dirty="0">
                <a:latin typeface="Avenir Next LT Pro" panose="020B0504020202020204" pitchFamily="34" charset="0"/>
              </a:rPr>
              <a:t>Intégrer les marques Carrefour en valorisant leur rapport qualité-prix afin d’augmenter le panier moyen des clients actuels et de séduire une clientèle qui perçoit Match comme une enseigne onéreuse.</a:t>
            </a:r>
          </a:p>
          <a:p>
            <a:pPr marL="285750" indent="-285750">
              <a:buBlip>
                <a:blip r:embed="rId3">
                  <a:extLst>
                    <a:ext uri="{96DAC541-7B7A-43D3-8B79-37D633B846F1}">
                      <asvg:svgBlip xmlns:asvg="http://schemas.microsoft.com/office/drawing/2016/SVG/main" r:embed="rId4"/>
                    </a:ext>
                  </a:extLst>
                </a:blip>
              </a:buBlip>
            </a:pPr>
            <a:endParaRPr lang="fr-FR" dirty="0">
              <a:latin typeface="Avenir Next LT Pro" panose="020B0504020202020204" pitchFamily="34" charset="0"/>
            </a:endParaRPr>
          </a:p>
          <a:p>
            <a:pPr marL="285750" indent="-285750">
              <a:buBlip>
                <a:blip r:embed="rId3">
                  <a:extLst>
                    <a:ext uri="{96DAC541-7B7A-43D3-8B79-37D633B846F1}">
                      <asvg:svgBlip xmlns:asvg="http://schemas.microsoft.com/office/drawing/2016/SVG/main" r:embed="rId4"/>
                    </a:ext>
                  </a:extLst>
                </a:blip>
              </a:buBlip>
            </a:pPr>
            <a:r>
              <a:rPr lang="fr-FR" b="1" dirty="0">
                <a:solidFill>
                  <a:schemeClr val="bg1"/>
                </a:solidFill>
                <a:highlight>
                  <a:srgbClr val="526469"/>
                </a:highlight>
                <a:latin typeface="Avenir Next LT Pro" panose="020B0504020202020204" pitchFamily="34" charset="0"/>
              </a:rPr>
              <a:t>Valoriser les offres et l’accessibilité qualité/prix en média </a:t>
            </a:r>
            <a:br>
              <a:rPr lang="fr-FR" b="1" dirty="0">
                <a:solidFill>
                  <a:schemeClr val="bg1"/>
                </a:solidFill>
                <a:highlight>
                  <a:srgbClr val="526469"/>
                </a:highlight>
                <a:latin typeface="Avenir Next LT Pro" panose="020B0504020202020204" pitchFamily="34" charset="0"/>
              </a:rPr>
            </a:br>
            <a:r>
              <a:rPr lang="fr-FR" b="1" dirty="0">
                <a:solidFill>
                  <a:schemeClr val="bg1"/>
                </a:solidFill>
                <a:highlight>
                  <a:srgbClr val="526469"/>
                </a:highlight>
                <a:latin typeface="Avenir Next LT Pro" panose="020B0504020202020204" pitchFamily="34" charset="0"/>
              </a:rPr>
              <a:t>et en fil rouge dans le PAC 2025</a:t>
            </a:r>
          </a:p>
          <a:p>
            <a:pPr marL="285750" indent="-285750">
              <a:buBlip>
                <a:blip r:embed="rId3">
                  <a:extLst>
                    <a:ext uri="{96DAC541-7B7A-43D3-8B79-37D633B846F1}">
                      <asvg:svgBlip xmlns:asvg="http://schemas.microsoft.com/office/drawing/2016/SVG/main" r:embed="rId4"/>
                    </a:ext>
                  </a:extLst>
                </a:blip>
              </a:buBlip>
            </a:pPr>
            <a:endParaRPr lang="fr-FR" b="1" dirty="0">
              <a:solidFill>
                <a:schemeClr val="bg1"/>
              </a:solidFill>
              <a:highlight>
                <a:srgbClr val="526469"/>
              </a:highlight>
              <a:latin typeface="Avenir Next LT Pro" panose="020B0504020202020204" pitchFamily="34" charset="0"/>
            </a:endParaRPr>
          </a:p>
          <a:p>
            <a:pPr marL="285750" indent="-285750">
              <a:buBlip>
                <a:blip r:embed="rId3">
                  <a:extLst>
                    <a:ext uri="{96DAC541-7B7A-43D3-8B79-37D633B846F1}">
                      <asvg:svgBlip xmlns:asvg="http://schemas.microsoft.com/office/drawing/2016/SVG/main" r:embed="rId4"/>
                    </a:ext>
                  </a:extLst>
                </a:blip>
              </a:buBlip>
            </a:pPr>
            <a:r>
              <a:rPr lang="fr-FR" b="1" dirty="0">
                <a:solidFill>
                  <a:schemeClr val="bg1"/>
                </a:solidFill>
                <a:highlight>
                  <a:srgbClr val="526469"/>
                </a:highlight>
                <a:latin typeface="Avenir Next LT Pro" panose="020B0504020202020204" pitchFamily="34" charset="0"/>
              </a:rPr>
              <a:t>Créer des « corners Carrefour » au sein des supermarchés avec le leitmotiv « qualité-prix pas de compromis».</a:t>
            </a:r>
            <a:br>
              <a:rPr lang="fr-FR" dirty="0">
                <a:latin typeface="Avenir Next LT Pro" panose="020B0504020202020204" pitchFamily="34" charset="0"/>
              </a:rPr>
            </a:br>
            <a:r>
              <a:rPr lang="fr-FR" dirty="0">
                <a:latin typeface="Avenir Next LT Pro" panose="020B0504020202020204" pitchFamily="34" charset="0"/>
              </a:rPr>
              <a:t> </a:t>
            </a:r>
          </a:p>
        </p:txBody>
      </p:sp>
      <p:pic>
        <p:nvPicPr>
          <p:cNvPr id="2050" name="Picture 2" descr="Les produits Carrefour : une garantie de qualité">
            <a:extLst>
              <a:ext uri="{FF2B5EF4-FFF2-40B4-BE49-F238E27FC236}">
                <a16:creationId xmlns:a16="http://schemas.microsoft.com/office/drawing/2014/main" id="{F04255FF-EC63-4DDA-0DCA-9AC6C5ECDB7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000276" y="230111"/>
            <a:ext cx="2731708" cy="14064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2496402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97298CB-A5D9-58D7-B97E-85A89DF5CE08}"/>
              </a:ext>
            </a:extLst>
          </p:cNvPr>
          <p:cNvSpPr>
            <a:spLocks noGrp="1"/>
          </p:cNvSpPr>
          <p:nvPr>
            <p:ph type="title"/>
          </p:nvPr>
        </p:nvSpPr>
        <p:spPr>
          <a:xfrm>
            <a:off x="838200" y="-215168"/>
            <a:ext cx="10515600" cy="1325563"/>
          </a:xfrm>
        </p:spPr>
        <p:txBody>
          <a:bodyPr>
            <a:normAutofit/>
          </a:bodyPr>
          <a:lstStyle/>
          <a:p>
            <a:r>
              <a:rPr lang="fr-FR" sz="1800" b="1" dirty="0">
                <a:latin typeface="Tahoma" panose="020B0604030504040204" pitchFamily="34" charset="0"/>
                <a:ea typeface="Tahoma" panose="020B0604030504040204" pitchFamily="34" charset="0"/>
                <a:cs typeface="Tahoma" panose="020B0604030504040204" pitchFamily="34" charset="0"/>
              </a:rPr>
              <a:t>Axe 2 stratégie 2025</a:t>
            </a:r>
          </a:p>
        </p:txBody>
      </p:sp>
      <p:sp>
        <p:nvSpPr>
          <p:cNvPr id="3" name="Espace réservé du contenu 2">
            <a:extLst>
              <a:ext uri="{FF2B5EF4-FFF2-40B4-BE49-F238E27FC236}">
                <a16:creationId xmlns:a16="http://schemas.microsoft.com/office/drawing/2014/main" id="{406DC30F-AC3B-DE32-C087-A8871357A33F}"/>
              </a:ext>
            </a:extLst>
          </p:cNvPr>
          <p:cNvSpPr>
            <a:spLocks noGrp="1"/>
          </p:cNvSpPr>
          <p:nvPr>
            <p:ph idx="1"/>
          </p:nvPr>
        </p:nvSpPr>
        <p:spPr>
          <a:xfrm>
            <a:off x="838201" y="726718"/>
            <a:ext cx="6125308" cy="1325564"/>
          </a:xfrm>
        </p:spPr>
        <p:txBody>
          <a:bodyPr>
            <a:normAutofit/>
          </a:bodyPr>
          <a:lstStyle/>
          <a:p>
            <a:pPr marL="0" indent="0">
              <a:buNone/>
            </a:pPr>
            <a:r>
              <a:rPr lang="fr-FR" sz="4000" dirty="0">
                <a:solidFill>
                  <a:srgbClr val="8ABD24"/>
                </a:solidFill>
                <a:latin typeface="Magnel" panose="02000505000000020004" pitchFamily="2" charset="0"/>
              </a:rPr>
              <a:t>Triple conquête </a:t>
            </a:r>
          </a:p>
          <a:p>
            <a:pPr marL="0" indent="0">
              <a:buNone/>
            </a:pPr>
            <a:r>
              <a:rPr lang="fr-FR" sz="1200" b="1" dirty="0">
                <a:latin typeface="Tahoma" panose="020B0604030504040204" pitchFamily="34" charset="0"/>
                <a:ea typeface="Tahoma" panose="020B0604030504040204" pitchFamily="34" charset="0"/>
                <a:cs typeface="Tahoma" panose="020B0604030504040204" pitchFamily="34" charset="0"/>
              </a:rPr>
              <a:t>Maximisation des atouts d’offres, de proximité, de différenciation</a:t>
            </a:r>
            <a:br>
              <a:rPr lang="fr-FR" sz="1200" dirty="0"/>
            </a:br>
            <a:br>
              <a:rPr lang="fr-FR" sz="1100" dirty="0">
                <a:latin typeface="Avenir Next LT Pro" panose="020B0504020202020204" pitchFamily="34" charset="0"/>
              </a:rPr>
            </a:br>
            <a:r>
              <a:rPr lang="fr-FR" sz="1100" dirty="0">
                <a:latin typeface="Avenir Next LT Pro" panose="020B0504020202020204" pitchFamily="34" charset="0"/>
              </a:rPr>
              <a:t> </a:t>
            </a:r>
          </a:p>
        </p:txBody>
      </p:sp>
      <p:sp>
        <p:nvSpPr>
          <p:cNvPr id="8" name="ZoneTexte 7">
            <a:extLst>
              <a:ext uri="{FF2B5EF4-FFF2-40B4-BE49-F238E27FC236}">
                <a16:creationId xmlns:a16="http://schemas.microsoft.com/office/drawing/2014/main" id="{2FB6ED09-BFC8-01FB-F103-6413DA55CBD4}"/>
              </a:ext>
            </a:extLst>
          </p:cNvPr>
          <p:cNvSpPr txBox="1"/>
          <p:nvPr/>
        </p:nvSpPr>
        <p:spPr>
          <a:xfrm>
            <a:off x="838200" y="1881279"/>
            <a:ext cx="10836337" cy="5324535"/>
          </a:xfrm>
          <a:prstGeom prst="rect">
            <a:avLst/>
          </a:prstGeom>
          <a:noFill/>
        </p:spPr>
        <p:txBody>
          <a:bodyPr wrap="square">
            <a:spAutoFit/>
          </a:bodyPr>
          <a:lstStyle/>
          <a:p>
            <a:r>
              <a:rPr lang="fr-FR" dirty="0">
                <a:latin typeface="Avenir Next LT Pro" panose="020B0504020202020204" pitchFamily="34" charset="0"/>
              </a:rPr>
              <a:t>Conquête par la proximité  </a:t>
            </a:r>
            <a:r>
              <a:rPr lang="fr-FR" sz="3600" b="1" dirty="0">
                <a:solidFill>
                  <a:schemeClr val="bg1"/>
                </a:solidFill>
                <a:highlight>
                  <a:srgbClr val="526469"/>
                </a:highlight>
                <a:latin typeface="Avenir Next LT Pro" panose="020B0504020202020204" pitchFamily="34" charset="0"/>
                <a:ea typeface="Tahoma" panose="020B0604030504040204" pitchFamily="34" charset="0"/>
                <a:cs typeface="Tahoma" panose="020B0604030504040204" pitchFamily="34" charset="0"/>
              </a:rPr>
              <a:t>les héros du marché</a:t>
            </a:r>
            <a:br>
              <a:rPr lang="fr-FR" sz="3600" b="1" dirty="0">
                <a:solidFill>
                  <a:schemeClr val="bg1"/>
                </a:solidFill>
                <a:highlight>
                  <a:srgbClr val="526469"/>
                </a:highlight>
                <a:latin typeface="Avenir Next LT Pro" panose="020B0504020202020204" pitchFamily="34" charset="0"/>
                <a:ea typeface="Tahoma" panose="020B0604030504040204" pitchFamily="34" charset="0"/>
                <a:cs typeface="Tahoma" panose="020B0604030504040204" pitchFamily="34" charset="0"/>
              </a:rPr>
            </a:br>
            <a:br>
              <a:rPr lang="fr-FR" sz="1600" b="1" dirty="0">
                <a:solidFill>
                  <a:schemeClr val="bg1"/>
                </a:solidFill>
                <a:highlight>
                  <a:srgbClr val="526469"/>
                </a:highlight>
                <a:latin typeface="Avenir Next LT Pro" panose="020B0504020202020204" pitchFamily="34" charset="0"/>
                <a:ea typeface="Tahoma" panose="020B0604030504040204" pitchFamily="34" charset="0"/>
                <a:cs typeface="Tahoma" panose="020B0604030504040204" pitchFamily="34" charset="0"/>
              </a:rPr>
            </a:br>
            <a:r>
              <a:rPr lang="fr-FR" b="1" dirty="0">
                <a:latin typeface="Avenir Next LT Pro" panose="020B0504020202020204" pitchFamily="34" charset="0"/>
              </a:rPr>
              <a:t> Positionner les collaborateurs comme des figures emblématiques et des ambassadeurs de la qualité Match.</a:t>
            </a:r>
          </a:p>
          <a:p>
            <a:endParaRPr lang="fr-FR" b="1" dirty="0">
              <a:solidFill>
                <a:schemeClr val="bg1"/>
              </a:solidFill>
              <a:highlight>
                <a:srgbClr val="526469"/>
              </a:highlight>
              <a:latin typeface="Avenir Next LT Pro" panose="020B0504020202020204" pitchFamily="34" charset="0"/>
            </a:endParaRPr>
          </a:p>
          <a:p>
            <a:pPr marL="285750" indent="-285750">
              <a:buBlip>
                <a:blip r:embed="rId3">
                  <a:extLst>
                    <a:ext uri="{96DAC541-7B7A-43D3-8B79-37D633B846F1}">
                      <asvg:svgBlip xmlns:asvg="http://schemas.microsoft.com/office/drawing/2016/SVG/main" r:embed="rId4"/>
                    </a:ext>
                  </a:extLst>
                </a:blip>
              </a:buBlip>
            </a:pPr>
            <a:r>
              <a:rPr lang="fr-FR" b="1" dirty="0">
                <a:solidFill>
                  <a:schemeClr val="bg1"/>
                </a:solidFill>
                <a:highlight>
                  <a:srgbClr val="526469"/>
                </a:highlight>
                <a:latin typeface="Avenir Next LT Pro" panose="020B0504020202020204" pitchFamily="34" charset="0"/>
              </a:rPr>
              <a:t>Valoriser les pros en média et en fil rouge dans le PAC 2025 </a:t>
            </a:r>
          </a:p>
          <a:p>
            <a:pPr marL="285750" indent="-285750">
              <a:buBlip>
                <a:blip r:embed="rId3">
                  <a:extLst>
                    <a:ext uri="{96DAC541-7B7A-43D3-8B79-37D633B846F1}">
                      <asvg:svgBlip xmlns:asvg="http://schemas.microsoft.com/office/drawing/2016/SVG/main" r:embed="rId4"/>
                    </a:ext>
                  </a:extLst>
                </a:blip>
              </a:buBlip>
            </a:pPr>
            <a:endParaRPr lang="fr-FR" b="1" dirty="0">
              <a:solidFill>
                <a:schemeClr val="bg1"/>
              </a:solidFill>
              <a:highlight>
                <a:srgbClr val="526469"/>
              </a:highlight>
              <a:latin typeface="Avenir Next LT Pro" panose="020B0504020202020204" pitchFamily="34" charset="0"/>
            </a:endParaRPr>
          </a:p>
          <a:p>
            <a:pPr marL="285750" indent="-285750">
              <a:buBlip>
                <a:blip r:embed="rId3">
                  <a:extLst>
                    <a:ext uri="{96DAC541-7B7A-43D3-8B79-37D633B846F1}">
                      <asvg:svgBlip xmlns:asvg="http://schemas.microsoft.com/office/drawing/2016/SVG/main" r:embed="rId4"/>
                    </a:ext>
                  </a:extLst>
                </a:blip>
              </a:buBlip>
            </a:pPr>
            <a:r>
              <a:rPr lang="fr-FR" b="1" dirty="0">
                <a:solidFill>
                  <a:schemeClr val="bg1"/>
                </a:solidFill>
                <a:highlight>
                  <a:srgbClr val="526469"/>
                </a:highlight>
                <a:latin typeface="Avenir Next LT Pro" panose="020B0504020202020204" pitchFamily="34" charset="0"/>
              </a:rPr>
              <a:t>Créer des opération marché autour des « pros Match » </a:t>
            </a:r>
            <a:r>
              <a:rPr lang="fr-FR" dirty="0">
                <a:latin typeface="Avenir Next LT Pro" panose="020B0504020202020204" pitchFamily="34" charset="0"/>
              </a:rPr>
              <a:t>(ex. « La Semaine des Bouchers »), avec des démonstrations en direct et des ateliers interactifs. </a:t>
            </a:r>
            <a:br>
              <a:rPr lang="fr-FR" dirty="0">
                <a:latin typeface="Avenir Next LT Pro" panose="020B0504020202020204" pitchFamily="34" charset="0"/>
              </a:rPr>
            </a:br>
            <a:endParaRPr lang="fr-FR" dirty="0">
              <a:latin typeface="Avenir Next LT Pro" panose="020B0504020202020204" pitchFamily="34" charset="0"/>
            </a:endParaRPr>
          </a:p>
          <a:p>
            <a:pPr marL="285750" indent="-285750">
              <a:buBlip>
                <a:blip r:embed="rId3">
                  <a:extLst>
                    <a:ext uri="{96DAC541-7B7A-43D3-8B79-37D633B846F1}">
                      <asvg:svgBlip xmlns:asvg="http://schemas.microsoft.com/office/drawing/2016/SVG/main" r:embed="rId4"/>
                    </a:ext>
                  </a:extLst>
                </a:blip>
              </a:buBlip>
            </a:pPr>
            <a:r>
              <a:rPr lang="fr-FR" b="1" dirty="0">
                <a:solidFill>
                  <a:schemeClr val="bg1"/>
                </a:solidFill>
                <a:highlight>
                  <a:srgbClr val="526469"/>
                </a:highlight>
                <a:latin typeface="Avenir Next LT Pro" panose="020B0504020202020204" pitchFamily="34" charset="0"/>
              </a:rPr>
              <a:t>Communiquer via une série de vidéos diffusées </a:t>
            </a:r>
            <a:r>
              <a:rPr lang="fr-FR" dirty="0">
                <a:latin typeface="Avenir Next LT Pro" panose="020B0504020202020204" pitchFamily="34" charset="0"/>
              </a:rPr>
              <a:t>sur les réseaux sociaux et sur YouTube sous le format « Rencontrer les Pros », qui dévoilent les coulisses des recettes PPNP et la passion des pros Match.</a:t>
            </a:r>
            <a:br>
              <a:rPr lang="fr-FR" dirty="0">
                <a:latin typeface="Avenir Next LT Pro" panose="020B0504020202020204" pitchFamily="34" charset="0"/>
              </a:rPr>
            </a:br>
            <a:endParaRPr lang="fr-FR" dirty="0">
              <a:latin typeface="Avenir Next LT Pro" panose="020B0504020202020204" pitchFamily="34" charset="0"/>
            </a:endParaRPr>
          </a:p>
          <a:p>
            <a:pPr marL="285750" indent="-285750">
              <a:buBlip>
                <a:blip r:embed="rId3">
                  <a:extLst>
                    <a:ext uri="{96DAC541-7B7A-43D3-8B79-37D633B846F1}">
                      <asvg:svgBlip xmlns:asvg="http://schemas.microsoft.com/office/drawing/2016/SVG/main" r:embed="rId4"/>
                    </a:ext>
                  </a:extLst>
                </a:blip>
              </a:buBlip>
            </a:pPr>
            <a:r>
              <a:rPr lang="fr-FR" b="1" dirty="0">
                <a:solidFill>
                  <a:schemeClr val="bg1"/>
                </a:solidFill>
                <a:highlight>
                  <a:srgbClr val="526469"/>
                </a:highlight>
                <a:latin typeface="Avenir Next LT Pro" panose="020B0504020202020204" pitchFamily="34" charset="0"/>
              </a:rPr>
              <a:t>Valoriser les pros comme initiateurs/créateurs des recettes PPNP </a:t>
            </a:r>
            <a:r>
              <a:rPr lang="fr-FR" dirty="0">
                <a:latin typeface="Avenir Next LT Pro" panose="020B0504020202020204" pitchFamily="34" charset="0"/>
              </a:rPr>
              <a:t>: Franck Poissonnier chez Match et créateur de la recette des coquilles Saint Jacques aux poireaux… ou + de 3000 recettes crées par nos pros</a:t>
            </a:r>
            <a:br>
              <a:rPr lang="fr-FR" dirty="0">
                <a:latin typeface="Avenir Next LT Pro" panose="020B0504020202020204" pitchFamily="34" charset="0"/>
              </a:rPr>
            </a:br>
            <a:r>
              <a:rPr lang="fr-FR" dirty="0">
                <a:latin typeface="Avenir Next LT Pro" panose="020B0504020202020204" pitchFamily="34" charset="0"/>
              </a:rPr>
              <a:t> </a:t>
            </a:r>
          </a:p>
        </p:txBody>
      </p:sp>
      <p:pic>
        <p:nvPicPr>
          <p:cNvPr id="7" name="Image 6" descr="Une image contenant personne, habits, Accessoire de mode, Visage humain&#10;&#10;Description générée automatiquement">
            <a:extLst>
              <a:ext uri="{FF2B5EF4-FFF2-40B4-BE49-F238E27FC236}">
                <a16:creationId xmlns:a16="http://schemas.microsoft.com/office/drawing/2014/main" id="{A50EEA8F-C2DB-3590-2384-A108095EFEE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037309" y="263769"/>
            <a:ext cx="1637227" cy="3429000"/>
          </a:xfrm>
          <a:prstGeom prst="rect">
            <a:avLst/>
          </a:prstGeom>
        </p:spPr>
      </p:pic>
    </p:spTree>
    <p:extLst>
      <p:ext uri="{BB962C8B-B14F-4D97-AF65-F5344CB8AC3E}">
        <p14:creationId xmlns:p14="http://schemas.microsoft.com/office/powerpoint/2010/main" val="351352529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97298CB-A5D9-58D7-B97E-85A89DF5CE08}"/>
              </a:ext>
            </a:extLst>
          </p:cNvPr>
          <p:cNvSpPr>
            <a:spLocks noGrp="1"/>
          </p:cNvSpPr>
          <p:nvPr>
            <p:ph type="title"/>
          </p:nvPr>
        </p:nvSpPr>
        <p:spPr>
          <a:xfrm>
            <a:off x="838200" y="-215168"/>
            <a:ext cx="10515600" cy="1325563"/>
          </a:xfrm>
        </p:spPr>
        <p:txBody>
          <a:bodyPr>
            <a:normAutofit/>
          </a:bodyPr>
          <a:lstStyle/>
          <a:p>
            <a:r>
              <a:rPr lang="fr-FR" sz="1800" b="1" dirty="0">
                <a:latin typeface="Tahoma" panose="020B0604030504040204" pitchFamily="34" charset="0"/>
                <a:ea typeface="Tahoma" panose="020B0604030504040204" pitchFamily="34" charset="0"/>
                <a:cs typeface="Tahoma" panose="020B0604030504040204" pitchFamily="34" charset="0"/>
              </a:rPr>
              <a:t>Axe 2 stratégie 2025</a:t>
            </a:r>
          </a:p>
        </p:txBody>
      </p:sp>
      <p:sp>
        <p:nvSpPr>
          <p:cNvPr id="3" name="Espace réservé du contenu 2">
            <a:extLst>
              <a:ext uri="{FF2B5EF4-FFF2-40B4-BE49-F238E27FC236}">
                <a16:creationId xmlns:a16="http://schemas.microsoft.com/office/drawing/2014/main" id="{406DC30F-AC3B-DE32-C087-A8871357A33F}"/>
              </a:ext>
            </a:extLst>
          </p:cNvPr>
          <p:cNvSpPr>
            <a:spLocks noGrp="1"/>
          </p:cNvSpPr>
          <p:nvPr>
            <p:ph idx="1"/>
          </p:nvPr>
        </p:nvSpPr>
        <p:spPr>
          <a:xfrm>
            <a:off x="838201" y="726718"/>
            <a:ext cx="6125308" cy="1325564"/>
          </a:xfrm>
        </p:spPr>
        <p:txBody>
          <a:bodyPr>
            <a:normAutofit/>
          </a:bodyPr>
          <a:lstStyle/>
          <a:p>
            <a:pPr marL="0" indent="0">
              <a:buNone/>
            </a:pPr>
            <a:r>
              <a:rPr lang="fr-FR" sz="4000" dirty="0">
                <a:solidFill>
                  <a:srgbClr val="8ABD24"/>
                </a:solidFill>
                <a:latin typeface="Magnel" panose="02000505000000020004" pitchFamily="2" charset="0"/>
              </a:rPr>
              <a:t>Triple conquête </a:t>
            </a:r>
          </a:p>
          <a:p>
            <a:pPr marL="0" indent="0">
              <a:buNone/>
            </a:pPr>
            <a:r>
              <a:rPr lang="fr-FR" sz="1200" b="1" dirty="0">
                <a:latin typeface="Tahoma" panose="020B0604030504040204" pitchFamily="34" charset="0"/>
                <a:ea typeface="Tahoma" panose="020B0604030504040204" pitchFamily="34" charset="0"/>
                <a:cs typeface="Tahoma" panose="020B0604030504040204" pitchFamily="34" charset="0"/>
              </a:rPr>
              <a:t>Maximisation des atouts d’offres, de proximité, de différenciation</a:t>
            </a:r>
            <a:br>
              <a:rPr lang="fr-FR" sz="1200" dirty="0"/>
            </a:br>
            <a:br>
              <a:rPr lang="fr-FR" sz="1100" dirty="0">
                <a:latin typeface="Avenir Next LT Pro" panose="020B0504020202020204" pitchFamily="34" charset="0"/>
              </a:rPr>
            </a:br>
            <a:r>
              <a:rPr lang="fr-FR" sz="1100" dirty="0">
                <a:latin typeface="Avenir Next LT Pro" panose="020B0504020202020204" pitchFamily="34" charset="0"/>
              </a:rPr>
              <a:t> </a:t>
            </a:r>
          </a:p>
        </p:txBody>
      </p:sp>
      <p:sp>
        <p:nvSpPr>
          <p:cNvPr id="8" name="ZoneTexte 7">
            <a:extLst>
              <a:ext uri="{FF2B5EF4-FFF2-40B4-BE49-F238E27FC236}">
                <a16:creationId xmlns:a16="http://schemas.microsoft.com/office/drawing/2014/main" id="{2FB6ED09-BFC8-01FB-F103-6413DA55CBD4}"/>
              </a:ext>
            </a:extLst>
          </p:cNvPr>
          <p:cNvSpPr txBox="1"/>
          <p:nvPr/>
        </p:nvSpPr>
        <p:spPr>
          <a:xfrm>
            <a:off x="838199" y="2162633"/>
            <a:ext cx="9527931" cy="4801314"/>
          </a:xfrm>
          <a:prstGeom prst="rect">
            <a:avLst/>
          </a:prstGeom>
          <a:noFill/>
        </p:spPr>
        <p:txBody>
          <a:bodyPr wrap="square">
            <a:spAutoFit/>
          </a:bodyPr>
          <a:lstStyle/>
          <a:p>
            <a:r>
              <a:rPr lang="fr-FR" dirty="0">
                <a:latin typeface="Avenir Next LT Pro" panose="020B0504020202020204" pitchFamily="34" charset="0"/>
              </a:rPr>
              <a:t>Conquête par la différenciation  </a:t>
            </a:r>
            <a:r>
              <a:rPr lang="fr-FR" sz="3600" b="1" dirty="0">
                <a:solidFill>
                  <a:schemeClr val="bg1"/>
                </a:solidFill>
                <a:highlight>
                  <a:srgbClr val="526469"/>
                </a:highlight>
                <a:latin typeface="Avenir Next LT Pro" panose="020B0504020202020204" pitchFamily="34" charset="0"/>
                <a:ea typeface="Tahoma" panose="020B0604030504040204" pitchFamily="34" charset="0"/>
                <a:cs typeface="Tahoma" panose="020B0604030504040204" pitchFamily="34" charset="0"/>
              </a:rPr>
              <a:t>l’expérience du marché</a:t>
            </a:r>
            <a:br>
              <a:rPr lang="fr-FR" sz="3600" b="1" dirty="0">
                <a:solidFill>
                  <a:schemeClr val="bg1"/>
                </a:solidFill>
                <a:highlight>
                  <a:srgbClr val="526469"/>
                </a:highlight>
                <a:latin typeface="Avenir Next LT Pro" panose="020B0504020202020204" pitchFamily="34" charset="0"/>
                <a:ea typeface="Tahoma" panose="020B0604030504040204" pitchFamily="34" charset="0"/>
                <a:cs typeface="Tahoma" panose="020B0604030504040204" pitchFamily="34" charset="0"/>
              </a:rPr>
            </a:br>
            <a:endParaRPr lang="fr-FR" sz="3600" b="1" dirty="0">
              <a:solidFill>
                <a:schemeClr val="bg1"/>
              </a:solidFill>
              <a:highlight>
                <a:srgbClr val="526469"/>
              </a:highlight>
              <a:latin typeface="Avenir Next LT Pro" panose="020B0504020202020204" pitchFamily="34" charset="0"/>
              <a:ea typeface="Tahoma" panose="020B0604030504040204" pitchFamily="34" charset="0"/>
              <a:cs typeface="Tahoma" panose="020B0604030504040204" pitchFamily="34" charset="0"/>
            </a:endParaRPr>
          </a:p>
          <a:p>
            <a:r>
              <a:rPr lang="fr-FR" b="1" dirty="0">
                <a:latin typeface="Avenir Next LT Pro" panose="020B0504020202020204" pitchFamily="34" charset="0"/>
              </a:rPr>
              <a:t>Rendre l’offre de la place du marché la plus attractives et créateur de valeurs de l’enseigne</a:t>
            </a:r>
            <a:br>
              <a:rPr lang="fr-FR" dirty="0">
                <a:latin typeface="Avenir Next LT Pro" panose="020B0504020202020204" pitchFamily="34" charset="0"/>
              </a:rPr>
            </a:br>
            <a:br>
              <a:rPr lang="fr-FR" dirty="0">
                <a:latin typeface="Avenir Next LT Pro" panose="020B0504020202020204" pitchFamily="34" charset="0"/>
              </a:rPr>
            </a:br>
            <a:r>
              <a:rPr lang="fr-FR" dirty="0">
                <a:latin typeface="Avenir Next LT Pro" panose="020B0504020202020204" pitchFamily="34" charset="0"/>
              </a:rPr>
              <a:t>&gt;</a:t>
            </a:r>
            <a:r>
              <a:rPr lang="fr-FR" b="1" u="sng" dirty="0">
                <a:latin typeface="Avenir Next LT Pro" panose="020B0504020202020204" pitchFamily="34" charset="0"/>
              </a:rPr>
              <a:t>PPNP et produits Totem </a:t>
            </a:r>
            <a:r>
              <a:rPr lang="fr-FR" dirty="0">
                <a:latin typeface="Avenir Next LT Pro" panose="020B0504020202020204" pitchFamily="34" charset="0"/>
              </a:rPr>
              <a:t>au cœur du dispositif avec une massification de la communication autour de ces atouts</a:t>
            </a:r>
            <a:br>
              <a:rPr lang="fr-FR" dirty="0">
                <a:latin typeface="Avenir Next LT Pro" panose="020B0504020202020204" pitchFamily="34" charset="0"/>
              </a:rPr>
            </a:br>
            <a:r>
              <a:rPr lang="fr-FR" dirty="0">
                <a:latin typeface="Avenir Next LT Pro" panose="020B0504020202020204" pitchFamily="34" charset="0"/>
              </a:rPr>
              <a:t>En faire les ‘stars de la place du marché’ : </a:t>
            </a:r>
            <a:br>
              <a:rPr lang="fr-FR" dirty="0">
                <a:latin typeface="Avenir Next LT Pro" panose="020B0504020202020204" pitchFamily="34" charset="0"/>
              </a:rPr>
            </a:br>
            <a:r>
              <a:rPr lang="fr-FR" b="1" dirty="0">
                <a:solidFill>
                  <a:schemeClr val="bg1"/>
                </a:solidFill>
                <a:highlight>
                  <a:srgbClr val="526469"/>
                </a:highlight>
                <a:latin typeface="Avenir Next LT Pro" panose="020B0504020202020204" pitchFamily="34" charset="0"/>
              </a:rPr>
              <a:t>&gt;Fil rouge dans la communication PAC et média </a:t>
            </a:r>
          </a:p>
          <a:p>
            <a:r>
              <a:rPr lang="fr-FR" b="1" dirty="0">
                <a:solidFill>
                  <a:schemeClr val="bg1"/>
                </a:solidFill>
                <a:highlight>
                  <a:srgbClr val="526469"/>
                </a:highlight>
                <a:latin typeface="Avenir Next LT Pro" panose="020B0504020202020204" pitchFamily="34" charset="0"/>
              </a:rPr>
              <a:t>&gt;Associer une offre de fidélité au PPNP pour valoriser l’attractivité de la carte liée à un levier de différenciation</a:t>
            </a:r>
          </a:p>
          <a:p>
            <a:r>
              <a:rPr lang="fr-FR" b="1" dirty="0">
                <a:solidFill>
                  <a:schemeClr val="bg1"/>
                </a:solidFill>
                <a:highlight>
                  <a:srgbClr val="526469"/>
                </a:highlight>
                <a:latin typeface="Avenir Next LT Pro" panose="020B0504020202020204" pitchFamily="34" charset="0"/>
              </a:rPr>
              <a:t>EXEMPLE : 10% sur les PPNP toute l’année </a:t>
            </a:r>
          </a:p>
          <a:p>
            <a:endParaRPr lang="fr-FR" b="1" dirty="0">
              <a:solidFill>
                <a:schemeClr val="bg1"/>
              </a:solidFill>
              <a:highlight>
                <a:srgbClr val="526469"/>
              </a:highlight>
              <a:latin typeface="Avenir Next LT Pro" panose="020B0504020202020204" pitchFamily="34" charset="0"/>
            </a:endParaRPr>
          </a:p>
          <a:p>
            <a:r>
              <a:rPr lang="fr-FR" dirty="0">
                <a:latin typeface="Avenir Next LT Pro" panose="020B0504020202020204" pitchFamily="34" charset="0"/>
              </a:rPr>
              <a:t> </a:t>
            </a:r>
            <a:br>
              <a:rPr lang="fr-FR" dirty="0">
                <a:latin typeface="Avenir Next LT Pro" panose="020B0504020202020204" pitchFamily="34" charset="0"/>
              </a:rPr>
            </a:br>
            <a:r>
              <a:rPr lang="fr-FR" dirty="0">
                <a:latin typeface="Avenir Next LT Pro" panose="020B0504020202020204" pitchFamily="34" charset="0"/>
              </a:rPr>
              <a:t> </a:t>
            </a:r>
          </a:p>
        </p:txBody>
      </p:sp>
      <p:pic>
        <p:nvPicPr>
          <p:cNvPr id="5124" name="Picture 4" descr="Match fait le break sur les PFT (et c'est doublement savoureux) - Olivier  Dauvers">
            <a:extLst>
              <a:ext uri="{FF2B5EF4-FFF2-40B4-BE49-F238E27FC236}">
                <a16:creationId xmlns:a16="http://schemas.microsoft.com/office/drawing/2014/main" id="{A4601E6E-EA2B-079C-5C25-7AC74C4F6BA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66031" y="187152"/>
            <a:ext cx="2514600" cy="188595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6" descr="RETAIL 🚨 Dans l'actu cette">
            <a:extLst>
              <a:ext uri="{FF2B5EF4-FFF2-40B4-BE49-F238E27FC236}">
                <a16:creationId xmlns:a16="http://schemas.microsoft.com/office/drawing/2014/main" id="{0BB04F5E-AF1D-B223-5B29-9FE083EF889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96100" y="187152"/>
            <a:ext cx="2531079" cy="18983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3644517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97298CB-A5D9-58D7-B97E-85A89DF5CE08}"/>
              </a:ext>
            </a:extLst>
          </p:cNvPr>
          <p:cNvSpPr>
            <a:spLocks noGrp="1"/>
          </p:cNvSpPr>
          <p:nvPr>
            <p:ph type="title"/>
          </p:nvPr>
        </p:nvSpPr>
        <p:spPr/>
        <p:txBody>
          <a:bodyPr>
            <a:normAutofit/>
          </a:bodyPr>
          <a:lstStyle/>
          <a:p>
            <a:r>
              <a:rPr lang="fr-FR" sz="2800" b="1" dirty="0">
                <a:latin typeface="Tahoma" panose="020B0604030504040204" pitchFamily="34" charset="0"/>
                <a:ea typeface="Tahoma" panose="020B0604030504040204" pitchFamily="34" charset="0"/>
                <a:cs typeface="Tahoma" panose="020B0604030504040204" pitchFamily="34" charset="0"/>
              </a:rPr>
              <a:t>Axe 3 stratégie 2025</a:t>
            </a:r>
          </a:p>
        </p:txBody>
      </p:sp>
      <p:sp>
        <p:nvSpPr>
          <p:cNvPr id="3" name="Espace réservé du contenu 2">
            <a:extLst>
              <a:ext uri="{FF2B5EF4-FFF2-40B4-BE49-F238E27FC236}">
                <a16:creationId xmlns:a16="http://schemas.microsoft.com/office/drawing/2014/main" id="{406DC30F-AC3B-DE32-C087-A8871357A33F}"/>
              </a:ext>
            </a:extLst>
          </p:cNvPr>
          <p:cNvSpPr>
            <a:spLocks noGrp="1"/>
          </p:cNvSpPr>
          <p:nvPr>
            <p:ph idx="1"/>
          </p:nvPr>
        </p:nvSpPr>
        <p:spPr>
          <a:xfrm>
            <a:off x="838200" y="1872762"/>
            <a:ext cx="10899531" cy="4839697"/>
          </a:xfrm>
        </p:spPr>
        <p:txBody>
          <a:bodyPr>
            <a:normAutofit/>
          </a:bodyPr>
          <a:lstStyle/>
          <a:p>
            <a:pPr marL="0" indent="0">
              <a:buNone/>
            </a:pPr>
            <a:r>
              <a:rPr lang="fr-FR" sz="6600" dirty="0">
                <a:solidFill>
                  <a:srgbClr val="8ABD24"/>
                </a:solidFill>
                <a:latin typeface="Magnel" panose="02000505000000020004" pitchFamily="2" charset="0"/>
              </a:rPr>
              <a:t>santé &amp; drive </a:t>
            </a:r>
          </a:p>
          <a:p>
            <a:pPr marL="0" indent="0">
              <a:buNone/>
            </a:pPr>
            <a:r>
              <a:rPr lang="fr-FR" sz="2400" b="1" dirty="0">
                <a:latin typeface="Tahoma" panose="020B0604030504040204" pitchFamily="34" charset="0"/>
                <a:ea typeface="Tahoma" panose="020B0604030504040204" pitchFamily="34" charset="0"/>
                <a:cs typeface="Tahoma" panose="020B0604030504040204" pitchFamily="34" charset="0"/>
              </a:rPr>
              <a:t>Opportunité de différenciation et de recrutement</a:t>
            </a:r>
            <a:br>
              <a:rPr lang="fr-FR" sz="2400" dirty="0"/>
            </a:br>
            <a:br>
              <a:rPr lang="fr-FR" sz="2000" dirty="0">
                <a:latin typeface="Avenir Next LT Pro" panose="020B0504020202020204" pitchFamily="34" charset="0"/>
              </a:rPr>
            </a:br>
            <a:r>
              <a:rPr lang="fr-FR" sz="2000" dirty="0">
                <a:latin typeface="Avenir Next LT Pro" panose="020B0504020202020204" pitchFamily="34" charset="0"/>
              </a:rPr>
              <a:t> </a:t>
            </a:r>
          </a:p>
        </p:txBody>
      </p:sp>
      <p:pic>
        <p:nvPicPr>
          <p:cNvPr id="5" name="Image 4" descr="Une image contenant personne, habits, tenue, debout&#10;&#10;Description générée automatiquement">
            <a:extLst>
              <a:ext uri="{FF2B5EF4-FFF2-40B4-BE49-F238E27FC236}">
                <a16:creationId xmlns:a16="http://schemas.microsoft.com/office/drawing/2014/main" id="{4388C86C-1B98-0E98-E9B3-5CFA685D2CDC}"/>
              </a:ext>
            </a:extLst>
          </p:cNvPr>
          <p:cNvPicPr>
            <a:picLocks noChangeAspect="1"/>
          </p:cNvPicPr>
          <p:nvPr/>
        </p:nvPicPr>
        <p:blipFill>
          <a:blip r:embed="rId3">
            <a:extLst>
              <a:ext uri="{28A0092B-C50C-407E-A947-70E740481C1C}">
                <a14:useLocalDpi xmlns:a14="http://schemas.microsoft.com/office/drawing/2010/main" val="0"/>
              </a:ext>
            </a:extLst>
          </a:blip>
          <a:srcRect l="12165" r="34642"/>
          <a:stretch/>
        </p:blipFill>
        <p:spPr>
          <a:xfrm>
            <a:off x="9302261" y="3180853"/>
            <a:ext cx="2549771" cy="3194934"/>
          </a:xfrm>
          <a:prstGeom prst="rect">
            <a:avLst/>
          </a:prstGeom>
        </p:spPr>
      </p:pic>
    </p:spTree>
    <p:extLst>
      <p:ext uri="{BB962C8B-B14F-4D97-AF65-F5344CB8AC3E}">
        <p14:creationId xmlns:p14="http://schemas.microsoft.com/office/powerpoint/2010/main" val="306144168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97298CB-A5D9-58D7-B97E-85A89DF5CE08}"/>
              </a:ext>
            </a:extLst>
          </p:cNvPr>
          <p:cNvSpPr>
            <a:spLocks noGrp="1"/>
          </p:cNvSpPr>
          <p:nvPr>
            <p:ph type="title"/>
          </p:nvPr>
        </p:nvSpPr>
        <p:spPr>
          <a:xfrm>
            <a:off x="838200" y="-215168"/>
            <a:ext cx="10515600" cy="1325563"/>
          </a:xfrm>
        </p:spPr>
        <p:txBody>
          <a:bodyPr>
            <a:normAutofit/>
          </a:bodyPr>
          <a:lstStyle/>
          <a:p>
            <a:r>
              <a:rPr lang="fr-FR" sz="1800" b="1" dirty="0">
                <a:latin typeface="Tahoma" panose="020B0604030504040204" pitchFamily="34" charset="0"/>
                <a:ea typeface="Tahoma" panose="020B0604030504040204" pitchFamily="34" charset="0"/>
                <a:cs typeface="Tahoma" panose="020B0604030504040204" pitchFamily="34" charset="0"/>
              </a:rPr>
              <a:t>Axe 3 stratégie 2025</a:t>
            </a:r>
          </a:p>
        </p:txBody>
      </p:sp>
      <p:sp>
        <p:nvSpPr>
          <p:cNvPr id="3" name="Espace réservé du contenu 2">
            <a:extLst>
              <a:ext uri="{FF2B5EF4-FFF2-40B4-BE49-F238E27FC236}">
                <a16:creationId xmlns:a16="http://schemas.microsoft.com/office/drawing/2014/main" id="{406DC30F-AC3B-DE32-C087-A8871357A33F}"/>
              </a:ext>
            </a:extLst>
          </p:cNvPr>
          <p:cNvSpPr>
            <a:spLocks noGrp="1"/>
          </p:cNvSpPr>
          <p:nvPr>
            <p:ph idx="1"/>
          </p:nvPr>
        </p:nvSpPr>
        <p:spPr>
          <a:xfrm>
            <a:off x="838201" y="726718"/>
            <a:ext cx="6125308" cy="1325564"/>
          </a:xfrm>
        </p:spPr>
        <p:txBody>
          <a:bodyPr>
            <a:normAutofit/>
          </a:bodyPr>
          <a:lstStyle/>
          <a:p>
            <a:pPr marL="0" indent="0">
              <a:buNone/>
            </a:pPr>
            <a:r>
              <a:rPr lang="fr-FR" sz="4000" dirty="0">
                <a:solidFill>
                  <a:srgbClr val="8ABD24"/>
                </a:solidFill>
                <a:latin typeface="Magnel" panose="02000505000000020004" pitchFamily="2" charset="0"/>
              </a:rPr>
              <a:t>santé &amp; drive </a:t>
            </a:r>
          </a:p>
          <a:p>
            <a:pPr marL="0" indent="0">
              <a:buNone/>
            </a:pPr>
            <a:r>
              <a:rPr lang="fr-FR" sz="1200" b="1" dirty="0">
                <a:latin typeface="Tahoma" panose="020B0604030504040204" pitchFamily="34" charset="0"/>
                <a:ea typeface="Tahoma" panose="020B0604030504040204" pitchFamily="34" charset="0"/>
                <a:cs typeface="Tahoma" panose="020B0604030504040204" pitchFamily="34" charset="0"/>
              </a:rPr>
              <a:t>Opportunité de différenciation et de recrutement</a:t>
            </a:r>
            <a:br>
              <a:rPr lang="fr-FR" sz="1200" dirty="0"/>
            </a:br>
            <a:br>
              <a:rPr lang="fr-FR" sz="1100" dirty="0">
                <a:latin typeface="Avenir Next LT Pro" panose="020B0504020202020204" pitchFamily="34" charset="0"/>
              </a:rPr>
            </a:br>
            <a:r>
              <a:rPr lang="fr-FR" sz="1100" dirty="0">
                <a:latin typeface="Avenir Next LT Pro" panose="020B0504020202020204" pitchFamily="34" charset="0"/>
              </a:rPr>
              <a:t> </a:t>
            </a:r>
          </a:p>
        </p:txBody>
      </p:sp>
      <p:sp>
        <p:nvSpPr>
          <p:cNvPr id="8" name="ZoneTexte 7">
            <a:extLst>
              <a:ext uri="{FF2B5EF4-FFF2-40B4-BE49-F238E27FC236}">
                <a16:creationId xmlns:a16="http://schemas.microsoft.com/office/drawing/2014/main" id="{2FB6ED09-BFC8-01FB-F103-6413DA55CBD4}"/>
              </a:ext>
            </a:extLst>
          </p:cNvPr>
          <p:cNvSpPr txBox="1"/>
          <p:nvPr/>
        </p:nvSpPr>
        <p:spPr>
          <a:xfrm>
            <a:off x="838199" y="2162633"/>
            <a:ext cx="9527931" cy="4524315"/>
          </a:xfrm>
          <a:prstGeom prst="rect">
            <a:avLst/>
          </a:prstGeom>
          <a:noFill/>
        </p:spPr>
        <p:txBody>
          <a:bodyPr wrap="square">
            <a:spAutoFit/>
          </a:bodyPr>
          <a:lstStyle/>
          <a:p>
            <a:r>
              <a:rPr lang="fr-FR" dirty="0">
                <a:latin typeface="Avenir Next LT Pro" panose="020B0504020202020204" pitchFamily="34" charset="0"/>
              </a:rPr>
              <a:t>Recruter sur un levier qui progresse : </a:t>
            </a:r>
            <a:r>
              <a:rPr lang="fr-FR" sz="3600" b="1" dirty="0">
                <a:solidFill>
                  <a:schemeClr val="bg1"/>
                </a:solidFill>
                <a:highlight>
                  <a:srgbClr val="526469"/>
                </a:highlight>
                <a:latin typeface="Avenir Next LT Pro" panose="020B0504020202020204" pitchFamily="34" charset="0"/>
                <a:ea typeface="Tahoma" panose="020B0604030504040204" pitchFamily="34" charset="0"/>
                <a:cs typeface="Tahoma" panose="020B0604030504040204" pitchFamily="34" charset="0"/>
              </a:rPr>
              <a:t>Drive révolution</a:t>
            </a:r>
            <a:br>
              <a:rPr lang="fr-FR" sz="3600" b="1" dirty="0">
                <a:solidFill>
                  <a:schemeClr val="bg1"/>
                </a:solidFill>
                <a:highlight>
                  <a:srgbClr val="526469"/>
                </a:highlight>
                <a:latin typeface="Avenir Next LT Pro" panose="020B0504020202020204" pitchFamily="34" charset="0"/>
                <a:ea typeface="Tahoma" panose="020B0604030504040204" pitchFamily="34" charset="0"/>
                <a:cs typeface="Tahoma" panose="020B0604030504040204" pitchFamily="34" charset="0"/>
              </a:rPr>
            </a:br>
            <a:endParaRPr lang="fr-FR" sz="3600" b="1" dirty="0">
              <a:solidFill>
                <a:schemeClr val="bg1"/>
              </a:solidFill>
              <a:highlight>
                <a:srgbClr val="526469"/>
              </a:highlight>
              <a:latin typeface="Avenir Next LT Pro" panose="020B0504020202020204" pitchFamily="34" charset="0"/>
              <a:ea typeface="Tahoma" panose="020B0604030504040204" pitchFamily="34" charset="0"/>
              <a:cs typeface="Tahoma" panose="020B0604030504040204" pitchFamily="34" charset="0"/>
            </a:endParaRPr>
          </a:p>
          <a:p>
            <a:r>
              <a:rPr lang="fr-FR" b="1" dirty="0">
                <a:latin typeface="Avenir Next LT Pro" panose="020B0504020202020204" pitchFamily="34" charset="0"/>
              </a:rPr>
              <a:t>Accélérer l’implantation et l’adoption du service drive tout en augmentant le panier moyen.</a:t>
            </a:r>
          </a:p>
          <a:p>
            <a:pPr marL="285750" indent="-285750">
              <a:buBlip>
                <a:blip r:embed="rId3">
                  <a:extLst>
                    <a:ext uri="{96DAC541-7B7A-43D3-8B79-37D633B846F1}">
                      <asvg:svgBlip xmlns:asvg="http://schemas.microsoft.com/office/drawing/2016/SVG/main" r:embed="rId4"/>
                    </a:ext>
                  </a:extLst>
                </a:blip>
              </a:buBlip>
            </a:pPr>
            <a:endParaRPr lang="fr-FR" b="1" dirty="0">
              <a:latin typeface="Avenir Next LT Pro" panose="020B0504020202020204" pitchFamily="34" charset="0"/>
            </a:endParaRPr>
          </a:p>
          <a:p>
            <a:pPr marL="285750" indent="-285750">
              <a:buBlip>
                <a:blip r:embed="rId3">
                  <a:extLst>
                    <a:ext uri="{96DAC541-7B7A-43D3-8B79-37D633B846F1}">
                      <asvg:svgBlip xmlns:asvg="http://schemas.microsoft.com/office/drawing/2016/SVG/main" r:embed="rId4"/>
                    </a:ext>
                  </a:extLst>
                </a:blip>
              </a:buBlip>
            </a:pPr>
            <a:r>
              <a:rPr lang="fr-FR" b="1" dirty="0">
                <a:solidFill>
                  <a:schemeClr val="bg1"/>
                </a:solidFill>
                <a:highlight>
                  <a:srgbClr val="526469"/>
                </a:highlight>
                <a:latin typeface="Avenir Next LT Pro" panose="020B0504020202020204" pitchFamily="34" charset="0"/>
              </a:rPr>
              <a:t>Valoriser le drive en média et en fil rouge </a:t>
            </a:r>
            <a:r>
              <a:rPr lang="fr-FR" dirty="0">
                <a:latin typeface="Avenir Next LT Pro" panose="020B0504020202020204" pitchFamily="34" charset="0"/>
              </a:rPr>
              <a:t>dans le PAC 2025 </a:t>
            </a:r>
          </a:p>
          <a:p>
            <a:pPr marL="285750" indent="-285750">
              <a:buBlip>
                <a:blip r:embed="rId3">
                  <a:extLst>
                    <a:ext uri="{96DAC541-7B7A-43D3-8B79-37D633B846F1}">
                      <asvg:svgBlip xmlns:asvg="http://schemas.microsoft.com/office/drawing/2016/SVG/main" r:embed="rId4"/>
                    </a:ext>
                  </a:extLst>
                </a:blip>
              </a:buBlip>
            </a:pPr>
            <a:endParaRPr lang="fr-FR" dirty="0">
              <a:latin typeface="Avenir Next LT Pro" panose="020B0504020202020204" pitchFamily="34" charset="0"/>
            </a:endParaRPr>
          </a:p>
          <a:p>
            <a:pPr marL="285750" indent="-285750">
              <a:buBlip>
                <a:blip r:embed="rId3">
                  <a:extLst>
                    <a:ext uri="{96DAC541-7B7A-43D3-8B79-37D633B846F1}">
                      <asvg:svgBlip xmlns:asvg="http://schemas.microsoft.com/office/drawing/2016/SVG/main" r:embed="rId4"/>
                    </a:ext>
                  </a:extLst>
                </a:blip>
              </a:buBlip>
            </a:pPr>
            <a:r>
              <a:rPr lang="fr-FR" b="1" dirty="0">
                <a:solidFill>
                  <a:schemeClr val="bg1"/>
                </a:solidFill>
                <a:highlight>
                  <a:srgbClr val="526469"/>
                </a:highlight>
                <a:latin typeface="Avenir Next LT Pro" panose="020B0504020202020204" pitchFamily="34" charset="0"/>
              </a:rPr>
              <a:t> Adopter une communication ciblée avec des offres de recrutement </a:t>
            </a:r>
            <a:br>
              <a:rPr lang="fr-FR" dirty="0">
                <a:latin typeface="Avenir Next LT Pro" panose="020B0504020202020204" pitchFamily="34" charset="0"/>
              </a:rPr>
            </a:br>
            <a:r>
              <a:rPr lang="fr-FR" dirty="0">
                <a:latin typeface="Avenir Next LT Pro" panose="020B0504020202020204" pitchFamily="34" charset="0"/>
              </a:rPr>
              <a:t>« Offre 1</a:t>
            </a:r>
            <a:r>
              <a:rPr lang="fr-FR" baseline="30000" dirty="0">
                <a:latin typeface="Avenir Next LT Pro" panose="020B0504020202020204" pitchFamily="34" charset="0"/>
              </a:rPr>
              <a:t>ère</a:t>
            </a:r>
            <a:r>
              <a:rPr lang="fr-FR" dirty="0">
                <a:latin typeface="Avenir Next LT Pro" panose="020B0504020202020204" pitchFamily="34" charset="0"/>
              </a:rPr>
              <a:t> commande » associées à la carte de fidélité.</a:t>
            </a:r>
          </a:p>
          <a:p>
            <a:pPr marL="285750" indent="-285750">
              <a:buBlip>
                <a:blip r:embed="rId3">
                  <a:extLst>
                    <a:ext uri="{96DAC541-7B7A-43D3-8B79-37D633B846F1}">
                      <asvg:svgBlip xmlns:asvg="http://schemas.microsoft.com/office/drawing/2016/SVG/main" r:embed="rId4"/>
                    </a:ext>
                  </a:extLst>
                </a:blip>
              </a:buBlip>
            </a:pPr>
            <a:endParaRPr lang="fr-FR" dirty="0">
              <a:latin typeface="Avenir Next LT Pro" panose="020B0504020202020204" pitchFamily="34" charset="0"/>
            </a:endParaRPr>
          </a:p>
          <a:p>
            <a:pPr marL="285750" indent="-285750">
              <a:buBlip>
                <a:blip r:embed="rId3">
                  <a:extLst>
                    <a:ext uri="{96DAC541-7B7A-43D3-8B79-37D633B846F1}">
                      <asvg:svgBlip xmlns:asvg="http://schemas.microsoft.com/office/drawing/2016/SVG/main" r:embed="rId4"/>
                    </a:ext>
                  </a:extLst>
                </a:blip>
              </a:buBlip>
            </a:pPr>
            <a:r>
              <a:rPr lang="fr-FR" b="1" dirty="0">
                <a:solidFill>
                  <a:schemeClr val="bg1"/>
                </a:solidFill>
                <a:highlight>
                  <a:srgbClr val="526469"/>
                </a:highlight>
                <a:latin typeface="Avenir Next LT Pro" panose="020B0504020202020204" pitchFamily="34" charset="0"/>
              </a:rPr>
              <a:t>Déployer une campagne fil rouge RS de visibilité </a:t>
            </a:r>
            <a:r>
              <a:rPr lang="fr-FR" dirty="0">
                <a:latin typeface="Avenir Next LT Pro" panose="020B0504020202020204" pitchFamily="34" charset="0"/>
              </a:rPr>
              <a:t>avec un contenu décalé pour émerger et faire ressortir nos atouts du drive et en particulier l’accès aux meilleurs produits frais </a:t>
            </a:r>
            <a:br>
              <a:rPr lang="fr-FR" dirty="0">
                <a:latin typeface="Avenir Next LT Pro" panose="020B0504020202020204" pitchFamily="34" charset="0"/>
              </a:rPr>
            </a:br>
            <a:r>
              <a:rPr lang="fr-FR" dirty="0">
                <a:latin typeface="Avenir Next LT Pro" panose="020B0504020202020204" pitchFamily="34" charset="0"/>
              </a:rPr>
              <a:t> </a:t>
            </a:r>
          </a:p>
        </p:txBody>
      </p:sp>
      <p:pic>
        <p:nvPicPr>
          <p:cNvPr id="7" name="Image 6" descr="Une image contenant plein air, ciel, bâtiment, sol&#10;&#10;Description générée automatiquement">
            <a:extLst>
              <a:ext uri="{FF2B5EF4-FFF2-40B4-BE49-F238E27FC236}">
                <a16:creationId xmlns:a16="http://schemas.microsoft.com/office/drawing/2014/main" id="{F45BBC80-2574-96D4-59DD-4B9CC984715D}"/>
              </a:ext>
            </a:extLst>
          </p:cNvPr>
          <p:cNvPicPr>
            <a:picLocks noChangeAspect="1"/>
          </p:cNvPicPr>
          <p:nvPr/>
        </p:nvPicPr>
        <p:blipFill>
          <a:blip r:embed="rId5">
            <a:extLst>
              <a:ext uri="{28A0092B-C50C-407E-A947-70E740481C1C}">
                <a14:useLocalDpi xmlns:a14="http://schemas.microsoft.com/office/drawing/2010/main" val="0"/>
              </a:ext>
            </a:extLst>
          </a:blip>
          <a:srcRect l="30327" t="20000" r="24586" b="31795"/>
          <a:stretch/>
        </p:blipFill>
        <p:spPr>
          <a:xfrm>
            <a:off x="9027596" y="105233"/>
            <a:ext cx="2850812" cy="2057400"/>
          </a:xfrm>
          <a:prstGeom prst="rect">
            <a:avLst/>
          </a:prstGeom>
        </p:spPr>
      </p:pic>
    </p:spTree>
    <p:extLst>
      <p:ext uri="{BB962C8B-B14F-4D97-AF65-F5344CB8AC3E}">
        <p14:creationId xmlns:p14="http://schemas.microsoft.com/office/powerpoint/2010/main" val="34109325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97298CB-A5D9-58D7-B97E-85A89DF5CE08}"/>
              </a:ext>
            </a:extLst>
          </p:cNvPr>
          <p:cNvSpPr>
            <a:spLocks noGrp="1"/>
          </p:cNvSpPr>
          <p:nvPr>
            <p:ph type="title"/>
          </p:nvPr>
        </p:nvSpPr>
        <p:spPr/>
        <p:txBody>
          <a:bodyPr>
            <a:normAutofit fontScale="90000"/>
          </a:bodyPr>
          <a:lstStyle/>
          <a:p>
            <a:r>
              <a:rPr lang="fr-FR" dirty="0">
                <a:latin typeface="Tahoma" panose="020B0604030504040204" pitchFamily="34" charset="0"/>
                <a:ea typeface="Tahoma" panose="020B0604030504040204" pitchFamily="34" charset="0"/>
                <a:cs typeface="Tahoma" panose="020B0604030504040204" pitchFamily="34" charset="0"/>
              </a:rPr>
              <a:t>Diagnostic Stratégique : Contexte et Enjeux</a:t>
            </a:r>
          </a:p>
        </p:txBody>
      </p:sp>
      <p:sp>
        <p:nvSpPr>
          <p:cNvPr id="3" name="Espace réservé du contenu 2">
            <a:extLst>
              <a:ext uri="{FF2B5EF4-FFF2-40B4-BE49-F238E27FC236}">
                <a16:creationId xmlns:a16="http://schemas.microsoft.com/office/drawing/2014/main" id="{406DC30F-AC3B-DE32-C087-A8871357A33F}"/>
              </a:ext>
            </a:extLst>
          </p:cNvPr>
          <p:cNvSpPr>
            <a:spLocks noGrp="1"/>
          </p:cNvSpPr>
          <p:nvPr>
            <p:ph idx="1"/>
          </p:nvPr>
        </p:nvSpPr>
        <p:spPr>
          <a:xfrm>
            <a:off x="838199" y="875303"/>
            <a:ext cx="10899531" cy="4839697"/>
          </a:xfrm>
        </p:spPr>
        <p:txBody>
          <a:bodyPr>
            <a:normAutofit/>
          </a:bodyPr>
          <a:lstStyle/>
          <a:p>
            <a:r>
              <a:rPr lang="fr-FR" dirty="0">
                <a:latin typeface="Magnel" panose="02000505000000020004" pitchFamily="2" charset="0"/>
              </a:rPr>
              <a:t>Constats clés</a:t>
            </a:r>
          </a:p>
          <a:p>
            <a:pPr lvl="1"/>
            <a:endParaRPr lang="fr-FR" dirty="0">
              <a:latin typeface="Avenir Next LT Pro" panose="020B0504020202020204" pitchFamily="34" charset="0"/>
            </a:endParaRPr>
          </a:p>
          <a:p>
            <a:pPr lvl="1"/>
            <a:endParaRPr lang="fr-FR" dirty="0">
              <a:latin typeface="Avenir Next LT Pro" panose="020B0504020202020204" pitchFamily="34" charset="0"/>
            </a:endParaRPr>
          </a:p>
          <a:p>
            <a:pPr lvl="1"/>
            <a:endParaRPr lang="fr-FR" dirty="0">
              <a:latin typeface="Avenir Next LT Pro" panose="020B0504020202020204" pitchFamily="34" charset="0"/>
            </a:endParaRPr>
          </a:p>
          <a:p>
            <a:pPr lvl="2" indent="0">
              <a:buNone/>
            </a:pPr>
            <a:r>
              <a:rPr lang="fr-FR" sz="2000" dirty="0">
                <a:latin typeface="Avenir Next LT Pro" panose="020B0504020202020204" pitchFamily="34" charset="0"/>
              </a:rPr>
              <a:t>Supermarché Match doit capitaliser sur son positionnement d’acteur local, de proximité, </a:t>
            </a:r>
            <a:br>
              <a:rPr lang="fr-FR" sz="2000" dirty="0">
                <a:latin typeface="Avenir Next LT Pro" panose="020B0504020202020204" pitchFamily="34" charset="0"/>
              </a:rPr>
            </a:br>
            <a:r>
              <a:rPr lang="fr-FR" sz="2000" dirty="0">
                <a:latin typeface="Avenir Next LT Pro" panose="020B0504020202020204" pitchFamily="34" charset="0"/>
              </a:rPr>
              <a:t>qui met  en avant l’expertise de ses pros et la fraîcheur de ses produits à travers ses rayons trad (</a:t>
            </a:r>
            <a:r>
              <a:rPr lang="fr-FR" sz="2000" dirty="0" err="1">
                <a:latin typeface="Avenir Next LT Pro" panose="020B0504020202020204" pitchFamily="34" charset="0"/>
              </a:rPr>
              <a:t>fleg</a:t>
            </a:r>
            <a:r>
              <a:rPr lang="fr-FR" sz="2000" dirty="0">
                <a:latin typeface="Avenir Next LT Pro" panose="020B0504020202020204" pitchFamily="34" charset="0"/>
              </a:rPr>
              <a:t>, boucherie, boulangerie, traiteurs, marée etc.). </a:t>
            </a:r>
            <a:br>
              <a:rPr lang="fr-FR" sz="2000" dirty="0">
                <a:latin typeface="Avenir Next LT Pro" panose="020B0504020202020204" pitchFamily="34" charset="0"/>
              </a:rPr>
            </a:br>
            <a:br>
              <a:rPr lang="fr-FR" sz="2000" dirty="0">
                <a:latin typeface="Avenir Next LT Pro" panose="020B0504020202020204" pitchFamily="34" charset="0"/>
              </a:rPr>
            </a:br>
            <a:r>
              <a:rPr lang="fr-FR" sz="2000" dirty="0">
                <a:latin typeface="Avenir Next LT Pro" panose="020B0504020202020204" pitchFamily="34" charset="0"/>
              </a:rPr>
              <a:t>Le programme de fidélisation et la place du marché sont des atouts essentiels pour l’enseigne, avec une relation client forte, ancrée dans la proximité géographique et humaine. </a:t>
            </a:r>
          </a:p>
          <a:p>
            <a:pPr lvl="2"/>
            <a:endParaRPr lang="fr-FR" sz="2000" dirty="0">
              <a:latin typeface="Avenir Next LT Pro" panose="020B0504020202020204" pitchFamily="34" charset="0"/>
            </a:endParaRPr>
          </a:p>
        </p:txBody>
      </p:sp>
    </p:spTree>
    <p:extLst>
      <p:ext uri="{BB962C8B-B14F-4D97-AF65-F5344CB8AC3E}">
        <p14:creationId xmlns:p14="http://schemas.microsoft.com/office/powerpoint/2010/main" val="31862959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5CF729-1993-DC58-558D-ABF4AC5AC303}"/>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222A3380-8C09-3E97-A820-29D4A4E89D19}"/>
              </a:ext>
            </a:extLst>
          </p:cNvPr>
          <p:cNvSpPr>
            <a:spLocks noGrp="1"/>
          </p:cNvSpPr>
          <p:nvPr>
            <p:ph type="title"/>
          </p:nvPr>
        </p:nvSpPr>
        <p:spPr>
          <a:xfrm>
            <a:off x="838200" y="-215168"/>
            <a:ext cx="10515600" cy="1325563"/>
          </a:xfrm>
        </p:spPr>
        <p:txBody>
          <a:bodyPr>
            <a:normAutofit/>
          </a:bodyPr>
          <a:lstStyle/>
          <a:p>
            <a:r>
              <a:rPr kumimoji="0" lang="fr-FR" sz="3600" b="1" i="0" u="none" strike="noStrike" kern="1200" cap="none" spc="0" normalizeH="0" baseline="0" noProof="0" dirty="0">
                <a:ln>
                  <a:noFill/>
                </a:ln>
                <a:solidFill>
                  <a:prstClr val="white"/>
                </a:solidFill>
                <a:effectLst/>
                <a:highlight>
                  <a:srgbClr val="526469"/>
                </a:highlight>
                <a:uLnTx/>
                <a:uFillTx/>
                <a:latin typeface="Avenir Next LT Pro" panose="020B0504020202020204" pitchFamily="34" charset="0"/>
                <a:ea typeface="Tahoma" panose="020B0604030504040204" pitchFamily="34" charset="0"/>
                <a:cs typeface="Tahoma" panose="020B0604030504040204" pitchFamily="34" charset="0"/>
              </a:rPr>
              <a:t>Drive révolution</a:t>
            </a:r>
            <a:endParaRPr lang="fr-FR" sz="1800" b="1" dirty="0">
              <a:latin typeface="Tahoma" panose="020B0604030504040204" pitchFamily="34" charset="0"/>
              <a:ea typeface="Tahoma" panose="020B0604030504040204" pitchFamily="34" charset="0"/>
              <a:cs typeface="Tahoma" panose="020B0604030504040204" pitchFamily="34" charset="0"/>
            </a:endParaRPr>
          </a:p>
        </p:txBody>
      </p:sp>
      <p:sp>
        <p:nvSpPr>
          <p:cNvPr id="8" name="ZoneTexte 7">
            <a:extLst>
              <a:ext uri="{FF2B5EF4-FFF2-40B4-BE49-F238E27FC236}">
                <a16:creationId xmlns:a16="http://schemas.microsoft.com/office/drawing/2014/main" id="{3EC145BA-631C-65EC-85E7-4CBEA1E32851}"/>
              </a:ext>
            </a:extLst>
          </p:cNvPr>
          <p:cNvSpPr txBox="1"/>
          <p:nvPr/>
        </p:nvSpPr>
        <p:spPr>
          <a:xfrm>
            <a:off x="838199" y="1387526"/>
            <a:ext cx="10635763" cy="3046988"/>
          </a:xfrm>
          <a:prstGeom prst="rect">
            <a:avLst/>
          </a:prstGeom>
          <a:noFill/>
        </p:spPr>
        <p:txBody>
          <a:bodyPr wrap="square">
            <a:spAutoFit/>
          </a:bodyPr>
          <a:lstStyle/>
          <a:p>
            <a:pPr marL="0" indent="0">
              <a:buNone/>
            </a:pPr>
            <a:r>
              <a:rPr lang="fr-FR" sz="2000" dirty="0">
                <a:latin typeface="Avenir Next LT Pro" panose="020B0504020202020204" pitchFamily="34" charset="0"/>
                <a:ea typeface="Tahoma" panose="020B0604030504040204" pitchFamily="34" charset="0"/>
                <a:cs typeface="Tahoma" panose="020B0604030504040204" pitchFamily="34" charset="0"/>
                <a:sym typeface="Wingdings" panose="05000000000000000000" pitchFamily="2" charset="2"/>
              </a:rPr>
              <a:t>Un objectif dual</a:t>
            </a:r>
          </a:p>
          <a:p>
            <a:pPr marL="0" indent="0">
              <a:buNone/>
            </a:pPr>
            <a:r>
              <a:rPr lang="fr-FR" sz="2000" b="1" dirty="0">
                <a:latin typeface="Avenir Next LT Pro" panose="020B0504020202020204" pitchFamily="34" charset="0"/>
                <a:ea typeface="Tahoma" panose="020B0604030504040204" pitchFamily="34" charset="0"/>
                <a:cs typeface="Tahoma" panose="020B0604030504040204" pitchFamily="34" charset="0"/>
                <a:sym typeface="Wingdings" panose="05000000000000000000" pitchFamily="2" charset="2"/>
              </a:rPr>
              <a:t>Recruter de nouveaux clients </a:t>
            </a:r>
            <a:br>
              <a:rPr lang="fr-FR" sz="2000" b="1" dirty="0">
                <a:latin typeface="Avenir Next LT Pro" panose="020B0504020202020204" pitchFamily="34" charset="0"/>
                <a:ea typeface="Tahoma" panose="020B0604030504040204" pitchFamily="34" charset="0"/>
                <a:cs typeface="Tahoma" panose="020B0604030504040204" pitchFamily="34" charset="0"/>
                <a:sym typeface="Wingdings" panose="05000000000000000000" pitchFamily="2" charset="2"/>
              </a:rPr>
            </a:br>
            <a:r>
              <a:rPr lang="fr-FR" sz="2000" b="1" dirty="0">
                <a:latin typeface="Avenir Next LT Pro" panose="020B0504020202020204" pitchFamily="34" charset="0"/>
                <a:ea typeface="Tahoma" panose="020B0604030504040204" pitchFamily="34" charset="0"/>
                <a:cs typeface="Tahoma" panose="020B0604030504040204" pitchFamily="34" charset="0"/>
                <a:sym typeface="Wingdings" panose="05000000000000000000" pitchFamily="2" charset="2"/>
              </a:rPr>
              <a:t>&amp; convertir des clients existants </a:t>
            </a:r>
            <a:endParaRPr lang="fr-FR" sz="1050" dirty="0">
              <a:latin typeface="Avenir Next LT Pro" panose="020B0504020202020204" pitchFamily="34" charset="0"/>
              <a:ea typeface="Tahoma" panose="020B0604030504040204" pitchFamily="34" charset="0"/>
              <a:cs typeface="Tahoma" panose="020B0604030504040204" pitchFamily="34" charset="0"/>
              <a:sym typeface="Wingdings" panose="05000000000000000000" pitchFamily="2" charset="2"/>
            </a:endParaRPr>
          </a:p>
          <a:p>
            <a:endParaRPr lang="fr-FR" b="1" dirty="0">
              <a:solidFill>
                <a:schemeClr val="bg1"/>
              </a:solidFill>
              <a:highlight>
                <a:srgbClr val="526469"/>
              </a:highlight>
              <a:latin typeface="Avenir Next LT Pro" panose="020B0504020202020204" pitchFamily="34" charset="0"/>
              <a:ea typeface="Tahoma" panose="020B0604030504040204" pitchFamily="34" charset="0"/>
              <a:cs typeface="Tahoma" panose="020B0604030504040204" pitchFamily="34" charset="0"/>
            </a:endParaRPr>
          </a:p>
          <a:p>
            <a:r>
              <a:rPr lang="fr-FR" sz="2400" b="1" dirty="0">
                <a:latin typeface="Playfair Display" panose="00000500000000000000" pitchFamily="2" charset="0"/>
              </a:rPr>
              <a:t>Quelles promesses </a:t>
            </a:r>
            <a:r>
              <a:rPr lang="fr-FR" sz="2000" b="1" dirty="0">
                <a:latin typeface="Playfair Display" panose="00000500000000000000" pitchFamily="2" charset="0"/>
              </a:rPr>
              <a:t>?</a:t>
            </a:r>
            <a:endParaRPr lang="fr-FR" sz="2800" b="1" dirty="0">
              <a:latin typeface="Playfair Display" panose="00000500000000000000" pitchFamily="2" charset="0"/>
            </a:endParaRPr>
          </a:p>
          <a:p>
            <a:r>
              <a:rPr lang="fr-FR" b="1" dirty="0">
                <a:effectLst/>
                <a:latin typeface="Avenir Next LT Pro" panose="020B0504020202020204" pitchFamily="34" charset="0"/>
                <a:ea typeface="Tahoma" panose="020B0604030504040204" pitchFamily="34" charset="0"/>
                <a:cs typeface="Tahoma" panose="020B0604030504040204" pitchFamily="34" charset="0"/>
              </a:rPr>
              <a:t>&gt; LE FRAIS : </a:t>
            </a:r>
            <a:r>
              <a:rPr lang="fr-FR" dirty="0">
                <a:latin typeface="Avenir Next LT Pro" panose="020B0504020202020204" pitchFamily="34" charset="0"/>
                <a:ea typeface="Tahoma" panose="020B0604030504040204" pitchFamily="34" charset="0"/>
                <a:cs typeface="Tahoma" panose="020B0604030504040204" pitchFamily="34" charset="0"/>
              </a:rPr>
              <a:t>accès aux produits des rayons trads en drive y compris les PPNP (levier différenciant)</a:t>
            </a:r>
          </a:p>
          <a:p>
            <a:r>
              <a:rPr lang="fr-FR" b="1" dirty="0">
                <a:effectLst/>
                <a:latin typeface="Avenir Next LT Pro" panose="020B0504020202020204" pitchFamily="34" charset="0"/>
                <a:ea typeface="Tahoma" panose="020B0604030504040204" pitchFamily="34" charset="0"/>
                <a:cs typeface="Tahoma" panose="020B0604030504040204" pitchFamily="34" charset="0"/>
              </a:rPr>
              <a:t>&gt; LE CHOIX </a:t>
            </a:r>
            <a:r>
              <a:rPr lang="fr-FR" b="1" dirty="0">
                <a:latin typeface="Avenir Next LT Pro" panose="020B0504020202020204" pitchFamily="34" charset="0"/>
                <a:ea typeface="Tahoma" panose="020B0604030504040204" pitchFamily="34" charset="0"/>
                <a:cs typeface="Tahoma" panose="020B0604030504040204" pitchFamily="34" charset="0"/>
              </a:rPr>
              <a:t>: </a:t>
            </a:r>
            <a:r>
              <a:rPr lang="fr-FR" dirty="0">
                <a:effectLst/>
                <a:latin typeface="Avenir Next LT Pro" panose="020B0504020202020204" pitchFamily="34" charset="0"/>
                <a:ea typeface="Tahoma" panose="020B0604030504040204" pitchFamily="34" charset="0"/>
                <a:cs typeface="Tahoma" panose="020B0604030504040204" pitchFamily="34" charset="0"/>
              </a:rPr>
              <a:t>La largeur de gamme : une des gammes les + larges de tous les drive </a:t>
            </a:r>
          </a:p>
          <a:p>
            <a:r>
              <a:rPr lang="fr-FR" b="1" dirty="0">
                <a:effectLst/>
                <a:latin typeface="Avenir Next LT Pro" panose="020B0504020202020204" pitchFamily="34" charset="0"/>
                <a:ea typeface="Tahoma" panose="020B0604030504040204" pitchFamily="34" charset="0"/>
                <a:cs typeface="Tahoma" panose="020B0604030504040204" pitchFamily="34" charset="0"/>
              </a:rPr>
              <a:t>&gt; LA PROXIMITE : </a:t>
            </a:r>
            <a:r>
              <a:rPr lang="fr-FR" dirty="0">
                <a:effectLst/>
                <a:latin typeface="Avenir Next LT Pro" panose="020B0504020202020204" pitchFamily="34" charset="0"/>
                <a:ea typeface="Tahoma" panose="020B0604030504040204" pitchFamily="34" charset="0"/>
                <a:cs typeface="Tahoma" panose="020B0604030504040204" pitchFamily="34" charset="0"/>
              </a:rPr>
              <a:t>L’humain </a:t>
            </a:r>
            <a:r>
              <a:rPr lang="fr-FR" i="1" dirty="0">
                <a:effectLst/>
                <a:latin typeface="Avenir Next LT Pro" panose="020B0504020202020204" pitchFamily="34" charset="0"/>
                <a:ea typeface="Tahoma" panose="020B0604030504040204" pitchFamily="34" charset="0"/>
                <a:cs typeface="Tahoma" panose="020B0604030504040204" pitchFamily="34" charset="0"/>
              </a:rPr>
              <a:t>« nos drivers sont également proche de vous »</a:t>
            </a:r>
          </a:p>
          <a:p>
            <a:r>
              <a:rPr lang="fr-FR" b="1" dirty="0">
                <a:latin typeface="Avenir Next LT Pro" panose="020B0504020202020204" pitchFamily="34" charset="0"/>
                <a:ea typeface="Tahoma" panose="020B0604030504040204" pitchFamily="34" charset="0"/>
                <a:cs typeface="Tahoma" panose="020B0604030504040204" pitchFamily="34" charset="0"/>
              </a:rPr>
              <a:t>&gt; LA FIDELITE :  </a:t>
            </a:r>
            <a:r>
              <a:rPr lang="fr-FR" dirty="0">
                <a:effectLst/>
                <a:latin typeface="Avenir Next LT Pro" panose="020B0504020202020204" pitchFamily="34" charset="0"/>
                <a:ea typeface="Tahoma" panose="020B0604030504040204" pitchFamily="34" charset="0"/>
                <a:cs typeface="Tahoma" panose="020B0604030504040204" pitchFamily="34" charset="0"/>
              </a:rPr>
              <a:t>Tous les avantages de la carte valables en drive </a:t>
            </a:r>
            <a:br>
              <a:rPr lang="fr-FR" dirty="0">
                <a:effectLst/>
                <a:latin typeface="Avenir Next LT Pro" panose="020B0504020202020204" pitchFamily="34" charset="0"/>
                <a:ea typeface="Tahoma" panose="020B0604030504040204" pitchFamily="34" charset="0"/>
                <a:cs typeface="Tahoma" panose="020B0604030504040204" pitchFamily="34" charset="0"/>
              </a:rPr>
            </a:br>
            <a:r>
              <a:rPr lang="fr-FR" b="1" dirty="0">
                <a:effectLst/>
                <a:latin typeface="Avenir Next LT Pro" panose="020B0504020202020204" pitchFamily="34" charset="0"/>
                <a:ea typeface="Tahoma" panose="020B0604030504040204" pitchFamily="34" charset="0"/>
                <a:cs typeface="Tahoma" panose="020B0604030504040204" pitchFamily="34" charset="0"/>
              </a:rPr>
              <a:t>&gt; LES SERVICES : </a:t>
            </a:r>
            <a:r>
              <a:rPr lang="fr-FR" dirty="0">
                <a:latin typeface="Avenir Next LT Pro" panose="020B0504020202020204" pitchFamily="34" charset="0"/>
                <a:ea typeface="Tahoma" panose="020B0604030504040204" pitchFamily="34" charset="0"/>
                <a:cs typeface="Tahoma" panose="020B0604030504040204" pitchFamily="34" charset="0"/>
              </a:rPr>
              <a:t>Faciliter la vie </a:t>
            </a:r>
            <a:r>
              <a:rPr lang="fr-FR" dirty="0">
                <a:effectLst/>
                <a:latin typeface="Avenir Next LT Pro" panose="020B0504020202020204" pitchFamily="34" charset="0"/>
                <a:ea typeface="Tahoma" panose="020B0604030504040204" pitchFamily="34" charset="0"/>
                <a:cs typeface="Tahoma" panose="020B0604030504040204" pitchFamily="34" charset="0"/>
              </a:rPr>
              <a:t>avec les différents modes de récupération des courses </a:t>
            </a:r>
          </a:p>
        </p:txBody>
      </p:sp>
      <p:pic>
        <p:nvPicPr>
          <p:cNvPr id="7" name="Image 6" descr="Une image contenant plein air, ciel, bâtiment, sol&#10;&#10;Description générée automatiquement">
            <a:extLst>
              <a:ext uri="{FF2B5EF4-FFF2-40B4-BE49-F238E27FC236}">
                <a16:creationId xmlns:a16="http://schemas.microsoft.com/office/drawing/2014/main" id="{083BD004-8745-CA12-8BAB-68473C7636F2}"/>
              </a:ext>
            </a:extLst>
          </p:cNvPr>
          <p:cNvPicPr>
            <a:picLocks noChangeAspect="1"/>
          </p:cNvPicPr>
          <p:nvPr/>
        </p:nvPicPr>
        <p:blipFill>
          <a:blip r:embed="rId3">
            <a:extLst>
              <a:ext uri="{28A0092B-C50C-407E-A947-70E740481C1C}">
                <a14:useLocalDpi xmlns:a14="http://schemas.microsoft.com/office/drawing/2010/main" val="0"/>
              </a:ext>
            </a:extLst>
          </a:blip>
          <a:srcRect l="30327" t="20000" r="24586" b="31795"/>
          <a:stretch/>
        </p:blipFill>
        <p:spPr>
          <a:xfrm>
            <a:off x="9027596" y="105233"/>
            <a:ext cx="2850812" cy="2057400"/>
          </a:xfrm>
          <a:prstGeom prst="rect">
            <a:avLst/>
          </a:prstGeom>
        </p:spPr>
      </p:pic>
      <p:sp>
        <p:nvSpPr>
          <p:cNvPr id="9" name="ZoneTexte 8">
            <a:extLst>
              <a:ext uri="{FF2B5EF4-FFF2-40B4-BE49-F238E27FC236}">
                <a16:creationId xmlns:a16="http://schemas.microsoft.com/office/drawing/2014/main" id="{A3B6A1DB-0DE1-BB70-E019-B3E777D933EA}"/>
              </a:ext>
            </a:extLst>
          </p:cNvPr>
          <p:cNvSpPr txBox="1"/>
          <p:nvPr/>
        </p:nvSpPr>
        <p:spPr>
          <a:xfrm>
            <a:off x="838199" y="764601"/>
            <a:ext cx="6097464" cy="369332"/>
          </a:xfrm>
          <a:prstGeom prst="rect">
            <a:avLst/>
          </a:prstGeom>
          <a:noFill/>
        </p:spPr>
        <p:txBody>
          <a:bodyPr wrap="square">
            <a:spAutoFit/>
          </a:bodyPr>
          <a:lstStyle/>
          <a:p>
            <a:r>
              <a:rPr lang="fr-FR" dirty="0">
                <a:latin typeface="Avenir Next LT Pro" panose="020B0504020202020204" pitchFamily="34" charset="0"/>
              </a:rPr>
              <a:t>Recruter sur un levier qui progresse </a:t>
            </a:r>
            <a:endParaRPr lang="fr-FR" dirty="0"/>
          </a:p>
        </p:txBody>
      </p:sp>
      <p:sp>
        <p:nvSpPr>
          <p:cNvPr id="10" name="ZoneTexte 9">
            <a:extLst>
              <a:ext uri="{FF2B5EF4-FFF2-40B4-BE49-F238E27FC236}">
                <a16:creationId xmlns:a16="http://schemas.microsoft.com/office/drawing/2014/main" id="{987E9F34-A765-8B3D-9C7D-57E168056AB8}"/>
              </a:ext>
            </a:extLst>
          </p:cNvPr>
          <p:cNvSpPr txBox="1"/>
          <p:nvPr/>
        </p:nvSpPr>
        <p:spPr>
          <a:xfrm>
            <a:off x="2279576" y="5153635"/>
            <a:ext cx="7632848" cy="1184940"/>
          </a:xfrm>
          <a:prstGeom prst="rect">
            <a:avLst/>
          </a:prstGeom>
          <a:noFill/>
        </p:spPr>
        <p:txBody>
          <a:bodyPr wrap="square">
            <a:spAutoFit/>
          </a:bodyPr>
          <a:lstStyle/>
          <a:p>
            <a:pPr algn="ctr"/>
            <a:r>
              <a:rPr lang="fr-FR" sz="2000" u="sng"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Trace attendue</a:t>
            </a:r>
            <a:br>
              <a:rPr lang="fr-FR" sz="2000" b="1"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br>
            <a:r>
              <a:rPr lang="fr-FR" sz="2000" b="1"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Le drive Match</a:t>
            </a:r>
          </a:p>
          <a:p>
            <a:pPr algn="ctr"/>
            <a:r>
              <a:rPr lang="fr-FR" sz="2000" b="1" i="1" dirty="0">
                <a:latin typeface="Playfair Display" panose="00000500000000000000" pitchFamily="2" charset="0"/>
                <a:cs typeface="Calibri Light" panose="020F0302020204030204" pitchFamily="34" charset="0"/>
                <a:sym typeface="Wingdings" panose="05000000000000000000" pitchFamily="2" charset="2"/>
              </a:rPr>
              <a:t>Vous allez changer d’avis sur le Drive !</a:t>
            </a:r>
            <a:endParaRPr lang="fr-FR" sz="1050" i="1" dirty="0">
              <a:latin typeface="Playfair Display" panose="00000500000000000000" pitchFamily="2" charset="0"/>
              <a:cs typeface="Calibri Light" panose="020F0302020204030204" pitchFamily="34" charset="0"/>
              <a:sym typeface="Wingdings" panose="05000000000000000000" pitchFamily="2" charset="2"/>
            </a:endParaRPr>
          </a:p>
          <a:p>
            <a:pPr marL="0" indent="0" algn="ctr">
              <a:buNone/>
            </a:pPr>
            <a:endParaRPr lang="fr-FR" sz="1100" dirty="0">
              <a:latin typeface="Avenir Next LT Pro" panose="020B0504020202020204" pitchFamily="34" charset="0"/>
              <a:cs typeface="Calibri Light" panose="020F0302020204030204" pitchFamily="34" charset="0"/>
              <a:sym typeface="Wingdings" panose="05000000000000000000" pitchFamily="2" charset="2"/>
            </a:endParaRPr>
          </a:p>
        </p:txBody>
      </p:sp>
      <p:sp>
        <p:nvSpPr>
          <p:cNvPr id="11" name="Triangle isocèle 10">
            <a:extLst>
              <a:ext uri="{FF2B5EF4-FFF2-40B4-BE49-F238E27FC236}">
                <a16:creationId xmlns:a16="http://schemas.microsoft.com/office/drawing/2014/main" id="{BA8E67DC-A092-3375-1792-75F1BEEFA495}"/>
              </a:ext>
            </a:extLst>
          </p:cNvPr>
          <p:cNvSpPr/>
          <p:nvPr/>
        </p:nvSpPr>
        <p:spPr>
          <a:xfrm rot="10800000">
            <a:off x="5485926" y="4711645"/>
            <a:ext cx="1045051" cy="360040"/>
          </a:xfrm>
          <a:prstGeom prs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solidFill>
                <a:srgbClr val="FFFFFF"/>
              </a:solidFill>
              <a:latin typeface="Avenir Next LT Pro" panose="020B0504020202020204" pitchFamily="34" charset="0"/>
            </a:endParaRPr>
          </a:p>
        </p:txBody>
      </p:sp>
    </p:spTree>
    <p:extLst>
      <p:ext uri="{BB962C8B-B14F-4D97-AF65-F5344CB8AC3E}">
        <p14:creationId xmlns:p14="http://schemas.microsoft.com/office/powerpoint/2010/main" val="199112091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F56A0BA-DEC9-B84D-30BD-E39A200153CE}"/>
              </a:ext>
            </a:extLst>
          </p:cNvPr>
          <p:cNvSpPr/>
          <p:nvPr/>
        </p:nvSpPr>
        <p:spPr>
          <a:xfrm>
            <a:off x="0" y="0"/>
            <a:ext cx="12192000" cy="68580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a:p>
        </p:txBody>
      </p:sp>
      <p:pic>
        <p:nvPicPr>
          <p:cNvPr id="3" name="Image 2" descr="Une image contenant texte, homme, habits, Visage humain&#10;&#10;Description générée automatiquement">
            <a:extLst>
              <a:ext uri="{FF2B5EF4-FFF2-40B4-BE49-F238E27FC236}">
                <a16:creationId xmlns:a16="http://schemas.microsoft.com/office/drawing/2014/main" id="{BA77E8AE-854A-A09D-7957-1ADEF4B2EB7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47461" y="0"/>
            <a:ext cx="9697077" cy="6858000"/>
          </a:xfrm>
          <a:prstGeom prst="rect">
            <a:avLst/>
          </a:prstGeom>
        </p:spPr>
      </p:pic>
    </p:spTree>
    <p:extLst>
      <p:ext uri="{BB962C8B-B14F-4D97-AF65-F5344CB8AC3E}">
        <p14:creationId xmlns:p14="http://schemas.microsoft.com/office/powerpoint/2010/main" val="136378646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97298CB-A5D9-58D7-B97E-85A89DF5CE08}"/>
              </a:ext>
            </a:extLst>
          </p:cNvPr>
          <p:cNvSpPr>
            <a:spLocks noGrp="1"/>
          </p:cNvSpPr>
          <p:nvPr>
            <p:ph type="title"/>
          </p:nvPr>
        </p:nvSpPr>
        <p:spPr>
          <a:xfrm>
            <a:off x="838200" y="-215168"/>
            <a:ext cx="10515600" cy="1325563"/>
          </a:xfrm>
        </p:spPr>
        <p:txBody>
          <a:bodyPr>
            <a:normAutofit/>
          </a:bodyPr>
          <a:lstStyle/>
          <a:p>
            <a:r>
              <a:rPr lang="fr-FR" sz="1800" b="1" dirty="0">
                <a:latin typeface="Tahoma" panose="020B0604030504040204" pitchFamily="34" charset="0"/>
                <a:ea typeface="Tahoma" panose="020B0604030504040204" pitchFamily="34" charset="0"/>
                <a:cs typeface="Tahoma" panose="020B0604030504040204" pitchFamily="34" charset="0"/>
              </a:rPr>
              <a:t>Axe 3 stratégie 2025</a:t>
            </a:r>
          </a:p>
        </p:txBody>
      </p:sp>
      <p:sp>
        <p:nvSpPr>
          <p:cNvPr id="3" name="Espace réservé du contenu 2">
            <a:extLst>
              <a:ext uri="{FF2B5EF4-FFF2-40B4-BE49-F238E27FC236}">
                <a16:creationId xmlns:a16="http://schemas.microsoft.com/office/drawing/2014/main" id="{406DC30F-AC3B-DE32-C087-A8871357A33F}"/>
              </a:ext>
            </a:extLst>
          </p:cNvPr>
          <p:cNvSpPr>
            <a:spLocks noGrp="1"/>
          </p:cNvSpPr>
          <p:nvPr>
            <p:ph idx="1"/>
          </p:nvPr>
        </p:nvSpPr>
        <p:spPr>
          <a:xfrm>
            <a:off x="838201" y="726718"/>
            <a:ext cx="6125308" cy="1325564"/>
          </a:xfrm>
        </p:spPr>
        <p:txBody>
          <a:bodyPr>
            <a:normAutofit/>
          </a:bodyPr>
          <a:lstStyle/>
          <a:p>
            <a:pPr marL="0" indent="0">
              <a:buNone/>
            </a:pPr>
            <a:r>
              <a:rPr lang="fr-FR" sz="4000" dirty="0">
                <a:solidFill>
                  <a:srgbClr val="8ABD24"/>
                </a:solidFill>
                <a:latin typeface="Magnel" panose="02000505000000020004" pitchFamily="2" charset="0"/>
              </a:rPr>
              <a:t>santé &amp; drive </a:t>
            </a:r>
          </a:p>
          <a:p>
            <a:pPr marL="0" indent="0">
              <a:buNone/>
            </a:pPr>
            <a:r>
              <a:rPr lang="fr-FR" sz="1200" b="1" dirty="0">
                <a:latin typeface="Tahoma" panose="020B0604030504040204" pitchFamily="34" charset="0"/>
                <a:ea typeface="Tahoma" panose="020B0604030504040204" pitchFamily="34" charset="0"/>
                <a:cs typeface="Tahoma" panose="020B0604030504040204" pitchFamily="34" charset="0"/>
              </a:rPr>
              <a:t>Opportunité de différenciation et de recrutement</a:t>
            </a:r>
            <a:br>
              <a:rPr lang="fr-FR" sz="1200" dirty="0"/>
            </a:br>
            <a:br>
              <a:rPr lang="fr-FR" sz="1100" dirty="0">
                <a:latin typeface="Avenir Next LT Pro" panose="020B0504020202020204" pitchFamily="34" charset="0"/>
              </a:rPr>
            </a:br>
            <a:r>
              <a:rPr lang="fr-FR" sz="1100" dirty="0">
                <a:latin typeface="Avenir Next LT Pro" panose="020B0504020202020204" pitchFamily="34" charset="0"/>
              </a:rPr>
              <a:t> </a:t>
            </a:r>
          </a:p>
        </p:txBody>
      </p:sp>
      <p:sp>
        <p:nvSpPr>
          <p:cNvPr id="8" name="ZoneTexte 7">
            <a:extLst>
              <a:ext uri="{FF2B5EF4-FFF2-40B4-BE49-F238E27FC236}">
                <a16:creationId xmlns:a16="http://schemas.microsoft.com/office/drawing/2014/main" id="{2FB6ED09-BFC8-01FB-F103-6413DA55CBD4}"/>
              </a:ext>
            </a:extLst>
          </p:cNvPr>
          <p:cNvSpPr txBox="1"/>
          <p:nvPr/>
        </p:nvSpPr>
        <p:spPr>
          <a:xfrm>
            <a:off x="838199" y="2162633"/>
            <a:ext cx="10407163" cy="5355312"/>
          </a:xfrm>
          <a:prstGeom prst="rect">
            <a:avLst/>
          </a:prstGeom>
          <a:noFill/>
        </p:spPr>
        <p:txBody>
          <a:bodyPr wrap="square">
            <a:spAutoFit/>
          </a:bodyPr>
          <a:lstStyle/>
          <a:p>
            <a:r>
              <a:rPr lang="fr-FR" dirty="0">
                <a:latin typeface="Avenir Next LT Pro" panose="020B0504020202020204" pitchFamily="34" charset="0"/>
              </a:rPr>
              <a:t>Se différencier sur une thématique non préemptée : </a:t>
            </a:r>
            <a:r>
              <a:rPr lang="fr-FR" sz="3600" b="1" dirty="0">
                <a:solidFill>
                  <a:schemeClr val="bg1"/>
                </a:solidFill>
                <a:highlight>
                  <a:srgbClr val="526469"/>
                </a:highlight>
                <a:latin typeface="Avenir Next LT Pro" panose="020B0504020202020204" pitchFamily="34" charset="0"/>
                <a:ea typeface="Tahoma" panose="020B0604030504040204" pitchFamily="34" charset="0"/>
                <a:cs typeface="Tahoma" panose="020B0604030504040204" pitchFamily="34" charset="0"/>
              </a:rPr>
              <a:t>Priorité Santé</a:t>
            </a:r>
            <a:br>
              <a:rPr lang="fr-FR" sz="3600" b="1" dirty="0">
                <a:solidFill>
                  <a:schemeClr val="bg1"/>
                </a:solidFill>
                <a:highlight>
                  <a:srgbClr val="526469"/>
                </a:highlight>
                <a:latin typeface="Avenir Next LT Pro" panose="020B0504020202020204" pitchFamily="34" charset="0"/>
                <a:ea typeface="Tahoma" panose="020B0604030504040204" pitchFamily="34" charset="0"/>
                <a:cs typeface="Tahoma" panose="020B0604030504040204" pitchFamily="34" charset="0"/>
              </a:rPr>
            </a:br>
            <a:endParaRPr lang="fr-FR" sz="3600" b="1" dirty="0">
              <a:solidFill>
                <a:schemeClr val="bg1"/>
              </a:solidFill>
              <a:highlight>
                <a:srgbClr val="526469"/>
              </a:highlight>
              <a:latin typeface="Avenir Next LT Pro" panose="020B0504020202020204" pitchFamily="34" charset="0"/>
              <a:ea typeface="Tahoma" panose="020B0604030504040204" pitchFamily="34" charset="0"/>
              <a:cs typeface="Tahoma" panose="020B0604030504040204" pitchFamily="34" charset="0"/>
            </a:endParaRPr>
          </a:p>
          <a:p>
            <a:r>
              <a:rPr lang="fr-FR" dirty="0">
                <a:latin typeface="Avenir Next LT Pro" panose="020B0504020202020204" pitchFamily="34" charset="0"/>
              </a:rPr>
              <a:t>Ancrer le positionnement santé de Supermarché Match comme un pilier de différenciation.</a:t>
            </a:r>
          </a:p>
          <a:p>
            <a:r>
              <a:rPr lang="fr-FR" dirty="0">
                <a:latin typeface="Avenir Next LT Pro" panose="020B0504020202020204" pitchFamily="34" charset="0"/>
              </a:rPr>
              <a:t>Renforcer la notoriété du label « Bon pour Moi » en soutenant sa visibilité</a:t>
            </a:r>
          </a:p>
          <a:p>
            <a:pPr marL="285750" indent="-285750">
              <a:buBlip>
                <a:blip r:embed="rId3">
                  <a:extLst>
                    <a:ext uri="{96DAC541-7B7A-43D3-8B79-37D633B846F1}">
                      <asvg:svgBlip xmlns:asvg="http://schemas.microsoft.com/office/drawing/2016/SVG/main" r:embed="rId4"/>
                    </a:ext>
                  </a:extLst>
                </a:blip>
              </a:buBlip>
            </a:pPr>
            <a:r>
              <a:rPr lang="fr-FR" b="1" dirty="0">
                <a:solidFill>
                  <a:schemeClr val="bg1"/>
                </a:solidFill>
                <a:highlight>
                  <a:srgbClr val="526469"/>
                </a:highlight>
                <a:latin typeface="Avenir Next LT Pro" panose="020B0504020202020204" pitchFamily="34" charset="0"/>
              </a:rPr>
              <a:t>Valoriser le label en média et en fil rouge dans le PAC 2025 </a:t>
            </a:r>
          </a:p>
          <a:p>
            <a:pPr marL="285750" indent="-285750">
              <a:buBlip>
                <a:blip r:embed="rId3">
                  <a:extLst>
                    <a:ext uri="{96DAC541-7B7A-43D3-8B79-37D633B846F1}">
                      <asvg:svgBlip xmlns:asvg="http://schemas.microsoft.com/office/drawing/2016/SVG/main" r:embed="rId4"/>
                    </a:ext>
                  </a:extLst>
                </a:blip>
              </a:buBlip>
            </a:pPr>
            <a:r>
              <a:rPr lang="fr-FR" b="1" dirty="0">
                <a:solidFill>
                  <a:schemeClr val="bg1"/>
                </a:solidFill>
                <a:highlight>
                  <a:srgbClr val="526469"/>
                </a:highlight>
                <a:latin typeface="Avenir Next LT Pro" panose="020B0504020202020204" pitchFamily="34" charset="0"/>
              </a:rPr>
              <a:t>Intégrer des QR codes sur les produits </a:t>
            </a:r>
            <a:r>
              <a:rPr lang="fr-FR" dirty="0">
                <a:latin typeface="Avenir Next LT Pro" panose="020B0504020202020204" pitchFamily="34" charset="0"/>
              </a:rPr>
              <a:t>permettant d’accéder à des vidéos recettes ou conseils nutritionnels exclusifs.</a:t>
            </a:r>
          </a:p>
          <a:p>
            <a:pPr marL="285750" indent="-285750">
              <a:buBlip>
                <a:blip r:embed="rId3">
                  <a:extLst>
                    <a:ext uri="{96DAC541-7B7A-43D3-8B79-37D633B846F1}">
                      <asvg:svgBlip xmlns:asvg="http://schemas.microsoft.com/office/drawing/2016/SVG/main" r:embed="rId4"/>
                    </a:ext>
                  </a:extLst>
                </a:blip>
              </a:buBlip>
            </a:pPr>
            <a:r>
              <a:rPr lang="fr-FR" b="1" dirty="0">
                <a:solidFill>
                  <a:schemeClr val="bg1"/>
                </a:solidFill>
                <a:highlight>
                  <a:srgbClr val="526469"/>
                </a:highlight>
                <a:latin typeface="Avenir Next LT Pro" panose="020B0504020202020204" pitchFamily="34" charset="0"/>
              </a:rPr>
              <a:t>Médiatiser notre  podcast propriétaire</a:t>
            </a:r>
          </a:p>
          <a:p>
            <a:pPr marL="285750" indent="-285750">
              <a:buBlip>
                <a:blip r:embed="rId3">
                  <a:extLst>
                    <a:ext uri="{96DAC541-7B7A-43D3-8B79-37D633B846F1}">
                      <asvg:svgBlip xmlns:asvg="http://schemas.microsoft.com/office/drawing/2016/SVG/main" r:embed="rId4"/>
                    </a:ext>
                  </a:extLst>
                </a:blip>
              </a:buBlip>
            </a:pPr>
            <a:r>
              <a:rPr lang="fr-FR" b="1" dirty="0">
                <a:solidFill>
                  <a:schemeClr val="bg1"/>
                </a:solidFill>
                <a:highlight>
                  <a:srgbClr val="526469"/>
                </a:highlight>
                <a:latin typeface="Avenir Next LT Pro" panose="020B0504020202020204" pitchFamily="34" charset="0"/>
              </a:rPr>
              <a:t>Multiplier les prises de parole de notre nutritionniste Pauline </a:t>
            </a:r>
            <a:r>
              <a:rPr lang="fr-FR" dirty="0">
                <a:latin typeface="Avenir Next LT Pro" panose="020B0504020202020204" pitchFamily="34" charset="0"/>
              </a:rPr>
              <a:t>: encart, plv magasin au plus près des produits « bon pour moi »</a:t>
            </a:r>
          </a:p>
          <a:p>
            <a:pPr marL="285750" indent="-285750">
              <a:buBlip>
                <a:blip r:embed="rId3">
                  <a:extLst>
                    <a:ext uri="{96DAC541-7B7A-43D3-8B79-37D633B846F1}">
                      <asvg:svgBlip xmlns:asvg="http://schemas.microsoft.com/office/drawing/2016/SVG/main" r:embed="rId4"/>
                    </a:ext>
                  </a:extLst>
                </a:blip>
              </a:buBlip>
            </a:pPr>
            <a:r>
              <a:rPr lang="fr-FR" b="1" dirty="0">
                <a:solidFill>
                  <a:schemeClr val="bg1"/>
                </a:solidFill>
                <a:highlight>
                  <a:srgbClr val="526469"/>
                </a:highlight>
                <a:latin typeface="Avenir Next LT Pro" panose="020B0504020202020204" pitchFamily="34" charset="0"/>
              </a:rPr>
              <a:t>Créer des événements magasin relayés sur les RS </a:t>
            </a:r>
            <a:r>
              <a:rPr lang="fr-FR" dirty="0">
                <a:latin typeface="Avenir Next LT Pro" panose="020B0504020202020204" pitchFamily="34" charset="0"/>
              </a:rPr>
              <a:t>avec des interventions de Pauline in-store</a:t>
            </a:r>
            <a:br>
              <a:rPr lang="fr-FR" dirty="0">
                <a:latin typeface="Avenir Next LT Pro" panose="020B0504020202020204" pitchFamily="34" charset="0"/>
              </a:rPr>
            </a:br>
            <a:br>
              <a:rPr lang="fr-FR" dirty="0">
                <a:latin typeface="Avenir Next LT Pro" panose="020B0504020202020204" pitchFamily="34" charset="0"/>
              </a:rPr>
            </a:br>
            <a:r>
              <a:rPr lang="fr-FR" dirty="0">
                <a:latin typeface="Avenir Next LT Pro" panose="020B0504020202020204" pitchFamily="34" charset="0"/>
              </a:rPr>
              <a:t> </a:t>
            </a:r>
            <a:br>
              <a:rPr lang="fr-FR" dirty="0">
                <a:latin typeface="Avenir Next LT Pro" panose="020B0504020202020204" pitchFamily="34" charset="0"/>
              </a:rPr>
            </a:br>
            <a:r>
              <a:rPr lang="fr-FR" dirty="0">
                <a:latin typeface="Avenir Next LT Pro" panose="020B0504020202020204" pitchFamily="34" charset="0"/>
              </a:rPr>
              <a:t> </a:t>
            </a:r>
          </a:p>
          <a:p>
            <a:endParaRPr lang="fr-FR" dirty="0">
              <a:latin typeface="Avenir Next LT Pro" panose="020B0504020202020204" pitchFamily="34" charset="0"/>
            </a:endParaRPr>
          </a:p>
          <a:p>
            <a:r>
              <a:rPr lang="fr-FR" dirty="0">
                <a:latin typeface="Avenir Next LT Pro" panose="020B0504020202020204" pitchFamily="34" charset="0"/>
              </a:rPr>
              <a:t> </a:t>
            </a:r>
            <a:br>
              <a:rPr lang="fr-FR" dirty="0">
                <a:latin typeface="Avenir Next LT Pro" panose="020B0504020202020204" pitchFamily="34" charset="0"/>
              </a:rPr>
            </a:br>
            <a:r>
              <a:rPr lang="fr-FR" dirty="0">
                <a:latin typeface="Avenir Next LT Pro" panose="020B0504020202020204" pitchFamily="34" charset="0"/>
              </a:rPr>
              <a:t> </a:t>
            </a:r>
          </a:p>
        </p:txBody>
      </p:sp>
      <p:pic>
        <p:nvPicPr>
          <p:cNvPr id="4" name="Image 3">
            <a:extLst>
              <a:ext uri="{FF2B5EF4-FFF2-40B4-BE49-F238E27FC236}">
                <a16:creationId xmlns:a16="http://schemas.microsoft.com/office/drawing/2014/main" id="{F243BC37-14D3-F26B-B15E-22E2DB2720D1}"/>
              </a:ext>
            </a:extLst>
          </p:cNvPr>
          <p:cNvPicPr>
            <a:picLocks noChangeAspect="1"/>
          </p:cNvPicPr>
          <p:nvPr/>
        </p:nvPicPr>
        <p:blipFill>
          <a:blip r:embed="rId5"/>
          <a:srcRect l="13331" t="11908" r="16158" b="23629"/>
          <a:stretch/>
        </p:blipFill>
        <p:spPr>
          <a:xfrm>
            <a:off x="9829800" y="211372"/>
            <a:ext cx="1661745" cy="1649251"/>
          </a:xfrm>
          <a:prstGeom prst="ellipse">
            <a:avLst/>
          </a:prstGeom>
        </p:spPr>
      </p:pic>
    </p:spTree>
    <p:extLst>
      <p:ext uri="{BB962C8B-B14F-4D97-AF65-F5344CB8AC3E}">
        <p14:creationId xmlns:p14="http://schemas.microsoft.com/office/powerpoint/2010/main" val="167408979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7B7352-B9E9-04F3-2488-C88C22AD97CC}"/>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D232084D-C0EF-4BB0-1AC5-B84D4EF3A37A}"/>
              </a:ext>
            </a:extLst>
          </p:cNvPr>
          <p:cNvSpPr/>
          <p:nvPr/>
        </p:nvSpPr>
        <p:spPr>
          <a:xfrm>
            <a:off x="0" y="0"/>
            <a:ext cx="12192000" cy="68580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a:p>
        </p:txBody>
      </p:sp>
      <p:pic>
        <p:nvPicPr>
          <p:cNvPr id="3" name="Image 2" descr="Une image contenant texte, menu, Restauration rapide, nourriture&#10;&#10;Description générée automatiquement">
            <a:extLst>
              <a:ext uri="{FF2B5EF4-FFF2-40B4-BE49-F238E27FC236}">
                <a16:creationId xmlns:a16="http://schemas.microsoft.com/office/drawing/2014/main" id="{C7CC23F7-6004-CD52-5617-6CB32242260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7" y="0"/>
            <a:ext cx="12100545" cy="6858000"/>
          </a:xfrm>
          <a:prstGeom prst="rect">
            <a:avLst/>
          </a:prstGeom>
        </p:spPr>
      </p:pic>
    </p:spTree>
    <p:extLst>
      <p:ext uri="{BB962C8B-B14F-4D97-AF65-F5344CB8AC3E}">
        <p14:creationId xmlns:p14="http://schemas.microsoft.com/office/powerpoint/2010/main" val="147648723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FA028E-08E4-2E95-2B6B-5484F859F373}"/>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B61CDD4D-20B1-1D7F-1E78-924911B63FF0}"/>
              </a:ext>
            </a:extLst>
          </p:cNvPr>
          <p:cNvSpPr/>
          <p:nvPr/>
        </p:nvSpPr>
        <p:spPr>
          <a:xfrm>
            <a:off x="0" y="0"/>
            <a:ext cx="12192000" cy="68580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a:p>
        </p:txBody>
      </p:sp>
      <p:pic>
        <p:nvPicPr>
          <p:cNvPr id="3" name="Image 2" descr="Une image contenant texte, menu, Restauration rapide, nourriture&#10;&#10;Description générée automatiquement">
            <a:extLst>
              <a:ext uri="{FF2B5EF4-FFF2-40B4-BE49-F238E27FC236}">
                <a16:creationId xmlns:a16="http://schemas.microsoft.com/office/drawing/2014/main" id="{2B66D192-D485-FBB9-B5A4-FE3C93598F4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7" y="0"/>
            <a:ext cx="12100545" cy="6858000"/>
          </a:xfrm>
          <a:prstGeom prst="rect">
            <a:avLst/>
          </a:prstGeom>
        </p:spPr>
      </p:pic>
    </p:spTree>
    <p:extLst>
      <p:ext uri="{BB962C8B-B14F-4D97-AF65-F5344CB8AC3E}">
        <p14:creationId xmlns:p14="http://schemas.microsoft.com/office/powerpoint/2010/main" val="186918973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2E3347-7DDD-890D-029D-CEC46E3F46DB}"/>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7BD04B44-D726-2679-FF48-9F15A36996B7}"/>
              </a:ext>
            </a:extLst>
          </p:cNvPr>
          <p:cNvSpPr/>
          <p:nvPr/>
        </p:nvSpPr>
        <p:spPr>
          <a:xfrm>
            <a:off x="0" y="0"/>
            <a:ext cx="12192000" cy="68580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a:p>
        </p:txBody>
      </p:sp>
      <p:pic>
        <p:nvPicPr>
          <p:cNvPr id="3" name="Image 2" descr="Une image contenant texte, menu, Restauration rapide, nourriture&#10;&#10;Description générée automatiquement">
            <a:extLst>
              <a:ext uri="{FF2B5EF4-FFF2-40B4-BE49-F238E27FC236}">
                <a16:creationId xmlns:a16="http://schemas.microsoft.com/office/drawing/2014/main" id="{55C7ABA5-8C9E-E732-9827-7F11FF78A092}"/>
              </a:ext>
            </a:extLst>
          </p:cNvPr>
          <p:cNvPicPr>
            <a:picLocks noChangeAspect="1"/>
          </p:cNvPicPr>
          <p:nvPr/>
        </p:nvPicPr>
        <p:blipFill>
          <a:blip r:embed="rId2">
            <a:extLst>
              <a:ext uri="{28A0092B-C50C-407E-A947-70E740481C1C}">
                <a14:useLocalDpi xmlns:a14="http://schemas.microsoft.com/office/drawing/2010/main" val="0"/>
              </a:ext>
            </a:extLst>
          </a:blip>
          <a:srcRect l="1947" t="3077" r="70950" b="60641"/>
          <a:stretch/>
        </p:blipFill>
        <p:spPr>
          <a:xfrm>
            <a:off x="219808" y="1116622"/>
            <a:ext cx="5643574" cy="4281854"/>
          </a:xfrm>
          <a:prstGeom prst="rect">
            <a:avLst/>
          </a:prstGeom>
        </p:spPr>
      </p:pic>
      <p:pic>
        <p:nvPicPr>
          <p:cNvPr id="2" name="Image 1" descr="Une image contenant texte, menu, Restauration rapide, nourriture&#10;&#10;Description générée automatiquement">
            <a:extLst>
              <a:ext uri="{FF2B5EF4-FFF2-40B4-BE49-F238E27FC236}">
                <a16:creationId xmlns:a16="http://schemas.microsoft.com/office/drawing/2014/main" id="{33E0137F-6ED9-41A7-B7AE-BD10F27D54EB}"/>
              </a:ext>
            </a:extLst>
          </p:cNvPr>
          <p:cNvPicPr>
            <a:picLocks noChangeAspect="1"/>
          </p:cNvPicPr>
          <p:nvPr/>
        </p:nvPicPr>
        <p:blipFill>
          <a:blip r:embed="rId3">
            <a:extLst>
              <a:ext uri="{28A0092B-C50C-407E-A947-70E740481C1C}">
                <a14:useLocalDpi xmlns:a14="http://schemas.microsoft.com/office/drawing/2010/main" val="0"/>
              </a:ext>
            </a:extLst>
          </a:blip>
          <a:srcRect l="33627" t="50000" r="50000" b="24231"/>
          <a:stretch/>
        </p:blipFill>
        <p:spPr>
          <a:xfrm>
            <a:off x="6287588" y="1116621"/>
            <a:ext cx="4800219" cy="4281853"/>
          </a:xfrm>
          <a:prstGeom prst="rect">
            <a:avLst/>
          </a:prstGeom>
        </p:spPr>
      </p:pic>
    </p:spTree>
    <p:extLst>
      <p:ext uri="{BB962C8B-B14F-4D97-AF65-F5344CB8AC3E}">
        <p14:creationId xmlns:p14="http://schemas.microsoft.com/office/powerpoint/2010/main" val="400415590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a:extLst>
              <a:ext uri="{FF2B5EF4-FFF2-40B4-BE49-F238E27FC236}">
                <a16:creationId xmlns:a16="http://schemas.microsoft.com/office/drawing/2014/main" id="{40A2FFEB-8EE2-57DE-1DDC-7653CA4C2210}"/>
              </a:ext>
            </a:extLst>
          </p:cNvPr>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1" y="-1"/>
            <a:ext cx="12192001" cy="6858001"/>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7731197F-5F16-4986-2530-A8DE1A45D299}"/>
              </a:ext>
            </a:extLst>
          </p:cNvPr>
          <p:cNvSpPr/>
          <p:nvPr/>
        </p:nvSpPr>
        <p:spPr>
          <a:xfrm>
            <a:off x="0" y="0"/>
            <a:ext cx="6490221" cy="6858000"/>
          </a:xfrm>
          <a:prstGeom prst="rect">
            <a:avLst/>
          </a:prstGeom>
          <a:solidFill>
            <a:schemeClr val="bg1">
              <a:alpha val="76078"/>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6" name="Image 5">
            <a:extLst>
              <a:ext uri="{FF2B5EF4-FFF2-40B4-BE49-F238E27FC236}">
                <a16:creationId xmlns:a16="http://schemas.microsoft.com/office/drawing/2014/main" id="{012A4DA1-3357-6A81-7AFF-81ABFAAEBF30}"/>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802985" y="1608886"/>
            <a:ext cx="2669707" cy="1143127"/>
          </a:xfrm>
          <a:prstGeom prst="rect">
            <a:avLst/>
          </a:prstGeom>
        </p:spPr>
      </p:pic>
      <p:sp>
        <p:nvSpPr>
          <p:cNvPr id="12" name="ZoneTexte 11">
            <a:extLst>
              <a:ext uri="{FF2B5EF4-FFF2-40B4-BE49-F238E27FC236}">
                <a16:creationId xmlns:a16="http://schemas.microsoft.com/office/drawing/2014/main" id="{C339248D-A76D-D951-9B2B-482771C483DD}"/>
              </a:ext>
            </a:extLst>
          </p:cNvPr>
          <p:cNvSpPr txBox="1"/>
          <p:nvPr/>
        </p:nvSpPr>
        <p:spPr>
          <a:xfrm>
            <a:off x="1017217" y="3901766"/>
            <a:ext cx="4304383" cy="707886"/>
          </a:xfrm>
          <a:prstGeom prst="rect">
            <a:avLst/>
          </a:prstGeom>
          <a:noFill/>
        </p:spPr>
        <p:txBody>
          <a:bodyPr wrap="none" rtlCol="0">
            <a:spAutoFit/>
          </a:bodyPr>
          <a:lstStyle/>
          <a:p>
            <a:r>
              <a:rPr lang="fr-FR" sz="4000" b="1" dirty="0">
                <a:solidFill>
                  <a:schemeClr val="accent6">
                    <a:lumMod val="50000"/>
                  </a:schemeClr>
                </a:solidFill>
                <a:latin typeface="Tahoma" panose="020B0604030504040204" pitchFamily="34" charset="0"/>
                <a:ea typeface="Tahoma" panose="020B0604030504040204" pitchFamily="34" charset="0"/>
                <a:cs typeface="Tahoma" panose="020B0604030504040204" pitchFamily="34" charset="0"/>
              </a:rPr>
              <a:t>Focus PAC 2025</a:t>
            </a:r>
          </a:p>
        </p:txBody>
      </p:sp>
      <p:sp>
        <p:nvSpPr>
          <p:cNvPr id="13" name="ZoneTexte 12">
            <a:extLst>
              <a:ext uri="{FF2B5EF4-FFF2-40B4-BE49-F238E27FC236}">
                <a16:creationId xmlns:a16="http://schemas.microsoft.com/office/drawing/2014/main" id="{B14BFDF7-DDFE-9687-C574-8585DDC31E44}"/>
              </a:ext>
            </a:extLst>
          </p:cNvPr>
          <p:cNvSpPr txBox="1"/>
          <p:nvPr/>
        </p:nvSpPr>
        <p:spPr>
          <a:xfrm>
            <a:off x="471946" y="4710505"/>
            <a:ext cx="5546327" cy="1077218"/>
          </a:xfrm>
          <a:prstGeom prst="rect">
            <a:avLst/>
          </a:prstGeom>
          <a:noFill/>
        </p:spPr>
        <p:txBody>
          <a:bodyPr wrap="none" rtlCol="0">
            <a:spAutoFit/>
          </a:bodyPr>
          <a:lstStyle/>
          <a:p>
            <a:pPr algn="ctr"/>
            <a:r>
              <a:rPr lang="fr-FR" sz="3200" dirty="0">
                <a:solidFill>
                  <a:schemeClr val="accent6">
                    <a:lumMod val="50000"/>
                  </a:schemeClr>
                </a:solidFill>
                <a:latin typeface="Tahoma" panose="020B0604030504040204" pitchFamily="34" charset="0"/>
                <a:ea typeface="Tahoma" panose="020B0604030504040204" pitchFamily="34" charset="0"/>
                <a:cs typeface="Tahoma" panose="020B0604030504040204" pitchFamily="34" charset="0"/>
              </a:rPr>
              <a:t>Une dynamique commerciale </a:t>
            </a:r>
            <a:br>
              <a:rPr lang="fr-FR" sz="3200" dirty="0">
                <a:solidFill>
                  <a:schemeClr val="accent6">
                    <a:lumMod val="50000"/>
                  </a:schemeClr>
                </a:solidFill>
                <a:latin typeface="Tahoma" panose="020B0604030504040204" pitchFamily="34" charset="0"/>
                <a:ea typeface="Tahoma" panose="020B0604030504040204" pitchFamily="34" charset="0"/>
                <a:cs typeface="Tahoma" panose="020B0604030504040204" pitchFamily="34" charset="0"/>
              </a:rPr>
            </a:br>
            <a:r>
              <a:rPr lang="fr-FR" sz="3200" dirty="0">
                <a:solidFill>
                  <a:schemeClr val="accent6">
                    <a:lumMod val="50000"/>
                  </a:schemeClr>
                </a:solidFill>
                <a:latin typeface="Tahoma" panose="020B0604030504040204" pitchFamily="34" charset="0"/>
                <a:ea typeface="Tahoma" panose="020B0604030504040204" pitchFamily="34" charset="0"/>
                <a:cs typeface="Tahoma" panose="020B0604030504040204" pitchFamily="34" charset="0"/>
              </a:rPr>
              <a:t>au service de ces enjeux</a:t>
            </a:r>
          </a:p>
        </p:txBody>
      </p:sp>
    </p:spTree>
    <p:extLst>
      <p:ext uri="{BB962C8B-B14F-4D97-AF65-F5344CB8AC3E}">
        <p14:creationId xmlns:p14="http://schemas.microsoft.com/office/powerpoint/2010/main" val="424030553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4DE413-AE08-6260-1977-3E27FF1E616F}"/>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CD732177-151C-20B7-67AC-6A254A648AC9}"/>
              </a:ext>
            </a:extLst>
          </p:cNvPr>
          <p:cNvSpPr>
            <a:spLocks noGrp="1"/>
          </p:cNvSpPr>
          <p:nvPr>
            <p:ph type="title"/>
          </p:nvPr>
        </p:nvSpPr>
        <p:spPr/>
        <p:txBody>
          <a:bodyPr>
            <a:normAutofit fontScale="90000"/>
          </a:bodyPr>
          <a:lstStyle/>
          <a:p>
            <a:r>
              <a:rPr lang="fr-FR" dirty="0">
                <a:solidFill>
                  <a:schemeClr val="tx1"/>
                </a:solidFill>
                <a:latin typeface="Tahoma" panose="020B0604030504040204" pitchFamily="34" charset="0"/>
                <a:ea typeface="Tahoma" panose="020B0604030504040204" pitchFamily="34" charset="0"/>
                <a:cs typeface="Tahoma" panose="020B0604030504040204" pitchFamily="34" charset="0"/>
              </a:rPr>
              <a:t>6 leviers clés pour le PAC 2025</a:t>
            </a:r>
          </a:p>
        </p:txBody>
      </p:sp>
      <p:sp>
        <p:nvSpPr>
          <p:cNvPr id="3" name="Espace réservé du contenu 2">
            <a:extLst>
              <a:ext uri="{FF2B5EF4-FFF2-40B4-BE49-F238E27FC236}">
                <a16:creationId xmlns:a16="http://schemas.microsoft.com/office/drawing/2014/main" id="{A0DA3851-DF2F-9765-3CAE-591F153593EF}"/>
              </a:ext>
            </a:extLst>
          </p:cNvPr>
          <p:cNvSpPr>
            <a:spLocks noGrp="1"/>
          </p:cNvSpPr>
          <p:nvPr>
            <p:ph idx="1"/>
          </p:nvPr>
        </p:nvSpPr>
        <p:spPr>
          <a:xfrm>
            <a:off x="911469" y="1905888"/>
            <a:ext cx="10899531" cy="3559896"/>
          </a:xfrm>
        </p:spPr>
        <p:txBody>
          <a:bodyPr>
            <a:noAutofit/>
          </a:bodyPr>
          <a:lstStyle/>
          <a:p>
            <a:r>
              <a:rPr lang="fr-FR" sz="2000" dirty="0">
                <a:solidFill>
                  <a:srgbClr val="8ABD24"/>
                </a:solidFill>
                <a:latin typeface="Magnel" panose="02000505000000020004" pitchFamily="2" charset="0"/>
              </a:rPr>
              <a:t>Rythme Alterné &amp; </a:t>
            </a:r>
            <a:r>
              <a:rPr lang="fr-FR" sz="2000" dirty="0"/>
              <a:t>Temps Forts Plus Courts et Intenses</a:t>
            </a:r>
            <a:br>
              <a:rPr lang="fr-FR" sz="2000" dirty="0"/>
            </a:br>
            <a:r>
              <a:rPr lang="fr-FR" sz="1600" dirty="0">
                <a:solidFill>
                  <a:schemeClr val="tx1"/>
                </a:solidFill>
                <a:latin typeface="Tahoma" panose="020B0604030504040204" pitchFamily="34" charset="0"/>
                <a:ea typeface="Tahoma" panose="020B0604030504040204" pitchFamily="34" charset="0"/>
                <a:cs typeface="Tahoma" panose="020B0604030504040204" pitchFamily="34" charset="0"/>
              </a:rPr>
              <a:t>Concentrer les efforts promotionnels sur des périodes courtes mais puissantes pour maximiser l'impact </a:t>
            </a:r>
            <a:br>
              <a:rPr lang="fr-FR" sz="2000" dirty="0"/>
            </a:br>
            <a:r>
              <a:rPr lang="fr-FR" sz="1600" dirty="0">
                <a:solidFill>
                  <a:schemeClr val="tx1"/>
                </a:solidFill>
                <a:latin typeface="Tahoma" panose="020B0604030504040204" pitchFamily="34" charset="0"/>
                <a:ea typeface="Tahoma" panose="020B0604030504040204" pitchFamily="34" charset="0"/>
                <a:cs typeface="Tahoma" panose="020B0604030504040204" pitchFamily="34" charset="0"/>
              </a:rPr>
              <a:t>Alterner temps forts et périodes de pause pour éviter la banalisation des offres</a:t>
            </a:r>
            <a:br>
              <a:rPr lang="fr-FR" sz="1600" dirty="0">
                <a:solidFill>
                  <a:schemeClr val="tx1"/>
                </a:solidFill>
                <a:latin typeface="Tahoma" panose="020B0604030504040204" pitchFamily="34" charset="0"/>
                <a:ea typeface="Tahoma" panose="020B0604030504040204" pitchFamily="34" charset="0"/>
                <a:cs typeface="Tahoma" panose="020B0604030504040204" pitchFamily="34" charset="0"/>
              </a:rPr>
            </a:br>
            <a:r>
              <a:rPr lang="fr-FR" sz="1200" dirty="0">
                <a:latin typeface="Avenir Next LT Pro" panose="020B0504020202020204" pitchFamily="34" charset="0"/>
              </a:rPr>
              <a:t> </a:t>
            </a:r>
            <a:br>
              <a:rPr lang="fr-FR" sz="1200" dirty="0">
                <a:latin typeface="Avenir Next LT Pro" panose="020B0504020202020204" pitchFamily="34" charset="0"/>
              </a:rPr>
            </a:br>
            <a:r>
              <a:rPr kumimoji="0" lang="fr-FR" sz="2000" b="0" i="0" u="none" strike="noStrike" kern="1200" cap="none" spc="0" normalizeH="0" baseline="0" noProof="0" dirty="0">
                <a:ln>
                  <a:noFill/>
                </a:ln>
                <a:solidFill>
                  <a:srgbClr val="8ABD24"/>
                </a:solidFill>
                <a:effectLst/>
                <a:uLnTx/>
                <a:uFillTx/>
                <a:latin typeface="Magnel" panose="02000505000000020004" pitchFamily="2" charset="0"/>
                <a:ea typeface="+mn-ea"/>
              </a:rPr>
              <a:t>Valoriser les produits de notre nouvelle marque propre</a:t>
            </a:r>
            <a:br>
              <a:rPr kumimoji="0" lang="fr-FR" sz="2000" b="0" i="0" u="none" strike="noStrike" kern="1200" cap="none" spc="0" normalizeH="0" baseline="0" noProof="0" dirty="0">
                <a:ln>
                  <a:noFill/>
                </a:ln>
                <a:solidFill>
                  <a:srgbClr val="8ABD24"/>
                </a:solidFill>
                <a:effectLst/>
                <a:uLnTx/>
                <a:uFillTx/>
                <a:latin typeface="Magnel" panose="02000505000000020004" pitchFamily="2" charset="0"/>
                <a:ea typeface="+mn-ea"/>
              </a:rPr>
            </a:br>
            <a:r>
              <a:rPr kumimoji="0" lang="fr-FR" sz="1600" b="0"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Valoriser les </a:t>
            </a:r>
            <a:r>
              <a:rPr kumimoji="0" lang="fr-FR" sz="1600" b="0" i="0" u="none" strike="noStrike" kern="1200" cap="none" spc="0" normalizeH="0" baseline="0" noProof="0" dirty="0" err="1">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MdC</a:t>
            </a:r>
            <a:r>
              <a:rPr kumimoji="0" lang="fr-FR" sz="1600" b="0"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 dans la communication commerciale – vecteur de trafic + levier sur l’image prix</a:t>
            </a:r>
            <a:br>
              <a:rPr kumimoji="0" lang="fr-FR" sz="1600" b="0"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br>
            <a:endParaRPr lang="fr-FR" sz="1200" dirty="0">
              <a:latin typeface="Avenir Next LT Pro" panose="020B0504020202020204" pitchFamily="34" charset="0"/>
            </a:endParaRPr>
          </a:p>
          <a:p>
            <a:r>
              <a:rPr lang="fr-FR" sz="2000" dirty="0"/>
              <a:t>Relayer l’app  &amp; le site via  la Roue de la promo</a:t>
            </a:r>
            <a:br>
              <a:rPr lang="fr-FR" sz="2000" dirty="0"/>
            </a:br>
            <a:r>
              <a:rPr lang="fr-FR" sz="1600" dirty="0">
                <a:solidFill>
                  <a:schemeClr val="tx1"/>
                </a:solidFill>
                <a:latin typeface="Tahoma" panose="020B0604030504040204" pitchFamily="34" charset="0"/>
                <a:ea typeface="Tahoma" panose="020B0604030504040204" pitchFamily="34" charset="0"/>
                <a:cs typeface="Tahoma" panose="020B0604030504040204" pitchFamily="34" charset="0"/>
              </a:rPr>
              <a:t>Renforcer la visibilité de cette mécanique en l’associant aux temps forts et soutenir le trafic vers le digital</a:t>
            </a:r>
            <a:br>
              <a:rPr lang="fr-FR" sz="1600" b="1" dirty="0">
                <a:solidFill>
                  <a:schemeClr val="tx1"/>
                </a:solidFill>
                <a:latin typeface="Tahoma" panose="020B0604030504040204" pitchFamily="34" charset="0"/>
                <a:ea typeface="Tahoma" panose="020B0604030504040204" pitchFamily="34" charset="0"/>
                <a:cs typeface="Tahoma" panose="020B0604030504040204" pitchFamily="34" charset="0"/>
              </a:rPr>
            </a:br>
            <a:br>
              <a:rPr lang="fr-FR" sz="1600" b="1" dirty="0">
                <a:solidFill>
                  <a:schemeClr val="tx1"/>
                </a:solidFill>
                <a:latin typeface="Tahoma" panose="020B0604030504040204" pitchFamily="34" charset="0"/>
                <a:ea typeface="Tahoma" panose="020B0604030504040204" pitchFamily="34" charset="0"/>
                <a:cs typeface="Tahoma" panose="020B0604030504040204" pitchFamily="34" charset="0"/>
              </a:rPr>
            </a:br>
            <a:r>
              <a:rPr lang="fr-FR" sz="2000" dirty="0"/>
              <a:t>Adopter une structure lisible SELL/TELL du PAC du rythme du PAC</a:t>
            </a:r>
            <a:br>
              <a:rPr lang="fr-FR" sz="1600" b="1" dirty="0">
                <a:solidFill>
                  <a:schemeClr val="tx1"/>
                </a:solidFill>
                <a:latin typeface="Tahoma" panose="020B0604030504040204" pitchFamily="34" charset="0"/>
                <a:ea typeface="Tahoma" panose="020B0604030504040204" pitchFamily="34" charset="0"/>
                <a:cs typeface="Tahoma" panose="020B0604030504040204" pitchFamily="34" charset="0"/>
              </a:rPr>
            </a:br>
            <a:r>
              <a:rPr lang="fr-FR" sz="1600" dirty="0">
                <a:solidFill>
                  <a:schemeClr val="tx1"/>
                </a:solidFill>
                <a:latin typeface="Tahoma" panose="020B0604030504040204" pitchFamily="34" charset="0"/>
                <a:ea typeface="Tahoma" panose="020B0604030504040204" pitchFamily="34" charset="0"/>
                <a:cs typeface="Tahoma" panose="020B0604030504040204" pitchFamily="34" charset="0"/>
              </a:rPr>
              <a:t>Structurer l’année avec différents types d’opérations pour répondre à des objectifs variés : des temps forts massifs, des opérations thématiques ciblées, et des moments de mise en avant des métiers et des valeurs de l’enseigne.</a:t>
            </a:r>
            <a:br>
              <a:rPr lang="fr-FR" sz="1600" b="1" dirty="0">
                <a:solidFill>
                  <a:schemeClr val="tx1"/>
                </a:solidFill>
                <a:latin typeface="Tahoma" panose="020B0604030504040204" pitchFamily="34" charset="0"/>
                <a:ea typeface="Tahoma" panose="020B0604030504040204" pitchFamily="34" charset="0"/>
                <a:cs typeface="Tahoma" panose="020B0604030504040204" pitchFamily="34" charset="0"/>
              </a:rPr>
            </a:br>
            <a:r>
              <a:rPr lang="fr-FR" sz="1800" dirty="0"/>
              <a:t>Temps forts : </a:t>
            </a:r>
            <a:r>
              <a:rPr lang="fr-FR" sz="1400" dirty="0" err="1">
                <a:solidFill>
                  <a:schemeClr val="tx1"/>
                </a:solidFill>
                <a:latin typeface="Tahoma" panose="020B0604030504040204" pitchFamily="34" charset="0"/>
                <a:ea typeface="Tahoma" panose="020B0604030504040204" pitchFamily="34" charset="0"/>
                <a:cs typeface="Tahoma" panose="020B0604030504040204" pitchFamily="34" charset="0"/>
              </a:rPr>
              <a:t>Mega</a:t>
            </a:r>
            <a:r>
              <a:rPr lang="fr-FR" sz="1400" dirty="0">
                <a:solidFill>
                  <a:schemeClr val="tx1"/>
                </a:solidFill>
                <a:latin typeface="Tahoma" panose="020B0604030504040204" pitchFamily="34" charset="0"/>
                <a:ea typeface="Tahoma" panose="020B0604030504040204" pitchFamily="34" charset="0"/>
                <a:cs typeface="Tahoma" panose="020B0604030504040204" pitchFamily="34" charset="0"/>
              </a:rPr>
              <a:t> Promos (Anniversaire, Fête des Clients) </a:t>
            </a:r>
            <a:br>
              <a:rPr lang="fr-FR" sz="1100" dirty="0"/>
            </a:br>
            <a:r>
              <a:rPr lang="fr-FR" sz="1800" dirty="0"/>
              <a:t>Les opérations thématiques : </a:t>
            </a:r>
            <a:r>
              <a:rPr lang="fr-FR" sz="1400" dirty="0">
                <a:solidFill>
                  <a:schemeClr val="tx1"/>
                </a:solidFill>
                <a:latin typeface="Tahoma" panose="020B0604030504040204" pitchFamily="34" charset="0"/>
                <a:ea typeface="Tahoma" panose="020B0604030504040204" pitchFamily="34" charset="0"/>
                <a:cs typeface="Tahoma" panose="020B0604030504040204" pitchFamily="34" charset="0"/>
              </a:rPr>
              <a:t>de la promo autour d’un thème par ex, la santé, la beauté, Pâques ou </a:t>
            </a:r>
            <a:br>
              <a:rPr lang="fr-FR" sz="1400" b="1" dirty="0">
                <a:solidFill>
                  <a:schemeClr val="tx1"/>
                </a:solidFill>
                <a:latin typeface="Tahoma" panose="020B0604030504040204" pitchFamily="34" charset="0"/>
                <a:ea typeface="Tahoma" panose="020B0604030504040204" pitchFamily="34" charset="0"/>
                <a:cs typeface="Tahoma" panose="020B0604030504040204" pitchFamily="34" charset="0"/>
              </a:rPr>
            </a:br>
            <a:r>
              <a:rPr lang="fr-FR" sz="1800" dirty="0"/>
              <a:t>les opérations plus </a:t>
            </a:r>
            <a:r>
              <a:rPr lang="fr-FR" sz="1800" dirty="0" err="1"/>
              <a:t>positionnantes</a:t>
            </a:r>
            <a:r>
              <a:rPr lang="fr-FR" sz="1800" dirty="0"/>
              <a:t> </a:t>
            </a:r>
            <a:r>
              <a:rPr lang="fr-FR" sz="1400" dirty="0">
                <a:solidFill>
                  <a:schemeClr val="tx1"/>
                </a:solidFill>
                <a:latin typeface="Tahoma" panose="020B0604030504040204" pitchFamily="34" charset="0"/>
                <a:ea typeface="Tahoma" panose="020B0604030504040204" pitchFamily="34" charset="0"/>
                <a:cs typeface="Tahoma" panose="020B0604030504040204" pitchFamily="34" charset="0"/>
              </a:rPr>
              <a:t>autour des métiers : la fête du marché par exemple.</a:t>
            </a:r>
            <a:endParaRPr lang="fr-FR" sz="1600" dirty="0">
              <a:solidFill>
                <a:schemeClr val="tx1"/>
              </a:solidFill>
              <a:latin typeface="Tahoma" panose="020B0604030504040204" pitchFamily="34" charset="0"/>
              <a:ea typeface="Tahoma" panose="020B0604030504040204" pitchFamily="34" charset="0"/>
              <a:cs typeface="Tahoma" panose="020B0604030504040204" pitchFamily="34" charset="0"/>
            </a:endParaRPr>
          </a:p>
        </p:txBody>
      </p:sp>
      <p:sp>
        <p:nvSpPr>
          <p:cNvPr id="7" name="ZoneTexte 6">
            <a:extLst>
              <a:ext uri="{FF2B5EF4-FFF2-40B4-BE49-F238E27FC236}">
                <a16:creationId xmlns:a16="http://schemas.microsoft.com/office/drawing/2014/main" id="{E18105BB-5B1E-C20E-EEB9-897FC5669AA0}"/>
              </a:ext>
            </a:extLst>
          </p:cNvPr>
          <p:cNvSpPr txBox="1"/>
          <p:nvPr/>
        </p:nvSpPr>
        <p:spPr>
          <a:xfrm>
            <a:off x="191233" y="1143988"/>
            <a:ext cx="948837" cy="493340"/>
          </a:xfrm>
          <a:prstGeom prst="rect">
            <a:avLst/>
          </a:prstGeom>
          <a:noFill/>
        </p:spPr>
        <p:txBody>
          <a:bodyPr wrap="square">
            <a:spAutoFit/>
          </a:bodyPr>
          <a:lstStyle/>
          <a:p>
            <a:pPr marL="0" marR="0" lvl="0" indent="0" algn="l" defTabSz="914400" rtl="0" eaLnBrk="1" fontAlgn="auto" latinLnBrk="0" hangingPunct="1">
              <a:lnSpc>
                <a:spcPts val="2800"/>
              </a:lnSpc>
              <a:spcBef>
                <a:spcPts val="0"/>
              </a:spcBef>
              <a:spcAft>
                <a:spcPts val="0"/>
              </a:spcAft>
              <a:buClrTx/>
              <a:buSzTx/>
              <a:buFontTx/>
              <a:buNone/>
              <a:tabLst/>
              <a:defRPr/>
            </a:pPr>
            <a:r>
              <a:rPr kumimoji="0" lang="fr-FR" sz="4000" b="1" i="0" u="none" strike="noStrike" kern="1200" cap="none" spc="0" normalizeH="0" baseline="0" noProof="0" dirty="0">
                <a:ln>
                  <a:noFill/>
                </a:ln>
                <a:solidFill>
                  <a:prstClr val="white"/>
                </a:solidFill>
                <a:effectLst/>
                <a:highlight>
                  <a:srgbClr val="8ABD24"/>
                </a:highlight>
                <a:uLnTx/>
                <a:uFillTx/>
                <a:latin typeface="Magnel" panose="02000505000000020004" pitchFamily="2" charset="0"/>
                <a:ea typeface="+mn-ea"/>
                <a:cs typeface="+mn-cs"/>
              </a:rPr>
              <a:t>#1 </a:t>
            </a:r>
            <a:endParaRPr kumimoji="0" lang="fr-FR" sz="1800" b="1" i="0" u="none" strike="noStrike" kern="1200" cap="none" spc="0" normalizeH="0" baseline="0" noProof="0" dirty="0">
              <a:ln>
                <a:noFill/>
              </a:ln>
              <a:solidFill>
                <a:prstClr val="white"/>
              </a:solidFill>
              <a:effectLst/>
              <a:highlight>
                <a:srgbClr val="8ABD24"/>
              </a:highlight>
              <a:uLnTx/>
              <a:uFillTx/>
              <a:latin typeface="Calibri" panose="020F0502020204030204"/>
              <a:ea typeface="+mn-ea"/>
              <a:cs typeface="+mn-cs"/>
            </a:endParaRPr>
          </a:p>
        </p:txBody>
      </p:sp>
      <p:sp>
        <p:nvSpPr>
          <p:cNvPr id="5" name="ZoneTexte 4">
            <a:extLst>
              <a:ext uri="{FF2B5EF4-FFF2-40B4-BE49-F238E27FC236}">
                <a16:creationId xmlns:a16="http://schemas.microsoft.com/office/drawing/2014/main" id="{D30C2E01-7267-07D5-0947-05F13590E2F1}"/>
              </a:ext>
            </a:extLst>
          </p:cNvPr>
          <p:cNvSpPr txBox="1"/>
          <p:nvPr/>
        </p:nvSpPr>
        <p:spPr>
          <a:xfrm>
            <a:off x="191232" y="2144351"/>
            <a:ext cx="948837" cy="493340"/>
          </a:xfrm>
          <a:prstGeom prst="rect">
            <a:avLst/>
          </a:prstGeom>
          <a:noFill/>
        </p:spPr>
        <p:txBody>
          <a:bodyPr wrap="square">
            <a:spAutoFit/>
          </a:bodyPr>
          <a:lstStyle/>
          <a:p>
            <a:pPr marL="0" marR="0" lvl="0" indent="0" algn="l" defTabSz="914400" rtl="0" eaLnBrk="1" fontAlgn="auto" latinLnBrk="0" hangingPunct="1">
              <a:lnSpc>
                <a:spcPts val="2800"/>
              </a:lnSpc>
              <a:spcBef>
                <a:spcPts val="0"/>
              </a:spcBef>
              <a:spcAft>
                <a:spcPts val="0"/>
              </a:spcAft>
              <a:buClrTx/>
              <a:buSzTx/>
              <a:buFontTx/>
              <a:buNone/>
              <a:tabLst/>
              <a:defRPr/>
            </a:pPr>
            <a:r>
              <a:rPr kumimoji="0" lang="fr-FR" sz="4000" b="1" i="0" u="none" strike="noStrike" kern="1200" cap="none" spc="0" normalizeH="0" baseline="0" noProof="0" dirty="0">
                <a:ln>
                  <a:noFill/>
                </a:ln>
                <a:solidFill>
                  <a:prstClr val="white"/>
                </a:solidFill>
                <a:effectLst/>
                <a:highlight>
                  <a:srgbClr val="8ABD24"/>
                </a:highlight>
                <a:uLnTx/>
                <a:uFillTx/>
                <a:latin typeface="Magnel" panose="02000505000000020004" pitchFamily="2" charset="0"/>
                <a:ea typeface="+mn-ea"/>
                <a:cs typeface="+mn-cs"/>
              </a:rPr>
              <a:t>#2 </a:t>
            </a:r>
            <a:endParaRPr kumimoji="0" lang="fr-FR" sz="1800" b="1" i="0" u="none" strike="noStrike" kern="1200" cap="none" spc="0" normalizeH="0" baseline="0" noProof="0" dirty="0">
              <a:ln>
                <a:noFill/>
              </a:ln>
              <a:solidFill>
                <a:prstClr val="white"/>
              </a:solidFill>
              <a:effectLst/>
              <a:highlight>
                <a:srgbClr val="8ABD24"/>
              </a:highlight>
              <a:uLnTx/>
              <a:uFillTx/>
              <a:latin typeface="Calibri" panose="020F0502020204030204"/>
              <a:ea typeface="+mn-ea"/>
              <a:cs typeface="+mn-cs"/>
            </a:endParaRPr>
          </a:p>
        </p:txBody>
      </p:sp>
      <p:sp>
        <p:nvSpPr>
          <p:cNvPr id="6" name="Espace réservé du contenu 2">
            <a:extLst>
              <a:ext uri="{FF2B5EF4-FFF2-40B4-BE49-F238E27FC236}">
                <a16:creationId xmlns:a16="http://schemas.microsoft.com/office/drawing/2014/main" id="{D9A08195-9F5B-7C10-EB8D-B9289B22ED62}"/>
              </a:ext>
            </a:extLst>
          </p:cNvPr>
          <p:cNvSpPr txBox="1">
            <a:spLocks/>
          </p:cNvSpPr>
          <p:nvPr/>
        </p:nvSpPr>
        <p:spPr>
          <a:xfrm>
            <a:off x="911469" y="936844"/>
            <a:ext cx="10899531" cy="1257300"/>
          </a:xfrm>
          <a:prstGeom prst="rect">
            <a:avLst/>
          </a:prstGeom>
        </p:spPr>
        <p:txBody>
          <a:bodyPr vert="horz" lIns="91440" tIns="45720" rIns="91440" bIns="45720" rtlCol="0">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8ABD24"/>
                </a:solidFill>
                <a:latin typeface="Magnel" panose="02000505000000020004" pitchFamily="2" charset="0"/>
                <a:ea typeface="+mn-ea"/>
                <a:cs typeface="Lynx Serif" panose="02000000000000000000" pitchFamily="50" charset="0"/>
              </a:defRPr>
            </a:lvl1pPr>
            <a:lvl2pPr marL="0" indent="0" algn="l"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2pPr>
            <a:lvl3pPr marL="0" indent="-264600" algn="l" defTabSz="914400" rtl="0" eaLnBrk="1" latinLnBrk="0" hangingPunct="1">
              <a:lnSpc>
                <a:spcPct val="90000"/>
              </a:lnSpc>
              <a:spcBef>
                <a:spcPts val="500"/>
              </a:spcBef>
              <a:buFontTx/>
              <a:buBlip>
                <a:blip r:embed="rId3"/>
              </a:buBlip>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fr-FR" sz="2000" b="0" i="0" u="none" strike="noStrike" kern="1200" cap="none" spc="0" normalizeH="0" baseline="0" noProof="0" dirty="0">
                <a:ln>
                  <a:noFill/>
                </a:ln>
                <a:solidFill>
                  <a:srgbClr val="8ABD24"/>
                </a:solidFill>
                <a:effectLst/>
                <a:uLnTx/>
                <a:uFillTx/>
                <a:latin typeface="Magnel" panose="02000505000000020004" pitchFamily="2" charset="0"/>
                <a:ea typeface="+mn-ea"/>
              </a:rPr>
              <a:t>LES 65 ANS </a:t>
            </a:r>
            <a:r>
              <a:rPr kumimoji="0" lang="fr-FR" sz="2000" b="0" i="0" u="none" strike="noStrike" kern="1200" cap="none" spc="0" normalizeH="0" baseline="0" noProof="0" dirty="0">
                <a:ln>
                  <a:noFill/>
                </a:ln>
                <a:solidFill>
                  <a:srgbClr val="8ABD24"/>
                </a:solidFill>
                <a:effectLst/>
                <a:uLnTx/>
                <a:uFillTx/>
                <a:latin typeface="Magnel" panose="02000505000000020004" pitchFamily="2" charset="0"/>
                <a:ea typeface="+mn-ea"/>
                <a:sym typeface="Wingdings" panose="05000000000000000000" pitchFamily="2" charset="2"/>
              </a:rPr>
              <a:t> L’ANNIVERSAIRE </a:t>
            </a:r>
          </a:p>
          <a:p>
            <a:pPr marL="0" marR="0" lvl="2" indent="0" algn="l" defTabSz="914400" rtl="0" eaLnBrk="1" fontAlgn="auto" latinLnBrk="0" hangingPunct="1">
              <a:lnSpc>
                <a:spcPct val="90000"/>
              </a:lnSpc>
              <a:spcBef>
                <a:spcPts val="500"/>
              </a:spcBef>
              <a:spcAft>
                <a:spcPts val="0"/>
              </a:spcAft>
              <a:buClrTx/>
              <a:buSzTx/>
              <a:buFontTx/>
              <a:buNone/>
              <a:tabLst/>
              <a:defRPr/>
            </a:pPr>
            <a:r>
              <a:rPr kumimoji="0" lang="fr-FR" sz="1600" b="0"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Célébrer un anniversaire tout au long de l’année </a:t>
            </a:r>
            <a:br>
              <a:rPr kumimoji="0" lang="fr-FR" sz="1600" b="0"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br>
            <a:r>
              <a:rPr kumimoji="0" lang="fr-FR" sz="1600" b="0"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mais avec un temps fort majeur en mars  (en remplacement de </a:t>
            </a:r>
            <a:r>
              <a:rPr kumimoji="0" lang="fr-FR" sz="1600" b="0" i="0" u="none" strike="noStrike" kern="1200" cap="none" spc="0" normalizeH="0" baseline="0" noProof="0" dirty="0" err="1">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Maximatch</a:t>
            </a:r>
            <a:r>
              <a:rPr kumimoji="0" lang="fr-FR" sz="1600" b="0"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a:t>
            </a:r>
            <a:br>
              <a:rPr kumimoji="0" lang="fr-FR" sz="1600" b="0"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br>
            <a:r>
              <a:rPr kumimoji="0" lang="fr-FR" sz="1600" b="0"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avec des offres et animations spéciales</a:t>
            </a:r>
            <a:br>
              <a:rPr kumimoji="0" lang="fr-FR" sz="2400" b="0" i="0" u="none" strike="noStrike" kern="1200" cap="none" spc="0" normalizeH="0" baseline="0" noProof="0" dirty="0">
                <a:ln>
                  <a:noFill/>
                </a:ln>
                <a:solidFill>
                  <a:prstClr val="black"/>
                </a:solidFill>
                <a:effectLst/>
                <a:uLnTx/>
                <a:uFillTx/>
                <a:latin typeface="Calibri" panose="020F0502020204030204"/>
                <a:ea typeface="+mn-ea"/>
                <a:cs typeface="+mn-cs"/>
              </a:rPr>
            </a:br>
            <a:r>
              <a:rPr kumimoji="0" lang="fr-FR" sz="2000" b="0" i="0" u="none" strike="noStrike" kern="1200" cap="none" spc="0" normalizeH="0" baseline="0" noProof="0" dirty="0">
                <a:ln>
                  <a:noFill/>
                </a:ln>
                <a:solidFill>
                  <a:prstClr val="black"/>
                </a:solidFill>
                <a:effectLst/>
                <a:uLnTx/>
                <a:uFillTx/>
                <a:latin typeface="Avenir Next LT Pro" panose="020B0504020202020204" pitchFamily="34" charset="0"/>
                <a:ea typeface="+mn-ea"/>
                <a:cs typeface="+mn-cs"/>
              </a:rPr>
              <a:t> </a:t>
            </a:r>
            <a:endParaRPr kumimoji="0" lang="fr-FR" sz="16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8" name="ZoneTexte 7">
            <a:extLst>
              <a:ext uri="{FF2B5EF4-FFF2-40B4-BE49-F238E27FC236}">
                <a16:creationId xmlns:a16="http://schemas.microsoft.com/office/drawing/2014/main" id="{B586851E-F287-6C29-BC25-D27E0AE1BF81}"/>
              </a:ext>
            </a:extLst>
          </p:cNvPr>
          <p:cNvSpPr txBox="1"/>
          <p:nvPr/>
        </p:nvSpPr>
        <p:spPr>
          <a:xfrm>
            <a:off x="191232" y="2896638"/>
            <a:ext cx="948837" cy="493340"/>
          </a:xfrm>
          <a:prstGeom prst="rect">
            <a:avLst/>
          </a:prstGeom>
          <a:noFill/>
        </p:spPr>
        <p:txBody>
          <a:bodyPr wrap="square">
            <a:spAutoFit/>
          </a:bodyPr>
          <a:lstStyle/>
          <a:p>
            <a:pPr marL="0" marR="0" lvl="0" indent="0" algn="l" defTabSz="914400" rtl="0" eaLnBrk="1" fontAlgn="auto" latinLnBrk="0" hangingPunct="1">
              <a:lnSpc>
                <a:spcPts val="2800"/>
              </a:lnSpc>
              <a:spcBef>
                <a:spcPts val="0"/>
              </a:spcBef>
              <a:spcAft>
                <a:spcPts val="0"/>
              </a:spcAft>
              <a:buClrTx/>
              <a:buSzTx/>
              <a:buFontTx/>
              <a:buNone/>
              <a:tabLst/>
              <a:defRPr/>
            </a:pPr>
            <a:r>
              <a:rPr kumimoji="0" lang="fr-FR" sz="4000" b="1" i="0" u="none" strike="noStrike" kern="1200" cap="none" spc="0" normalizeH="0" baseline="0" noProof="0" dirty="0">
                <a:ln>
                  <a:noFill/>
                </a:ln>
                <a:solidFill>
                  <a:prstClr val="white"/>
                </a:solidFill>
                <a:effectLst/>
                <a:highlight>
                  <a:srgbClr val="8ABD24"/>
                </a:highlight>
                <a:uLnTx/>
                <a:uFillTx/>
                <a:latin typeface="Magnel" panose="02000505000000020004" pitchFamily="2" charset="0"/>
                <a:ea typeface="+mn-ea"/>
                <a:cs typeface="+mn-cs"/>
              </a:rPr>
              <a:t>#3 </a:t>
            </a:r>
            <a:endParaRPr kumimoji="0" lang="fr-FR" sz="1800" b="1" i="0" u="none" strike="noStrike" kern="1200" cap="none" spc="0" normalizeH="0" baseline="0" noProof="0" dirty="0">
              <a:ln>
                <a:noFill/>
              </a:ln>
              <a:solidFill>
                <a:prstClr val="white"/>
              </a:solidFill>
              <a:effectLst/>
              <a:highlight>
                <a:srgbClr val="8ABD24"/>
              </a:highlight>
              <a:uLnTx/>
              <a:uFillTx/>
              <a:latin typeface="Calibri" panose="020F0502020204030204"/>
              <a:ea typeface="+mn-ea"/>
              <a:cs typeface="+mn-cs"/>
            </a:endParaRPr>
          </a:p>
        </p:txBody>
      </p:sp>
      <p:sp>
        <p:nvSpPr>
          <p:cNvPr id="9" name="ZoneTexte 8">
            <a:extLst>
              <a:ext uri="{FF2B5EF4-FFF2-40B4-BE49-F238E27FC236}">
                <a16:creationId xmlns:a16="http://schemas.microsoft.com/office/drawing/2014/main" id="{AE500064-E805-13DF-F882-60E7904AFD83}"/>
              </a:ext>
            </a:extLst>
          </p:cNvPr>
          <p:cNvSpPr txBox="1"/>
          <p:nvPr/>
        </p:nvSpPr>
        <p:spPr>
          <a:xfrm>
            <a:off x="191231" y="3685836"/>
            <a:ext cx="948837" cy="493340"/>
          </a:xfrm>
          <a:prstGeom prst="rect">
            <a:avLst/>
          </a:prstGeom>
          <a:noFill/>
        </p:spPr>
        <p:txBody>
          <a:bodyPr wrap="square">
            <a:spAutoFit/>
          </a:bodyPr>
          <a:lstStyle/>
          <a:p>
            <a:pPr marL="0" marR="0" lvl="0" indent="0" algn="l" defTabSz="914400" rtl="0" eaLnBrk="1" fontAlgn="auto" latinLnBrk="0" hangingPunct="1">
              <a:lnSpc>
                <a:spcPts val="2800"/>
              </a:lnSpc>
              <a:spcBef>
                <a:spcPts val="0"/>
              </a:spcBef>
              <a:spcAft>
                <a:spcPts val="0"/>
              </a:spcAft>
              <a:buClrTx/>
              <a:buSzTx/>
              <a:buFontTx/>
              <a:buNone/>
              <a:tabLst/>
              <a:defRPr/>
            </a:pPr>
            <a:r>
              <a:rPr kumimoji="0" lang="fr-FR" sz="4000" b="1" i="0" u="none" strike="noStrike" kern="1200" cap="none" spc="0" normalizeH="0" baseline="0" noProof="0" dirty="0">
                <a:ln>
                  <a:noFill/>
                </a:ln>
                <a:solidFill>
                  <a:prstClr val="white"/>
                </a:solidFill>
                <a:effectLst/>
                <a:highlight>
                  <a:srgbClr val="8ABD24"/>
                </a:highlight>
                <a:uLnTx/>
                <a:uFillTx/>
                <a:latin typeface="Magnel" panose="02000505000000020004" pitchFamily="2" charset="0"/>
                <a:ea typeface="+mn-ea"/>
                <a:cs typeface="+mn-cs"/>
              </a:rPr>
              <a:t>#4 </a:t>
            </a:r>
            <a:endParaRPr kumimoji="0" lang="fr-FR" sz="1800" b="1" i="0" u="none" strike="noStrike" kern="1200" cap="none" spc="0" normalizeH="0" baseline="0" noProof="0" dirty="0">
              <a:ln>
                <a:noFill/>
              </a:ln>
              <a:solidFill>
                <a:prstClr val="white"/>
              </a:solidFill>
              <a:effectLst/>
              <a:highlight>
                <a:srgbClr val="8ABD24"/>
              </a:highlight>
              <a:uLnTx/>
              <a:uFillTx/>
              <a:latin typeface="Calibri" panose="020F0502020204030204"/>
              <a:ea typeface="+mn-ea"/>
              <a:cs typeface="+mn-cs"/>
            </a:endParaRPr>
          </a:p>
        </p:txBody>
      </p:sp>
      <p:sp>
        <p:nvSpPr>
          <p:cNvPr id="10" name="ZoneTexte 9">
            <a:extLst>
              <a:ext uri="{FF2B5EF4-FFF2-40B4-BE49-F238E27FC236}">
                <a16:creationId xmlns:a16="http://schemas.microsoft.com/office/drawing/2014/main" id="{418B68E1-2E7E-4EBE-7021-BF0DEF79A8FB}"/>
              </a:ext>
            </a:extLst>
          </p:cNvPr>
          <p:cNvSpPr txBox="1"/>
          <p:nvPr/>
        </p:nvSpPr>
        <p:spPr>
          <a:xfrm>
            <a:off x="191230" y="4475034"/>
            <a:ext cx="948837" cy="493340"/>
          </a:xfrm>
          <a:prstGeom prst="rect">
            <a:avLst/>
          </a:prstGeom>
          <a:noFill/>
        </p:spPr>
        <p:txBody>
          <a:bodyPr wrap="square">
            <a:spAutoFit/>
          </a:bodyPr>
          <a:lstStyle/>
          <a:p>
            <a:pPr marL="0" marR="0" lvl="0" indent="0" algn="l" defTabSz="914400" rtl="0" eaLnBrk="1" fontAlgn="auto" latinLnBrk="0" hangingPunct="1">
              <a:lnSpc>
                <a:spcPts val="2800"/>
              </a:lnSpc>
              <a:spcBef>
                <a:spcPts val="0"/>
              </a:spcBef>
              <a:spcAft>
                <a:spcPts val="0"/>
              </a:spcAft>
              <a:buClrTx/>
              <a:buSzTx/>
              <a:buFontTx/>
              <a:buNone/>
              <a:tabLst/>
              <a:defRPr/>
            </a:pPr>
            <a:r>
              <a:rPr kumimoji="0" lang="fr-FR" sz="4000" b="1" i="0" u="none" strike="noStrike" kern="1200" cap="none" spc="0" normalizeH="0" baseline="0" noProof="0" dirty="0">
                <a:ln>
                  <a:noFill/>
                </a:ln>
                <a:solidFill>
                  <a:prstClr val="white"/>
                </a:solidFill>
                <a:effectLst/>
                <a:highlight>
                  <a:srgbClr val="8ABD24"/>
                </a:highlight>
                <a:uLnTx/>
                <a:uFillTx/>
                <a:latin typeface="Magnel" panose="02000505000000020004" pitchFamily="2" charset="0"/>
                <a:ea typeface="+mn-ea"/>
                <a:cs typeface="+mn-cs"/>
              </a:rPr>
              <a:t>#5 </a:t>
            </a:r>
            <a:endParaRPr kumimoji="0" lang="fr-FR" sz="1800" b="1" i="0" u="none" strike="noStrike" kern="1200" cap="none" spc="0" normalizeH="0" baseline="0" noProof="0" dirty="0">
              <a:ln>
                <a:noFill/>
              </a:ln>
              <a:solidFill>
                <a:prstClr val="white"/>
              </a:solidFill>
              <a:effectLst/>
              <a:highlight>
                <a:srgbClr val="8ABD24"/>
              </a:highlight>
              <a:uLnTx/>
              <a:uFillTx/>
              <a:latin typeface="Calibri" panose="020F0502020204030204"/>
              <a:ea typeface="+mn-ea"/>
              <a:cs typeface="+mn-cs"/>
            </a:endParaRPr>
          </a:p>
        </p:txBody>
      </p:sp>
      <p:sp>
        <p:nvSpPr>
          <p:cNvPr id="4" name="ZoneTexte 3">
            <a:extLst>
              <a:ext uri="{FF2B5EF4-FFF2-40B4-BE49-F238E27FC236}">
                <a16:creationId xmlns:a16="http://schemas.microsoft.com/office/drawing/2014/main" id="{C5D02F7B-08D7-C8F0-995E-F4C044C288D1}"/>
              </a:ext>
            </a:extLst>
          </p:cNvPr>
          <p:cNvSpPr txBox="1"/>
          <p:nvPr/>
        </p:nvSpPr>
        <p:spPr>
          <a:xfrm>
            <a:off x="191233" y="6075584"/>
            <a:ext cx="948837" cy="493340"/>
          </a:xfrm>
          <a:prstGeom prst="rect">
            <a:avLst/>
          </a:prstGeom>
          <a:noFill/>
        </p:spPr>
        <p:txBody>
          <a:bodyPr wrap="square">
            <a:spAutoFit/>
          </a:bodyPr>
          <a:lstStyle/>
          <a:p>
            <a:pPr marL="0" marR="0" lvl="0" indent="0" algn="l" defTabSz="914400" rtl="0" eaLnBrk="1" fontAlgn="auto" latinLnBrk="0" hangingPunct="1">
              <a:lnSpc>
                <a:spcPts val="2800"/>
              </a:lnSpc>
              <a:spcBef>
                <a:spcPts val="0"/>
              </a:spcBef>
              <a:spcAft>
                <a:spcPts val="0"/>
              </a:spcAft>
              <a:buClrTx/>
              <a:buSzTx/>
              <a:buFontTx/>
              <a:buNone/>
              <a:tabLst/>
              <a:defRPr/>
            </a:pPr>
            <a:r>
              <a:rPr kumimoji="0" lang="fr-FR" sz="4000" b="1" i="0" u="none" strike="noStrike" kern="1200" cap="none" spc="0" normalizeH="0" baseline="0" noProof="0" dirty="0">
                <a:ln>
                  <a:noFill/>
                </a:ln>
                <a:solidFill>
                  <a:prstClr val="white"/>
                </a:solidFill>
                <a:effectLst/>
                <a:highlight>
                  <a:srgbClr val="8ABD24"/>
                </a:highlight>
                <a:uLnTx/>
                <a:uFillTx/>
                <a:latin typeface="Magnel" panose="02000505000000020004" pitchFamily="2" charset="0"/>
                <a:ea typeface="+mn-ea"/>
                <a:cs typeface="+mn-cs"/>
              </a:rPr>
              <a:t>#6 </a:t>
            </a:r>
            <a:endParaRPr kumimoji="0" lang="fr-FR" sz="1800" b="1" i="0" u="none" strike="noStrike" kern="1200" cap="none" spc="0" normalizeH="0" baseline="0" noProof="0" dirty="0">
              <a:ln>
                <a:noFill/>
              </a:ln>
              <a:solidFill>
                <a:prstClr val="white"/>
              </a:solidFill>
              <a:effectLst/>
              <a:highlight>
                <a:srgbClr val="8ABD24"/>
              </a:highlight>
              <a:uLnTx/>
              <a:uFillTx/>
              <a:latin typeface="Calibri" panose="020F0502020204030204"/>
              <a:ea typeface="+mn-ea"/>
              <a:cs typeface="+mn-cs"/>
            </a:endParaRPr>
          </a:p>
        </p:txBody>
      </p:sp>
      <p:sp>
        <p:nvSpPr>
          <p:cNvPr id="11" name="Espace réservé du contenu 2">
            <a:extLst>
              <a:ext uri="{FF2B5EF4-FFF2-40B4-BE49-F238E27FC236}">
                <a16:creationId xmlns:a16="http://schemas.microsoft.com/office/drawing/2014/main" id="{A1C7E664-525B-4733-8372-AF47E5B26476}"/>
              </a:ext>
            </a:extLst>
          </p:cNvPr>
          <p:cNvSpPr txBox="1">
            <a:spLocks/>
          </p:cNvSpPr>
          <p:nvPr/>
        </p:nvSpPr>
        <p:spPr>
          <a:xfrm>
            <a:off x="911469" y="5868440"/>
            <a:ext cx="10899531" cy="1257300"/>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8ABD24"/>
                </a:solidFill>
                <a:latin typeface="Magnel" panose="02000505000000020004" pitchFamily="2" charset="0"/>
                <a:ea typeface="+mn-ea"/>
                <a:cs typeface="Lynx Serif" panose="02000000000000000000" pitchFamily="50" charset="0"/>
              </a:defRPr>
            </a:lvl1pPr>
            <a:lvl2pPr marL="0" indent="0" algn="l"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2pPr>
            <a:lvl3pPr marL="0" indent="-264600" algn="l" defTabSz="914400" rtl="0" eaLnBrk="1" latinLnBrk="0" hangingPunct="1">
              <a:lnSpc>
                <a:spcPct val="90000"/>
              </a:lnSpc>
              <a:spcBef>
                <a:spcPts val="500"/>
              </a:spcBef>
              <a:buFontTx/>
              <a:buBlip>
                <a:blip r:embed="rId3"/>
              </a:buBlip>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fr-FR" sz="2000" b="0" i="0" u="none" strike="noStrike" kern="1200" cap="none" spc="0" normalizeH="0" baseline="0" noProof="0" dirty="0">
                <a:ln>
                  <a:noFill/>
                </a:ln>
                <a:solidFill>
                  <a:srgbClr val="8ABD24"/>
                </a:solidFill>
                <a:effectLst/>
                <a:uLnTx/>
                <a:uFillTx/>
                <a:latin typeface="Magnel" panose="02000505000000020004" pitchFamily="2" charset="0"/>
                <a:ea typeface="+mn-ea"/>
              </a:rPr>
              <a:t>Innover à travers de nouvelles opérations</a:t>
            </a:r>
            <a:endParaRPr kumimoji="0" lang="fr-FR" sz="2000" b="0" i="0" u="none" strike="noStrike" kern="1200" cap="none" spc="0" normalizeH="0" baseline="0" noProof="0" dirty="0">
              <a:ln>
                <a:noFill/>
              </a:ln>
              <a:solidFill>
                <a:srgbClr val="8ABD24"/>
              </a:solidFill>
              <a:effectLst/>
              <a:uLnTx/>
              <a:uFillTx/>
              <a:latin typeface="Magnel" panose="02000505000000020004" pitchFamily="2" charset="0"/>
              <a:ea typeface="+mn-ea"/>
              <a:sym typeface="Wingdings" panose="05000000000000000000" pitchFamily="2" charset="2"/>
            </a:endParaRPr>
          </a:p>
          <a:p>
            <a:pPr marL="0" marR="0" lvl="2" indent="0" algn="l" defTabSz="914400" rtl="0" eaLnBrk="1" fontAlgn="auto" latinLnBrk="0" hangingPunct="1">
              <a:lnSpc>
                <a:spcPct val="90000"/>
              </a:lnSpc>
              <a:spcBef>
                <a:spcPts val="500"/>
              </a:spcBef>
              <a:spcAft>
                <a:spcPts val="0"/>
              </a:spcAft>
              <a:buClrTx/>
              <a:buSzTx/>
              <a:buFontTx/>
              <a:buNone/>
              <a:tabLst/>
              <a:defRPr/>
            </a:pPr>
            <a:r>
              <a:rPr kumimoji="0" lang="fr-FR" sz="1600" b="0"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Concevoir de nouvelles opérations qui répondent et nourrissent les 3 piliers de la stratégie com 2025</a:t>
            </a:r>
            <a:endParaRPr kumimoji="0" lang="fr-FR" sz="16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24471822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6A7242-AB94-2D0A-E132-399F2E9A6C6F}"/>
            </a:ext>
          </a:extLst>
        </p:cNvPr>
        <p:cNvGrpSpPr/>
        <p:nvPr/>
      </p:nvGrpSpPr>
      <p:grpSpPr>
        <a:xfrm>
          <a:off x="0" y="0"/>
          <a:ext cx="0" cy="0"/>
          <a:chOff x="0" y="0"/>
          <a:chExt cx="0" cy="0"/>
        </a:xfrm>
      </p:grpSpPr>
      <p:sp>
        <p:nvSpPr>
          <p:cNvPr id="2" name="ZoneTexte 1">
            <a:extLst>
              <a:ext uri="{FF2B5EF4-FFF2-40B4-BE49-F238E27FC236}">
                <a16:creationId xmlns:a16="http://schemas.microsoft.com/office/drawing/2014/main" id="{751D3A10-59F9-9703-DC65-DBD58ABEA42D}"/>
              </a:ext>
            </a:extLst>
          </p:cNvPr>
          <p:cNvSpPr txBox="1"/>
          <p:nvPr/>
        </p:nvSpPr>
        <p:spPr>
          <a:xfrm>
            <a:off x="574766" y="444137"/>
            <a:ext cx="8347157" cy="646331"/>
          </a:xfrm>
          <a:prstGeom prst="rect">
            <a:avLst/>
          </a:prstGeom>
          <a:noFill/>
        </p:spPr>
        <p:txBody>
          <a:bodyPr wrap="none" rtlCol="0">
            <a:spAutoFit/>
          </a:bodyPr>
          <a:lstStyle/>
          <a:p>
            <a:r>
              <a:rPr lang="fr-FR" sz="3600" b="1" dirty="0">
                <a:latin typeface="Tahoma" panose="020B0604030504040204" pitchFamily="34" charset="0"/>
                <a:ea typeface="Tahoma" panose="020B0604030504040204" pitchFamily="34" charset="0"/>
                <a:cs typeface="Tahoma" panose="020B0604030504040204" pitchFamily="34" charset="0"/>
              </a:rPr>
              <a:t>65 ANS - Une thématique Fil Rouge</a:t>
            </a:r>
          </a:p>
        </p:txBody>
      </p:sp>
      <p:sp>
        <p:nvSpPr>
          <p:cNvPr id="3" name="ZoneTexte 2">
            <a:extLst>
              <a:ext uri="{FF2B5EF4-FFF2-40B4-BE49-F238E27FC236}">
                <a16:creationId xmlns:a16="http://schemas.microsoft.com/office/drawing/2014/main" id="{0DA4EB54-4662-53BF-A519-E74D4CE6F164}"/>
              </a:ext>
            </a:extLst>
          </p:cNvPr>
          <p:cNvSpPr txBox="1"/>
          <p:nvPr/>
        </p:nvSpPr>
        <p:spPr>
          <a:xfrm>
            <a:off x="574766" y="1362280"/>
            <a:ext cx="9605554" cy="1200329"/>
          </a:xfrm>
          <a:prstGeom prst="rect">
            <a:avLst/>
          </a:prstGeom>
          <a:noFill/>
        </p:spPr>
        <p:txBody>
          <a:bodyPr wrap="square" rtlCol="0">
            <a:spAutoFit/>
          </a:bodyPr>
          <a:lstStyle/>
          <a:p>
            <a:r>
              <a:rPr lang="fr-FR" dirty="0">
                <a:latin typeface="Tahoma" panose="020B0604030504040204" pitchFamily="34" charset="0"/>
                <a:ea typeface="Tahoma" panose="020B0604030504040204" pitchFamily="34" charset="0"/>
                <a:cs typeface="Tahoma" panose="020B0604030504040204" pitchFamily="34" charset="0"/>
              </a:rPr>
              <a:t>En 2025, Supermarché Match célèbre ses </a:t>
            </a:r>
            <a:r>
              <a:rPr lang="fr-FR" b="1" dirty="0">
                <a:latin typeface="Tahoma" panose="020B0604030504040204" pitchFamily="34" charset="0"/>
                <a:ea typeface="Tahoma" panose="020B0604030504040204" pitchFamily="34" charset="0"/>
                <a:cs typeface="Tahoma" panose="020B0604030504040204" pitchFamily="34" charset="0"/>
              </a:rPr>
              <a:t>65 ans</a:t>
            </a:r>
            <a:r>
              <a:rPr lang="fr-FR" dirty="0">
                <a:latin typeface="Tahoma" panose="020B0604030504040204" pitchFamily="34" charset="0"/>
                <a:ea typeface="Tahoma" panose="020B0604030504040204" pitchFamily="34" charset="0"/>
                <a:cs typeface="Tahoma" panose="020B0604030504040204" pitchFamily="34" charset="0"/>
              </a:rPr>
              <a:t>, un anniversaire marquant qui offre une </a:t>
            </a:r>
            <a:r>
              <a:rPr lang="fr-FR" b="1" dirty="0">
                <a:latin typeface="Tahoma" panose="020B0604030504040204" pitchFamily="34" charset="0"/>
                <a:ea typeface="Tahoma" panose="020B0604030504040204" pitchFamily="34" charset="0"/>
                <a:cs typeface="Tahoma" panose="020B0604030504040204" pitchFamily="34" charset="0"/>
              </a:rPr>
              <a:t>opportunité unique</a:t>
            </a:r>
            <a:r>
              <a:rPr lang="fr-FR" dirty="0">
                <a:latin typeface="Tahoma" panose="020B0604030504040204" pitchFamily="34" charset="0"/>
                <a:ea typeface="Tahoma" panose="020B0604030504040204" pitchFamily="34" charset="0"/>
                <a:cs typeface="Tahoma" panose="020B0604030504040204" pitchFamily="34" charset="0"/>
              </a:rPr>
              <a:t> de renforcer l’attachement à la marque et de </a:t>
            </a:r>
            <a:r>
              <a:rPr lang="fr-FR" b="1" dirty="0">
                <a:latin typeface="Tahoma" panose="020B0604030504040204" pitchFamily="34" charset="0"/>
                <a:ea typeface="Tahoma" panose="020B0604030504040204" pitchFamily="34" charset="0"/>
                <a:cs typeface="Tahoma" panose="020B0604030504040204" pitchFamily="34" charset="0"/>
              </a:rPr>
              <a:t>dynamiser l'ensemble du PAC</a:t>
            </a:r>
            <a:r>
              <a:rPr lang="fr-FR" dirty="0">
                <a:latin typeface="Tahoma" panose="020B0604030504040204" pitchFamily="34" charset="0"/>
                <a:ea typeface="Tahoma" panose="020B0604030504040204" pitchFamily="34" charset="0"/>
                <a:cs typeface="Tahoma" panose="020B0604030504040204" pitchFamily="34" charset="0"/>
              </a:rPr>
              <a:t> à travers une </a:t>
            </a:r>
            <a:r>
              <a:rPr lang="fr-FR" b="1" dirty="0">
                <a:latin typeface="Tahoma" panose="020B0604030504040204" pitchFamily="34" charset="0"/>
                <a:ea typeface="Tahoma" panose="020B0604030504040204" pitchFamily="34" charset="0"/>
                <a:cs typeface="Tahoma" panose="020B0604030504040204" pitchFamily="34" charset="0"/>
              </a:rPr>
              <a:t>prise de parole fil rouge</a:t>
            </a:r>
            <a:r>
              <a:rPr lang="fr-FR" dirty="0">
                <a:latin typeface="Tahoma" panose="020B0604030504040204" pitchFamily="34" charset="0"/>
                <a:ea typeface="Tahoma" panose="020B0604030504040204" pitchFamily="34" charset="0"/>
                <a:cs typeface="Tahoma" panose="020B0604030504040204" pitchFamily="34" charset="0"/>
              </a:rPr>
              <a:t>. Cet événement va rythmer l’année, avec un </a:t>
            </a:r>
            <a:r>
              <a:rPr lang="fr-FR" b="1" dirty="0">
                <a:latin typeface="Tahoma" panose="020B0604030504040204" pitchFamily="34" charset="0"/>
                <a:ea typeface="Tahoma" panose="020B0604030504040204" pitchFamily="34" charset="0"/>
                <a:cs typeface="Tahoma" panose="020B0604030504040204" pitchFamily="34" charset="0"/>
              </a:rPr>
              <a:t>point culminant en mars</a:t>
            </a:r>
            <a:r>
              <a:rPr lang="fr-FR" dirty="0">
                <a:latin typeface="Tahoma" panose="020B0604030504040204" pitchFamily="34" charset="0"/>
                <a:ea typeface="Tahoma" panose="020B0604030504040204" pitchFamily="34" charset="0"/>
                <a:cs typeface="Tahoma" panose="020B0604030504040204" pitchFamily="34" charset="0"/>
              </a:rPr>
              <a:t> dédié à une opération anniversaire majeure.</a:t>
            </a:r>
          </a:p>
        </p:txBody>
      </p:sp>
      <p:sp>
        <p:nvSpPr>
          <p:cNvPr id="6" name="ZoneTexte 5">
            <a:extLst>
              <a:ext uri="{FF2B5EF4-FFF2-40B4-BE49-F238E27FC236}">
                <a16:creationId xmlns:a16="http://schemas.microsoft.com/office/drawing/2014/main" id="{8760323C-E4C0-C0ED-B495-BD1C42216741}"/>
              </a:ext>
            </a:extLst>
          </p:cNvPr>
          <p:cNvSpPr txBox="1"/>
          <p:nvPr/>
        </p:nvSpPr>
        <p:spPr>
          <a:xfrm>
            <a:off x="574766" y="2690336"/>
            <a:ext cx="10998926" cy="1477328"/>
          </a:xfrm>
          <a:prstGeom prst="rect">
            <a:avLst/>
          </a:prstGeom>
          <a:noFill/>
        </p:spPr>
        <p:txBody>
          <a:bodyPr wrap="square">
            <a:spAutoFit/>
          </a:bodyPr>
          <a:lstStyle/>
          <a:p>
            <a:r>
              <a:rPr lang="fr-FR" b="1"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t>Mécanique : Un Fil Rouge Révélateur de Valeur</a:t>
            </a:r>
          </a:p>
          <a:p>
            <a:r>
              <a:rPr lang="fr-FR" dirty="0">
                <a:latin typeface="Tahoma" panose="020B0604030504040204" pitchFamily="34" charset="0"/>
                <a:ea typeface="Tahoma" panose="020B0604030504040204" pitchFamily="34" charset="0"/>
                <a:cs typeface="Tahoma" panose="020B0604030504040204" pitchFamily="34" charset="0"/>
              </a:rPr>
              <a:t>L’anniversaire agit comme un </a:t>
            </a:r>
            <a:r>
              <a:rPr lang="fr-FR" b="1" dirty="0">
                <a:latin typeface="Tahoma" panose="020B0604030504040204" pitchFamily="34" charset="0"/>
                <a:ea typeface="Tahoma" panose="020B0604030504040204" pitchFamily="34" charset="0"/>
                <a:cs typeface="Tahoma" panose="020B0604030504040204" pitchFamily="34" charset="0"/>
              </a:rPr>
              <a:t>élément déclencheur</a:t>
            </a:r>
            <a:r>
              <a:rPr lang="fr-FR" dirty="0">
                <a:latin typeface="Tahoma" panose="020B0604030504040204" pitchFamily="34" charset="0"/>
                <a:ea typeface="Tahoma" panose="020B0604030504040204" pitchFamily="34" charset="0"/>
                <a:cs typeface="Tahoma" panose="020B0604030504040204" pitchFamily="34" charset="0"/>
              </a:rPr>
              <a:t> d’événements réguliers, permettant de relayer des offres ciblées et événementielles autour des </a:t>
            </a:r>
            <a:r>
              <a:rPr lang="fr-FR" b="1" dirty="0">
                <a:latin typeface="Tahoma" panose="020B0604030504040204" pitchFamily="34" charset="0"/>
                <a:ea typeface="Tahoma" panose="020B0604030504040204" pitchFamily="34" charset="0"/>
                <a:cs typeface="Tahoma" panose="020B0604030504040204" pitchFamily="34" charset="0"/>
              </a:rPr>
              <a:t>produits Totem</a:t>
            </a:r>
            <a:r>
              <a:rPr lang="fr-FR" dirty="0">
                <a:latin typeface="Tahoma" panose="020B0604030504040204" pitchFamily="34" charset="0"/>
                <a:ea typeface="Tahoma" panose="020B0604030504040204" pitchFamily="34" charset="0"/>
                <a:cs typeface="Tahoma" panose="020B0604030504040204" pitchFamily="34" charset="0"/>
              </a:rPr>
              <a:t>, des </a:t>
            </a:r>
            <a:r>
              <a:rPr lang="fr-FR" b="1" dirty="0">
                <a:latin typeface="Tahoma" panose="020B0604030504040204" pitchFamily="34" charset="0"/>
                <a:ea typeface="Tahoma" panose="020B0604030504040204" pitchFamily="34" charset="0"/>
                <a:cs typeface="Tahoma" panose="020B0604030504040204" pitchFamily="34" charset="0"/>
              </a:rPr>
              <a:t>PPNP</a:t>
            </a:r>
            <a:r>
              <a:rPr lang="fr-FR" dirty="0">
                <a:latin typeface="Tahoma" panose="020B0604030504040204" pitchFamily="34" charset="0"/>
                <a:ea typeface="Tahoma" panose="020B0604030504040204" pitchFamily="34" charset="0"/>
                <a:cs typeface="Tahoma" panose="020B0604030504040204" pitchFamily="34" charset="0"/>
              </a:rPr>
              <a:t>, et des opérations commerciales emblématiques de l'enseigne. Chaque temps fort de l’année peut ainsi être associé à une thématique ou à des actions spécifiques en lien avec les </a:t>
            </a:r>
            <a:r>
              <a:rPr lang="fr-FR" b="1" dirty="0">
                <a:latin typeface="Tahoma" panose="020B0604030504040204" pitchFamily="34" charset="0"/>
                <a:ea typeface="Tahoma" panose="020B0604030504040204" pitchFamily="34" charset="0"/>
                <a:cs typeface="Tahoma" panose="020B0604030504040204" pitchFamily="34" charset="0"/>
              </a:rPr>
              <a:t>65 ans</a:t>
            </a:r>
            <a:r>
              <a:rPr lang="fr-FR" dirty="0">
                <a:latin typeface="Tahoma" panose="020B0604030504040204" pitchFamily="34" charset="0"/>
                <a:ea typeface="Tahoma" panose="020B0604030504040204" pitchFamily="34" charset="0"/>
                <a:cs typeface="Tahoma" panose="020B0604030504040204" pitchFamily="34" charset="0"/>
              </a:rPr>
              <a:t>, maximisant ainsi l’impact de chaque activation.</a:t>
            </a:r>
          </a:p>
        </p:txBody>
      </p:sp>
      <p:sp>
        <p:nvSpPr>
          <p:cNvPr id="7" name="ZoneTexte 6">
            <a:extLst>
              <a:ext uri="{FF2B5EF4-FFF2-40B4-BE49-F238E27FC236}">
                <a16:creationId xmlns:a16="http://schemas.microsoft.com/office/drawing/2014/main" id="{9046DC2C-5543-08DE-ED2B-1B7D8E7720E0}"/>
              </a:ext>
            </a:extLst>
          </p:cNvPr>
          <p:cNvSpPr txBox="1"/>
          <p:nvPr/>
        </p:nvSpPr>
        <p:spPr>
          <a:xfrm>
            <a:off x="596537" y="4540908"/>
            <a:ext cx="10998926" cy="646331"/>
          </a:xfrm>
          <a:prstGeom prst="rect">
            <a:avLst/>
          </a:prstGeom>
          <a:noFill/>
        </p:spPr>
        <p:txBody>
          <a:bodyPr wrap="square">
            <a:spAutoFit/>
          </a:bodyPr>
          <a:lstStyle/>
          <a:p>
            <a:r>
              <a:rPr lang="fr-FR" b="1"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t>Un Pic d’Intensité : L'Opération Majeure de Mars</a:t>
            </a:r>
            <a:br>
              <a:rPr lang="fr-FR" b="1"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br>
            <a:r>
              <a:rPr lang="fr-FR" dirty="0">
                <a:latin typeface="Tahoma" panose="020B0604030504040204" pitchFamily="34" charset="0"/>
                <a:ea typeface="Tahoma" panose="020B0604030504040204" pitchFamily="34" charset="0"/>
                <a:cs typeface="Tahoma" panose="020B0604030504040204" pitchFamily="34" charset="0"/>
              </a:rPr>
              <a:t>Le mois de mars sera marqué par une opération d'envergure entièrement dédiée aux 65 ans de Match.</a:t>
            </a:r>
          </a:p>
        </p:txBody>
      </p:sp>
    </p:spTree>
    <p:extLst>
      <p:ext uri="{BB962C8B-B14F-4D97-AF65-F5344CB8AC3E}">
        <p14:creationId xmlns:p14="http://schemas.microsoft.com/office/powerpoint/2010/main" val="212783689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712E64-6089-AC18-0C7A-321B944C120E}"/>
            </a:ext>
          </a:extLst>
        </p:cNvPr>
        <p:cNvGrpSpPr/>
        <p:nvPr/>
      </p:nvGrpSpPr>
      <p:grpSpPr>
        <a:xfrm>
          <a:off x="0" y="0"/>
          <a:ext cx="0" cy="0"/>
          <a:chOff x="0" y="0"/>
          <a:chExt cx="0" cy="0"/>
        </a:xfrm>
      </p:grpSpPr>
      <p:sp>
        <p:nvSpPr>
          <p:cNvPr id="2" name="ZoneTexte 1">
            <a:extLst>
              <a:ext uri="{FF2B5EF4-FFF2-40B4-BE49-F238E27FC236}">
                <a16:creationId xmlns:a16="http://schemas.microsoft.com/office/drawing/2014/main" id="{5EE3909A-07F1-7CF6-45C1-EC277A456C6C}"/>
              </a:ext>
            </a:extLst>
          </p:cNvPr>
          <p:cNvSpPr txBox="1"/>
          <p:nvPr/>
        </p:nvSpPr>
        <p:spPr>
          <a:xfrm>
            <a:off x="574766" y="444137"/>
            <a:ext cx="8347157" cy="646331"/>
          </a:xfrm>
          <a:prstGeom prst="rect">
            <a:avLst/>
          </a:prstGeom>
          <a:noFill/>
        </p:spPr>
        <p:txBody>
          <a:bodyPr wrap="none" rtlCol="0">
            <a:spAutoFit/>
          </a:bodyPr>
          <a:lstStyle/>
          <a:p>
            <a:r>
              <a:rPr lang="fr-FR" sz="3600" b="1" dirty="0">
                <a:latin typeface="Tahoma" panose="020B0604030504040204" pitchFamily="34" charset="0"/>
                <a:ea typeface="Tahoma" panose="020B0604030504040204" pitchFamily="34" charset="0"/>
                <a:cs typeface="Tahoma" panose="020B0604030504040204" pitchFamily="34" charset="0"/>
              </a:rPr>
              <a:t>65 ANS - Une thématique Fil Rouge</a:t>
            </a:r>
          </a:p>
        </p:txBody>
      </p:sp>
      <p:sp>
        <p:nvSpPr>
          <p:cNvPr id="3" name="ZoneTexte 2">
            <a:extLst>
              <a:ext uri="{FF2B5EF4-FFF2-40B4-BE49-F238E27FC236}">
                <a16:creationId xmlns:a16="http://schemas.microsoft.com/office/drawing/2014/main" id="{1445C0A4-62A3-55D9-D94F-57A8CDDB1D58}"/>
              </a:ext>
            </a:extLst>
          </p:cNvPr>
          <p:cNvSpPr txBox="1"/>
          <p:nvPr/>
        </p:nvSpPr>
        <p:spPr>
          <a:xfrm>
            <a:off x="574766" y="1362280"/>
            <a:ext cx="9605554" cy="1200329"/>
          </a:xfrm>
          <a:prstGeom prst="rect">
            <a:avLst/>
          </a:prstGeom>
          <a:noFill/>
        </p:spPr>
        <p:txBody>
          <a:bodyPr wrap="square" rtlCol="0">
            <a:spAutoFit/>
          </a:bodyPr>
          <a:lstStyle/>
          <a:p>
            <a:r>
              <a:rPr lang="fr-FR" dirty="0">
                <a:latin typeface="Tahoma" panose="020B0604030504040204" pitchFamily="34" charset="0"/>
                <a:ea typeface="Tahoma" panose="020B0604030504040204" pitchFamily="34" charset="0"/>
                <a:cs typeface="Tahoma" panose="020B0604030504040204" pitchFamily="34" charset="0"/>
              </a:rPr>
              <a:t>En 2025, Supermarché Match célèbre ses </a:t>
            </a:r>
            <a:r>
              <a:rPr lang="fr-FR" b="1" dirty="0">
                <a:latin typeface="Tahoma" panose="020B0604030504040204" pitchFamily="34" charset="0"/>
                <a:ea typeface="Tahoma" panose="020B0604030504040204" pitchFamily="34" charset="0"/>
                <a:cs typeface="Tahoma" panose="020B0604030504040204" pitchFamily="34" charset="0"/>
              </a:rPr>
              <a:t>65 ans</a:t>
            </a:r>
            <a:r>
              <a:rPr lang="fr-FR" dirty="0">
                <a:latin typeface="Tahoma" panose="020B0604030504040204" pitchFamily="34" charset="0"/>
                <a:ea typeface="Tahoma" panose="020B0604030504040204" pitchFamily="34" charset="0"/>
                <a:cs typeface="Tahoma" panose="020B0604030504040204" pitchFamily="34" charset="0"/>
              </a:rPr>
              <a:t>, un anniversaire marquant qui offre une </a:t>
            </a:r>
            <a:r>
              <a:rPr lang="fr-FR" b="1" dirty="0">
                <a:latin typeface="Tahoma" panose="020B0604030504040204" pitchFamily="34" charset="0"/>
                <a:ea typeface="Tahoma" panose="020B0604030504040204" pitchFamily="34" charset="0"/>
                <a:cs typeface="Tahoma" panose="020B0604030504040204" pitchFamily="34" charset="0"/>
              </a:rPr>
              <a:t>opportunité unique</a:t>
            </a:r>
            <a:r>
              <a:rPr lang="fr-FR" dirty="0">
                <a:latin typeface="Tahoma" panose="020B0604030504040204" pitchFamily="34" charset="0"/>
                <a:ea typeface="Tahoma" panose="020B0604030504040204" pitchFamily="34" charset="0"/>
                <a:cs typeface="Tahoma" panose="020B0604030504040204" pitchFamily="34" charset="0"/>
              </a:rPr>
              <a:t> de renforcer l’attachement à la marque et de </a:t>
            </a:r>
            <a:r>
              <a:rPr lang="fr-FR" b="1" dirty="0">
                <a:latin typeface="Tahoma" panose="020B0604030504040204" pitchFamily="34" charset="0"/>
                <a:ea typeface="Tahoma" panose="020B0604030504040204" pitchFamily="34" charset="0"/>
                <a:cs typeface="Tahoma" panose="020B0604030504040204" pitchFamily="34" charset="0"/>
              </a:rPr>
              <a:t>dynamiser l'ensemble du PAC</a:t>
            </a:r>
            <a:r>
              <a:rPr lang="fr-FR" dirty="0">
                <a:latin typeface="Tahoma" panose="020B0604030504040204" pitchFamily="34" charset="0"/>
                <a:ea typeface="Tahoma" panose="020B0604030504040204" pitchFamily="34" charset="0"/>
                <a:cs typeface="Tahoma" panose="020B0604030504040204" pitchFamily="34" charset="0"/>
              </a:rPr>
              <a:t> à travers une </a:t>
            </a:r>
            <a:r>
              <a:rPr lang="fr-FR" b="1" dirty="0">
                <a:latin typeface="Tahoma" panose="020B0604030504040204" pitchFamily="34" charset="0"/>
                <a:ea typeface="Tahoma" panose="020B0604030504040204" pitchFamily="34" charset="0"/>
                <a:cs typeface="Tahoma" panose="020B0604030504040204" pitchFamily="34" charset="0"/>
              </a:rPr>
              <a:t>prise de parole fil rouge</a:t>
            </a:r>
            <a:r>
              <a:rPr lang="fr-FR" dirty="0">
                <a:latin typeface="Tahoma" panose="020B0604030504040204" pitchFamily="34" charset="0"/>
                <a:ea typeface="Tahoma" panose="020B0604030504040204" pitchFamily="34" charset="0"/>
                <a:cs typeface="Tahoma" panose="020B0604030504040204" pitchFamily="34" charset="0"/>
              </a:rPr>
              <a:t>. Cet événement va rythmer l’année, avec un </a:t>
            </a:r>
            <a:r>
              <a:rPr lang="fr-FR" b="1" dirty="0">
                <a:latin typeface="Tahoma" panose="020B0604030504040204" pitchFamily="34" charset="0"/>
                <a:ea typeface="Tahoma" panose="020B0604030504040204" pitchFamily="34" charset="0"/>
                <a:cs typeface="Tahoma" panose="020B0604030504040204" pitchFamily="34" charset="0"/>
              </a:rPr>
              <a:t>point culminant en mars</a:t>
            </a:r>
            <a:r>
              <a:rPr lang="fr-FR" dirty="0">
                <a:latin typeface="Tahoma" panose="020B0604030504040204" pitchFamily="34" charset="0"/>
                <a:ea typeface="Tahoma" panose="020B0604030504040204" pitchFamily="34" charset="0"/>
                <a:cs typeface="Tahoma" panose="020B0604030504040204" pitchFamily="34" charset="0"/>
              </a:rPr>
              <a:t> dédié à une opération anniversaire majeure.</a:t>
            </a:r>
          </a:p>
        </p:txBody>
      </p:sp>
      <p:sp>
        <p:nvSpPr>
          <p:cNvPr id="6" name="ZoneTexte 5">
            <a:extLst>
              <a:ext uri="{FF2B5EF4-FFF2-40B4-BE49-F238E27FC236}">
                <a16:creationId xmlns:a16="http://schemas.microsoft.com/office/drawing/2014/main" id="{E3A61C8F-28C4-9536-23EE-F20C32137653}"/>
              </a:ext>
            </a:extLst>
          </p:cNvPr>
          <p:cNvSpPr txBox="1"/>
          <p:nvPr/>
        </p:nvSpPr>
        <p:spPr>
          <a:xfrm>
            <a:off x="574766" y="3160599"/>
            <a:ext cx="10998926" cy="1477328"/>
          </a:xfrm>
          <a:prstGeom prst="rect">
            <a:avLst/>
          </a:prstGeom>
          <a:noFill/>
        </p:spPr>
        <p:txBody>
          <a:bodyPr wrap="square">
            <a:spAutoFit/>
          </a:bodyPr>
          <a:lstStyle/>
          <a:p>
            <a:r>
              <a:rPr lang="fr-FR" b="1"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t>Un Logo Anniversaire Identitaire</a:t>
            </a:r>
            <a:br>
              <a:rPr lang="fr-FR" b="1"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br>
            <a:r>
              <a:rPr lang="fr-FR" dirty="0">
                <a:latin typeface="Tahoma" panose="020B0604030504040204" pitchFamily="34" charset="0"/>
                <a:ea typeface="Tahoma" panose="020B0604030504040204" pitchFamily="34" charset="0"/>
                <a:cs typeface="Tahoma" panose="020B0604030504040204" pitchFamily="34" charset="0"/>
              </a:rPr>
              <a:t>Le logo </a:t>
            </a:r>
            <a:r>
              <a:rPr lang="fr-FR" b="1" dirty="0">
                <a:latin typeface="Tahoma" panose="020B0604030504040204" pitchFamily="34" charset="0"/>
                <a:ea typeface="Tahoma" panose="020B0604030504040204" pitchFamily="34" charset="0"/>
                <a:cs typeface="Tahoma" panose="020B0604030504040204" pitchFamily="34" charset="0"/>
              </a:rPr>
              <a:t>"65 ans Match"</a:t>
            </a:r>
            <a:r>
              <a:rPr lang="fr-FR" dirty="0">
                <a:latin typeface="Tahoma" panose="020B0604030504040204" pitchFamily="34" charset="0"/>
                <a:ea typeface="Tahoma" panose="020B0604030504040204" pitchFamily="34" charset="0"/>
                <a:cs typeface="Tahoma" panose="020B0604030504040204" pitchFamily="34" charset="0"/>
              </a:rPr>
              <a:t> sera le </a:t>
            </a:r>
            <a:r>
              <a:rPr lang="fr-FR" b="1" dirty="0">
                <a:latin typeface="Tahoma" panose="020B0604030504040204" pitchFamily="34" charset="0"/>
                <a:ea typeface="Tahoma" panose="020B0604030504040204" pitchFamily="34" charset="0"/>
                <a:cs typeface="Tahoma" panose="020B0604030504040204" pitchFamily="34" charset="0"/>
              </a:rPr>
              <a:t>fil conducteur</a:t>
            </a:r>
            <a:r>
              <a:rPr lang="fr-FR" dirty="0">
                <a:latin typeface="Tahoma" panose="020B0604030504040204" pitchFamily="34" charset="0"/>
                <a:ea typeface="Tahoma" panose="020B0604030504040204" pitchFamily="34" charset="0"/>
                <a:cs typeface="Tahoma" panose="020B0604030504040204" pitchFamily="34" charset="0"/>
              </a:rPr>
              <a:t> visuel de toutes les communications liées à cet événement. Il sera intégré dans toutes les </a:t>
            </a:r>
            <a:r>
              <a:rPr lang="fr-FR" b="1" dirty="0">
                <a:latin typeface="Tahoma" panose="020B0604030504040204" pitchFamily="34" charset="0"/>
                <a:ea typeface="Tahoma" panose="020B0604030504040204" pitchFamily="34" charset="0"/>
                <a:cs typeface="Tahoma" panose="020B0604030504040204" pitchFamily="34" charset="0"/>
              </a:rPr>
              <a:t>prises de parole ponctuelles</a:t>
            </a:r>
            <a:r>
              <a:rPr lang="fr-FR" dirty="0">
                <a:latin typeface="Tahoma" panose="020B0604030504040204" pitchFamily="34" charset="0"/>
                <a:ea typeface="Tahoma" panose="020B0604030504040204" pitchFamily="34" charset="0"/>
                <a:cs typeface="Tahoma" panose="020B0604030504040204" pitchFamily="34" charset="0"/>
              </a:rPr>
              <a:t> du PAC, qu'il s'agisse de publicités, de flyers, de promotions en magasin, ou de contenus digitaux. Ce logo deviendra le </a:t>
            </a:r>
            <a:r>
              <a:rPr lang="fr-FR" b="1" dirty="0">
                <a:latin typeface="Tahoma" panose="020B0604030504040204" pitchFamily="34" charset="0"/>
                <a:ea typeface="Tahoma" panose="020B0604030504040204" pitchFamily="34" charset="0"/>
                <a:cs typeface="Tahoma" panose="020B0604030504040204" pitchFamily="34" charset="0"/>
              </a:rPr>
              <a:t>marqueur visuel</a:t>
            </a:r>
            <a:r>
              <a:rPr lang="fr-FR" dirty="0">
                <a:latin typeface="Tahoma" panose="020B0604030504040204" pitchFamily="34" charset="0"/>
                <a:ea typeface="Tahoma" panose="020B0604030504040204" pitchFamily="34" charset="0"/>
                <a:cs typeface="Tahoma" panose="020B0604030504040204" pitchFamily="34" charset="0"/>
              </a:rPr>
              <a:t> d’une année de célébration, consolidant la notoriété de l'enseigne et sa proximité avec ses clients.</a:t>
            </a:r>
          </a:p>
        </p:txBody>
      </p:sp>
    </p:spTree>
    <p:extLst>
      <p:ext uri="{BB962C8B-B14F-4D97-AF65-F5344CB8AC3E}">
        <p14:creationId xmlns:p14="http://schemas.microsoft.com/office/powerpoint/2010/main" val="8745746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97298CB-A5D9-58D7-B97E-85A89DF5CE08}"/>
              </a:ext>
            </a:extLst>
          </p:cNvPr>
          <p:cNvSpPr>
            <a:spLocks noGrp="1"/>
          </p:cNvSpPr>
          <p:nvPr>
            <p:ph type="title"/>
          </p:nvPr>
        </p:nvSpPr>
        <p:spPr/>
        <p:txBody>
          <a:bodyPr>
            <a:normAutofit fontScale="90000"/>
          </a:bodyPr>
          <a:lstStyle/>
          <a:p>
            <a:r>
              <a:rPr lang="fr-FR" dirty="0">
                <a:latin typeface="Tahoma" panose="020B0604030504040204" pitchFamily="34" charset="0"/>
                <a:ea typeface="Tahoma" panose="020B0604030504040204" pitchFamily="34" charset="0"/>
                <a:cs typeface="Tahoma" panose="020B0604030504040204" pitchFamily="34" charset="0"/>
              </a:rPr>
              <a:t>Diagnostic Stratégique : Contexte et Enjeux</a:t>
            </a:r>
          </a:p>
        </p:txBody>
      </p:sp>
      <p:sp>
        <p:nvSpPr>
          <p:cNvPr id="3" name="Espace réservé du contenu 2">
            <a:extLst>
              <a:ext uri="{FF2B5EF4-FFF2-40B4-BE49-F238E27FC236}">
                <a16:creationId xmlns:a16="http://schemas.microsoft.com/office/drawing/2014/main" id="{406DC30F-AC3B-DE32-C087-A8871357A33F}"/>
              </a:ext>
            </a:extLst>
          </p:cNvPr>
          <p:cNvSpPr>
            <a:spLocks noGrp="1"/>
          </p:cNvSpPr>
          <p:nvPr>
            <p:ph idx="1"/>
          </p:nvPr>
        </p:nvSpPr>
        <p:spPr>
          <a:xfrm>
            <a:off x="838199" y="875303"/>
            <a:ext cx="10899531" cy="4839697"/>
          </a:xfrm>
        </p:spPr>
        <p:txBody>
          <a:bodyPr>
            <a:normAutofit/>
          </a:bodyPr>
          <a:lstStyle/>
          <a:p>
            <a:r>
              <a:rPr lang="fr-FR" dirty="0">
                <a:latin typeface="Magnel" panose="02000505000000020004" pitchFamily="2" charset="0"/>
              </a:rPr>
              <a:t>Enjeux 2025</a:t>
            </a:r>
          </a:p>
          <a:p>
            <a:pPr lvl="1"/>
            <a:endParaRPr lang="fr-FR" dirty="0">
              <a:latin typeface="Avenir Next LT Pro" panose="020B0504020202020204" pitchFamily="34" charset="0"/>
            </a:endParaRPr>
          </a:p>
          <a:p>
            <a:pPr lvl="1"/>
            <a:endParaRPr lang="fr-FR" dirty="0">
              <a:latin typeface="Avenir Next LT Pro" panose="020B0504020202020204" pitchFamily="34" charset="0"/>
            </a:endParaRPr>
          </a:p>
          <a:p>
            <a:pPr lvl="2" indent="0">
              <a:lnSpc>
                <a:spcPct val="150000"/>
              </a:lnSpc>
              <a:buNone/>
            </a:pPr>
            <a:r>
              <a:rPr lang="fr-FR" sz="2000" dirty="0">
                <a:latin typeface="Avenir Next LT Pro" panose="020B0504020202020204" pitchFamily="34" charset="0"/>
              </a:rPr>
              <a:t>L’objectif 2025 doit répondre aux enjeux de conquête et de fidélisation :</a:t>
            </a:r>
            <a:br>
              <a:rPr lang="fr-FR" sz="2000" dirty="0">
                <a:latin typeface="Avenir Next LT Pro" panose="020B0504020202020204" pitchFamily="34" charset="0"/>
              </a:rPr>
            </a:br>
            <a:br>
              <a:rPr lang="fr-FR" sz="2000" dirty="0">
                <a:latin typeface="Avenir Next LT Pro" panose="020B0504020202020204" pitchFamily="34" charset="0"/>
              </a:rPr>
            </a:br>
            <a:r>
              <a:rPr lang="fr-FR" sz="2000" dirty="0">
                <a:latin typeface="Avenir Next LT Pro" panose="020B0504020202020204" pitchFamily="34" charset="0"/>
              </a:rPr>
              <a:t> </a:t>
            </a:r>
          </a:p>
        </p:txBody>
      </p:sp>
      <p:sp>
        <p:nvSpPr>
          <p:cNvPr id="4" name="Rectangle : coins arrondis 3">
            <a:extLst>
              <a:ext uri="{FF2B5EF4-FFF2-40B4-BE49-F238E27FC236}">
                <a16:creationId xmlns:a16="http://schemas.microsoft.com/office/drawing/2014/main" id="{A1279BEC-24D1-3401-7B5A-A9C99860CBAA}"/>
              </a:ext>
            </a:extLst>
          </p:cNvPr>
          <p:cNvSpPr/>
          <p:nvPr/>
        </p:nvSpPr>
        <p:spPr>
          <a:xfrm>
            <a:off x="2347548" y="2497015"/>
            <a:ext cx="2277208" cy="1863970"/>
          </a:xfrm>
          <a:prstGeom prst="roundRect">
            <a:avLst/>
          </a:prstGeom>
          <a:solidFill>
            <a:srgbClr val="52646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800" dirty="0">
                <a:latin typeface="Avenir Next LT Pro" panose="020B0504020202020204" pitchFamily="34" charset="0"/>
              </a:rPr>
              <a:t>Encarter les nouveaux clients qui découvrent l’enseigne,</a:t>
            </a:r>
            <a:endParaRPr lang="fr-FR" dirty="0"/>
          </a:p>
        </p:txBody>
      </p:sp>
      <p:sp>
        <p:nvSpPr>
          <p:cNvPr id="5" name="Rectangle : coins arrondis 4">
            <a:extLst>
              <a:ext uri="{FF2B5EF4-FFF2-40B4-BE49-F238E27FC236}">
                <a16:creationId xmlns:a16="http://schemas.microsoft.com/office/drawing/2014/main" id="{CD2962C7-5A13-A21B-39A9-689077D7817A}"/>
              </a:ext>
            </a:extLst>
          </p:cNvPr>
          <p:cNvSpPr/>
          <p:nvPr/>
        </p:nvSpPr>
        <p:spPr>
          <a:xfrm>
            <a:off x="4945676" y="2497015"/>
            <a:ext cx="2277208" cy="1863970"/>
          </a:xfrm>
          <a:prstGeom prst="roundRect">
            <a:avLst/>
          </a:prstGeom>
          <a:solidFill>
            <a:srgbClr val="52646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800" dirty="0">
                <a:latin typeface="Avenir Next LT Pro" panose="020B0504020202020204" pitchFamily="34" charset="0"/>
              </a:rPr>
              <a:t>Attirer de nouvelles cibles, en particulier les familles</a:t>
            </a:r>
            <a:endParaRPr lang="fr-FR" dirty="0"/>
          </a:p>
        </p:txBody>
      </p:sp>
      <p:sp>
        <p:nvSpPr>
          <p:cNvPr id="6" name="Rectangle : coins arrondis 5">
            <a:extLst>
              <a:ext uri="{FF2B5EF4-FFF2-40B4-BE49-F238E27FC236}">
                <a16:creationId xmlns:a16="http://schemas.microsoft.com/office/drawing/2014/main" id="{B162FACD-936F-696F-4F06-F562F7DBE306}"/>
              </a:ext>
            </a:extLst>
          </p:cNvPr>
          <p:cNvSpPr/>
          <p:nvPr/>
        </p:nvSpPr>
        <p:spPr>
          <a:xfrm>
            <a:off x="7543805" y="2525326"/>
            <a:ext cx="2277208" cy="1863970"/>
          </a:xfrm>
          <a:prstGeom prst="roundRect">
            <a:avLst/>
          </a:prstGeom>
          <a:solidFill>
            <a:srgbClr val="52646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800" dirty="0">
                <a:latin typeface="Avenir Next LT Pro" panose="020B0504020202020204" pitchFamily="34" charset="0"/>
              </a:rPr>
              <a:t>Limiter l’attrition </a:t>
            </a:r>
          </a:p>
        </p:txBody>
      </p:sp>
      <p:sp>
        <p:nvSpPr>
          <p:cNvPr id="7" name="Rectangle : coins arrondis 6">
            <a:extLst>
              <a:ext uri="{FF2B5EF4-FFF2-40B4-BE49-F238E27FC236}">
                <a16:creationId xmlns:a16="http://schemas.microsoft.com/office/drawing/2014/main" id="{20D707EA-30C2-C599-16CA-13459EEDE9BD}"/>
              </a:ext>
            </a:extLst>
          </p:cNvPr>
          <p:cNvSpPr/>
          <p:nvPr/>
        </p:nvSpPr>
        <p:spPr>
          <a:xfrm>
            <a:off x="2989386" y="4783015"/>
            <a:ext cx="6013938" cy="826477"/>
          </a:xfrm>
          <a:prstGeom prst="roundRect">
            <a:avLst/>
          </a:prstGeom>
          <a:solidFill>
            <a:srgbClr val="526469"/>
          </a:solidFill>
          <a:ln>
            <a:noFill/>
          </a:ln>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800" b="1" dirty="0">
                <a:latin typeface="Avenir Next LT Pro" panose="020B0504020202020204" pitchFamily="34" charset="0"/>
              </a:rPr>
              <a:t>Renforcer la perception de valeur ajoutée </a:t>
            </a:r>
            <a:br>
              <a:rPr lang="fr-FR" sz="1800" b="1" dirty="0">
                <a:latin typeface="Avenir Next LT Pro" panose="020B0504020202020204" pitchFamily="34" charset="0"/>
              </a:rPr>
            </a:br>
            <a:r>
              <a:rPr lang="fr-FR" sz="1800" b="1" dirty="0">
                <a:latin typeface="Avenir Next LT Pro" panose="020B0504020202020204" pitchFamily="34" charset="0"/>
              </a:rPr>
              <a:t>de l’enseigne</a:t>
            </a:r>
          </a:p>
        </p:txBody>
      </p:sp>
      <p:sp>
        <p:nvSpPr>
          <p:cNvPr id="8" name="Triangle isocèle 7">
            <a:extLst>
              <a:ext uri="{FF2B5EF4-FFF2-40B4-BE49-F238E27FC236}">
                <a16:creationId xmlns:a16="http://schemas.microsoft.com/office/drawing/2014/main" id="{F064D5B9-91AE-2130-3546-686CC5C5C7B7}"/>
              </a:ext>
            </a:extLst>
          </p:cNvPr>
          <p:cNvSpPr/>
          <p:nvPr/>
        </p:nvSpPr>
        <p:spPr>
          <a:xfrm rot="16200000">
            <a:off x="8560780" y="4908040"/>
            <a:ext cx="826477" cy="633048"/>
          </a:xfrm>
          <a:prstGeom prst="triangle">
            <a:avLst/>
          </a:prstGeom>
          <a:solidFill>
            <a:srgbClr val="52646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Triangle isocèle 8">
            <a:extLst>
              <a:ext uri="{FF2B5EF4-FFF2-40B4-BE49-F238E27FC236}">
                <a16:creationId xmlns:a16="http://schemas.microsoft.com/office/drawing/2014/main" id="{DAABD627-187A-B2D7-3CEE-9C1D4B0F89C2}"/>
              </a:ext>
            </a:extLst>
          </p:cNvPr>
          <p:cNvSpPr/>
          <p:nvPr/>
        </p:nvSpPr>
        <p:spPr>
          <a:xfrm rot="5400000">
            <a:off x="2576147" y="4879730"/>
            <a:ext cx="826477" cy="633048"/>
          </a:xfrm>
          <a:prstGeom prst="triangle">
            <a:avLst/>
          </a:prstGeom>
          <a:solidFill>
            <a:srgbClr val="52646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383847615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A39F28-1D91-932F-369B-048618BDE66D}"/>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B2523D3E-5B8F-E8CE-1654-A6A65762F5DC}"/>
              </a:ext>
            </a:extLst>
          </p:cNvPr>
          <p:cNvSpPr/>
          <p:nvPr/>
        </p:nvSpPr>
        <p:spPr>
          <a:xfrm>
            <a:off x="0" y="0"/>
            <a:ext cx="12192000" cy="68580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a:p>
        </p:txBody>
      </p:sp>
      <p:pic>
        <p:nvPicPr>
          <p:cNvPr id="8" name="Image 7" descr="Une image contenant texte, logo, Graphique, graphisme&#10;&#10;Description générée automatiquement">
            <a:extLst>
              <a:ext uri="{FF2B5EF4-FFF2-40B4-BE49-F238E27FC236}">
                <a16:creationId xmlns:a16="http://schemas.microsoft.com/office/drawing/2014/main" id="{BA2975C7-B4D0-D49E-6352-37F6A1C5315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70812" y="0"/>
            <a:ext cx="4850376" cy="6858000"/>
          </a:xfrm>
          <a:prstGeom prst="rect">
            <a:avLst/>
          </a:prstGeom>
        </p:spPr>
      </p:pic>
    </p:spTree>
    <p:extLst>
      <p:ext uri="{BB962C8B-B14F-4D97-AF65-F5344CB8AC3E}">
        <p14:creationId xmlns:p14="http://schemas.microsoft.com/office/powerpoint/2010/main" val="111718660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F31824-C96F-288D-19C8-4AC8DE40B7AC}"/>
            </a:ext>
          </a:extLst>
        </p:cNvPr>
        <p:cNvGrpSpPr/>
        <p:nvPr/>
      </p:nvGrpSpPr>
      <p:grpSpPr>
        <a:xfrm>
          <a:off x="0" y="0"/>
          <a:ext cx="0" cy="0"/>
          <a:chOff x="0" y="0"/>
          <a:chExt cx="0" cy="0"/>
        </a:xfrm>
      </p:grpSpPr>
      <p:pic>
        <p:nvPicPr>
          <p:cNvPr id="8" name="Image 7">
            <a:extLst>
              <a:ext uri="{FF2B5EF4-FFF2-40B4-BE49-F238E27FC236}">
                <a16:creationId xmlns:a16="http://schemas.microsoft.com/office/drawing/2014/main" id="{8E672039-0A88-DAF5-1F21-248F5BD1B57B}"/>
              </a:ext>
            </a:extLst>
          </p:cNvPr>
          <p:cNvPicPr>
            <a:picLocks noChangeAspect="1"/>
          </p:cNvPicPr>
          <p:nvPr/>
        </p:nvPicPr>
        <p:blipFill>
          <a:blip r:embed="rId2"/>
          <a:stretch>
            <a:fillRect/>
          </a:stretch>
        </p:blipFill>
        <p:spPr>
          <a:xfrm>
            <a:off x="0" y="0"/>
            <a:ext cx="12192000" cy="6858000"/>
          </a:xfrm>
          <a:prstGeom prst="rect">
            <a:avLst/>
          </a:prstGeom>
        </p:spPr>
      </p:pic>
      <p:sp>
        <p:nvSpPr>
          <p:cNvPr id="4" name="Rectangle 3">
            <a:extLst>
              <a:ext uri="{FF2B5EF4-FFF2-40B4-BE49-F238E27FC236}">
                <a16:creationId xmlns:a16="http://schemas.microsoft.com/office/drawing/2014/main" id="{E80354A5-0FD9-0E21-7F01-8E10BFD87BBE}"/>
              </a:ext>
            </a:extLst>
          </p:cNvPr>
          <p:cNvSpPr/>
          <p:nvPr/>
        </p:nvSpPr>
        <p:spPr>
          <a:xfrm>
            <a:off x="2659640" y="0"/>
            <a:ext cx="6490221" cy="6858000"/>
          </a:xfrm>
          <a:prstGeom prst="rect">
            <a:avLst/>
          </a:prstGeom>
          <a:solidFill>
            <a:schemeClr val="bg1">
              <a:alpha val="76078"/>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7" name="ZoneTexte 6">
            <a:extLst>
              <a:ext uri="{FF2B5EF4-FFF2-40B4-BE49-F238E27FC236}">
                <a16:creationId xmlns:a16="http://schemas.microsoft.com/office/drawing/2014/main" id="{EDE6E087-20A8-9BE3-E5B8-EAC96A20CBD8}"/>
              </a:ext>
            </a:extLst>
          </p:cNvPr>
          <p:cNvSpPr txBox="1"/>
          <p:nvPr/>
        </p:nvSpPr>
        <p:spPr>
          <a:xfrm>
            <a:off x="4583594" y="3352360"/>
            <a:ext cx="2480522" cy="369332"/>
          </a:xfrm>
          <a:prstGeom prst="rect">
            <a:avLst/>
          </a:prstGeom>
          <a:noFill/>
        </p:spPr>
        <p:txBody>
          <a:bodyPr wrap="square" rtlCol="0">
            <a:spAutoFit/>
          </a:bodyPr>
          <a:lstStyle/>
          <a:p>
            <a:pPr algn="ctr"/>
            <a:r>
              <a:rPr lang="fr-FR" b="1" dirty="0">
                <a:solidFill>
                  <a:schemeClr val="accent6">
                    <a:lumMod val="50000"/>
                  </a:schemeClr>
                </a:solidFill>
                <a:latin typeface="Tahoma" panose="020B0604030504040204" pitchFamily="34" charset="0"/>
                <a:ea typeface="Tahoma" panose="020B0604030504040204" pitchFamily="34" charset="0"/>
                <a:cs typeface="Tahoma" panose="020B0604030504040204" pitchFamily="34" charset="0"/>
              </a:rPr>
              <a:t>JANVIER</a:t>
            </a:r>
          </a:p>
        </p:txBody>
      </p:sp>
      <p:cxnSp>
        <p:nvCxnSpPr>
          <p:cNvPr id="9" name="Connecteur droit 8">
            <a:extLst>
              <a:ext uri="{FF2B5EF4-FFF2-40B4-BE49-F238E27FC236}">
                <a16:creationId xmlns:a16="http://schemas.microsoft.com/office/drawing/2014/main" id="{F1286FED-F7A5-A733-0FCF-076316781BDE}"/>
              </a:ext>
            </a:extLst>
          </p:cNvPr>
          <p:cNvCxnSpPr>
            <a:cxnSpLocks/>
          </p:cNvCxnSpPr>
          <p:nvPr/>
        </p:nvCxnSpPr>
        <p:spPr>
          <a:xfrm>
            <a:off x="4646737" y="3753013"/>
            <a:ext cx="2417379" cy="0"/>
          </a:xfrm>
          <a:prstGeom prst="line">
            <a:avLst/>
          </a:prstGeom>
          <a:ln w="12700">
            <a:solidFill>
              <a:schemeClr val="accent6">
                <a:lumMod val="50000"/>
              </a:schemeClr>
            </a:solidFill>
            <a:prstDash val="solid"/>
          </a:ln>
        </p:spPr>
        <p:style>
          <a:lnRef idx="2">
            <a:schemeClr val="accent1"/>
          </a:lnRef>
          <a:fillRef idx="0">
            <a:schemeClr val="accent1"/>
          </a:fillRef>
          <a:effectRef idx="1">
            <a:schemeClr val="accent1"/>
          </a:effectRef>
          <a:fontRef idx="minor">
            <a:schemeClr val="tx1"/>
          </a:fontRef>
        </p:style>
      </p:cxnSp>
      <p:sp>
        <p:nvSpPr>
          <p:cNvPr id="12" name="ZoneTexte 11">
            <a:extLst>
              <a:ext uri="{FF2B5EF4-FFF2-40B4-BE49-F238E27FC236}">
                <a16:creationId xmlns:a16="http://schemas.microsoft.com/office/drawing/2014/main" id="{0ABB8B3F-7FC4-BEAC-36E4-58C01E36A0F8}"/>
              </a:ext>
            </a:extLst>
          </p:cNvPr>
          <p:cNvSpPr txBox="1"/>
          <p:nvPr/>
        </p:nvSpPr>
        <p:spPr>
          <a:xfrm>
            <a:off x="2860487" y="3901766"/>
            <a:ext cx="6088526" cy="707886"/>
          </a:xfrm>
          <a:prstGeom prst="rect">
            <a:avLst/>
          </a:prstGeom>
          <a:noFill/>
        </p:spPr>
        <p:txBody>
          <a:bodyPr wrap="none" rtlCol="0">
            <a:spAutoFit/>
          </a:bodyPr>
          <a:lstStyle/>
          <a:p>
            <a:r>
              <a:rPr lang="fr-FR" sz="4000" b="1" dirty="0">
                <a:solidFill>
                  <a:schemeClr val="accent6">
                    <a:lumMod val="50000"/>
                  </a:schemeClr>
                </a:solidFill>
                <a:latin typeface="Tahoma" panose="020B0604030504040204" pitchFamily="34" charset="0"/>
                <a:ea typeface="Tahoma" panose="020B0604030504040204" pitchFamily="34" charset="0"/>
                <a:cs typeface="Tahoma" panose="020B0604030504040204" pitchFamily="34" charset="0"/>
              </a:rPr>
              <a:t>Les bonnes résolutions</a:t>
            </a:r>
          </a:p>
        </p:txBody>
      </p:sp>
      <p:cxnSp>
        <p:nvCxnSpPr>
          <p:cNvPr id="3" name="Connecteur droit 2">
            <a:extLst>
              <a:ext uri="{FF2B5EF4-FFF2-40B4-BE49-F238E27FC236}">
                <a16:creationId xmlns:a16="http://schemas.microsoft.com/office/drawing/2014/main" id="{4A17F702-ED95-F525-449B-34270C62E00E}"/>
              </a:ext>
            </a:extLst>
          </p:cNvPr>
          <p:cNvCxnSpPr>
            <a:cxnSpLocks/>
          </p:cNvCxnSpPr>
          <p:nvPr/>
        </p:nvCxnSpPr>
        <p:spPr>
          <a:xfrm>
            <a:off x="4646737" y="3352360"/>
            <a:ext cx="2417379" cy="0"/>
          </a:xfrm>
          <a:prstGeom prst="line">
            <a:avLst/>
          </a:prstGeom>
          <a:ln w="12700">
            <a:solidFill>
              <a:schemeClr val="accent6">
                <a:lumMod val="50000"/>
              </a:schemeClr>
            </a:solidFill>
            <a:prstDash val="solid"/>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41359839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ZoneTexte 7">
            <a:extLst>
              <a:ext uri="{FF2B5EF4-FFF2-40B4-BE49-F238E27FC236}">
                <a16:creationId xmlns:a16="http://schemas.microsoft.com/office/drawing/2014/main" id="{37F8BCE2-AA04-E025-C495-40975971D669}"/>
              </a:ext>
            </a:extLst>
          </p:cNvPr>
          <p:cNvSpPr txBox="1"/>
          <p:nvPr/>
        </p:nvSpPr>
        <p:spPr>
          <a:xfrm>
            <a:off x="6420036" y="949227"/>
            <a:ext cx="4594163" cy="3416320"/>
          </a:xfrm>
          <a:prstGeom prst="rect">
            <a:avLst/>
          </a:prstGeom>
          <a:noFill/>
        </p:spPr>
        <p:txBody>
          <a:bodyPr wrap="square">
            <a:spAutoFit/>
          </a:bodyPr>
          <a:lstStyle/>
          <a:p>
            <a:r>
              <a:rPr lang="fr-FR" dirty="0">
                <a:latin typeface="Tahoma" panose="020B0604030504040204" pitchFamily="34" charset="0"/>
                <a:ea typeface="Tahoma" panose="020B0604030504040204" pitchFamily="34" charset="0"/>
                <a:cs typeface="Tahoma" panose="020B0604030504040204" pitchFamily="34" charset="0"/>
              </a:rPr>
              <a:t>L'année commence avec des actions qui symbolisent l'engagement de Supermarché Match sur des valeurs clés comme la proximité et l'authenticité. L'accent est mis sur les </a:t>
            </a:r>
            <a:r>
              <a:rPr lang="fr-FR" b="1" dirty="0">
                <a:latin typeface="Tahoma" panose="020B0604030504040204" pitchFamily="34" charset="0"/>
                <a:ea typeface="Tahoma" panose="020B0604030504040204" pitchFamily="34" charset="0"/>
                <a:cs typeface="Tahoma" panose="020B0604030504040204" pitchFamily="34" charset="0"/>
              </a:rPr>
              <a:t>PPNP</a:t>
            </a:r>
            <a:r>
              <a:rPr lang="fr-FR" dirty="0">
                <a:latin typeface="Tahoma" panose="020B0604030504040204" pitchFamily="34" charset="0"/>
                <a:ea typeface="Tahoma" panose="020B0604030504040204" pitchFamily="34" charset="0"/>
                <a:cs typeface="Tahoma" panose="020B0604030504040204" pitchFamily="34" charset="0"/>
              </a:rPr>
              <a:t> et les </a:t>
            </a:r>
            <a:r>
              <a:rPr lang="fr-FR" b="1" dirty="0">
                <a:latin typeface="Tahoma" panose="020B0604030504040204" pitchFamily="34" charset="0"/>
                <a:ea typeface="Tahoma" panose="020B0604030504040204" pitchFamily="34" charset="0"/>
                <a:cs typeface="Tahoma" panose="020B0604030504040204" pitchFamily="34" charset="0"/>
              </a:rPr>
              <a:t>Produits Totem</a:t>
            </a:r>
            <a:r>
              <a:rPr lang="fr-FR" dirty="0">
                <a:latin typeface="Tahoma" panose="020B0604030504040204" pitchFamily="34" charset="0"/>
                <a:ea typeface="Tahoma" panose="020B0604030504040204" pitchFamily="34" charset="0"/>
                <a:cs typeface="Tahoma" panose="020B0604030504040204" pitchFamily="34" charset="0"/>
              </a:rPr>
              <a:t>, ainsi</a:t>
            </a:r>
          </a:p>
          <a:p>
            <a:r>
              <a:rPr lang="fr-FR" dirty="0">
                <a:latin typeface="Tahoma" panose="020B0604030504040204" pitchFamily="34" charset="0"/>
                <a:ea typeface="Tahoma" panose="020B0604030504040204" pitchFamily="34" charset="0"/>
                <a:cs typeface="Tahoma" panose="020B0604030504040204" pitchFamily="34" charset="0"/>
              </a:rPr>
              <a:t>que sur</a:t>
            </a:r>
            <a:br>
              <a:rPr lang="fr-FR" sz="3600" dirty="0">
                <a:latin typeface="Tahoma" panose="020B0604030504040204" pitchFamily="34" charset="0"/>
                <a:ea typeface="Tahoma" panose="020B0604030504040204" pitchFamily="34" charset="0"/>
                <a:cs typeface="Tahoma" panose="020B0604030504040204" pitchFamily="34" charset="0"/>
              </a:rPr>
            </a:br>
            <a:r>
              <a:rPr lang="fr-FR" sz="3600" dirty="0">
                <a:latin typeface="Tahoma" panose="020B0604030504040204" pitchFamily="34" charset="0"/>
                <a:ea typeface="Tahoma" panose="020B0604030504040204" pitchFamily="34" charset="0"/>
                <a:cs typeface="Tahoma" panose="020B0604030504040204" pitchFamily="34" charset="0"/>
              </a:rPr>
              <a:t>les </a:t>
            </a:r>
            <a:r>
              <a:rPr lang="fr-FR" sz="3600" b="1" dirty="0">
                <a:latin typeface="Tahoma" panose="020B0604030504040204" pitchFamily="34" charset="0"/>
                <a:ea typeface="Tahoma" panose="020B0604030504040204" pitchFamily="34" charset="0"/>
                <a:cs typeface="Tahoma" panose="020B0604030504040204" pitchFamily="34" charset="0"/>
              </a:rPr>
              <a:t>bonnes résolutions </a:t>
            </a:r>
            <a:r>
              <a:rPr lang="fr-FR" sz="3600" dirty="0">
                <a:latin typeface="Tahoma" panose="020B0604030504040204" pitchFamily="34" charset="0"/>
                <a:ea typeface="Tahoma" panose="020B0604030504040204" pitchFamily="34" charset="0"/>
                <a:cs typeface="Tahoma" panose="020B0604030504040204" pitchFamily="34" charset="0"/>
              </a:rPr>
              <a:t>après les fêtes.</a:t>
            </a:r>
            <a:endParaRPr lang="fr-FR" dirty="0">
              <a:latin typeface="Tahoma" panose="020B0604030504040204" pitchFamily="34" charset="0"/>
              <a:ea typeface="Tahoma" panose="020B0604030504040204" pitchFamily="34" charset="0"/>
              <a:cs typeface="Tahoma" panose="020B0604030504040204" pitchFamily="34" charset="0"/>
            </a:endParaRPr>
          </a:p>
        </p:txBody>
      </p:sp>
      <p:sp>
        <p:nvSpPr>
          <p:cNvPr id="9" name="Triangle isocèle 8">
            <a:extLst>
              <a:ext uri="{FF2B5EF4-FFF2-40B4-BE49-F238E27FC236}">
                <a16:creationId xmlns:a16="http://schemas.microsoft.com/office/drawing/2014/main" id="{30AE4E9B-7893-4183-C7BD-5A5736F1F4EC}"/>
              </a:ext>
            </a:extLst>
          </p:cNvPr>
          <p:cNvSpPr/>
          <p:nvPr/>
        </p:nvSpPr>
        <p:spPr>
          <a:xfrm rot="5400000">
            <a:off x="4092635" y="2055114"/>
            <a:ext cx="2154115" cy="1204546"/>
          </a:xfrm>
          <a:prstGeom prst="triangle">
            <a:avLst/>
          </a:prstGeom>
          <a:solidFill>
            <a:srgbClr val="52646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ZoneTexte 9">
            <a:extLst>
              <a:ext uri="{FF2B5EF4-FFF2-40B4-BE49-F238E27FC236}">
                <a16:creationId xmlns:a16="http://schemas.microsoft.com/office/drawing/2014/main" id="{40848E19-9C4C-E4DD-3B47-B589CACEEC63}"/>
              </a:ext>
            </a:extLst>
          </p:cNvPr>
          <p:cNvSpPr txBox="1"/>
          <p:nvPr/>
        </p:nvSpPr>
        <p:spPr>
          <a:xfrm>
            <a:off x="446210" y="2149556"/>
            <a:ext cx="3607044" cy="1015663"/>
          </a:xfrm>
          <a:prstGeom prst="rect">
            <a:avLst/>
          </a:prstGeom>
          <a:noFill/>
        </p:spPr>
        <p:txBody>
          <a:bodyPr wrap="square">
            <a:spAutoFit/>
          </a:bodyPr>
          <a:lstStyle/>
          <a:p>
            <a:r>
              <a:rPr lang="fr-FR" sz="6000" b="1" dirty="0">
                <a:latin typeface="Tahoma" panose="020B0604030504040204" pitchFamily="34" charset="0"/>
                <a:ea typeface="Tahoma" panose="020B0604030504040204" pitchFamily="34" charset="0"/>
                <a:cs typeface="Tahoma" panose="020B0604030504040204" pitchFamily="34" charset="0"/>
              </a:rPr>
              <a:t>JANVIER</a:t>
            </a:r>
          </a:p>
        </p:txBody>
      </p:sp>
    </p:spTree>
    <p:extLst>
      <p:ext uri="{BB962C8B-B14F-4D97-AF65-F5344CB8AC3E}">
        <p14:creationId xmlns:p14="http://schemas.microsoft.com/office/powerpoint/2010/main" val="139948326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a:extLst>
              <a:ext uri="{FF2B5EF4-FFF2-40B4-BE49-F238E27FC236}">
                <a16:creationId xmlns:a16="http://schemas.microsoft.com/office/drawing/2014/main" id="{0798F731-394A-C794-EB28-C12173A8B4FC}"/>
              </a:ext>
            </a:extLst>
          </p:cNvPr>
          <p:cNvSpPr txBox="1"/>
          <p:nvPr/>
        </p:nvSpPr>
        <p:spPr>
          <a:xfrm>
            <a:off x="2806881" y="2074783"/>
            <a:ext cx="6578237" cy="3200876"/>
          </a:xfrm>
          <a:prstGeom prst="rect">
            <a:avLst/>
          </a:prstGeom>
          <a:noFill/>
        </p:spPr>
        <p:txBody>
          <a:bodyPr wrap="square">
            <a:spAutoFit/>
          </a:bodyPr>
          <a:lstStyle/>
          <a:p>
            <a:pPr algn="ctr"/>
            <a:r>
              <a:rPr lang="fr-FR" sz="5400" kern="100" dirty="0">
                <a:solidFill>
                  <a:srgbClr val="8ABD24"/>
                </a:solidFill>
                <a:effectLst/>
                <a:latin typeface="Magnel" panose="02000505000000020004" pitchFamily="2" charset="0"/>
                <a:ea typeface="Aptos" panose="020B0004020202020204" pitchFamily="34" charset="0"/>
                <a:cs typeface="Times New Roman (Corps CS)"/>
              </a:rPr>
              <a:t>Mes (très) bonnes résolutions !</a:t>
            </a:r>
            <a:br>
              <a:rPr lang="fr-FR" sz="5400" kern="100" dirty="0">
                <a:effectLst/>
                <a:latin typeface="Magnel" panose="02000505000000020004" pitchFamily="2" charset="0"/>
                <a:ea typeface="Aptos" panose="020B0004020202020204" pitchFamily="34" charset="0"/>
                <a:cs typeface="Times New Roman (Corps CS)"/>
              </a:rPr>
            </a:br>
            <a:endParaRPr lang="fr-FR" sz="4400" kern="100" dirty="0">
              <a:effectLst/>
              <a:latin typeface="Magnel" panose="02000505000000020004" pitchFamily="2" charset="0"/>
              <a:ea typeface="Aptos" panose="020B0004020202020204" pitchFamily="34" charset="0"/>
              <a:cs typeface="Times New Roman (Corps CS)"/>
            </a:endParaRPr>
          </a:p>
          <a:p>
            <a:pPr algn="ctr"/>
            <a:r>
              <a:rPr lang="fr-FR" sz="1800" kern="100" dirty="0">
                <a:effectLst/>
                <a:latin typeface="Tahoma" panose="020B0604030504040204" pitchFamily="34" charset="0"/>
                <a:ea typeface="Tahoma" panose="020B0604030504040204" pitchFamily="34" charset="0"/>
                <a:cs typeface="Tahoma" panose="020B0604030504040204" pitchFamily="34" charset="0"/>
              </a:rPr>
              <a:t>Chaque semaine, un bon plan pour bien commencer l’année</a:t>
            </a:r>
          </a:p>
          <a:p>
            <a:pPr algn="ctr"/>
            <a:endParaRPr lang="fr-FR" kern="100" dirty="0">
              <a:latin typeface="Tahoma" panose="020B0604030504040204" pitchFamily="34" charset="0"/>
              <a:ea typeface="Tahoma" panose="020B0604030504040204" pitchFamily="34" charset="0"/>
              <a:cs typeface="Tahoma" panose="020B0604030504040204" pitchFamily="34" charset="0"/>
            </a:endParaRPr>
          </a:p>
          <a:p>
            <a:pPr algn="ctr"/>
            <a:r>
              <a:rPr lang="fr-FR" sz="1400" kern="100" dirty="0">
                <a:effectLst/>
                <a:latin typeface="Tahoma" panose="020B0604030504040204" pitchFamily="34" charset="0"/>
                <a:ea typeface="Tahoma" panose="020B0604030504040204" pitchFamily="34" charset="0"/>
                <a:cs typeface="Tahoma" panose="020B0604030504040204" pitchFamily="34" charset="0"/>
              </a:rPr>
              <a:t>Résolution n°1 </a:t>
            </a:r>
            <a:r>
              <a:rPr lang="fr-FR" sz="1400" dirty="0"/>
              <a:t>des vitamines à chaque repas pour un corps plein de vitalité !</a:t>
            </a:r>
            <a:endParaRPr lang="fr-FR" sz="1400" kern="100" dirty="0">
              <a:effectLst/>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09719308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DF4C61-6EE3-7E08-0AE1-04BFB134DE75}"/>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4A2FA781-A8D8-A94E-3230-AB9FC1011934}"/>
              </a:ext>
            </a:extLst>
          </p:cNvPr>
          <p:cNvSpPr/>
          <p:nvPr/>
        </p:nvSpPr>
        <p:spPr>
          <a:xfrm>
            <a:off x="0" y="0"/>
            <a:ext cx="12192000" cy="68580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a:p>
        </p:txBody>
      </p:sp>
      <p:pic>
        <p:nvPicPr>
          <p:cNvPr id="5" name="Image 4">
            <a:extLst>
              <a:ext uri="{FF2B5EF4-FFF2-40B4-BE49-F238E27FC236}">
                <a16:creationId xmlns:a16="http://schemas.microsoft.com/office/drawing/2014/main" id="{80D6A0AE-8A03-ADCE-B95F-A57D486434BD}"/>
              </a:ext>
            </a:extLst>
          </p:cNvPr>
          <p:cNvPicPr>
            <a:picLocks noChangeAspect="1"/>
          </p:cNvPicPr>
          <p:nvPr/>
        </p:nvPicPr>
        <p:blipFill>
          <a:blip r:embed="rId2"/>
          <a:stretch>
            <a:fillRect/>
          </a:stretch>
        </p:blipFill>
        <p:spPr>
          <a:xfrm>
            <a:off x="3071643" y="0"/>
            <a:ext cx="6048714" cy="6858000"/>
          </a:xfrm>
          <a:prstGeom prst="rect">
            <a:avLst/>
          </a:prstGeom>
        </p:spPr>
      </p:pic>
    </p:spTree>
    <p:extLst>
      <p:ext uri="{BB962C8B-B14F-4D97-AF65-F5344CB8AC3E}">
        <p14:creationId xmlns:p14="http://schemas.microsoft.com/office/powerpoint/2010/main" val="146198962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 6">
            <a:extLst>
              <a:ext uri="{FF2B5EF4-FFF2-40B4-BE49-F238E27FC236}">
                <a16:creationId xmlns:a16="http://schemas.microsoft.com/office/drawing/2014/main" id="{22D4076B-78B7-741A-8B20-BEE52BECA09F}"/>
              </a:ext>
            </a:extLst>
          </p:cNvPr>
          <p:cNvPicPr>
            <a:picLocks noChangeAspect="1"/>
          </p:cNvPicPr>
          <p:nvPr/>
        </p:nvPicPr>
        <p:blipFill>
          <a:blip r:embed="rId2"/>
          <a:stretch>
            <a:fillRect/>
          </a:stretch>
        </p:blipFill>
        <p:spPr>
          <a:xfrm>
            <a:off x="304800" y="1986790"/>
            <a:ext cx="11582400" cy="3381375"/>
          </a:xfrm>
          <a:prstGeom prst="rect">
            <a:avLst/>
          </a:prstGeom>
        </p:spPr>
      </p:pic>
    </p:spTree>
    <p:extLst>
      <p:ext uri="{BB962C8B-B14F-4D97-AF65-F5344CB8AC3E}">
        <p14:creationId xmlns:p14="http://schemas.microsoft.com/office/powerpoint/2010/main" val="299002606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135684-CE7D-2045-3BB9-091EFEAFACEA}"/>
            </a:ext>
          </a:extLst>
        </p:cNvPr>
        <p:cNvGrpSpPr/>
        <p:nvPr/>
      </p:nvGrpSpPr>
      <p:grpSpPr>
        <a:xfrm>
          <a:off x="0" y="0"/>
          <a:ext cx="0" cy="0"/>
          <a:chOff x="0" y="0"/>
          <a:chExt cx="0" cy="0"/>
        </a:xfrm>
      </p:grpSpPr>
      <p:pic>
        <p:nvPicPr>
          <p:cNvPr id="3" name="Image 2">
            <a:extLst>
              <a:ext uri="{FF2B5EF4-FFF2-40B4-BE49-F238E27FC236}">
                <a16:creationId xmlns:a16="http://schemas.microsoft.com/office/drawing/2014/main" id="{E669E34E-42CD-BF9F-8109-E40C2B62CEEA}"/>
              </a:ext>
            </a:extLst>
          </p:cNvPr>
          <p:cNvPicPr>
            <a:picLocks noChangeAspect="1"/>
          </p:cNvPicPr>
          <p:nvPr/>
        </p:nvPicPr>
        <p:blipFill>
          <a:blip r:embed="rId2"/>
          <a:stretch>
            <a:fillRect/>
          </a:stretch>
        </p:blipFill>
        <p:spPr>
          <a:xfrm>
            <a:off x="171450" y="1905000"/>
            <a:ext cx="11849100" cy="3048000"/>
          </a:xfrm>
          <a:prstGeom prst="rect">
            <a:avLst/>
          </a:prstGeom>
        </p:spPr>
      </p:pic>
    </p:spTree>
    <p:extLst>
      <p:ext uri="{BB962C8B-B14F-4D97-AF65-F5344CB8AC3E}">
        <p14:creationId xmlns:p14="http://schemas.microsoft.com/office/powerpoint/2010/main" val="303317017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a:extLst>
              <a:ext uri="{FF2B5EF4-FFF2-40B4-BE49-F238E27FC236}">
                <a16:creationId xmlns:a16="http://schemas.microsoft.com/office/drawing/2014/main" id="{5A344317-6390-58E9-49A5-85326790BE1E}"/>
              </a:ext>
            </a:extLst>
          </p:cNvPr>
          <p:cNvSpPr txBox="1"/>
          <p:nvPr/>
        </p:nvSpPr>
        <p:spPr>
          <a:xfrm>
            <a:off x="324938" y="1779962"/>
            <a:ext cx="9419953" cy="1477328"/>
          </a:xfrm>
          <a:prstGeom prst="rect">
            <a:avLst/>
          </a:prstGeom>
          <a:noFill/>
        </p:spPr>
        <p:txBody>
          <a:bodyPr wrap="square">
            <a:spAutoFit/>
          </a:bodyPr>
          <a:lstStyle/>
          <a:p>
            <a:pPr algn="l"/>
            <a:br>
              <a:rPr lang="fr-FR" sz="1800" b="1" i="0" u="none" strike="noStrike" baseline="0" dirty="0">
                <a:latin typeface="Tahoma" panose="020B0604030504040204" pitchFamily="34" charset="0"/>
                <a:ea typeface="Tahoma" panose="020B0604030504040204" pitchFamily="34" charset="0"/>
                <a:cs typeface="Tahoma" panose="020B0604030504040204" pitchFamily="34" charset="0"/>
              </a:rPr>
            </a:br>
            <a:r>
              <a:rPr lang="fr-FR" sz="1800" b="1" i="0" u="none" strike="noStrike" baseline="0" dirty="0">
                <a:latin typeface="Tahoma" panose="020B0604030504040204" pitchFamily="34" charset="0"/>
                <a:ea typeface="Tahoma" panose="020B0604030504040204" pitchFamily="34" charset="0"/>
                <a:cs typeface="Tahoma" panose="020B0604030504040204" pitchFamily="34" charset="0"/>
              </a:rPr>
              <a:t>Vidéo Mes bonnes Résolutions pour les réseaux sociaux </a:t>
            </a:r>
            <a:br>
              <a:rPr lang="fr-FR" sz="1800" b="1" i="0" u="none" strike="noStrike" baseline="0" dirty="0">
                <a:latin typeface="Tahoma" panose="020B0604030504040204" pitchFamily="34" charset="0"/>
                <a:ea typeface="Tahoma" panose="020B0604030504040204" pitchFamily="34" charset="0"/>
                <a:cs typeface="Tahoma" panose="020B0604030504040204" pitchFamily="34" charset="0"/>
              </a:rPr>
            </a:br>
            <a:r>
              <a:rPr lang="fr-FR" sz="1800" b="0" i="0" u="none" strike="noStrike" baseline="0" dirty="0">
                <a:latin typeface="Tahoma" panose="020B0604030504040204" pitchFamily="34" charset="0"/>
                <a:ea typeface="Tahoma" panose="020B0604030504040204" pitchFamily="34" charset="0"/>
                <a:cs typeface="Tahoma" panose="020B0604030504040204" pitchFamily="34" charset="0"/>
              </a:rPr>
              <a:t>vidéo en motion design courte qui reprend des bonnes résolutions </a:t>
            </a:r>
            <a:br>
              <a:rPr lang="fr-FR" sz="1800" b="0" i="0" u="none" strike="noStrike" baseline="0" dirty="0">
                <a:latin typeface="Tahoma" panose="020B0604030504040204" pitchFamily="34" charset="0"/>
                <a:ea typeface="Tahoma" panose="020B0604030504040204" pitchFamily="34" charset="0"/>
                <a:cs typeface="Tahoma" panose="020B0604030504040204" pitchFamily="34" charset="0"/>
              </a:rPr>
            </a:br>
            <a:r>
              <a:rPr lang="fr-FR" sz="1800" b="0" i="0" u="none" strike="noStrike" baseline="0" dirty="0">
                <a:latin typeface="Tahoma" panose="020B0604030504040204" pitchFamily="34" charset="0"/>
                <a:ea typeface="Tahoma" panose="020B0604030504040204" pitchFamily="34" charset="0"/>
                <a:cs typeface="Tahoma" panose="020B0604030504040204" pitchFamily="34" charset="0"/>
              </a:rPr>
              <a:t>- Bonne résolution n°1 : manger plus de légumes… bonne résolutions n°2 :</a:t>
            </a:r>
          </a:p>
          <a:p>
            <a:pPr algn="l"/>
            <a:r>
              <a:rPr lang="fr-FR" sz="1800" b="0" i="0" u="none" strike="noStrike" baseline="0" dirty="0">
                <a:latin typeface="Tahoma" panose="020B0604030504040204" pitchFamily="34" charset="0"/>
                <a:ea typeface="Tahoma" panose="020B0604030504040204" pitchFamily="34" charset="0"/>
                <a:cs typeface="Tahoma" panose="020B0604030504040204" pitchFamily="34" charset="0"/>
              </a:rPr>
              <a:t>faire attention à ma santé / mon bien-être…</a:t>
            </a:r>
            <a:endParaRPr lang="fr-FR" dirty="0">
              <a:latin typeface="Tahoma" panose="020B0604030504040204" pitchFamily="34" charset="0"/>
              <a:ea typeface="Tahoma" panose="020B0604030504040204" pitchFamily="34" charset="0"/>
              <a:cs typeface="Tahoma" panose="020B0604030504040204" pitchFamily="34" charset="0"/>
            </a:endParaRPr>
          </a:p>
        </p:txBody>
      </p:sp>
      <p:sp>
        <p:nvSpPr>
          <p:cNvPr id="3" name="ZoneTexte 2">
            <a:extLst>
              <a:ext uri="{FF2B5EF4-FFF2-40B4-BE49-F238E27FC236}">
                <a16:creationId xmlns:a16="http://schemas.microsoft.com/office/drawing/2014/main" id="{98632743-0814-38DD-DF7D-F515842EC754}"/>
              </a:ext>
            </a:extLst>
          </p:cNvPr>
          <p:cNvSpPr txBox="1"/>
          <p:nvPr/>
        </p:nvSpPr>
        <p:spPr>
          <a:xfrm>
            <a:off x="324938" y="3674913"/>
            <a:ext cx="7756071" cy="2308324"/>
          </a:xfrm>
          <a:prstGeom prst="rect">
            <a:avLst/>
          </a:prstGeom>
          <a:noFill/>
        </p:spPr>
        <p:txBody>
          <a:bodyPr wrap="square">
            <a:spAutoFit/>
          </a:bodyPr>
          <a:lstStyle/>
          <a:p>
            <a:r>
              <a:rPr lang="fr-FR" b="1" dirty="0">
                <a:latin typeface="Tahoma" panose="020B0604030504040204" pitchFamily="34" charset="0"/>
                <a:ea typeface="Tahoma" panose="020B0604030504040204" pitchFamily="34" charset="0"/>
                <a:cs typeface="Tahoma" panose="020B0604030504040204" pitchFamily="34" charset="0"/>
              </a:rPr>
              <a:t>Challenge Photo "Mon Panier de Janvier"</a:t>
            </a:r>
          </a:p>
          <a:p>
            <a:pPr>
              <a:buFont typeface="Arial" panose="020B0604020202020204" pitchFamily="34" charset="0"/>
              <a:buChar char="•"/>
            </a:pPr>
            <a:r>
              <a:rPr lang="fr-FR" b="1" dirty="0">
                <a:latin typeface="Tahoma" panose="020B0604030504040204" pitchFamily="34" charset="0"/>
                <a:ea typeface="Tahoma" panose="020B0604030504040204" pitchFamily="34" charset="0"/>
                <a:cs typeface="Tahoma" panose="020B0604030504040204" pitchFamily="34" charset="0"/>
              </a:rPr>
              <a:t>Concept</a:t>
            </a:r>
            <a:r>
              <a:rPr lang="fr-FR" dirty="0">
                <a:latin typeface="Tahoma" panose="020B0604030504040204" pitchFamily="34" charset="0"/>
                <a:ea typeface="Tahoma" panose="020B0604030504040204" pitchFamily="34" charset="0"/>
                <a:cs typeface="Tahoma" panose="020B0604030504040204" pitchFamily="34" charset="0"/>
              </a:rPr>
              <a:t> : Lancer un concours sur Instagram et Facebook, où les clients partagent une photo de leur panier rempli de produits achetés respectent a leur bonne résolution.</a:t>
            </a:r>
          </a:p>
          <a:p>
            <a:pPr>
              <a:buFont typeface="Arial" panose="020B0604020202020204" pitchFamily="34" charset="0"/>
              <a:buChar char="•"/>
            </a:pPr>
            <a:r>
              <a:rPr lang="fr-FR" b="1" dirty="0">
                <a:latin typeface="Tahoma" panose="020B0604030504040204" pitchFamily="34" charset="0"/>
                <a:ea typeface="Tahoma" panose="020B0604030504040204" pitchFamily="34" charset="0"/>
                <a:cs typeface="Tahoma" panose="020B0604030504040204" pitchFamily="34" charset="0"/>
              </a:rPr>
              <a:t>Mécanique</a:t>
            </a:r>
            <a:r>
              <a:rPr lang="fr-FR" dirty="0">
                <a:latin typeface="Tahoma" panose="020B0604030504040204" pitchFamily="34" charset="0"/>
                <a:ea typeface="Tahoma" panose="020B0604030504040204" pitchFamily="34" charset="0"/>
                <a:cs typeface="Tahoma" panose="020B0604030504040204" pitchFamily="34" charset="0"/>
              </a:rPr>
              <a:t> (UGC) : Les participants doivent poster une photo de leurs achats en utilisant le hashtag </a:t>
            </a:r>
            <a:r>
              <a:rPr lang="fr-FR" b="1" dirty="0">
                <a:latin typeface="Tahoma" panose="020B0604030504040204" pitchFamily="34" charset="0"/>
                <a:ea typeface="Tahoma" panose="020B0604030504040204" pitchFamily="34" charset="0"/>
                <a:cs typeface="Tahoma" panose="020B0604030504040204" pitchFamily="34" charset="0"/>
              </a:rPr>
              <a:t>#MonPanierdeJanvier</a:t>
            </a:r>
            <a:r>
              <a:rPr lang="fr-FR" dirty="0">
                <a:latin typeface="Tahoma" panose="020B0604030504040204" pitchFamily="34" charset="0"/>
                <a:ea typeface="Tahoma" panose="020B0604030504040204" pitchFamily="34" charset="0"/>
                <a:cs typeface="Tahoma" panose="020B0604030504040204" pitchFamily="34" charset="0"/>
              </a:rPr>
              <a:t> et taguer le compte Supermarché Match. Chaque photo publiée donne une chance de gagner un </a:t>
            </a:r>
            <a:r>
              <a:rPr lang="fr-FR" b="1" dirty="0">
                <a:latin typeface="Tahoma" panose="020B0604030504040204" pitchFamily="34" charset="0"/>
                <a:ea typeface="Tahoma" panose="020B0604030504040204" pitchFamily="34" charset="0"/>
                <a:cs typeface="Tahoma" panose="020B0604030504040204" pitchFamily="34" charset="0"/>
              </a:rPr>
              <a:t>bon d’achat</a:t>
            </a:r>
            <a:r>
              <a:rPr lang="fr-FR" dirty="0">
                <a:latin typeface="Tahoma" panose="020B0604030504040204" pitchFamily="34" charset="0"/>
                <a:ea typeface="Tahoma" panose="020B0604030504040204" pitchFamily="34" charset="0"/>
                <a:cs typeface="Tahoma" panose="020B0604030504040204" pitchFamily="34" charset="0"/>
              </a:rPr>
              <a:t>. </a:t>
            </a:r>
          </a:p>
        </p:txBody>
      </p:sp>
      <p:sp>
        <p:nvSpPr>
          <p:cNvPr id="4" name="ZoneTexte 3">
            <a:extLst>
              <a:ext uri="{FF2B5EF4-FFF2-40B4-BE49-F238E27FC236}">
                <a16:creationId xmlns:a16="http://schemas.microsoft.com/office/drawing/2014/main" id="{54F48C81-CFEE-280C-022A-29D4664977C5}"/>
              </a:ext>
            </a:extLst>
          </p:cNvPr>
          <p:cNvSpPr txBox="1"/>
          <p:nvPr/>
        </p:nvSpPr>
        <p:spPr>
          <a:xfrm>
            <a:off x="324938" y="162010"/>
            <a:ext cx="11523073" cy="1200329"/>
          </a:xfrm>
          <a:prstGeom prst="rect">
            <a:avLst/>
          </a:prstGeom>
          <a:noFill/>
        </p:spPr>
        <p:txBody>
          <a:bodyPr wrap="square">
            <a:spAutoFit/>
          </a:bodyPr>
          <a:lstStyle/>
          <a:p>
            <a:r>
              <a:rPr lang="fr-FR" sz="5400" kern="100" dirty="0">
                <a:solidFill>
                  <a:srgbClr val="8ABD24"/>
                </a:solidFill>
                <a:effectLst/>
                <a:latin typeface="Magnel" panose="02000505000000020004" pitchFamily="2" charset="0"/>
                <a:ea typeface="Aptos" panose="020B0004020202020204" pitchFamily="34" charset="0"/>
                <a:cs typeface="Times New Roman (Corps CS)"/>
              </a:rPr>
              <a:t>Mes (très) bonnes résolutions !</a:t>
            </a:r>
            <a:endParaRPr lang="fr-FR" sz="4400" kern="100" dirty="0">
              <a:effectLst/>
              <a:latin typeface="Magnel" panose="02000505000000020004" pitchFamily="2" charset="0"/>
              <a:ea typeface="Aptos" panose="020B0004020202020204" pitchFamily="34" charset="0"/>
              <a:cs typeface="Times New Roman (Corps CS)"/>
            </a:endParaRPr>
          </a:p>
          <a:p>
            <a:r>
              <a:rPr lang="fr-FR" sz="1800" kern="100" dirty="0">
                <a:effectLst/>
                <a:latin typeface="Tahoma" panose="020B0604030504040204" pitchFamily="34" charset="0"/>
                <a:ea typeface="Tahoma" panose="020B0604030504040204" pitchFamily="34" charset="0"/>
                <a:cs typeface="Tahoma" panose="020B0604030504040204" pitchFamily="34" charset="0"/>
              </a:rPr>
              <a:t>Chaque semaine, un bon plan pour bien commencer l’année</a:t>
            </a:r>
            <a:endParaRPr lang="fr-FR" sz="1400" kern="100" dirty="0">
              <a:effectLst/>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91878012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C4ACB1-79CB-FF5F-F31D-EBAB516FD6FD}"/>
            </a:ext>
          </a:extLst>
        </p:cNvPr>
        <p:cNvGrpSpPr/>
        <p:nvPr/>
      </p:nvGrpSpPr>
      <p:grpSpPr>
        <a:xfrm>
          <a:off x="0" y="0"/>
          <a:ext cx="0" cy="0"/>
          <a:chOff x="0" y="0"/>
          <a:chExt cx="0" cy="0"/>
        </a:xfrm>
      </p:grpSpPr>
      <p:pic>
        <p:nvPicPr>
          <p:cNvPr id="10" name="Image 9">
            <a:extLst>
              <a:ext uri="{FF2B5EF4-FFF2-40B4-BE49-F238E27FC236}">
                <a16:creationId xmlns:a16="http://schemas.microsoft.com/office/drawing/2014/main" id="{D51F2994-A219-A4A9-49AC-3EAE147E8504}"/>
              </a:ext>
            </a:extLst>
          </p:cNvPr>
          <p:cNvPicPr>
            <a:picLocks noChangeAspect="1"/>
          </p:cNvPicPr>
          <p:nvPr/>
        </p:nvPicPr>
        <p:blipFill>
          <a:blip r:embed="rId2"/>
          <a:srcRect t="2582"/>
          <a:stretch/>
        </p:blipFill>
        <p:spPr>
          <a:xfrm>
            <a:off x="-4300" y="0"/>
            <a:ext cx="12319489" cy="6858000"/>
          </a:xfrm>
          <a:prstGeom prst="rect">
            <a:avLst/>
          </a:prstGeom>
        </p:spPr>
      </p:pic>
      <p:sp>
        <p:nvSpPr>
          <p:cNvPr id="4" name="Rectangle 3">
            <a:extLst>
              <a:ext uri="{FF2B5EF4-FFF2-40B4-BE49-F238E27FC236}">
                <a16:creationId xmlns:a16="http://schemas.microsoft.com/office/drawing/2014/main" id="{608EF02A-2E02-A7E6-2788-5EF13F6F0B01}"/>
              </a:ext>
            </a:extLst>
          </p:cNvPr>
          <p:cNvSpPr/>
          <p:nvPr/>
        </p:nvSpPr>
        <p:spPr>
          <a:xfrm>
            <a:off x="2659640" y="0"/>
            <a:ext cx="6490221" cy="6858000"/>
          </a:xfrm>
          <a:prstGeom prst="rect">
            <a:avLst/>
          </a:prstGeom>
          <a:solidFill>
            <a:schemeClr val="bg1">
              <a:alpha val="76078"/>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7" name="ZoneTexte 6">
            <a:extLst>
              <a:ext uri="{FF2B5EF4-FFF2-40B4-BE49-F238E27FC236}">
                <a16:creationId xmlns:a16="http://schemas.microsoft.com/office/drawing/2014/main" id="{06636D9B-92D7-B87F-D888-A154F036E79A}"/>
              </a:ext>
            </a:extLst>
          </p:cNvPr>
          <p:cNvSpPr txBox="1"/>
          <p:nvPr/>
        </p:nvSpPr>
        <p:spPr>
          <a:xfrm>
            <a:off x="4583594" y="3352360"/>
            <a:ext cx="2480522" cy="369332"/>
          </a:xfrm>
          <a:prstGeom prst="rect">
            <a:avLst/>
          </a:prstGeom>
          <a:noFill/>
        </p:spPr>
        <p:txBody>
          <a:bodyPr wrap="square" rtlCol="0">
            <a:spAutoFit/>
          </a:bodyPr>
          <a:lstStyle/>
          <a:p>
            <a:pPr algn="ctr"/>
            <a:r>
              <a:rPr lang="fr-FR" b="1" dirty="0">
                <a:solidFill>
                  <a:schemeClr val="accent6">
                    <a:lumMod val="50000"/>
                  </a:schemeClr>
                </a:solidFill>
                <a:latin typeface="Tahoma" panose="020B0604030504040204" pitchFamily="34" charset="0"/>
                <a:ea typeface="Tahoma" panose="020B0604030504040204" pitchFamily="34" charset="0"/>
                <a:cs typeface="Tahoma" panose="020B0604030504040204" pitchFamily="34" charset="0"/>
              </a:rPr>
              <a:t>FEVRIER</a:t>
            </a:r>
          </a:p>
        </p:txBody>
      </p:sp>
      <p:cxnSp>
        <p:nvCxnSpPr>
          <p:cNvPr id="9" name="Connecteur droit 8">
            <a:extLst>
              <a:ext uri="{FF2B5EF4-FFF2-40B4-BE49-F238E27FC236}">
                <a16:creationId xmlns:a16="http://schemas.microsoft.com/office/drawing/2014/main" id="{5E0C13D6-0E25-F3B9-AD32-C083CE2FEC17}"/>
              </a:ext>
            </a:extLst>
          </p:cNvPr>
          <p:cNvCxnSpPr>
            <a:cxnSpLocks/>
          </p:cNvCxnSpPr>
          <p:nvPr/>
        </p:nvCxnSpPr>
        <p:spPr>
          <a:xfrm>
            <a:off x="4646737" y="3753013"/>
            <a:ext cx="2417379" cy="0"/>
          </a:xfrm>
          <a:prstGeom prst="line">
            <a:avLst/>
          </a:prstGeom>
          <a:ln w="12700">
            <a:solidFill>
              <a:schemeClr val="accent6">
                <a:lumMod val="50000"/>
              </a:schemeClr>
            </a:solidFill>
            <a:prstDash val="solid"/>
          </a:ln>
        </p:spPr>
        <p:style>
          <a:lnRef idx="2">
            <a:schemeClr val="accent1"/>
          </a:lnRef>
          <a:fillRef idx="0">
            <a:schemeClr val="accent1"/>
          </a:fillRef>
          <a:effectRef idx="1">
            <a:schemeClr val="accent1"/>
          </a:effectRef>
          <a:fontRef idx="minor">
            <a:schemeClr val="tx1"/>
          </a:fontRef>
        </p:style>
      </p:cxnSp>
      <p:sp>
        <p:nvSpPr>
          <p:cNvPr id="12" name="ZoneTexte 11">
            <a:extLst>
              <a:ext uri="{FF2B5EF4-FFF2-40B4-BE49-F238E27FC236}">
                <a16:creationId xmlns:a16="http://schemas.microsoft.com/office/drawing/2014/main" id="{0C891D1D-99C4-5978-3F2B-9B4F7A10BFBE}"/>
              </a:ext>
            </a:extLst>
          </p:cNvPr>
          <p:cNvSpPr txBox="1"/>
          <p:nvPr/>
        </p:nvSpPr>
        <p:spPr>
          <a:xfrm>
            <a:off x="2659640" y="3901766"/>
            <a:ext cx="6673622" cy="707886"/>
          </a:xfrm>
          <a:prstGeom prst="rect">
            <a:avLst/>
          </a:prstGeom>
          <a:noFill/>
        </p:spPr>
        <p:txBody>
          <a:bodyPr wrap="none" rtlCol="0">
            <a:spAutoFit/>
          </a:bodyPr>
          <a:lstStyle/>
          <a:p>
            <a:r>
              <a:rPr lang="fr-FR" sz="4000" b="1" dirty="0">
                <a:solidFill>
                  <a:schemeClr val="accent6">
                    <a:lumMod val="50000"/>
                  </a:schemeClr>
                </a:solidFill>
                <a:latin typeface="Tahoma" panose="020B0604030504040204" pitchFamily="34" charset="0"/>
                <a:ea typeface="Tahoma" panose="020B0604030504040204" pitchFamily="34" charset="0"/>
                <a:cs typeface="Tahoma" panose="020B0604030504040204" pitchFamily="34" charset="0"/>
              </a:rPr>
              <a:t>Au cœur des événements</a:t>
            </a:r>
          </a:p>
        </p:txBody>
      </p:sp>
      <p:cxnSp>
        <p:nvCxnSpPr>
          <p:cNvPr id="3" name="Connecteur droit 2">
            <a:extLst>
              <a:ext uri="{FF2B5EF4-FFF2-40B4-BE49-F238E27FC236}">
                <a16:creationId xmlns:a16="http://schemas.microsoft.com/office/drawing/2014/main" id="{5FACECC2-B0EE-B681-314D-80709D3FCBAF}"/>
              </a:ext>
            </a:extLst>
          </p:cNvPr>
          <p:cNvCxnSpPr>
            <a:cxnSpLocks/>
          </p:cNvCxnSpPr>
          <p:nvPr/>
        </p:nvCxnSpPr>
        <p:spPr>
          <a:xfrm>
            <a:off x="4646737" y="3352360"/>
            <a:ext cx="2417379" cy="0"/>
          </a:xfrm>
          <a:prstGeom prst="line">
            <a:avLst/>
          </a:prstGeom>
          <a:ln w="12700">
            <a:solidFill>
              <a:schemeClr val="accent6">
                <a:lumMod val="50000"/>
              </a:schemeClr>
            </a:solidFill>
            <a:prstDash val="solid"/>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28581201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FCBFF0-8D2B-E9B3-5E2A-44C61878F3C5}"/>
            </a:ext>
          </a:extLst>
        </p:cNvPr>
        <p:cNvGrpSpPr/>
        <p:nvPr/>
      </p:nvGrpSpPr>
      <p:grpSpPr>
        <a:xfrm>
          <a:off x="0" y="0"/>
          <a:ext cx="0" cy="0"/>
          <a:chOff x="0" y="0"/>
          <a:chExt cx="0" cy="0"/>
        </a:xfrm>
      </p:grpSpPr>
      <p:sp>
        <p:nvSpPr>
          <p:cNvPr id="8" name="ZoneTexte 7">
            <a:extLst>
              <a:ext uri="{FF2B5EF4-FFF2-40B4-BE49-F238E27FC236}">
                <a16:creationId xmlns:a16="http://schemas.microsoft.com/office/drawing/2014/main" id="{F2B9BFF6-C6B0-DC3C-92BA-EC827A8978AB}"/>
              </a:ext>
            </a:extLst>
          </p:cNvPr>
          <p:cNvSpPr txBox="1"/>
          <p:nvPr/>
        </p:nvSpPr>
        <p:spPr>
          <a:xfrm>
            <a:off x="6190518" y="1703120"/>
            <a:ext cx="4594163" cy="2616101"/>
          </a:xfrm>
          <a:prstGeom prst="rect">
            <a:avLst/>
          </a:prstGeom>
          <a:noFill/>
        </p:spPr>
        <p:txBody>
          <a:bodyPr wrap="square">
            <a:spAutoFit/>
          </a:bodyPr>
          <a:lstStyle/>
          <a:p>
            <a:r>
              <a:rPr lang="fr-FR" dirty="0">
                <a:latin typeface="Tahoma" panose="020B0604030504040204" pitchFamily="34" charset="0"/>
                <a:ea typeface="Tahoma" panose="020B0604030504040204" pitchFamily="34" charset="0"/>
                <a:cs typeface="Tahoma" panose="020B0604030504040204" pitchFamily="34" charset="0"/>
              </a:rPr>
              <a:t>Février est le mois pour </a:t>
            </a:r>
            <a:br>
              <a:rPr lang="fr-FR" dirty="0">
                <a:latin typeface="Tahoma" panose="020B0604030504040204" pitchFamily="34" charset="0"/>
                <a:ea typeface="Tahoma" panose="020B0604030504040204" pitchFamily="34" charset="0"/>
                <a:cs typeface="Tahoma" panose="020B0604030504040204" pitchFamily="34" charset="0"/>
              </a:rPr>
            </a:br>
            <a:r>
              <a:rPr lang="fr-FR" sz="2800" b="1" dirty="0">
                <a:latin typeface="Tahoma" panose="020B0604030504040204" pitchFamily="34" charset="0"/>
                <a:ea typeface="Tahoma" panose="020B0604030504040204" pitchFamily="34" charset="0"/>
                <a:cs typeface="Tahoma" panose="020B0604030504040204" pitchFamily="34" charset="0"/>
              </a:rPr>
              <a:t>renforcer la proximité et les valeurs locales </a:t>
            </a:r>
            <a:br>
              <a:rPr lang="fr-FR" sz="2400" b="1" dirty="0">
                <a:latin typeface="Tahoma" panose="020B0604030504040204" pitchFamily="34" charset="0"/>
                <a:ea typeface="Tahoma" panose="020B0604030504040204" pitchFamily="34" charset="0"/>
                <a:cs typeface="Tahoma" panose="020B0604030504040204" pitchFamily="34" charset="0"/>
              </a:rPr>
            </a:br>
            <a:r>
              <a:rPr lang="fr-FR" dirty="0">
                <a:latin typeface="Tahoma" panose="020B0604030504040204" pitchFamily="34" charset="0"/>
                <a:ea typeface="Tahoma" panose="020B0604030504040204" pitchFamily="34" charset="0"/>
                <a:cs typeface="Tahoma" panose="020B0604030504040204" pitchFamily="34" charset="0"/>
              </a:rPr>
              <a:t>avec des animations en magasin mettant en avant nos pros et les produits locaux.</a:t>
            </a:r>
            <a:br>
              <a:rPr lang="fr-FR" dirty="0">
                <a:latin typeface="Tahoma" panose="020B0604030504040204" pitchFamily="34" charset="0"/>
                <a:ea typeface="Tahoma" panose="020B0604030504040204" pitchFamily="34" charset="0"/>
                <a:cs typeface="Tahoma" panose="020B0604030504040204" pitchFamily="34" charset="0"/>
              </a:rPr>
            </a:br>
            <a:r>
              <a:rPr lang="fr-FR" dirty="0">
                <a:latin typeface="Tahoma" panose="020B0604030504040204" pitchFamily="34" charset="0"/>
                <a:ea typeface="Tahoma" panose="020B0604030504040204" pitchFamily="34" charset="0"/>
                <a:cs typeface="Tahoma" panose="020B0604030504040204" pitchFamily="34" charset="0"/>
              </a:rPr>
              <a:t>Moins de promotions massives, mais des offres axées sur l’expérience client et l’interaction avec les pros Match.</a:t>
            </a:r>
          </a:p>
        </p:txBody>
      </p:sp>
      <p:sp>
        <p:nvSpPr>
          <p:cNvPr id="9" name="Triangle isocèle 8">
            <a:extLst>
              <a:ext uri="{FF2B5EF4-FFF2-40B4-BE49-F238E27FC236}">
                <a16:creationId xmlns:a16="http://schemas.microsoft.com/office/drawing/2014/main" id="{62F2F110-81D6-929B-F144-F79A1F27B0DB}"/>
              </a:ext>
            </a:extLst>
          </p:cNvPr>
          <p:cNvSpPr/>
          <p:nvPr/>
        </p:nvSpPr>
        <p:spPr>
          <a:xfrm rot="5400000">
            <a:off x="4092635" y="2055114"/>
            <a:ext cx="2154115" cy="1204546"/>
          </a:xfrm>
          <a:prstGeom prst="triangle">
            <a:avLst/>
          </a:prstGeom>
          <a:solidFill>
            <a:srgbClr val="52646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ZoneTexte 9">
            <a:extLst>
              <a:ext uri="{FF2B5EF4-FFF2-40B4-BE49-F238E27FC236}">
                <a16:creationId xmlns:a16="http://schemas.microsoft.com/office/drawing/2014/main" id="{D4092D3D-33CB-12F8-2074-D89A01324B1A}"/>
              </a:ext>
            </a:extLst>
          </p:cNvPr>
          <p:cNvSpPr txBox="1"/>
          <p:nvPr/>
        </p:nvSpPr>
        <p:spPr>
          <a:xfrm>
            <a:off x="446210" y="2149556"/>
            <a:ext cx="3607044" cy="1015663"/>
          </a:xfrm>
          <a:prstGeom prst="rect">
            <a:avLst/>
          </a:prstGeom>
          <a:noFill/>
        </p:spPr>
        <p:txBody>
          <a:bodyPr wrap="square">
            <a:spAutoFit/>
          </a:bodyPr>
          <a:lstStyle/>
          <a:p>
            <a:r>
              <a:rPr lang="fr-FR" sz="6000" b="1" dirty="0">
                <a:latin typeface="Tahoma" panose="020B0604030504040204" pitchFamily="34" charset="0"/>
                <a:ea typeface="Tahoma" panose="020B0604030504040204" pitchFamily="34" charset="0"/>
                <a:cs typeface="Tahoma" panose="020B0604030504040204" pitchFamily="34" charset="0"/>
              </a:rPr>
              <a:t>FEVRIER</a:t>
            </a:r>
          </a:p>
        </p:txBody>
      </p:sp>
    </p:spTree>
    <p:extLst>
      <p:ext uri="{BB962C8B-B14F-4D97-AF65-F5344CB8AC3E}">
        <p14:creationId xmlns:p14="http://schemas.microsoft.com/office/powerpoint/2010/main" val="22740939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a:extLst>
              <a:ext uri="{FF2B5EF4-FFF2-40B4-BE49-F238E27FC236}">
                <a16:creationId xmlns:a16="http://schemas.microsoft.com/office/drawing/2014/main" id="{92628E52-FF24-DF61-C808-54ED6AE8C9F4}"/>
              </a:ext>
            </a:extLst>
          </p:cNvPr>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l="3037" r="3037"/>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7731197F-5F16-4986-2530-A8DE1A45D299}"/>
              </a:ext>
            </a:extLst>
          </p:cNvPr>
          <p:cNvSpPr/>
          <p:nvPr/>
        </p:nvSpPr>
        <p:spPr>
          <a:xfrm>
            <a:off x="5701779" y="0"/>
            <a:ext cx="6490221" cy="6858000"/>
          </a:xfrm>
          <a:prstGeom prst="rect">
            <a:avLst/>
          </a:prstGeom>
          <a:solidFill>
            <a:schemeClr val="bg1">
              <a:alpha val="76078"/>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6" name="Image 5">
            <a:extLst>
              <a:ext uri="{FF2B5EF4-FFF2-40B4-BE49-F238E27FC236}">
                <a16:creationId xmlns:a16="http://schemas.microsoft.com/office/drawing/2014/main" id="{012A4DA1-3357-6A81-7AFF-81ABFAAEBF30}"/>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504764" y="1608886"/>
            <a:ext cx="2669707" cy="1143127"/>
          </a:xfrm>
          <a:prstGeom prst="rect">
            <a:avLst/>
          </a:prstGeom>
        </p:spPr>
      </p:pic>
      <p:sp>
        <p:nvSpPr>
          <p:cNvPr id="7" name="ZoneTexte 6">
            <a:extLst>
              <a:ext uri="{FF2B5EF4-FFF2-40B4-BE49-F238E27FC236}">
                <a16:creationId xmlns:a16="http://schemas.microsoft.com/office/drawing/2014/main" id="{A9412FF6-4118-A4CE-1F97-F4141B425B39}"/>
              </a:ext>
            </a:extLst>
          </p:cNvPr>
          <p:cNvSpPr txBox="1"/>
          <p:nvPr/>
        </p:nvSpPr>
        <p:spPr>
          <a:xfrm>
            <a:off x="7599356" y="3352360"/>
            <a:ext cx="2480522" cy="369332"/>
          </a:xfrm>
          <a:prstGeom prst="rect">
            <a:avLst/>
          </a:prstGeom>
          <a:noFill/>
        </p:spPr>
        <p:txBody>
          <a:bodyPr wrap="square" rtlCol="0">
            <a:spAutoFit/>
          </a:bodyPr>
          <a:lstStyle/>
          <a:p>
            <a:pPr algn="ctr"/>
            <a:r>
              <a:rPr lang="fr-FR" b="1" dirty="0">
                <a:solidFill>
                  <a:schemeClr val="accent6">
                    <a:lumMod val="50000"/>
                  </a:schemeClr>
                </a:solidFill>
                <a:latin typeface="Tahoma" panose="020B0604030504040204" pitchFamily="34" charset="0"/>
                <a:ea typeface="Tahoma" panose="020B0604030504040204" pitchFamily="34" charset="0"/>
                <a:cs typeface="Tahoma" panose="020B0604030504040204" pitchFamily="34" charset="0"/>
              </a:rPr>
              <a:t>SECTION 2</a:t>
            </a:r>
          </a:p>
        </p:txBody>
      </p:sp>
      <p:cxnSp>
        <p:nvCxnSpPr>
          <p:cNvPr id="9" name="Connecteur droit 8">
            <a:extLst>
              <a:ext uri="{FF2B5EF4-FFF2-40B4-BE49-F238E27FC236}">
                <a16:creationId xmlns:a16="http://schemas.microsoft.com/office/drawing/2014/main" id="{6AD9C5F1-C5E4-7CC9-E27D-AF63C00142D7}"/>
              </a:ext>
            </a:extLst>
          </p:cNvPr>
          <p:cNvCxnSpPr>
            <a:cxnSpLocks/>
          </p:cNvCxnSpPr>
          <p:nvPr/>
        </p:nvCxnSpPr>
        <p:spPr>
          <a:xfrm>
            <a:off x="7662499" y="3753013"/>
            <a:ext cx="2417379" cy="0"/>
          </a:xfrm>
          <a:prstGeom prst="line">
            <a:avLst/>
          </a:prstGeom>
          <a:ln w="12700">
            <a:solidFill>
              <a:schemeClr val="accent6">
                <a:lumMod val="50000"/>
              </a:schemeClr>
            </a:solidFill>
            <a:prstDash val="solid"/>
          </a:ln>
        </p:spPr>
        <p:style>
          <a:lnRef idx="2">
            <a:schemeClr val="accent1"/>
          </a:lnRef>
          <a:fillRef idx="0">
            <a:schemeClr val="accent1"/>
          </a:fillRef>
          <a:effectRef idx="1">
            <a:schemeClr val="accent1"/>
          </a:effectRef>
          <a:fontRef idx="minor">
            <a:schemeClr val="tx1"/>
          </a:fontRef>
        </p:style>
      </p:cxnSp>
      <p:sp>
        <p:nvSpPr>
          <p:cNvPr id="12" name="ZoneTexte 11">
            <a:extLst>
              <a:ext uri="{FF2B5EF4-FFF2-40B4-BE49-F238E27FC236}">
                <a16:creationId xmlns:a16="http://schemas.microsoft.com/office/drawing/2014/main" id="{C339248D-A76D-D951-9B2B-482771C483DD}"/>
              </a:ext>
            </a:extLst>
          </p:cNvPr>
          <p:cNvSpPr txBox="1"/>
          <p:nvPr/>
        </p:nvSpPr>
        <p:spPr>
          <a:xfrm>
            <a:off x="5887597" y="3901766"/>
            <a:ext cx="6175088" cy="707886"/>
          </a:xfrm>
          <a:prstGeom prst="rect">
            <a:avLst/>
          </a:prstGeom>
          <a:noFill/>
        </p:spPr>
        <p:txBody>
          <a:bodyPr wrap="none" rtlCol="0">
            <a:spAutoFit/>
          </a:bodyPr>
          <a:lstStyle/>
          <a:p>
            <a:r>
              <a:rPr lang="fr-FR" sz="4000" b="1" dirty="0">
                <a:solidFill>
                  <a:schemeClr val="accent6">
                    <a:lumMod val="50000"/>
                  </a:schemeClr>
                </a:solidFill>
                <a:latin typeface="Tahoma" panose="020B0604030504040204" pitchFamily="34" charset="0"/>
                <a:ea typeface="Tahoma" panose="020B0604030504040204" pitchFamily="34" charset="0"/>
                <a:cs typeface="Tahoma" panose="020B0604030504040204" pitchFamily="34" charset="0"/>
              </a:rPr>
              <a:t>Partis pris stratégiques</a:t>
            </a:r>
          </a:p>
        </p:txBody>
      </p:sp>
      <p:sp>
        <p:nvSpPr>
          <p:cNvPr id="13" name="ZoneTexte 12">
            <a:extLst>
              <a:ext uri="{FF2B5EF4-FFF2-40B4-BE49-F238E27FC236}">
                <a16:creationId xmlns:a16="http://schemas.microsoft.com/office/drawing/2014/main" id="{B14BFDF7-DDFE-9687-C574-8585DDC31E44}"/>
              </a:ext>
            </a:extLst>
          </p:cNvPr>
          <p:cNvSpPr txBox="1"/>
          <p:nvPr/>
        </p:nvSpPr>
        <p:spPr>
          <a:xfrm>
            <a:off x="6244063" y="4758404"/>
            <a:ext cx="5732851" cy="1077218"/>
          </a:xfrm>
          <a:prstGeom prst="rect">
            <a:avLst/>
          </a:prstGeom>
          <a:noFill/>
        </p:spPr>
        <p:txBody>
          <a:bodyPr wrap="none" rtlCol="0">
            <a:spAutoFit/>
          </a:bodyPr>
          <a:lstStyle/>
          <a:p>
            <a:r>
              <a:rPr lang="fr-FR" sz="3200" dirty="0">
                <a:solidFill>
                  <a:schemeClr val="accent6">
                    <a:lumMod val="50000"/>
                  </a:schemeClr>
                </a:solidFill>
                <a:latin typeface="Tahoma" panose="020B0604030504040204" pitchFamily="34" charset="0"/>
                <a:ea typeface="Tahoma" panose="020B0604030504040204" pitchFamily="34" charset="0"/>
                <a:cs typeface="Tahoma" panose="020B0604030504040204" pitchFamily="34" charset="0"/>
              </a:rPr>
              <a:t>Renforcer son positionnement </a:t>
            </a:r>
            <a:br>
              <a:rPr lang="fr-FR" sz="3200" dirty="0">
                <a:solidFill>
                  <a:schemeClr val="accent6">
                    <a:lumMod val="50000"/>
                  </a:schemeClr>
                </a:solidFill>
                <a:latin typeface="Tahoma" panose="020B0604030504040204" pitchFamily="34" charset="0"/>
                <a:ea typeface="Tahoma" panose="020B0604030504040204" pitchFamily="34" charset="0"/>
                <a:cs typeface="Tahoma" panose="020B0604030504040204" pitchFamily="34" charset="0"/>
              </a:rPr>
            </a:br>
            <a:r>
              <a:rPr lang="fr-FR" sz="3200" dirty="0">
                <a:solidFill>
                  <a:schemeClr val="accent6">
                    <a:lumMod val="50000"/>
                  </a:schemeClr>
                </a:solidFill>
                <a:latin typeface="Tahoma" panose="020B0604030504040204" pitchFamily="34" charset="0"/>
                <a:ea typeface="Tahoma" panose="020B0604030504040204" pitchFamily="34" charset="0"/>
                <a:cs typeface="Tahoma" panose="020B0604030504040204" pitchFamily="34" charset="0"/>
              </a:rPr>
              <a:t>et assurer sa différenciation</a:t>
            </a:r>
          </a:p>
        </p:txBody>
      </p:sp>
      <p:cxnSp>
        <p:nvCxnSpPr>
          <p:cNvPr id="2" name="Connecteur droit 1">
            <a:extLst>
              <a:ext uri="{FF2B5EF4-FFF2-40B4-BE49-F238E27FC236}">
                <a16:creationId xmlns:a16="http://schemas.microsoft.com/office/drawing/2014/main" id="{9918DCA3-BBFC-50AA-D87D-1D7F74E005F5}"/>
              </a:ext>
            </a:extLst>
          </p:cNvPr>
          <p:cNvCxnSpPr>
            <a:cxnSpLocks/>
          </p:cNvCxnSpPr>
          <p:nvPr/>
        </p:nvCxnSpPr>
        <p:spPr>
          <a:xfrm>
            <a:off x="7662499" y="3352360"/>
            <a:ext cx="2417379" cy="0"/>
          </a:xfrm>
          <a:prstGeom prst="line">
            <a:avLst/>
          </a:prstGeom>
          <a:ln w="12700">
            <a:solidFill>
              <a:schemeClr val="accent6">
                <a:lumMod val="50000"/>
              </a:schemeClr>
            </a:solidFill>
            <a:prstDash val="solid"/>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00167296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98C8BE-1B81-7A67-3FFF-E4B0F89B8D6A}"/>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8A609426-F6F9-2F91-59A7-55176EC47652}"/>
              </a:ext>
            </a:extLst>
          </p:cNvPr>
          <p:cNvSpPr/>
          <p:nvPr/>
        </p:nvSpPr>
        <p:spPr>
          <a:xfrm>
            <a:off x="0" y="0"/>
            <a:ext cx="12192000" cy="68580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a:p>
        </p:txBody>
      </p:sp>
      <p:pic>
        <p:nvPicPr>
          <p:cNvPr id="3" name="Image 2">
            <a:extLst>
              <a:ext uri="{FF2B5EF4-FFF2-40B4-BE49-F238E27FC236}">
                <a16:creationId xmlns:a16="http://schemas.microsoft.com/office/drawing/2014/main" id="{5801C2A0-75F2-FBB3-E1E1-F8AF284B84E1}"/>
              </a:ext>
            </a:extLst>
          </p:cNvPr>
          <p:cNvPicPr>
            <a:picLocks noChangeAspect="1"/>
          </p:cNvPicPr>
          <p:nvPr/>
        </p:nvPicPr>
        <p:blipFill>
          <a:blip r:embed="rId2"/>
          <a:stretch>
            <a:fillRect/>
          </a:stretch>
        </p:blipFill>
        <p:spPr>
          <a:xfrm>
            <a:off x="3071643" y="0"/>
            <a:ext cx="6048714" cy="6858000"/>
          </a:xfrm>
          <a:prstGeom prst="rect">
            <a:avLst/>
          </a:prstGeom>
        </p:spPr>
      </p:pic>
    </p:spTree>
    <p:extLst>
      <p:ext uri="{BB962C8B-B14F-4D97-AF65-F5344CB8AC3E}">
        <p14:creationId xmlns:p14="http://schemas.microsoft.com/office/powerpoint/2010/main" val="158396787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DC968D-7D08-5DC7-CA49-F2F0913488AA}"/>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6E183ED8-A89F-A69D-6461-368F4E3B0F06}"/>
              </a:ext>
            </a:extLst>
          </p:cNvPr>
          <p:cNvSpPr/>
          <p:nvPr/>
        </p:nvSpPr>
        <p:spPr>
          <a:xfrm>
            <a:off x="0" y="0"/>
            <a:ext cx="12192000" cy="68580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a:p>
        </p:txBody>
      </p:sp>
      <p:pic>
        <p:nvPicPr>
          <p:cNvPr id="5" name="Image 4">
            <a:extLst>
              <a:ext uri="{FF2B5EF4-FFF2-40B4-BE49-F238E27FC236}">
                <a16:creationId xmlns:a16="http://schemas.microsoft.com/office/drawing/2014/main" id="{1FCE52D6-D796-4A0B-A10F-5C96EAA12971}"/>
              </a:ext>
            </a:extLst>
          </p:cNvPr>
          <p:cNvPicPr>
            <a:picLocks noChangeAspect="1"/>
          </p:cNvPicPr>
          <p:nvPr/>
        </p:nvPicPr>
        <p:blipFill>
          <a:blip r:embed="rId2"/>
          <a:stretch>
            <a:fillRect/>
          </a:stretch>
        </p:blipFill>
        <p:spPr>
          <a:xfrm>
            <a:off x="823912" y="442912"/>
            <a:ext cx="10544175" cy="5972175"/>
          </a:xfrm>
          <a:prstGeom prst="rect">
            <a:avLst/>
          </a:prstGeom>
        </p:spPr>
      </p:pic>
    </p:spTree>
    <p:extLst>
      <p:ext uri="{BB962C8B-B14F-4D97-AF65-F5344CB8AC3E}">
        <p14:creationId xmlns:p14="http://schemas.microsoft.com/office/powerpoint/2010/main" val="110120009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D7B147-B7BD-8D20-610C-2B79B162FF62}"/>
            </a:ext>
          </a:extLst>
        </p:cNvPr>
        <p:cNvGrpSpPr/>
        <p:nvPr/>
      </p:nvGrpSpPr>
      <p:grpSpPr>
        <a:xfrm>
          <a:off x="0" y="0"/>
          <a:ext cx="0" cy="0"/>
          <a:chOff x="0" y="0"/>
          <a:chExt cx="0" cy="0"/>
        </a:xfrm>
      </p:grpSpPr>
      <p:sp>
        <p:nvSpPr>
          <p:cNvPr id="2" name="ZoneTexte 1">
            <a:extLst>
              <a:ext uri="{FF2B5EF4-FFF2-40B4-BE49-F238E27FC236}">
                <a16:creationId xmlns:a16="http://schemas.microsoft.com/office/drawing/2014/main" id="{7F7B7A23-F7EB-8F87-AF63-BAEA44C7F335}"/>
              </a:ext>
            </a:extLst>
          </p:cNvPr>
          <p:cNvSpPr txBox="1"/>
          <p:nvPr/>
        </p:nvSpPr>
        <p:spPr>
          <a:xfrm>
            <a:off x="5630091" y="122892"/>
            <a:ext cx="4937760" cy="2677656"/>
          </a:xfrm>
          <a:prstGeom prst="rect">
            <a:avLst/>
          </a:prstGeom>
          <a:noFill/>
        </p:spPr>
        <p:txBody>
          <a:bodyPr wrap="square" rtlCol="0">
            <a:spAutoFit/>
          </a:bodyPr>
          <a:lstStyle/>
          <a:p>
            <a:r>
              <a:rPr lang="fr-FR" sz="2000" b="1" dirty="0">
                <a:latin typeface="Tahoma" panose="020B0604030504040204" pitchFamily="34" charset="0"/>
                <a:ea typeface="Tahoma" panose="020B0604030504040204" pitchFamily="34" charset="0"/>
                <a:cs typeface="Tahoma" panose="020B0604030504040204" pitchFamily="34" charset="0"/>
              </a:rPr>
              <a:t>Une opération récurrente qui met à l’honneur un rayon trad tous les deux mois.</a:t>
            </a:r>
          </a:p>
          <a:p>
            <a:endParaRPr lang="fr-FR" dirty="0">
              <a:latin typeface="Tahoma" panose="020B0604030504040204" pitchFamily="34" charset="0"/>
              <a:ea typeface="Tahoma" panose="020B0604030504040204" pitchFamily="34" charset="0"/>
              <a:cs typeface="Tahoma" panose="020B0604030504040204" pitchFamily="34" charset="0"/>
            </a:endParaRPr>
          </a:p>
          <a:p>
            <a:r>
              <a:rPr lang="fr-FR" dirty="0">
                <a:latin typeface="Tahoma" panose="020B0604030504040204" pitchFamily="34" charset="0"/>
                <a:ea typeface="Tahoma" panose="020B0604030504040204" pitchFamily="34" charset="0"/>
                <a:cs typeface="Tahoma" panose="020B0604030504040204" pitchFamily="34" charset="0"/>
              </a:rPr>
              <a:t>Un traitement </a:t>
            </a:r>
            <a:r>
              <a:rPr lang="fr-FR" dirty="0" err="1">
                <a:latin typeface="Tahoma" panose="020B0604030504040204" pitchFamily="34" charset="0"/>
                <a:ea typeface="Tahoma" panose="020B0604030504040204" pitchFamily="34" charset="0"/>
                <a:cs typeface="Tahoma" panose="020B0604030504040204" pitchFamily="34" charset="0"/>
              </a:rPr>
              <a:t>graphque</a:t>
            </a:r>
            <a:r>
              <a:rPr lang="fr-FR" dirty="0">
                <a:latin typeface="Tahoma" panose="020B0604030504040204" pitchFamily="34" charset="0"/>
                <a:ea typeface="Tahoma" panose="020B0604030504040204" pitchFamily="34" charset="0"/>
                <a:cs typeface="Tahoma" panose="020B0604030504040204" pitchFamily="34" charset="0"/>
              </a:rPr>
              <a:t> spécifique </a:t>
            </a:r>
            <a:br>
              <a:rPr lang="fr-FR" dirty="0">
                <a:latin typeface="Tahoma" panose="020B0604030504040204" pitchFamily="34" charset="0"/>
                <a:ea typeface="Tahoma" panose="020B0604030504040204" pitchFamily="34" charset="0"/>
                <a:cs typeface="Tahoma" panose="020B0604030504040204" pitchFamily="34" charset="0"/>
              </a:rPr>
            </a:br>
            <a:r>
              <a:rPr lang="fr-FR" dirty="0">
                <a:latin typeface="Tahoma" panose="020B0604030504040204" pitchFamily="34" charset="0"/>
                <a:ea typeface="Tahoma" panose="020B0604030504040204" pitchFamily="34" charset="0"/>
                <a:cs typeface="Tahoma" panose="020B0604030504040204" pitchFamily="34" charset="0"/>
              </a:rPr>
              <a:t>pour que l’opération se démarque.</a:t>
            </a:r>
            <a:br>
              <a:rPr lang="fr-FR" dirty="0">
                <a:latin typeface="Tahoma" panose="020B0604030504040204" pitchFamily="34" charset="0"/>
                <a:ea typeface="Tahoma" panose="020B0604030504040204" pitchFamily="34" charset="0"/>
                <a:cs typeface="Tahoma" panose="020B0604030504040204" pitchFamily="34" charset="0"/>
              </a:rPr>
            </a:br>
            <a:br>
              <a:rPr lang="fr-FR" dirty="0">
                <a:latin typeface="Tahoma" panose="020B0604030504040204" pitchFamily="34" charset="0"/>
                <a:ea typeface="Tahoma" panose="020B0604030504040204" pitchFamily="34" charset="0"/>
                <a:cs typeface="Tahoma" panose="020B0604030504040204" pitchFamily="34" charset="0"/>
              </a:rPr>
            </a:br>
            <a:r>
              <a:rPr lang="fr-FR" dirty="0">
                <a:latin typeface="Tahoma" panose="020B0604030504040204" pitchFamily="34" charset="0"/>
                <a:ea typeface="Tahoma" panose="020B0604030504040204" pitchFamily="34" charset="0"/>
                <a:cs typeface="Tahoma" panose="020B0604030504040204" pitchFamily="34" charset="0"/>
              </a:rPr>
              <a:t>Une expression prix  « les prix les plus frais » </a:t>
            </a:r>
            <a:br>
              <a:rPr lang="fr-FR" dirty="0">
                <a:latin typeface="Tahoma" panose="020B0604030504040204" pitchFamily="34" charset="0"/>
                <a:ea typeface="Tahoma" panose="020B0604030504040204" pitchFamily="34" charset="0"/>
                <a:cs typeface="Tahoma" panose="020B0604030504040204" pitchFamily="34" charset="0"/>
              </a:rPr>
            </a:br>
            <a:r>
              <a:rPr lang="fr-FR" dirty="0">
                <a:latin typeface="Tahoma" panose="020B0604030504040204" pitchFamily="34" charset="0"/>
                <a:ea typeface="Tahoma" panose="020B0604030504040204" pitchFamily="34" charset="0"/>
                <a:cs typeface="Tahoma" panose="020B0604030504040204" pitchFamily="34" charset="0"/>
              </a:rPr>
              <a:t>dédiée à l’opération</a:t>
            </a:r>
          </a:p>
        </p:txBody>
      </p:sp>
      <p:sp>
        <p:nvSpPr>
          <p:cNvPr id="6" name="ZoneTexte 5">
            <a:extLst>
              <a:ext uri="{FF2B5EF4-FFF2-40B4-BE49-F238E27FC236}">
                <a16:creationId xmlns:a16="http://schemas.microsoft.com/office/drawing/2014/main" id="{B2360C0D-6E2F-4245-64B5-F841BBA677ED}"/>
              </a:ext>
            </a:extLst>
          </p:cNvPr>
          <p:cNvSpPr txBox="1"/>
          <p:nvPr/>
        </p:nvSpPr>
        <p:spPr>
          <a:xfrm>
            <a:off x="5630091" y="2800548"/>
            <a:ext cx="6093822" cy="2862322"/>
          </a:xfrm>
          <a:prstGeom prst="rect">
            <a:avLst/>
          </a:prstGeom>
          <a:noFill/>
        </p:spPr>
        <p:txBody>
          <a:bodyPr wrap="square">
            <a:spAutoFit/>
          </a:bodyPr>
          <a:lstStyle/>
          <a:p>
            <a:r>
              <a:rPr lang="fr-FR" b="1"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t>Dispositif RS </a:t>
            </a:r>
          </a:p>
          <a:p>
            <a:r>
              <a:rPr lang="fr-FR" b="1" dirty="0">
                <a:latin typeface="Tahoma" panose="020B0604030504040204" pitchFamily="34" charset="0"/>
                <a:ea typeface="Tahoma" panose="020B0604030504040204" pitchFamily="34" charset="0"/>
                <a:cs typeface="Tahoma" panose="020B0604030504040204" pitchFamily="34" charset="0"/>
              </a:rPr>
              <a:t>Série Vidéo « Les Secrets de Nos Pros »</a:t>
            </a:r>
            <a:br>
              <a:rPr lang="fr-FR" dirty="0"/>
            </a:br>
            <a:r>
              <a:rPr lang="fr-FR" dirty="0">
                <a:latin typeface="Tahoma" panose="020B0604030504040204" pitchFamily="34" charset="0"/>
                <a:ea typeface="Tahoma" panose="020B0604030504040204" pitchFamily="34" charset="0"/>
                <a:cs typeface="Tahoma" panose="020B0604030504040204" pitchFamily="34" charset="0"/>
              </a:rPr>
              <a:t>À chaque Fête du Marché, une nouvelle vidéo est publiée sur Instagram, Facebook, et YouTube, mettant en lumière un professionnel du rayon à l’honneur (ex. : un boucher expliquant comment choisir une viande de qualité ou un poissonnier montrant comment préparer des fruits de mer). Ces vidéos incluent des </a:t>
            </a:r>
            <a:r>
              <a:rPr lang="fr-FR" b="1" dirty="0">
                <a:latin typeface="Tahoma" panose="020B0604030504040204" pitchFamily="34" charset="0"/>
                <a:ea typeface="Tahoma" panose="020B0604030504040204" pitchFamily="34" charset="0"/>
                <a:cs typeface="Tahoma" panose="020B0604030504040204" pitchFamily="34" charset="0"/>
              </a:rPr>
              <a:t>conseils pratiques</a:t>
            </a:r>
            <a:r>
              <a:rPr lang="fr-FR" dirty="0">
                <a:latin typeface="Tahoma" panose="020B0604030504040204" pitchFamily="34" charset="0"/>
                <a:ea typeface="Tahoma" panose="020B0604030504040204" pitchFamily="34" charset="0"/>
                <a:cs typeface="Tahoma" panose="020B0604030504040204" pitchFamily="34" charset="0"/>
              </a:rPr>
              <a:t> pour les clients, des démonstrations en magasin, et des astuces pour cuisiner les produits du rayon.</a:t>
            </a:r>
          </a:p>
        </p:txBody>
      </p:sp>
      <p:sp>
        <p:nvSpPr>
          <p:cNvPr id="8" name="ZoneTexte 7">
            <a:extLst>
              <a:ext uri="{FF2B5EF4-FFF2-40B4-BE49-F238E27FC236}">
                <a16:creationId xmlns:a16="http://schemas.microsoft.com/office/drawing/2014/main" id="{A68597ED-7D70-08CD-D865-C9269904ABAA}"/>
              </a:ext>
            </a:extLst>
          </p:cNvPr>
          <p:cNvSpPr txBox="1"/>
          <p:nvPr/>
        </p:nvSpPr>
        <p:spPr>
          <a:xfrm>
            <a:off x="5627563" y="5662870"/>
            <a:ext cx="6093822" cy="923330"/>
          </a:xfrm>
          <a:prstGeom prst="rect">
            <a:avLst/>
          </a:prstGeom>
          <a:noFill/>
        </p:spPr>
        <p:txBody>
          <a:bodyPr wrap="square">
            <a:spAutoFit/>
          </a:bodyPr>
          <a:lstStyle/>
          <a:p>
            <a:pPr algn="just"/>
            <a:r>
              <a:rPr lang="fr-FR" sz="1800" kern="100" dirty="0">
                <a:effectLst/>
                <a:latin typeface="Tahoma" panose="020B0604030504040204" pitchFamily="34" charset="0"/>
                <a:ea typeface="Tahoma" panose="020B0604030504040204" pitchFamily="34" charset="0"/>
                <a:cs typeface="Tahoma" panose="020B0604030504040204" pitchFamily="34" charset="0"/>
              </a:rPr>
              <a:t> </a:t>
            </a:r>
            <a:r>
              <a:rPr lang="fr-FR" sz="1800" b="1" kern="100" dirty="0">
                <a:effectLst/>
                <a:latin typeface="Tahoma" panose="020B0604030504040204" pitchFamily="34" charset="0"/>
                <a:ea typeface="Tahoma" panose="020B0604030504040204" pitchFamily="34" charset="0"/>
                <a:cs typeface="Tahoma" panose="020B0604030504040204" pitchFamily="34" charset="0"/>
              </a:rPr>
              <a:t>Vidéo RS </a:t>
            </a:r>
            <a:r>
              <a:rPr lang="fr-FR" b="1" kern="100" dirty="0" err="1">
                <a:latin typeface="Tahoma" panose="020B0604030504040204" pitchFamily="34" charset="0"/>
                <a:ea typeface="Tahoma" panose="020B0604030504040204" pitchFamily="34" charset="0"/>
                <a:cs typeface="Tahoma" panose="020B0604030504040204" pitchFamily="34" charset="0"/>
              </a:rPr>
              <a:t>RS</a:t>
            </a:r>
            <a:r>
              <a:rPr lang="fr-FR" b="1" kern="100" dirty="0">
                <a:latin typeface="Tahoma" panose="020B0604030504040204" pitchFamily="34" charset="0"/>
                <a:ea typeface="Tahoma" panose="020B0604030504040204" pitchFamily="34" charset="0"/>
                <a:cs typeface="Tahoma" panose="020B0604030504040204" pitchFamily="34" charset="0"/>
              </a:rPr>
              <a:t> : nos pros </a:t>
            </a:r>
            <a:r>
              <a:rPr lang="fr-FR" sz="1800" kern="100" dirty="0">
                <a:effectLst/>
                <a:latin typeface="Tahoma" panose="020B0604030504040204" pitchFamily="34" charset="0"/>
                <a:ea typeface="Tahoma" panose="020B0604030504040204" pitchFamily="34" charset="0"/>
                <a:cs typeface="Tahoma" panose="020B0604030504040204" pitchFamily="34" charset="0"/>
              </a:rPr>
              <a:t>partage</a:t>
            </a:r>
            <a:r>
              <a:rPr lang="fr-FR" kern="100" dirty="0">
                <a:latin typeface="Tahoma" panose="020B0604030504040204" pitchFamily="34" charset="0"/>
                <a:ea typeface="Tahoma" panose="020B0604030504040204" pitchFamily="34" charset="0"/>
                <a:cs typeface="Tahoma" panose="020B0604030504040204" pitchFamily="34" charset="0"/>
              </a:rPr>
              <a:t>nt</a:t>
            </a:r>
            <a:r>
              <a:rPr lang="fr-FR" sz="1800" kern="100" dirty="0">
                <a:effectLst/>
                <a:latin typeface="Tahoma" panose="020B0604030504040204" pitchFamily="34" charset="0"/>
                <a:ea typeface="Tahoma" panose="020B0604030504040204" pitchFamily="34" charset="0"/>
                <a:cs typeface="Tahoma" panose="020B0604030504040204" pitchFamily="34" charset="0"/>
              </a:rPr>
              <a:t>  </a:t>
            </a:r>
            <a:r>
              <a:rPr lang="fr-FR" sz="1800" b="1" kern="100" dirty="0">
                <a:effectLst/>
                <a:latin typeface="Tahoma" panose="020B0604030504040204" pitchFamily="34" charset="0"/>
                <a:ea typeface="Tahoma" panose="020B0604030504040204" pitchFamily="34" charset="0"/>
                <a:cs typeface="Tahoma" panose="020B0604030504040204" pitchFamily="34" charset="0"/>
              </a:rPr>
              <a:t>les meilleures expressions entendues sur les marchés </a:t>
            </a:r>
            <a:r>
              <a:rPr lang="fr-FR" sz="1800" kern="100" dirty="0">
                <a:effectLst/>
                <a:latin typeface="Tahoma" panose="020B0604030504040204" pitchFamily="34" charset="0"/>
                <a:ea typeface="Tahoma" panose="020B0604030504040204" pitchFamily="34" charset="0"/>
                <a:cs typeface="Tahoma" panose="020B0604030504040204" pitchFamily="34" charset="0"/>
              </a:rPr>
              <a:t>(« y’en a un peu plus j’vous le mets quand même ? »…)</a:t>
            </a:r>
          </a:p>
        </p:txBody>
      </p:sp>
      <p:pic>
        <p:nvPicPr>
          <p:cNvPr id="5" name="Image 4" descr="Une image contenant fruit de mer, Produits de la mer, texte, dessin&#10;&#10;Description générée automatiquement">
            <a:extLst>
              <a:ext uri="{FF2B5EF4-FFF2-40B4-BE49-F238E27FC236}">
                <a16:creationId xmlns:a16="http://schemas.microsoft.com/office/drawing/2014/main" id="{D9DBCAA9-2835-10D5-FC57-B71486C490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0615" y="122892"/>
            <a:ext cx="4676152" cy="6612215"/>
          </a:xfrm>
          <a:prstGeom prst="rect">
            <a:avLst/>
          </a:prstGeom>
        </p:spPr>
      </p:pic>
    </p:spTree>
    <p:extLst>
      <p:ext uri="{BB962C8B-B14F-4D97-AF65-F5344CB8AC3E}">
        <p14:creationId xmlns:p14="http://schemas.microsoft.com/office/powerpoint/2010/main" val="225296181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9C2384-BC5D-60AD-80D3-67691429EB2E}"/>
            </a:ext>
          </a:extLst>
        </p:cNvPr>
        <p:cNvGrpSpPr/>
        <p:nvPr/>
      </p:nvGrpSpPr>
      <p:grpSpPr>
        <a:xfrm>
          <a:off x="0" y="0"/>
          <a:ext cx="0" cy="0"/>
          <a:chOff x="0" y="0"/>
          <a:chExt cx="0" cy="0"/>
        </a:xfrm>
      </p:grpSpPr>
      <p:pic>
        <p:nvPicPr>
          <p:cNvPr id="3" name="Image 2" descr="Une image contenant fruit de mer, Produits de la mer, texte, dessin&#10;&#10;Description générée automatiquement">
            <a:extLst>
              <a:ext uri="{FF2B5EF4-FFF2-40B4-BE49-F238E27FC236}">
                <a16:creationId xmlns:a16="http://schemas.microsoft.com/office/drawing/2014/main" id="{B857D882-53FC-BB87-A90C-D014050EB78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0615" y="122892"/>
            <a:ext cx="4676152" cy="6612215"/>
          </a:xfrm>
          <a:prstGeom prst="rect">
            <a:avLst/>
          </a:prstGeom>
        </p:spPr>
      </p:pic>
      <p:sp>
        <p:nvSpPr>
          <p:cNvPr id="2" name="ZoneTexte 1">
            <a:extLst>
              <a:ext uri="{FF2B5EF4-FFF2-40B4-BE49-F238E27FC236}">
                <a16:creationId xmlns:a16="http://schemas.microsoft.com/office/drawing/2014/main" id="{C999C243-BF91-CDC4-178C-805DE23D14CA}"/>
              </a:ext>
            </a:extLst>
          </p:cNvPr>
          <p:cNvSpPr txBox="1"/>
          <p:nvPr/>
        </p:nvSpPr>
        <p:spPr>
          <a:xfrm>
            <a:off x="5630091" y="718457"/>
            <a:ext cx="4937760" cy="2677656"/>
          </a:xfrm>
          <a:prstGeom prst="rect">
            <a:avLst/>
          </a:prstGeom>
          <a:noFill/>
        </p:spPr>
        <p:txBody>
          <a:bodyPr wrap="square" rtlCol="0">
            <a:spAutoFit/>
          </a:bodyPr>
          <a:lstStyle/>
          <a:p>
            <a:r>
              <a:rPr lang="fr-FR" sz="2000" b="1" dirty="0">
                <a:latin typeface="Tahoma" panose="020B0604030504040204" pitchFamily="34" charset="0"/>
                <a:ea typeface="Tahoma" panose="020B0604030504040204" pitchFamily="34" charset="0"/>
                <a:cs typeface="Tahoma" panose="020B0604030504040204" pitchFamily="34" charset="0"/>
              </a:rPr>
              <a:t>Une opération récurrente qui met à l’honneur un rayon trad tous les deux mois.</a:t>
            </a:r>
          </a:p>
          <a:p>
            <a:endParaRPr lang="fr-FR" dirty="0">
              <a:latin typeface="Tahoma" panose="020B0604030504040204" pitchFamily="34" charset="0"/>
              <a:ea typeface="Tahoma" panose="020B0604030504040204" pitchFamily="34" charset="0"/>
              <a:cs typeface="Tahoma" panose="020B0604030504040204" pitchFamily="34" charset="0"/>
            </a:endParaRPr>
          </a:p>
          <a:p>
            <a:r>
              <a:rPr lang="fr-FR" dirty="0">
                <a:latin typeface="Tahoma" panose="020B0604030504040204" pitchFamily="34" charset="0"/>
                <a:ea typeface="Tahoma" panose="020B0604030504040204" pitchFamily="34" charset="0"/>
                <a:cs typeface="Tahoma" panose="020B0604030504040204" pitchFamily="34" charset="0"/>
              </a:rPr>
              <a:t>Un traitement </a:t>
            </a:r>
            <a:r>
              <a:rPr lang="fr-FR" dirty="0" err="1">
                <a:latin typeface="Tahoma" panose="020B0604030504040204" pitchFamily="34" charset="0"/>
                <a:ea typeface="Tahoma" panose="020B0604030504040204" pitchFamily="34" charset="0"/>
                <a:cs typeface="Tahoma" panose="020B0604030504040204" pitchFamily="34" charset="0"/>
              </a:rPr>
              <a:t>graphque</a:t>
            </a:r>
            <a:r>
              <a:rPr lang="fr-FR" dirty="0">
                <a:latin typeface="Tahoma" panose="020B0604030504040204" pitchFamily="34" charset="0"/>
                <a:ea typeface="Tahoma" panose="020B0604030504040204" pitchFamily="34" charset="0"/>
                <a:cs typeface="Tahoma" panose="020B0604030504040204" pitchFamily="34" charset="0"/>
              </a:rPr>
              <a:t> spécifique </a:t>
            </a:r>
            <a:br>
              <a:rPr lang="fr-FR" dirty="0">
                <a:latin typeface="Tahoma" panose="020B0604030504040204" pitchFamily="34" charset="0"/>
                <a:ea typeface="Tahoma" panose="020B0604030504040204" pitchFamily="34" charset="0"/>
                <a:cs typeface="Tahoma" panose="020B0604030504040204" pitchFamily="34" charset="0"/>
              </a:rPr>
            </a:br>
            <a:r>
              <a:rPr lang="fr-FR" dirty="0">
                <a:latin typeface="Tahoma" panose="020B0604030504040204" pitchFamily="34" charset="0"/>
                <a:ea typeface="Tahoma" panose="020B0604030504040204" pitchFamily="34" charset="0"/>
                <a:cs typeface="Tahoma" panose="020B0604030504040204" pitchFamily="34" charset="0"/>
              </a:rPr>
              <a:t>pour que l’opération se démarque.</a:t>
            </a:r>
            <a:br>
              <a:rPr lang="fr-FR" dirty="0">
                <a:latin typeface="Tahoma" panose="020B0604030504040204" pitchFamily="34" charset="0"/>
                <a:ea typeface="Tahoma" panose="020B0604030504040204" pitchFamily="34" charset="0"/>
                <a:cs typeface="Tahoma" panose="020B0604030504040204" pitchFamily="34" charset="0"/>
              </a:rPr>
            </a:br>
            <a:br>
              <a:rPr lang="fr-FR" dirty="0">
                <a:latin typeface="Tahoma" panose="020B0604030504040204" pitchFamily="34" charset="0"/>
                <a:ea typeface="Tahoma" panose="020B0604030504040204" pitchFamily="34" charset="0"/>
                <a:cs typeface="Tahoma" panose="020B0604030504040204" pitchFamily="34" charset="0"/>
              </a:rPr>
            </a:br>
            <a:r>
              <a:rPr lang="fr-FR" dirty="0">
                <a:latin typeface="Tahoma" panose="020B0604030504040204" pitchFamily="34" charset="0"/>
                <a:ea typeface="Tahoma" panose="020B0604030504040204" pitchFamily="34" charset="0"/>
                <a:cs typeface="Tahoma" panose="020B0604030504040204" pitchFamily="34" charset="0"/>
              </a:rPr>
              <a:t>Une expression prix  « les prix les plus frais » </a:t>
            </a:r>
            <a:br>
              <a:rPr lang="fr-FR" dirty="0">
                <a:latin typeface="Tahoma" panose="020B0604030504040204" pitchFamily="34" charset="0"/>
                <a:ea typeface="Tahoma" panose="020B0604030504040204" pitchFamily="34" charset="0"/>
                <a:cs typeface="Tahoma" panose="020B0604030504040204" pitchFamily="34" charset="0"/>
              </a:rPr>
            </a:br>
            <a:r>
              <a:rPr lang="fr-FR" dirty="0">
                <a:latin typeface="Tahoma" panose="020B0604030504040204" pitchFamily="34" charset="0"/>
                <a:ea typeface="Tahoma" panose="020B0604030504040204" pitchFamily="34" charset="0"/>
                <a:cs typeface="Tahoma" panose="020B0604030504040204" pitchFamily="34" charset="0"/>
              </a:rPr>
              <a:t>dédiée à l’opération</a:t>
            </a:r>
          </a:p>
        </p:txBody>
      </p:sp>
      <p:sp>
        <p:nvSpPr>
          <p:cNvPr id="6" name="ZoneTexte 5">
            <a:extLst>
              <a:ext uri="{FF2B5EF4-FFF2-40B4-BE49-F238E27FC236}">
                <a16:creationId xmlns:a16="http://schemas.microsoft.com/office/drawing/2014/main" id="{642F027B-B867-6B5C-226E-24E2D2836C75}"/>
              </a:ext>
            </a:extLst>
          </p:cNvPr>
          <p:cNvSpPr txBox="1"/>
          <p:nvPr/>
        </p:nvSpPr>
        <p:spPr>
          <a:xfrm>
            <a:off x="5630091" y="3541820"/>
            <a:ext cx="6093822" cy="1754326"/>
          </a:xfrm>
          <a:prstGeom prst="rect">
            <a:avLst/>
          </a:prstGeom>
          <a:noFill/>
        </p:spPr>
        <p:txBody>
          <a:bodyPr wrap="square">
            <a:spAutoFit/>
          </a:bodyPr>
          <a:lstStyle/>
          <a:p>
            <a:r>
              <a:rPr lang="fr-FR" b="1"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t>Dispositif RS </a:t>
            </a:r>
          </a:p>
          <a:p>
            <a:r>
              <a:rPr lang="fr-FR" b="1" dirty="0">
                <a:latin typeface="Tahoma" panose="020B0604030504040204" pitchFamily="34" charset="0"/>
                <a:ea typeface="Tahoma" panose="020B0604030504040204" pitchFamily="34" charset="0"/>
                <a:cs typeface="Tahoma" panose="020B0604030504040204" pitchFamily="34" charset="0"/>
              </a:rPr>
              <a:t>Live Cours de Cuisine avec Nos Pros</a:t>
            </a:r>
            <a:br>
              <a:rPr lang="fr-FR" dirty="0"/>
            </a:br>
            <a:r>
              <a:rPr lang="fr-FR" dirty="0">
                <a:latin typeface="Tahoma" panose="020B0604030504040204" pitchFamily="34" charset="0"/>
                <a:ea typeface="Tahoma" panose="020B0604030504040204" pitchFamily="34" charset="0"/>
                <a:cs typeface="Tahoma" panose="020B0604030504040204" pitchFamily="34" charset="0"/>
              </a:rPr>
              <a:t>Organiser des </a:t>
            </a:r>
            <a:r>
              <a:rPr lang="fr-FR" b="1" dirty="0">
                <a:latin typeface="Tahoma" panose="020B0604030504040204" pitchFamily="34" charset="0"/>
                <a:ea typeface="Tahoma" panose="020B0604030504040204" pitchFamily="34" charset="0"/>
                <a:cs typeface="Tahoma" panose="020B0604030504040204" pitchFamily="34" charset="0"/>
              </a:rPr>
              <a:t>live cooking sessions</a:t>
            </a:r>
            <a:r>
              <a:rPr lang="fr-FR" dirty="0">
                <a:latin typeface="Tahoma" panose="020B0604030504040204" pitchFamily="34" charset="0"/>
                <a:ea typeface="Tahoma" panose="020B0604030504040204" pitchFamily="34" charset="0"/>
                <a:cs typeface="Tahoma" panose="020B0604030504040204" pitchFamily="34" charset="0"/>
              </a:rPr>
              <a:t> sur Instagram et Facebook, animées par un artisan du rayon à l’honneur (boucher, poissonnier, etc.), qui propose un cours de cuisine en direct avec les produits du marché.</a:t>
            </a:r>
          </a:p>
        </p:txBody>
      </p:sp>
      <p:sp>
        <p:nvSpPr>
          <p:cNvPr id="7" name="ZoneTexte 6">
            <a:extLst>
              <a:ext uri="{FF2B5EF4-FFF2-40B4-BE49-F238E27FC236}">
                <a16:creationId xmlns:a16="http://schemas.microsoft.com/office/drawing/2014/main" id="{50CF7B32-AB07-D98D-78BE-86E3A90421E0}"/>
              </a:ext>
            </a:extLst>
          </p:cNvPr>
          <p:cNvSpPr txBox="1"/>
          <p:nvPr/>
        </p:nvSpPr>
        <p:spPr>
          <a:xfrm>
            <a:off x="5630091" y="5441854"/>
            <a:ext cx="6093822" cy="1200329"/>
          </a:xfrm>
          <a:prstGeom prst="rect">
            <a:avLst/>
          </a:prstGeom>
          <a:noFill/>
        </p:spPr>
        <p:txBody>
          <a:bodyPr wrap="square">
            <a:spAutoFit/>
          </a:bodyPr>
          <a:lstStyle/>
          <a:p>
            <a:r>
              <a:rPr lang="fr-FR" b="1"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t>Jeu In store et On Web</a:t>
            </a:r>
          </a:p>
          <a:p>
            <a:r>
              <a:rPr lang="fr-FR" b="1" kern="100" dirty="0">
                <a:latin typeface="Tahoma" panose="020B0604030504040204" pitchFamily="34" charset="0"/>
                <a:ea typeface="Tahoma" panose="020B0604030504040204" pitchFamily="34" charset="0"/>
                <a:cs typeface="Tahoma" panose="020B0604030504040204" pitchFamily="34" charset="0"/>
              </a:rPr>
              <a:t>G</a:t>
            </a:r>
            <a:r>
              <a:rPr lang="fr-FR" sz="1800" b="1" kern="100" dirty="0">
                <a:effectLst/>
                <a:latin typeface="Tahoma" panose="020B0604030504040204" pitchFamily="34" charset="0"/>
                <a:ea typeface="Tahoma" panose="020B0604030504040204" pitchFamily="34" charset="0"/>
                <a:cs typeface="Tahoma" panose="020B0604030504040204" pitchFamily="34" charset="0"/>
              </a:rPr>
              <a:t>rand jeu du Juste Prix en magasin : </a:t>
            </a:r>
            <a:br>
              <a:rPr lang="fr-FR" sz="1800" b="1" kern="100" dirty="0">
                <a:effectLst/>
                <a:latin typeface="Tahoma" panose="020B0604030504040204" pitchFamily="34" charset="0"/>
                <a:ea typeface="Tahoma" panose="020B0604030504040204" pitchFamily="34" charset="0"/>
                <a:cs typeface="Tahoma" panose="020B0604030504040204" pitchFamily="34" charset="0"/>
              </a:rPr>
            </a:br>
            <a:r>
              <a:rPr lang="fr-FR" kern="100" dirty="0">
                <a:latin typeface="Tahoma" panose="020B0604030504040204" pitchFamily="34" charset="0"/>
                <a:ea typeface="Tahoma" panose="020B0604030504040204" pitchFamily="34" charset="0"/>
                <a:cs typeface="Tahoma" panose="020B0604030504040204" pitchFamily="34" charset="0"/>
              </a:rPr>
              <a:t>De</a:t>
            </a:r>
            <a:r>
              <a:rPr lang="fr-FR" sz="1800" kern="100" dirty="0">
                <a:effectLst/>
                <a:latin typeface="Tahoma" panose="020B0604030504040204" pitchFamily="34" charset="0"/>
                <a:ea typeface="Tahoma" panose="020B0604030504040204" pitchFamily="34" charset="0"/>
                <a:cs typeface="Tahoma" panose="020B0604030504040204" pitchFamily="34" charset="0"/>
              </a:rPr>
              <a:t>vinez le prix de notre panier du marché </a:t>
            </a:r>
            <a:br>
              <a:rPr lang="fr-FR" sz="1800" kern="100" dirty="0">
                <a:effectLst/>
                <a:latin typeface="Tahoma" panose="020B0604030504040204" pitchFamily="34" charset="0"/>
                <a:ea typeface="Tahoma" panose="020B0604030504040204" pitchFamily="34" charset="0"/>
                <a:cs typeface="Tahoma" panose="020B0604030504040204" pitchFamily="34" charset="0"/>
              </a:rPr>
            </a:br>
            <a:r>
              <a:rPr lang="fr-FR" sz="1800" kern="100" dirty="0">
                <a:effectLst/>
                <a:latin typeface="Tahoma" panose="020B0604030504040204" pitchFamily="34" charset="0"/>
                <a:ea typeface="Tahoma" panose="020B0604030504040204" pitchFamily="34" charset="0"/>
                <a:cs typeface="Tahoma" panose="020B0604030504040204" pitchFamily="34" charset="0"/>
              </a:rPr>
              <a:t>et remportez-le !</a:t>
            </a:r>
          </a:p>
        </p:txBody>
      </p:sp>
    </p:spTree>
    <p:extLst>
      <p:ext uri="{BB962C8B-B14F-4D97-AF65-F5344CB8AC3E}">
        <p14:creationId xmlns:p14="http://schemas.microsoft.com/office/powerpoint/2010/main" val="366129021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9006CF-8EFA-4A2F-C112-C8CE3A41611D}"/>
            </a:ext>
          </a:extLst>
        </p:cNvPr>
        <p:cNvGrpSpPr/>
        <p:nvPr/>
      </p:nvGrpSpPr>
      <p:grpSpPr>
        <a:xfrm>
          <a:off x="0" y="0"/>
          <a:ext cx="0" cy="0"/>
          <a:chOff x="0" y="0"/>
          <a:chExt cx="0" cy="0"/>
        </a:xfrm>
      </p:grpSpPr>
      <p:pic>
        <p:nvPicPr>
          <p:cNvPr id="5" name="Image 4">
            <a:extLst>
              <a:ext uri="{FF2B5EF4-FFF2-40B4-BE49-F238E27FC236}">
                <a16:creationId xmlns:a16="http://schemas.microsoft.com/office/drawing/2014/main" id="{68D8F3E0-7434-C2A4-C0D0-72F0562D0D2A}"/>
              </a:ext>
            </a:extLst>
          </p:cNvPr>
          <p:cNvPicPr>
            <a:picLocks noChangeAspect="1"/>
          </p:cNvPicPr>
          <p:nvPr/>
        </p:nvPicPr>
        <p:blipFill>
          <a:blip r:embed="rId2"/>
          <a:stretch>
            <a:fillRect/>
          </a:stretch>
        </p:blipFill>
        <p:spPr>
          <a:xfrm>
            <a:off x="-132735" y="0"/>
            <a:ext cx="12324735" cy="6858000"/>
          </a:xfrm>
          <a:prstGeom prst="rect">
            <a:avLst/>
          </a:prstGeom>
        </p:spPr>
      </p:pic>
      <p:pic>
        <p:nvPicPr>
          <p:cNvPr id="8" name="Picture 2" descr="logo supermarché match - At Work Conseil">
            <a:extLst>
              <a:ext uri="{FF2B5EF4-FFF2-40B4-BE49-F238E27FC236}">
                <a16:creationId xmlns:a16="http://schemas.microsoft.com/office/drawing/2014/main" id="{E799B735-EE91-38DE-E224-EFBD16B0BF53}"/>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7497" t="24553" r="30338" b="26777"/>
          <a:stretch/>
        </p:blipFill>
        <p:spPr bwMode="auto">
          <a:xfrm>
            <a:off x="5128816" y="689973"/>
            <a:ext cx="1735270" cy="774927"/>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4EDD5596-7418-FD74-4D84-B168D04CE544}"/>
              </a:ext>
            </a:extLst>
          </p:cNvPr>
          <p:cNvSpPr/>
          <p:nvPr/>
        </p:nvSpPr>
        <p:spPr>
          <a:xfrm>
            <a:off x="2659640" y="0"/>
            <a:ext cx="6490221" cy="6858000"/>
          </a:xfrm>
          <a:prstGeom prst="rect">
            <a:avLst/>
          </a:prstGeom>
          <a:solidFill>
            <a:schemeClr val="bg1">
              <a:alpha val="76078"/>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7" name="ZoneTexte 6">
            <a:extLst>
              <a:ext uri="{FF2B5EF4-FFF2-40B4-BE49-F238E27FC236}">
                <a16:creationId xmlns:a16="http://schemas.microsoft.com/office/drawing/2014/main" id="{0AE83FFA-040F-39A3-20E3-6E58917B0E7B}"/>
              </a:ext>
            </a:extLst>
          </p:cNvPr>
          <p:cNvSpPr txBox="1"/>
          <p:nvPr/>
        </p:nvSpPr>
        <p:spPr>
          <a:xfrm>
            <a:off x="4583594" y="3352360"/>
            <a:ext cx="2480522" cy="369332"/>
          </a:xfrm>
          <a:prstGeom prst="rect">
            <a:avLst/>
          </a:prstGeom>
          <a:noFill/>
        </p:spPr>
        <p:txBody>
          <a:bodyPr wrap="square" rtlCol="0">
            <a:spAutoFit/>
          </a:bodyPr>
          <a:lstStyle/>
          <a:p>
            <a:pPr algn="ctr"/>
            <a:r>
              <a:rPr lang="fr-FR" b="1" dirty="0">
                <a:solidFill>
                  <a:schemeClr val="accent6">
                    <a:lumMod val="50000"/>
                  </a:schemeClr>
                </a:solidFill>
                <a:latin typeface="Tahoma" panose="020B0604030504040204" pitchFamily="34" charset="0"/>
                <a:ea typeface="Tahoma" panose="020B0604030504040204" pitchFamily="34" charset="0"/>
                <a:cs typeface="Tahoma" panose="020B0604030504040204" pitchFamily="34" charset="0"/>
              </a:rPr>
              <a:t>MARS</a:t>
            </a:r>
          </a:p>
        </p:txBody>
      </p:sp>
      <p:cxnSp>
        <p:nvCxnSpPr>
          <p:cNvPr id="9" name="Connecteur droit 8">
            <a:extLst>
              <a:ext uri="{FF2B5EF4-FFF2-40B4-BE49-F238E27FC236}">
                <a16:creationId xmlns:a16="http://schemas.microsoft.com/office/drawing/2014/main" id="{A6DAEBFF-0A09-692F-B039-509B9B21547F}"/>
              </a:ext>
            </a:extLst>
          </p:cNvPr>
          <p:cNvCxnSpPr>
            <a:cxnSpLocks/>
          </p:cNvCxnSpPr>
          <p:nvPr/>
        </p:nvCxnSpPr>
        <p:spPr>
          <a:xfrm>
            <a:off x="4646737" y="3753013"/>
            <a:ext cx="2417379" cy="0"/>
          </a:xfrm>
          <a:prstGeom prst="line">
            <a:avLst/>
          </a:prstGeom>
          <a:ln w="12700">
            <a:solidFill>
              <a:schemeClr val="accent6">
                <a:lumMod val="50000"/>
              </a:schemeClr>
            </a:solidFill>
            <a:prstDash val="solid"/>
          </a:ln>
        </p:spPr>
        <p:style>
          <a:lnRef idx="2">
            <a:schemeClr val="accent1"/>
          </a:lnRef>
          <a:fillRef idx="0">
            <a:schemeClr val="accent1"/>
          </a:fillRef>
          <a:effectRef idx="1">
            <a:schemeClr val="accent1"/>
          </a:effectRef>
          <a:fontRef idx="minor">
            <a:schemeClr val="tx1"/>
          </a:fontRef>
        </p:style>
      </p:cxnSp>
      <p:sp>
        <p:nvSpPr>
          <p:cNvPr id="12" name="ZoneTexte 11">
            <a:extLst>
              <a:ext uri="{FF2B5EF4-FFF2-40B4-BE49-F238E27FC236}">
                <a16:creationId xmlns:a16="http://schemas.microsoft.com/office/drawing/2014/main" id="{3C34997E-0270-07C2-4FFE-4C35C7FE4FE4}"/>
              </a:ext>
            </a:extLst>
          </p:cNvPr>
          <p:cNvSpPr txBox="1"/>
          <p:nvPr/>
        </p:nvSpPr>
        <p:spPr>
          <a:xfrm>
            <a:off x="4190979" y="3901766"/>
            <a:ext cx="3427541" cy="707886"/>
          </a:xfrm>
          <a:prstGeom prst="rect">
            <a:avLst/>
          </a:prstGeom>
          <a:noFill/>
        </p:spPr>
        <p:txBody>
          <a:bodyPr wrap="none" rtlCol="0">
            <a:spAutoFit/>
          </a:bodyPr>
          <a:lstStyle/>
          <a:p>
            <a:r>
              <a:rPr lang="fr-FR" sz="4000" b="1" dirty="0">
                <a:solidFill>
                  <a:schemeClr val="accent6">
                    <a:lumMod val="50000"/>
                  </a:schemeClr>
                </a:solidFill>
                <a:latin typeface="Tahoma" panose="020B0604030504040204" pitchFamily="34" charset="0"/>
                <a:ea typeface="Tahoma" panose="020B0604030504040204" pitchFamily="34" charset="0"/>
                <a:cs typeface="Tahoma" panose="020B0604030504040204" pitchFamily="34" charset="0"/>
              </a:rPr>
              <a:t>Anniversaire</a:t>
            </a:r>
          </a:p>
        </p:txBody>
      </p:sp>
      <p:cxnSp>
        <p:nvCxnSpPr>
          <p:cNvPr id="3" name="Connecteur droit 2">
            <a:extLst>
              <a:ext uri="{FF2B5EF4-FFF2-40B4-BE49-F238E27FC236}">
                <a16:creationId xmlns:a16="http://schemas.microsoft.com/office/drawing/2014/main" id="{7D81A421-2430-AD1C-F899-137506E0F88F}"/>
              </a:ext>
            </a:extLst>
          </p:cNvPr>
          <p:cNvCxnSpPr>
            <a:cxnSpLocks/>
          </p:cNvCxnSpPr>
          <p:nvPr/>
        </p:nvCxnSpPr>
        <p:spPr>
          <a:xfrm>
            <a:off x="4646737" y="3352360"/>
            <a:ext cx="2417379" cy="0"/>
          </a:xfrm>
          <a:prstGeom prst="line">
            <a:avLst/>
          </a:prstGeom>
          <a:ln w="12700">
            <a:solidFill>
              <a:schemeClr val="accent6">
                <a:lumMod val="50000"/>
              </a:schemeClr>
            </a:solidFill>
            <a:prstDash val="solid"/>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29490752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407042-4511-C3C0-ADEE-A3943AF9242D}"/>
            </a:ext>
          </a:extLst>
        </p:cNvPr>
        <p:cNvGrpSpPr/>
        <p:nvPr/>
      </p:nvGrpSpPr>
      <p:grpSpPr>
        <a:xfrm>
          <a:off x="0" y="0"/>
          <a:ext cx="0" cy="0"/>
          <a:chOff x="0" y="0"/>
          <a:chExt cx="0" cy="0"/>
        </a:xfrm>
      </p:grpSpPr>
      <p:sp>
        <p:nvSpPr>
          <p:cNvPr id="8" name="ZoneTexte 7">
            <a:extLst>
              <a:ext uri="{FF2B5EF4-FFF2-40B4-BE49-F238E27FC236}">
                <a16:creationId xmlns:a16="http://schemas.microsoft.com/office/drawing/2014/main" id="{D657321D-A693-334E-3E7E-9FE79479989B}"/>
              </a:ext>
            </a:extLst>
          </p:cNvPr>
          <p:cNvSpPr txBox="1"/>
          <p:nvPr/>
        </p:nvSpPr>
        <p:spPr>
          <a:xfrm>
            <a:off x="6190518" y="1703120"/>
            <a:ext cx="4594163" cy="2185214"/>
          </a:xfrm>
          <a:prstGeom prst="rect">
            <a:avLst/>
          </a:prstGeom>
          <a:noFill/>
        </p:spPr>
        <p:txBody>
          <a:bodyPr wrap="square">
            <a:spAutoFit/>
          </a:bodyPr>
          <a:lstStyle/>
          <a:p>
            <a:r>
              <a:rPr lang="fr-FR" dirty="0">
                <a:latin typeface="Tahoma" panose="020B0604030504040204" pitchFamily="34" charset="0"/>
                <a:ea typeface="Tahoma" panose="020B0604030504040204" pitchFamily="34" charset="0"/>
                <a:cs typeface="Tahoma" panose="020B0604030504040204" pitchFamily="34" charset="0"/>
              </a:rPr>
              <a:t>Mars met l’accent </a:t>
            </a:r>
            <a:br>
              <a:rPr lang="fr-FR" dirty="0">
                <a:latin typeface="Tahoma" panose="020B0604030504040204" pitchFamily="34" charset="0"/>
                <a:ea typeface="Tahoma" panose="020B0604030504040204" pitchFamily="34" charset="0"/>
                <a:cs typeface="Tahoma" panose="020B0604030504040204" pitchFamily="34" charset="0"/>
              </a:rPr>
            </a:br>
            <a:r>
              <a:rPr lang="fr-FR" sz="2800" b="1" dirty="0">
                <a:latin typeface="Tahoma" panose="020B0604030504040204" pitchFamily="34" charset="0"/>
                <a:ea typeface="Tahoma" panose="020B0604030504040204" pitchFamily="34" charset="0"/>
                <a:cs typeface="Tahoma" panose="020B0604030504040204" pitchFamily="34" charset="0"/>
              </a:rPr>
              <a:t>temps forts anniversaire </a:t>
            </a:r>
            <a:br>
              <a:rPr lang="fr-FR" sz="2400" b="1" dirty="0">
                <a:latin typeface="Tahoma" panose="020B0604030504040204" pitchFamily="34" charset="0"/>
                <a:ea typeface="Tahoma" panose="020B0604030504040204" pitchFamily="34" charset="0"/>
                <a:cs typeface="Tahoma" panose="020B0604030504040204" pitchFamily="34" charset="0"/>
              </a:rPr>
            </a:br>
            <a:r>
              <a:rPr lang="fr-FR" dirty="0">
                <a:latin typeface="Tahoma" panose="020B0604030504040204" pitchFamily="34" charset="0"/>
                <a:ea typeface="Tahoma" panose="020B0604030504040204" pitchFamily="34" charset="0"/>
                <a:cs typeface="Tahoma" panose="020B0604030504040204" pitchFamily="34" charset="0"/>
              </a:rPr>
              <a:t>avec une opération qui valorise des marques partenaires et créer l’événement chez Match avec des prix, des animations et un grand pour les 65 ans.</a:t>
            </a:r>
          </a:p>
          <a:p>
            <a:r>
              <a:rPr lang="fr-FR" dirty="0">
                <a:latin typeface="Tahoma" panose="020B0604030504040204" pitchFamily="34" charset="0"/>
                <a:ea typeface="Tahoma" panose="020B0604030504040204" pitchFamily="34" charset="0"/>
                <a:cs typeface="Tahoma" panose="020B0604030504040204" pitchFamily="34" charset="0"/>
              </a:rPr>
              <a:t>&amp; une nouvelle mécanique d’offre…</a:t>
            </a:r>
          </a:p>
        </p:txBody>
      </p:sp>
      <p:sp>
        <p:nvSpPr>
          <p:cNvPr id="9" name="Triangle isocèle 8">
            <a:extLst>
              <a:ext uri="{FF2B5EF4-FFF2-40B4-BE49-F238E27FC236}">
                <a16:creationId xmlns:a16="http://schemas.microsoft.com/office/drawing/2014/main" id="{96C127A4-53F9-8498-ECC5-DE41235231FB}"/>
              </a:ext>
            </a:extLst>
          </p:cNvPr>
          <p:cNvSpPr/>
          <p:nvPr/>
        </p:nvSpPr>
        <p:spPr>
          <a:xfrm rot="5400000">
            <a:off x="4092635" y="2055114"/>
            <a:ext cx="2154115" cy="1204546"/>
          </a:xfrm>
          <a:prstGeom prst="triangle">
            <a:avLst/>
          </a:prstGeom>
          <a:solidFill>
            <a:srgbClr val="52646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ZoneTexte 9">
            <a:extLst>
              <a:ext uri="{FF2B5EF4-FFF2-40B4-BE49-F238E27FC236}">
                <a16:creationId xmlns:a16="http://schemas.microsoft.com/office/drawing/2014/main" id="{D1AA7B93-A3B8-7E6F-C700-11A2805F6839}"/>
              </a:ext>
            </a:extLst>
          </p:cNvPr>
          <p:cNvSpPr txBox="1"/>
          <p:nvPr/>
        </p:nvSpPr>
        <p:spPr>
          <a:xfrm>
            <a:off x="446210" y="2149556"/>
            <a:ext cx="3607044" cy="1015663"/>
          </a:xfrm>
          <a:prstGeom prst="rect">
            <a:avLst/>
          </a:prstGeom>
          <a:noFill/>
        </p:spPr>
        <p:txBody>
          <a:bodyPr wrap="square">
            <a:spAutoFit/>
          </a:bodyPr>
          <a:lstStyle/>
          <a:p>
            <a:r>
              <a:rPr lang="fr-FR" sz="6000" b="1" dirty="0">
                <a:latin typeface="Tahoma" panose="020B0604030504040204" pitchFamily="34" charset="0"/>
                <a:ea typeface="Tahoma" panose="020B0604030504040204" pitchFamily="34" charset="0"/>
                <a:cs typeface="Tahoma" panose="020B0604030504040204" pitchFamily="34" charset="0"/>
              </a:rPr>
              <a:t>MARS</a:t>
            </a:r>
          </a:p>
        </p:txBody>
      </p:sp>
    </p:spTree>
    <p:extLst>
      <p:ext uri="{BB962C8B-B14F-4D97-AF65-F5344CB8AC3E}">
        <p14:creationId xmlns:p14="http://schemas.microsoft.com/office/powerpoint/2010/main" val="24628924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9864F4-3887-A2EC-AA0F-304C4A092E3D}"/>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2178C9D5-FDA6-FF97-4069-2E7DC6717C7D}"/>
              </a:ext>
            </a:extLst>
          </p:cNvPr>
          <p:cNvSpPr/>
          <p:nvPr/>
        </p:nvSpPr>
        <p:spPr>
          <a:xfrm>
            <a:off x="0" y="0"/>
            <a:ext cx="12192000" cy="68580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a:p>
        </p:txBody>
      </p:sp>
      <p:pic>
        <p:nvPicPr>
          <p:cNvPr id="3" name="Image 2" descr="Une image contenant texte, graphisme&#10;&#10;Description générée automatiquement">
            <a:extLst>
              <a:ext uri="{FF2B5EF4-FFF2-40B4-BE49-F238E27FC236}">
                <a16:creationId xmlns:a16="http://schemas.microsoft.com/office/drawing/2014/main" id="{E97C3BF8-A76A-A808-6047-A8E8148DB42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66743" y="0"/>
            <a:ext cx="4058514" cy="6858000"/>
          </a:xfrm>
          <a:prstGeom prst="rect">
            <a:avLst/>
          </a:prstGeom>
        </p:spPr>
      </p:pic>
    </p:spTree>
    <p:extLst>
      <p:ext uri="{BB962C8B-B14F-4D97-AF65-F5344CB8AC3E}">
        <p14:creationId xmlns:p14="http://schemas.microsoft.com/office/powerpoint/2010/main" val="237225473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85CA74-5B3D-0D13-2F62-BA0206EAB67E}"/>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968990B7-35F4-5E47-83F1-CAFC2493EE23}"/>
              </a:ext>
            </a:extLst>
          </p:cNvPr>
          <p:cNvSpPr/>
          <p:nvPr/>
        </p:nvSpPr>
        <p:spPr>
          <a:xfrm>
            <a:off x="0" y="0"/>
            <a:ext cx="12192000" cy="68580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a:p>
        </p:txBody>
      </p:sp>
      <p:pic>
        <p:nvPicPr>
          <p:cNvPr id="5" name="Image 4" descr="Une image contenant texte, plein air, ciel, sol&#10;&#10;Description générée automatiquement">
            <a:extLst>
              <a:ext uri="{FF2B5EF4-FFF2-40B4-BE49-F238E27FC236}">
                <a16:creationId xmlns:a16="http://schemas.microsoft.com/office/drawing/2014/main" id="{691ADDB6-EC12-0644-E54C-7A7E5058426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01734" y="0"/>
            <a:ext cx="3988532" cy="6858000"/>
          </a:xfrm>
          <a:prstGeom prst="rect">
            <a:avLst/>
          </a:prstGeom>
        </p:spPr>
      </p:pic>
    </p:spTree>
    <p:extLst>
      <p:ext uri="{BB962C8B-B14F-4D97-AF65-F5344CB8AC3E}">
        <p14:creationId xmlns:p14="http://schemas.microsoft.com/office/powerpoint/2010/main" val="3363070464"/>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B60519-6139-718E-B4DF-E82BFDFC5AA8}"/>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F8F1E560-6EAD-2D9A-5D5E-E5F7521F42C9}"/>
              </a:ext>
            </a:extLst>
          </p:cNvPr>
          <p:cNvSpPr/>
          <p:nvPr/>
        </p:nvSpPr>
        <p:spPr>
          <a:xfrm>
            <a:off x="0" y="0"/>
            <a:ext cx="12192000" cy="68580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a:p>
        </p:txBody>
      </p:sp>
      <p:pic>
        <p:nvPicPr>
          <p:cNvPr id="3" name="Image 2">
            <a:extLst>
              <a:ext uri="{FF2B5EF4-FFF2-40B4-BE49-F238E27FC236}">
                <a16:creationId xmlns:a16="http://schemas.microsoft.com/office/drawing/2014/main" id="{31E6BA73-B8F3-1592-FCE6-BE03F937197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70010" y="0"/>
            <a:ext cx="6051980" cy="6858000"/>
          </a:xfrm>
          <a:prstGeom prst="rect">
            <a:avLst/>
          </a:prstGeom>
        </p:spPr>
      </p:pic>
    </p:spTree>
    <p:extLst>
      <p:ext uri="{BB962C8B-B14F-4D97-AF65-F5344CB8AC3E}">
        <p14:creationId xmlns:p14="http://schemas.microsoft.com/office/powerpoint/2010/main" val="3914568395"/>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485D4C-DB7C-E944-594D-730FF4C057D6}"/>
            </a:ext>
          </a:extLst>
        </p:cNvPr>
        <p:cNvGrpSpPr/>
        <p:nvPr/>
      </p:nvGrpSpPr>
      <p:grpSpPr>
        <a:xfrm>
          <a:off x="0" y="0"/>
          <a:ext cx="0" cy="0"/>
          <a:chOff x="0" y="0"/>
          <a:chExt cx="0" cy="0"/>
        </a:xfrm>
      </p:grpSpPr>
      <p:sp>
        <p:nvSpPr>
          <p:cNvPr id="3" name="ZoneTexte 2">
            <a:extLst>
              <a:ext uri="{FF2B5EF4-FFF2-40B4-BE49-F238E27FC236}">
                <a16:creationId xmlns:a16="http://schemas.microsoft.com/office/drawing/2014/main" id="{4D1CD920-4D01-3AD9-2B4A-7604580086B3}"/>
              </a:ext>
            </a:extLst>
          </p:cNvPr>
          <p:cNvSpPr txBox="1"/>
          <p:nvPr/>
        </p:nvSpPr>
        <p:spPr>
          <a:xfrm>
            <a:off x="5450477" y="1739095"/>
            <a:ext cx="6093822" cy="4247317"/>
          </a:xfrm>
          <a:prstGeom prst="rect">
            <a:avLst/>
          </a:prstGeom>
          <a:noFill/>
        </p:spPr>
        <p:txBody>
          <a:bodyPr wrap="square">
            <a:spAutoFit/>
          </a:bodyPr>
          <a:lstStyle/>
          <a:p>
            <a:r>
              <a:rPr lang="fr-FR" b="1" dirty="0">
                <a:latin typeface="Tahoma" panose="020B0604030504040204" pitchFamily="34" charset="0"/>
                <a:ea typeface="Tahoma" panose="020B0604030504040204" pitchFamily="34" charset="0"/>
                <a:cs typeface="Tahoma" panose="020B0604030504040204" pitchFamily="34" charset="0"/>
              </a:rPr>
              <a:t>LE MATCH’IVERSAIRE</a:t>
            </a:r>
            <a:br>
              <a:rPr lang="fr-FR" dirty="0">
                <a:latin typeface="Tahoma" panose="020B0604030504040204" pitchFamily="34" charset="0"/>
                <a:ea typeface="Tahoma" panose="020B0604030504040204" pitchFamily="34" charset="0"/>
                <a:cs typeface="Tahoma" panose="020B0604030504040204" pitchFamily="34" charset="0"/>
              </a:rPr>
            </a:br>
            <a:r>
              <a:rPr lang="fr-FR" dirty="0">
                <a:latin typeface="Tahoma" panose="020B0604030504040204" pitchFamily="34" charset="0"/>
                <a:ea typeface="Tahoma" panose="020B0604030504040204" pitchFamily="34" charset="0"/>
                <a:cs typeface="Tahoma" panose="020B0604030504040204" pitchFamily="34" charset="0"/>
              </a:rPr>
              <a:t>L'opération de mars comprendra :</a:t>
            </a:r>
          </a:p>
          <a:p>
            <a:pPr>
              <a:buFont typeface="Arial" panose="020B0604020202020204" pitchFamily="34" charset="0"/>
              <a:buChar char="•"/>
            </a:pPr>
            <a:r>
              <a:rPr lang="fr-FR" dirty="0">
                <a:latin typeface="Tahoma" panose="020B0604030504040204" pitchFamily="34" charset="0"/>
                <a:ea typeface="Tahoma" panose="020B0604030504040204" pitchFamily="34" charset="0"/>
                <a:cs typeface="Tahoma" panose="020B0604030504040204" pitchFamily="34" charset="0"/>
              </a:rPr>
              <a:t>Des </a:t>
            </a:r>
            <a:r>
              <a:rPr lang="fr-FR" b="1" dirty="0">
                <a:latin typeface="Tahoma" panose="020B0604030504040204" pitchFamily="34" charset="0"/>
                <a:ea typeface="Tahoma" panose="020B0604030504040204" pitchFamily="34" charset="0"/>
                <a:cs typeface="Tahoma" panose="020B0604030504040204" pitchFamily="34" charset="0"/>
              </a:rPr>
              <a:t>offres spéciales</a:t>
            </a:r>
            <a:r>
              <a:rPr lang="fr-FR" dirty="0">
                <a:latin typeface="Tahoma" panose="020B0604030504040204" pitchFamily="34" charset="0"/>
                <a:ea typeface="Tahoma" panose="020B0604030504040204" pitchFamily="34" charset="0"/>
                <a:cs typeface="Tahoma" panose="020B0604030504040204" pitchFamily="34" charset="0"/>
              </a:rPr>
              <a:t> sur les produits phares partenaire et les produits différenciants (Produits Totem, PPNP),  </a:t>
            </a:r>
          </a:p>
          <a:p>
            <a:pPr>
              <a:buFont typeface="Arial" panose="020B0604020202020204" pitchFamily="34" charset="0"/>
              <a:buChar char="•"/>
            </a:pPr>
            <a:r>
              <a:rPr lang="fr-FR" dirty="0">
                <a:latin typeface="Tahoma" panose="020B0604030504040204" pitchFamily="34" charset="0"/>
                <a:ea typeface="Tahoma" panose="020B0604030504040204" pitchFamily="34" charset="0"/>
                <a:cs typeface="Tahoma" panose="020B0604030504040204" pitchFamily="34" charset="0"/>
              </a:rPr>
              <a:t>Des </a:t>
            </a:r>
            <a:r>
              <a:rPr lang="fr-FR" b="1" dirty="0">
                <a:latin typeface="Tahoma" panose="020B0604030504040204" pitchFamily="34" charset="0"/>
                <a:ea typeface="Tahoma" panose="020B0604030504040204" pitchFamily="34" charset="0"/>
                <a:cs typeface="Tahoma" panose="020B0604030504040204" pitchFamily="34" charset="0"/>
              </a:rPr>
              <a:t>animations en magasin</a:t>
            </a:r>
            <a:r>
              <a:rPr lang="fr-FR" dirty="0">
                <a:latin typeface="Tahoma" panose="020B0604030504040204" pitchFamily="34" charset="0"/>
                <a:ea typeface="Tahoma" panose="020B0604030504040204" pitchFamily="34" charset="0"/>
                <a:cs typeface="Tahoma" panose="020B0604030504040204" pitchFamily="34" charset="0"/>
              </a:rPr>
              <a:t> pour engager les clients dans une ambiance festive et conviviale, avec des dégustations, des jeux interactifs, et des événements autour des professionnels Match.</a:t>
            </a:r>
          </a:p>
          <a:p>
            <a:pPr>
              <a:buFont typeface="Arial" panose="020B0604020202020204" pitchFamily="34" charset="0"/>
              <a:buChar char="•"/>
            </a:pPr>
            <a:r>
              <a:rPr lang="fr-FR" dirty="0">
                <a:latin typeface="Tahoma" panose="020B0604030504040204" pitchFamily="34" charset="0"/>
                <a:ea typeface="Tahoma" panose="020B0604030504040204" pitchFamily="34" charset="0"/>
                <a:cs typeface="Tahoma" panose="020B0604030504040204" pitchFamily="34" charset="0"/>
              </a:rPr>
              <a:t>Une </a:t>
            </a:r>
            <a:r>
              <a:rPr lang="fr-FR" b="1" dirty="0">
                <a:latin typeface="Tahoma" panose="020B0604030504040204" pitchFamily="34" charset="0"/>
                <a:ea typeface="Tahoma" panose="020B0604030504040204" pitchFamily="34" charset="0"/>
                <a:cs typeface="Tahoma" panose="020B0604030504040204" pitchFamily="34" charset="0"/>
              </a:rPr>
              <a:t>communication ciblée multicanal</a:t>
            </a:r>
            <a:r>
              <a:rPr lang="fr-FR" dirty="0">
                <a:latin typeface="Tahoma" panose="020B0604030504040204" pitchFamily="34" charset="0"/>
                <a:ea typeface="Tahoma" panose="020B0604030504040204" pitchFamily="34" charset="0"/>
                <a:cs typeface="Tahoma" panose="020B0604030504040204" pitchFamily="34" charset="0"/>
              </a:rPr>
              <a:t>, avec une forte présence sur les réseaux sociaux, en appuyant sur le logo </a:t>
            </a:r>
            <a:r>
              <a:rPr lang="fr-FR" b="1" dirty="0">
                <a:latin typeface="Tahoma" panose="020B0604030504040204" pitchFamily="34" charset="0"/>
                <a:ea typeface="Tahoma" panose="020B0604030504040204" pitchFamily="34" charset="0"/>
                <a:cs typeface="Tahoma" panose="020B0604030504040204" pitchFamily="34" charset="0"/>
              </a:rPr>
              <a:t>65 ans</a:t>
            </a:r>
            <a:r>
              <a:rPr lang="fr-FR" dirty="0">
                <a:latin typeface="Tahoma" panose="020B0604030504040204" pitchFamily="34" charset="0"/>
                <a:ea typeface="Tahoma" panose="020B0604030504040204" pitchFamily="34" charset="0"/>
                <a:cs typeface="Tahoma" panose="020B0604030504040204" pitchFamily="34" charset="0"/>
              </a:rPr>
              <a:t> et des vidéos dédiées à l’histoire de l’enseigne.</a:t>
            </a:r>
          </a:p>
          <a:p>
            <a:pPr>
              <a:buFont typeface="Arial" panose="020B0604020202020204" pitchFamily="34" charset="0"/>
              <a:buChar char="•"/>
            </a:pPr>
            <a:r>
              <a:rPr lang="fr-FR" dirty="0">
                <a:latin typeface="Tahoma" panose="020B0604030504040204" pitchFamily="34" charset="0"/>
                <a:ea typeface="Tahoma" panose="020B0604030504040204" pitchFamily="34" charset="0"/>
                <a:cs typeface="Tahoma" panose="020B0604030504040204" pitchFamily="34" charset="0"/>
              </a:rPr>
              <a:t>Un </a:t>
            </a:r>
            <a:r>
              <a:rPr lang="fr-FR" b="1" dirty="0">
                <a:latin typeface="Tahoma" panose="020B0604030504040204" pitchFamily="34" charset="0"/>
                <a:ea typeface="Tahoma" panose="020B0604030504040204" pitchFamily="34" charset="0"/>
                <a:cs typeface="Tahoma" panose="020B0604030504040204" pitchFamily="34" charset="0"/>
              </a:rPr>
              <a:t>jeu-concours national</a:t>
            </a:r>
            <a:r>
              <a:rPr lang="fr-FR" dirty="0">
                <a:latin typeface="Tahoma" panose="020B0604030504040204" pitchFamily="34" charset="0"/>
                <a:ea typeface="Tahoma" panose="020B0604030504040204" pitchFamily="34" charset="0"/>
                <a:cs typeface="Tahoma" panose="020B0604030504040204" pitchFamily="34" charset="0"/>
              </a:rPr>
              <a:t> où les clients pourront gagner des lots exclusifs, comme un </a:t>
            </a:r>
            <a:r>
              <a:rPr lang="fr-FR" b="1" dirty="0">
                <a:latin typeface="Tahoma" panose="020B0604030504040204" pitchFamily="34" charset="0"/>
                <a:ea typeface="Tahoma" panose="020B0604030504040204" pitchFamily="34" charset="0"/>
                <a:cs typeface="Tahoma" panose="020B0604030504040204" pitchFamily="34" charset="0"/>
              </a:rPr>
              <a:t>an de courses gratuites</a:t>
            </a:r>
            <a:r>
              <a:rPr lang="fr-FR" dirty="0">
                <a:latin typeface="Tahoma" panose="020B0604030504040204" pitchFamily="34" charset="0"/>
                <a:ea typeface="Tahoma" panose="020B0604030504040204" pitchFamily="34" charset="0"/>
                <a:cs typeface="Tahoma" panose="020B0604030504040204" pitchFamily="34" charset="0"/>
              </a:rPr>
              <a:t>.</a:t>
            </a:r>
          </a:p>
        </p:txBody>
      </p:sp>
      <p:pic>
        <p:nvPicPr>
          <p:cNvPr id="4" name="Image 3" descr="Une image contenant texte, graphisme&#10;&#10;Description générée automatiquement">
            <a:extLst>
              <a:ext uri="{FF2B5EF4-FFF2-40B4-BE49-F238E27FC236}">
                <a16:creationId xmlns:a16="http://schemas.microsoft.com/office/drawing/2014/main" id="{AFE4A5AE-DFD3-DB23-5D2E-D18925BED42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9628" y="0"/>
            <a:ext cx="4058514" cy="6858000"/>
          </a:xfrm>
          <a:prstGeom prst="rect">
            <a:avLst/>
          </a:prstGeom>
        </p:spPr>
      </p:pic>
    </p:spTree>
    <p:extLst>
      <p:ext uri="{BB962C8B-B14F-4D97-AF65-F5344CB8AC3E}">
        <p14:creationId xmlns:p14="http://schemas.microsoft.com/office/powerpoint/2010/main" val="20243784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97298CB-A5D9-58D7-B97E-85A89DF5CE08}"/>
              </a:ext>
            </a:extLst>
          </p:cNvPr>
          <p:cNvSpPr>
            <a:spLocks noGrp="1"/>
          </p:cNvSpPr>
          <p:nvPr>
            <p:ph type="title"/>
          </p:nvPr>
        </p:nvSpPr>
        <p:spPr/>
        <p:txBody>
          <a:bodyPr>
            <a:normAutofit fontScale="90000"/>
          </a:bodyPr>
          <a:lstStyle/>
          <a:p>
            <a:r>
              <a:rPr lang="fr-FR" dirty="0">
                <a:latin typeface="Tahoma" panose="020B0604030504040204" pitchFamily="34" charset="0"/>
                <a:ea typeface="Tahoma" panose="020B0604030504040204" pitchFamily="34" charset="0"/>
                <a:cs typeface="Tahoma" panose="020B0604030504040204" pitchFamily="34" charset="0"/>
              </a:rPr>
              <a:t>6 partis pris stratégiques 2025</a:t>
            </a:r>
          </a:p>
        </p:txBody>
      </p:sp>
      <p:grpSp>
        <p:nvGrpSpPr>
          <p:cNvPr id="10" name="Group 11">
            <a:extLst>
              <a:ext uri="{FF2B5EF4-FFF2-40B4-BE49-F238E27FC236}">
                <a16:creationId xmlns:a16="http://schemas.microsoft.com/office/drawing/2014/main" id="{0B6BC363-6CB2-D27E-EFCF-B16E9728859B}"/>
              </a:ext>
            </a:extLst>
          </p:cNvPr>
          <p:cNvGrpSpPr/>
          <p:nvPr/>
        </p:nvGrpSpPr>
        <p:grpSpPr>
          <a:xfrm>
            <a:off x="3858388" y="950495"/>
            <a:ext cx="4475224" cy="4957011"/>
            <a:chOff x="3858388" y="950495"/>
            <a:chExt cx="4475224" cy="4957011"/>
          </a:xfrm>
        </p:grpSpPr>
        <p:sp>
          <p:nvSpPr>
            <p:cNvPr id="11" name="Freeform: Shape 31">
              <a:extLst>
                <a:ext uri="{FF2B5EF4-FFF2-40B4-BE49-F238E27FC236}">
                  <a16:creationId xmlns:a16="http://schemas.microsoft.com/office/drawing/2014/main" id="{D1EC9952-F275-C7FA-B857-63D4A4D651DD}"/>
                </a:ext>
              </a:extLst>
            </p:cNvPr>
            <p:cNvSpPr/>
            <p:nvPr/>
          </p:nvSpPr>
          <p:spPr>
            <a:xfrm>
              <a:off x="5402781" y="950495"/>
              <a:ext cx="1386438" cy="2252053"/>
            </a:xfrm>
            <a:custGeom>
              <a:avLst/>
              <a:gdLst>
                <a:gd name="connsiteX0" fmla="*/ 693220 w 1386438"/>
                <a:gd name="connsiteY0" fmla="*/ 0 h 2252053"/>
                <a:gd name="connsiteX1" fmla="*/ 1266169 w 1386438"/>
                <a:gd name="connsiteY1" fmla="*/ 304690 h 2252053"/>
                <a:gd name="connsiteX2" fmla="*/ 1339029 w 1386438"/>
                <a:gd name="connsiteY2" fmla="*/ 950499 h 2252053"/>
                <a:gd name="connsiteX3" fmla="*/ 1024405 w 1386438"/>
                <a:gd name="connsiteY3" fmla="*/ 1645986 h 2252053"/>
                <a:gd name="connsiteX4" fmla="*/ 752833 w 1386438"/>
                <a:gd name="connsiteY4" fmla="*/ 2215623 h 2252053"/>
                <a:gd name="connsiteX5" fmla="*/ 693220 w 1386438"/>
                <a:gd name="connsiteY5" fmla="*/ 2252053 h 2252053"/>
                <a:gd name="connsiteX6" fmla="*/ 633607 w 1386438"/>
                <a:gd name="connsiteY6" fmla="*/ 2215623 h 2252053"/>
                <a:gd name="connsiteX7" fmla="*/ 362036 w 1386438"/>
                <a:gd name="connsiteY7" fmla="*/ 1645986 h 2252053"/>
                <a:gd name="connsiteX8" fmla="*/ 47410 w 1386438"/>
                <a:gd name="connsiteY8" fmla="*/ 950499 h 2252053"/>
                <a:gd name="connsiteX9" fmla="*/ 120271 w 1386438"/>
                <a:gd name="connsiteY9" fmla="*/ 304690 h 2252053"/>
                <a:gd name="connsiteX10" fmla="*/ 693220 w 1386438"/>
                <a:gd name="connsiteY10" fmla="*/ 0 h 2252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86438" h="2252053">
                  <a:moveTo>
                    <a:pt x="693220" y="0"/>
                  </a:moveTo>
                  <a:cubicBezTo>
                    <a:pt x="921737" y="0"/>
                    <a:pt x="1137007" y="112603"/>
                    <a:pt x="1266169" y="304690"/>
                  </a:cubicBezTo>
                  <a:cubicBezTo>
                    <a:pt x="1395330" y="493464"/>
                    <a:pt x="1421826" y="735229"/>
                    <a:pt x="1339029" y="950499"/>
                  </a:cubicBezTo>
                  <a:lnTo>
                    <a:pt x="1024405" y="1645986"/>
                  </a:lnTo>
                  <a:lnTo>
                    <a:pt x="752833" y="2215623"/>
                  </a:lnTo>
                  <a:cubicBezTo>
                    <a:pt x="742897" y="2238806"/>
                    <a:pt x="719715" y="2252053"/>
                    <a:pt x="693220" y="2252053"/>
                  </a:cubicBezTo>
                  <a:cubicBezTo>
                    <a:pt x="666725" y="2252053"/>
                    <a:pt x="643542" y="2238806"/>
                    <a:pt x="633607" y="2215623"/>
                  </a:cubicBezTo>
                  <a:lnTo>
                    <a:pt x="362036" y="1645986"/>
                  </a:lnTo>
                  <a:lnTo>
                    <a:pt x="47410" y="950499"/>
                  </a:lnTo>
                  <a:cubicBezTo>
                    <a:pt x="-35386" y="735229"/>
                    <a:pt x="-8891" y="493464"/>
                    <a:pt x="120271" y="304690"/>
                  </a:cubicBezTo>
                  <a:cubicBezTo>
                    <a:pt x="249433" y="112603"/>
                    <a:pt x="464702" y="0"/>
                    <a:pt x="693220" y="0"/>
                  </a:cubicBezTo>
                  <a:close/>
                </a:path>
              </a:pathLst>
            </a:cu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2" name="Freeform: Shape 30">
              <a:extLst>
                <a:ext uri="{FF2B5EF4-FFF2-40B4-BE49-F238E27FC236}">
                  <a16:creationId xmlns:a16="http://schemas.microsoft.com/office/drawing/2014/main" id="{5C6F3855-C306-2E6C-E6CF-83CF1F7180DA}"/>
                </a:ext>
              </a:extLst>
            </p:cNvPr>
            <p:cNvSpPr/>
            <p:nvPr/>
          </p:nvSpPr>
          <p:spPr>
            <a:xfrm>
              <a:off x="3861888" y="1838829"/>
              <a:ext cx="2052884" cy="1505693"/>
            </a:xfrm>
            <a:custGeom>
              <a:avLst/>
              <a:gdLst>
                <a:gd name="connsiteX0" fmla="*/ 728250 w 2052884"/>
                <a:gd name="connsiteY0" fmla="*/ 791 h 1505693"/>
                <a:gd name="connsiteX1" fmla="*/ 1238839 w 2052884"/>
                <a:gd name="connsiteY1" fmla="*/ 261805 h 1505693"/>
                <a:gd name="connsiteX2" fmla="*/ 1683837 w 2052884"/>
                <a:gd name="connsiteY2" fmla="*/ 882021 h 1505693"/>
                <a:gd name="connsiteX3" fmla="*/ 2041371 w 2052884"/>
                <a:gd name="connsiteY3" fmla="*/ 1402028 h 1505693"/>
                <a:gd name="connsiteX4" fmla="*/ 2043114 w 2052884"/>
                <a:gd name="connsiteY4" fmla="*/ 1471869 h 1505693"/>
                <a:gd name="connsiteX5" fmla="*/ 1981758 w 2052884"/>
                <a:gd name="connsiteY5" fmla="*/ 1505281 h 1505693"/>
                <a:gd name="connsiteX6" fmla="*/ 1352652 w 2052884"/>
                <a:gd name="connsiteY6" fmla="*/ 1455650 h 1505693"/>
                <a:gd name="connsiteX7" fmla="*/ 593030 w 2052884"/>
                <a:gd name="connsiteY7" fmla="*/ 1380380 h 1505693"/>
                <a:gd name="connsiteX8" fmla="*/ 70173 w 2052884"/>
                <a:gd name="connsiteY8" fmla="*/ 994376 h 1505693"/>
                <a:gd name="connsiteX9" fmla="*/ 92778 w 2052884"/>
                <a:gd name="connsiteY9" fmla="*/ 345843 h 1505693"/>
                <a:gd name="connsiteX10" fmla="*/ 643122 w 2052884"/>
                <a:gd name="connsiteY10" fmla="*/ 1999 h 1505693"/>
                <a:gd name="connsiteX11" fmla="*/ 728250 w 2052884"/>
                <a:gd name="connsiteY11" fmla="*/ 791 h 1505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52884" h="1505693">
                  <a:moveTo>
                    <a:pt x="728250" y="791"/>
                  </a:moveTo>
                  <a:cubicBezTo>
                    <a:pt x="925629" y="10286"/>
                    <a:pt x="1111937" y="104883"/>
                    <a:pt x="1238839" y="261805"/>
                  </a:cubicBezTo>
                  <a:lnTo>
                    <a:pt x="1683837" y="882021"/>
                  </a:lnTo>
                  <a:lnTo>
                    <a:pt x="2041371" y="1402028"/>
                  </a:lnTo>
                  <a:cubicBezTo>
                    <a:pt x="2056480" y="1422224"/>
                    <a:pt x="2056361" y="1448924"/>
                    <a:pt x="2043114" y="1471869"/>
                  </a:cubicBezTo>
                  <a:cubicBezTo>
                    <a:pt x="2029866" y="1494815"/>
                    <a:pt x="2006802" y="1508268"/>
                    <a:pt x="1981758" y="1505281"/>
                  </a:cubicBezTo>
                  <a:lnTo>
                    <a:pt x="1352652" y="1455650"/>
                  </a:lnTo>
                  <a:lnTo>
                    <a:pt x="593030" y="1380380"/>
                  </a:lnTo>
                  <a:cubicBezTo>
                    <a:pt x="365202" y="1344449"/>
                    <a:pt x="169075" y="1200621"/>
                    <a:pt x="70173" y="994376"/>
                  </a:cubicBezTo>
                  <a:cubicBezTo>
                    <a:pt x="-31598" y="786475"/>
                    <a:pt x="-21481" y="543745"/>
                    <a:pt x="92778" y="345843"/>
                  </a:cubicBezTo>
                  <a:cubicBezTo>
                    <a:pt x="207037" y="147941"/>
                    <a:pt x="412189" y="17814"/>
                    <a:pt x="643122" y="1999"/>
                  </a:cubicBezTo>
                  <a:cubicBezTo>
                    <a:pt x="671630" y="-185"/>
                    <a:pt x="700053" y="-565"/>
                    <a:pt x="728250" y="791"/>
                  </a:cubicBezTo>
                  <a:close/>
                </a:path>
              </a:pathLst>
            </a:cu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3" name="Freeform: Shape 29">
              <a:extLst>
                <a:ext uri="{FF2B5EF4-FFF2-40B4-BE49-F238E27FC236}">
                  <a16:creationId xmlns:a16="http://schemas.microsoft.com/office/drawing/2014/main" id="{B6D4D098-8960-D8B0-AC70-D86BEB17B11A}"/>
                </a:ext>
              </a:extLst>
            </p:cNvPr>
            <p:cNvSpPr/>
            <p:nvPr/>
          </p:nvSpPr>
          <p:spPr>
            <a:xfrm>
              <a:off x="6277228" y="1838829"/>
              <a:ext cx="2052884" cy="1505693"/>
            </a:xfrm>
            <a:custGeom>
              <a:avLst/>
              <a:gdLst>
                <a:gd name="connsiteX0" fmla="*/ 1324635 w 2052884"/>
                <a:gd name="connsiteY0" fmla="*/ 791 h 1505693"/>
                <a:gd name="connsiteX1" fmla="*/ 1409763 w 2052884"/>
                <a:gd name="connsiteY1" fmla="*/ 1999 h 1505693"/>
                <a:gd name="connsiteX2" fmla="*/ 1960107 w 2052884"/>
                <a:gd name="connsiteY2" fmla="*/ 345843 h 1505693"/>
                <a:gd name="connsiteX3" fmla="*/ 1982712 w 2052884"/>
                <a:gd name="connsiteY3" fmla="*/ 994376 h 1505693"/>
                <a:gd name="connsiteX4" fmla="*/ 1459855 w 2052884"/>
                <a:gd name="connsiteY4" fmla="*/ 1380379 h 1505693"/>
                <a:gd name="connsiteX5" fmla="*/ 700233 w 2052884"/>
                <a:gd name="connsiteY5" fmla="*/ 1455650 h 1505693"/>
                <a:gd name="connsiteX6" fmla="*/ 71127 w 2052884"/>
                <a:gd name="connsiteY6" fmla="*/ 1505281 h 1505693"/>
                <a:gd name="connsiteX7" fmla="*/ 9771 w 2052884"/>
                <a:gd name="connsiteY7" fmla="*/ 1471869 h 1505693"/>
                <a:gd name="connsiteX8" fmla="*/ 11514 w 2052884"/>
                <a:gd name="connsiteY8" fmla="*/ 1402028 h 1505693"/>
                <a:gd name="connsiteX9" fmla="*/ 369049 w 2052884"/>
                <a:gd name="connsiteY9" fmla="*/ 882022 h 1505693"/>
                <a:gd name="connsiteX10" fmla="*/ 814045 w 2052884"/>
                <a:gd name="connsiteY10" fmla="*/ 261804 h 1505693"/>
                <a:gd name="connsiteX11" fmla="*/ 1324635 w 2052884"/>
                <a:gd name="connsiteY11" fmla="*/ 791 h 1505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52884" h="1505693">
                  <a:moveTo>
                    <a:pt x="1324635" y="791"/>
                  </a:moveTo>
                  <a:cubicBezTo>
                    <a:pt x="1352832" y="-565"/>
                    <a:pt x="1381255" y="-185"/>
                    <a:pt x="1409763" y="1999"/>
                  </a:cubicBezTo>
                  <a:cubicBezTo>
                    <a:pt x="1640696" y="17813"/>
                    <a:pt x="1845848" y="147940"/>
                    <a:pt x="1960107" y="345843"/>
                  </a:cubicBezTo>
                  <a:cubicBezTo>
                    <a:pt x="2074365" y="543744"/>
                    <a:pt x="2084483" y="786475"/>
                    <a:pt x="1982712" y="994376"/>
                  </a:cubicBezTo>
                  <a:cubicBezTo>
                    <a:pt x="1883809" y="1200620"/>
                    <a:pt x="1687683" y="1344449"/>
                    <a:pt x="1459855" y="1380379"/>
                  </a:cubicBezTo>
                  <a:lnTo>
                    <a:pt x="700233" y="1455650"/>
                  </a:lnTo>
                  <a:lnTo>
                    <a:pt x="71127" y="1505281"/>
                  </a:lnTo>
                  <a:cubicBezTo>
                    <a:pt x="46082" y="1508267"/>
                    <a:pt x="23019" y="1494815"/>
                    <a:pt x="9771" y="1471869"/>
                  </a:cubicBezTo>
                  <a:cubicBezTo>
                    <a:pt x="-3476" y="1448924"/>
                    <a:pt x="-3595" y="1422223"/>
                    <a:pt x="11514" y="1402028"/>
                  </a:cubicBezTo>
                  <a:lnTo>
                    <a:pt x="369049" y="882022"/>
                  </a:lnTo>
                  <a:lnTo>
                    <a:pt x="814045" y="261804"/>
                  </a:lnTo>
                  <a:cubicBezTo>
                    <a:pt x="940948" y="104883"/>
                    <a:pt x="1127256" y="10285"/>
                    <a:pt x="1324635" y="791"/>
                  </a:cubicBez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4" name="Freeform: Shape 28">
              <a:extLst>
                <a:ext uri="{FF2B5EF4-FFF2-40B4-BE49-F238E27FC236}">
                  <a16:creationId xmlns:a16="http://schemas.microsoft.com/office/drawing/2014/main" id="{08FF10D3-1F4C-17E5-27B0-5B5F18EC772B}"/>
                </a:ext>
              </a:extLst>
            </p:cNvPr>
            <p:cNvSpPr/>
            <p:nvPr/>
          </p:nvSpPr>
          <p:spPr>
            <a:xfrm>
              <a:off x="3858388" y="3513478"/>
              <a:ext cx="2052885" cy="1505692"/>
            </a:xfrm>
            <a:custGeom>
              <a:avLst/>
              <a:gdLst>
                <a:gd name="connsiteX0" fmla="*/ 1981758 w 2052885"/>
                <a:gd name="connsiteY0" fmla="*/ 413 h 1505692"/>
                <a:gd name="connsiteX1" fmla="*/ 2043114 w 2052885"/>
                <a:gd name="connsiteY1" fmla="*/ 33824 h 1505692"/>
                <a:gd name="connsiteX2" fmla="*/ 2041371 w 2052885"/>
                <a:gd name="connsiteY2" fmla="*/ 103665 h 1505692"/>
                <a:gd name="connsiteX3" fmla="*/ 1683837 w 2052885"/>
                <a:gd name="connsiteY3" fmla="*/ 623671 h 1505692"/>
                <a:gd name="connsiteX4" fmla="*/ 1238840 w 2052885"/>
                <a:gd name="connsiteY4" fmla="*/ 1243889 h 1505692"/>
                <a:gd name="connsiteX5" fmla="*/ 643123 w 2052885"/>
                <a:gd name="connsiteY5" fmla="*/ 1503694 h 1505692"/>
                <a:gd name="connsiteX6" fmla="*/ 92779 w 2052885"/>
                <a:gd name="connsiteY6" fmla="*/ 1159851 h 1505692"/>
                <a:gd name="connsiteX7" fmla="*/ 70174 w 2052885"/>
                <a:gd name="connsiteY7" fmla="*/ 511317 h 1505692"/>
                <a:gd name="connsiteX8" fmla="*/ 593031 w 2052885"/>
                <a:gd name="connsiteY8" fmla="*/ 125314 h 1505692"/>
                <a:gd name="connsiteX9" fmla="*/ 1352652 w 2052885"/>
                <a:gd name="connsiteY9" fmla="*/ 50043 h 1505692"/>
                <a:gd name="connsiteX10" fmla="*/ 1981758 w 2052885"/>
                <a:gd name="connsiteY10" fmla="*/ 413 h 1505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52885" h="1505692">
                  <a:moveTo>
                    <a:pt x="1981758" y="413"/>
                  </a:moveTo>
                  <a:cubicBezTo>
                    <a:pt x="2006803" y="-2574"/>
                    <a:pt x="2029867" y="10879"/>
                    <a:pt x="2043114" y="33824"/>
                  </a:cubicBezTo>
                  <a:cubicBezTo>
                    <a:pt x="2056362" y="56769"/>
                    <a:pt x="2056481" y="83470"/>
                    <a:pt x="2041371" y="103665"/>
                  </a:cubicBezTo>
                  <a:lnTo>
                    <a:pt x="1683837" y="623671"/>
                  </a:lnTo>
                  <a:lnTo>
                    <a:pt x="1238840" y="1243889"/>
                  </a:lnTo>
                  <a:cubicBezTo>
                    <a:pt x="1093809" y="1423227"/>
                    <a:pt x="871187" y="1521165"/>
                    <a:pt x="643123" y="1503694"/>
                  </a:cubicBezTo>
                  <a:cubicBezTo>
                    <a:pt x="412190" y="1487880"/>
                    <a:pt x="207038" y="1357753"/>
                    <a:pt x="92779" y="1159851"/>
                  </a:cubicBezTo>
                  <a:cubicBezTo>
                    <a:pt x="-21480" y="961949"/>
                    <a:pt x="-31598" y="719218"/>
                    <a:pt x="70174" y="511317"/>
                  </a:cubicBezTo>
                  <a:cubicBezTo>
                    <a:pt x="169076" y="305073"/>
                    <a:pt x="365203" y="161245"/>
                    <a:pt x="593031" y="125314"/>
                  </a:cubicBezTo>
                  <a:lnTo>
                    <a:pt x="1352652" y="50043"/>
                  </a:lnTo>
                  <a:lnTo>
                    <a:pt x="1981758" y="413"/>
                  </a:lnTo>
                  <a:close/>
                </a:path>
              </a:pathLst>
            </a:cu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5" name="Freeform: Shape 27">
              <a:extLst>
                <a:ext uri="{FF2B5EF4-FFF2-40B4-BE49-F238E27FC236}">
                  <a16:creationId xmlns:a16="http://schemas.microsoft.com/office/drawing/2014/main" id="{66B21201-047B-4876-6EFE-D0CEE50F8A34}"/>
                </a:ext>
              </a:extLst>
            </p:cNvPr>
            <p:cNvSpPr/>
            <p:nvPr/>
          </p:nvSpPr>
          <p:spPr>
            <a:xfrm>
              <a:off x="6280728" y="3513479"/>
              <a:ext cx="2052884" cy="1505693"/>
            </a:xfrm>
            <a:custGeom>
              <a:avLst/>
              <a:gdLst>
                <a:gd name="connsiteX0" fmla="*/ 71128 w 2052884"/>
                <a:gd name="connsiteY0" fmla="*/ 413 h 1505693"/>
                <a:gd name="connsiteX1" fmla="*/ 700233 w 2052884"/>
                <a:gd name="connsiteY1" fmla="*/ 50045 h 1505693"/>
                <a:gd name="connsiteX2" fmla="*/ 1459856 w 2052884"/>
                <a:gd name="connsiteY2" fmla="*/ 125314 h 1505693"/>
                <a:gd name="connsiteX3" fmla="*/ 1982712 w 2052884"/>
                <a:gd name="connsiteY3" fmla="*/ 511318 h 1505693"/>
                <a:gd name="connsiteX4" fmla="*/ 1960107 w 2052884"/>
                <a:gd name="connsiteY4" fmla="*/ 1159851 h 1505693"/>
                <a:gd name="connsiteX5" fmla="*/ 1409763 w 2052884"/>
                <a:gd name="connsiteY5" fmla="*/ 1503695 h 1505693"/>
                <a:gd name="connsiteX6" fmla="*/ 814046 w 2052884"/>
                <a:gd name="connsiteY6" fmla="*/ 1243889 h 1505693"/>
                <a:gd name="connsiteX7" fmla="*/ 369049 w 2052884"/>
                <a:gd name="connsiteY7" fmla="*/ 623673 h 1505693"/>
                <a:gd name="connsiteX8" fmla="*/ 11515 w 2052884"/>
                <a:gd name="connsiteY8" fmla="*/ 103666 h 1505693"/>
                <a:gd name="connsiteX9" fmla="*/ 9772 w 2052884"/>
                <a:gd name="connsiteY9" fmla="*/ 33825 h 1505693"/>
                <a:gd name="connsiteX10" fmla="*/ 71128 w 2052884"/>
                <a:gd name="connsiteY10" fmla="*/ 413 h 1505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52884" h="1505693">
                  <a:moveTo>
                    <a:pt x="71128" y="413"/>
                  </a:moveTo>
                  <a:lnTo>
                    <a:pt x="700233" y="50045"/>
                  </a:lnTo>
                  <a:lnTo>
                    <a:pt x="1459856" y="125314"/>
                  </a:lnTo>
                  <a:cubicBezTo>
                    <a:pt x="1687683" y="161246"/>
                    <a:pt x="1883810" y="305073"/>
                    <a:pt x="1982712" y="511318"/>
                  </a:cubicBezTo>
                  <a:cubicBezTo>
                    <a:pt x="2084483" y="719219"/>
                    <a:pt x="2074366" y="961949"/>
                    <a:pt x="1960107" y="1159851"/>
                  </a:cubicBezTo>
                  <a:cubicBezTo>
                    <a:pt x="1845849" y="1357753"/>
                    <a:pt x="1640696" y="1487881"/>
                    <a:pt x="1409763" y="1503695"/>
                  </a:cubicBezTo>
                  <a:cubicBezTo>
                    <a:pt x="1181700" y="1521165"/>
                    <a:pt x="959077" y="1423228"/>
                    <a:pt x="814046" y="1243889"/>
                  </a:cubicBezTo>
                  <a:lnTo>
                    <a:pt x="369049" y="623673"/>
                  </a:lnTo>
                  <a:lnTo>
                    <a:pt x="11515" y="103666"/>
                  </a:lnTo>
                  <a:cubicBezTo>
                    <a:pt x="-3594" y="83470"/>
                    <a:pt x="-3476" y="56770"/>
                    <a:pt x="9772" y="33825"/>
                  </a:cubicBezTo>
                  <a:cubicBezTo>
                    <a:pt x="23019" y="10879"/>
                    <a:pt x="46083" y="-2574"/>
                    <a:pt x="71128" y="413"/>
                  </a:cubicBezTo>
                  <a:close/>
                </a:path>
              </a:pathLst>
            </a:cu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6" name="Freeform: Shape 26">
              <a:extLst>
                <a:ext uri="{FF2B5EF4-FFF2-40B4-BE49-F238E27FC236}">
                  <a16:creationId xmlns:a16="http://schemas.microsoft.com/office/drawing/2014/main" id="{7A10F82F-3B85-3ADD-2EF9-5E2D4D7EB633}"/>
                </a:ext>
              </a:extLst>
            </p:cNvPr>
            <p:cNvSpPr/>
            <p:nvPr/>
          </p:nvSpPr>
          <p:spPr>
            <a:xfrm>
              <a:off x="5402781" y="3655453"/>
              <a:ext cx="1386438" cy="2252053"/>
            </a:xfrm>
            <a:custGeom>
              <a:avLst/>
              <a:gdLst>
                <a:gd name="connsiteX0" fmla="*/ 693219 w 1386438"/>
                <a:gd name="connsiteY0" fmla="*/ 0 h 2252053"/>
                <a:gd name="connsiteX1" fmla="*/ 752832 w 1386438"/>
                <a:gd name="connsiteY1" fmla="*/ 36430 h 2252053"/>
                <a:gd name="connsiteX2" fmla="*/ 1024403 w 1386438"/>
                <a:gd name="connsiteY2" fmla="*/ 606067 h 2252053"/>
                <a:gd name="connsiteX3" fmla="*/ 1339029 w 1386438"/>
                <a:gd name="connsiteY3" fmla="*/ 1301554 h 2252053"/>
                <a:gd name="connsiteX4" fmla="*/ 1266168 w 1386438"/>
                <a:gd name="connsiteY4" fmla="*/ 1947363 h 2252053"/>
                <a:gd name="connsiteX5" fmla="*/ 693219 w 1386438"/>
                <a:gd name="connsiteY5" fmla="*/ 2252053 h 2252053"/>
                <a:gd name="connsiteX6" fmla="*/ 120270 w 1386438"/>
                <a:gd name="connsiteY6" fmla="*/ 1947363 h 2252053"/>
                <a:gd name="connsiteX7" fmla="*/ 47410 w 1386438"/>
                <a:gd name="connsiteY7" fmla="*/ 1301554 h 2252053"/>
                <a:gd name="connsiteX8" fmla="*/ 362034 w 1386438"/>
                <a:gd name="connsiteY8" fmla="*/ 606067 h 2252053"/>
                <a:gd name="connsiteX9" fmla="*/ 633606 w 1386438"/>
                <a:gd name="connsiteY9" fmla="*/ 36430 h 2252053"/>
                <a:gd name="connsiteX10" fmla="*/ 693219 w 1386438"/>
                <a:gd name="connsiteY10" fmla="*/ 0 h 2252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86438" h="2252053">
                  <a:moveTo>
                    <a:pt x="693219" y="0"/>
                  </a:moveTo>
                  <a:cubicBezTo>
                    <a:pt x="719714" y="0"/>
                    <a:pt x="742897" y="13247"/>
                    <a:pt x="752832" y="36430"/>
                  </a:cubicBezTo>
                  <a:lnTo>
                    <a:pt x="1024403" y="606067"/>
                  </a:lnTo>
                  <a:lnTo>
                    <a:pt x="1339029" y="1301554"/>
                  </a:lnTo>
                  <a:cubicBezTo>
                    <a:pt x="1421825" y="1516824"/>
                    <a:pt x="1395330" y="1758589"/>
                    <a:pt x="1266168" y="1947363"/>
                  </a:cubicBezTo>
                  <a:cubicBezTo>
                    <a:pt x="1137006" y="2139450"/>
                    <a:pt x="921737" y="2252053"/>
                    <a:pt x="693219" y="2252053"/>
                  </a:cubicBezTo>
                  <a:cubicBezTo>
                    <a:pt x="464702" y="2252053"/>
                    <a:pt x="249432" y="2139450"/>
                    <a:pt x="120270" y="1947363"/>
                  </a:cubicBezTo>
                  <a:cubicBezTo>
                    <a:pt x="-8891" y="1758589"/>
                    <a:pt x="-35387" y="1516824"/>
                    <a:pt x="47410" y="1301554"/>
                  </a:cubicBezTo>
                  <a:lnTo>
                    <a:pt x="362034" y="606067"/>
                  </a:lnTo>
                  <a:lnTo>
                    <a:pt x="633606" y="36430"/>
                  </a:lnTo>
                  <a:cubicBezTo>
                    <a:pt x="643542" y="13247"/>
                    <a:pt x="666724" y="0"/>
                    <a:pt x="693219" y="0"/>
                  </a:cubicBezTo>
                  <a:close/>
                </a:path>
              </a:pathLst>
            </a:cu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7" name="Oval 39">
              <a:extLst>
                <a:ext uri="{FF2B5EF4-FFF2-40B4-BE49-F238E27FC236}">
                  <a16:creationId xmlns:a16="http://schemas.microsoft.com/office/drawing/2014/main" id="{8BAA6EB1-A5D0-7D46-027B-B2AE9DF981DD}"/>
                </a:ext>
              </a:extLst>
            </p:cNvPr>
            <p:cNvSpPr/>
            <p:nvPr/>
          </p:nvSpPr>
          <p:spPr>
            <a:xfrm>
              <a:off x="5703606" y="1253586"/>
              <a:ext cx="784788" cy="784789"/>
            </a:xfrm>
            <a:prstGeom prst="ellipse">
              <a:avLst/>
            </a:prstGeom>
            <a:solidFill>
              <a:schemeClr val="tx1">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8" name="Oval 38">
              <a:extLst>
                <a:ext uri="{FF2B5EF4-FFF2-40B4-BE49-F238E27FC236}">
                  <a16:creationId xmlns:a16="http://schemas.microsoft.com/office/drawing/2014/main" id="{39952158-FCAB-021A-8A27-8C55052FA7DC}"/>
                </a:ext>
              </a:extLst>
            </p:cNvPr>
            <p:cNvSpPr/>
            <p:nvPr/>
          </p:nvSpPr>
          <p:spPr>
            <a:xfrm>
              <a:off x="7242038" y="2139425"/>
              <a:ext cx="785977" cy="785977"/>
            </a:xfrm>
            <a:prstGeom prst="ellipse">
              <a:avLst/>
            </a:prstGeom>
            <a:solidFill>
              <a:schemeClr val="tx1">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9" name="Oval 37">
              <a:extLst>
                <a:ext uri="{FF2B5EF4-FFF2-40B4-BE49-F238E27FC236}">
                  <a16:creationId xmlns:a16="http://schemas.microsoft.com/office/drawing/2014/main" id="{A59D4B30-5D19-DEF7-CD94-52B80D35D2B6}"/>
                </a:ext>
              </a:extLst>
            </p:cNvPr>
            <p:cNvSpPr/>
            <p:nvPr/>
          </p:nvSpPr>
          <p:spPr>
            <a:xfrm>
              <a:off x="4163985" y="2139425"/>
              <a:ext cx="785978" cy="785976"/>
            </a:xfrm>
            <a:prstGeom prst="ellipse">
              <a:avLst/>
            </a:prstGeom>
            <a:solidFill>
              <a:schemeClr val="tx1">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0" name="Oval 35">
              <a:extLst>
                <a:ext uri="{FF2B5EF4-FFF2-40B4-BE49-F238E27FC236}">
                  <a16:creationId xmlns:a16="http://schemas.microsoft.com/office/drawing/2014/main" id="{DBAC78BF-C58D-6708-490A-2F0BEFF2D4CA}"/>
                </a:ext>
              </a:extLst>
            </p:cNvPr>
            <p:cNvSpPr/>
            <p:nvPr/>
          </p:nvSpPr>
          <p:spPr>
            <a:xfrm>
              <a:off x="7245539" y="3932597"/>
              <a:ext cx="785977" cy="785976"/>
            </a:xfrm>
            <a:prstGeom prst="ellipse">
              <a:avLst/>
            </a:prstGeom>
            <a:solidFill>
              <a:schemeClr val="tx1">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Oval 34">
              <a:extLst>
                <a:ext uri="{FF2B5EF4-FFF2-40B4-BE49-F238E27FC236}">
                  <a16:creationId xmlns:a16="http://schemas.microsoft.com/office/drawing/2014/main" id="{DF73D31E-FF2E-64F5-9B2C-7FF462566F86}"/>
                </a:ext>
              </a:extLst>
            </p:cNvPr>
            <p:cNvSpPr/>
            <p:nvPr/>
          </p:nvSpPr>
          <p:spPr>
            <a:xfrm>
              <a:off x="5703607" y="4819626"/>
              <a:ext cx="784788" cy="784789"/>
            </a:xfrm>
            <a:prstGeom prst="ellipse">
              <a:avLst/>
            </a:prstGeom>
            <a:solidFill>
              <a:schemeClr val="tx1">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2" name="Freeform: Shape 2">
              <a:extLst>
                <a:ext uri="{FF2B5EF4-FFF2-40B4-BE49-F238E27FC236}">
                  <a16:creationId xmlns:a16="http://schemas.microsoft.com/office/drawing/2014/main" id="{FB5BD4C5-BCB0-BA04-9F19-A9117864ED66}"/>
                </a:ext>
              </a:extLst>
            </p:cNvPr>
            <p:cNvSpPr/>
            <p:nvPr/>
          </p:nvSpPr>
          <p:spPr>
            <a:xfrm>
              <a:off x="5018394" y="2564922"/>
              <a:ext cx="896379" cy="779600"/>
            </a:xfrm>
            <a:custGeom>
              <a:avLst/>
              <a:gdLst>
                <a:gd name="connsiteX0" fmla="*/ 415455 w 896379"/>
                <a:gd name="connsiteY0" fmla="*/ 0 h 779600"/>
                <a:gd name="connsiteX1" fmla="*/ 527332 w 896379"/>
                <a:gd name="connsiteY1" fmla="*/ 155928 h 779600"/>
                <a:gd name="connsiteX2" fmla="*/ 884866 w 896379"/>
                <a:gd name="connsiteY2" fmla="*/ 675935 h 779600"/>
                <a:gd name="connsiteX3" fmla="*/ 886609 w 896379"/>
                <a:gd name="connsiteY3" fmla="*/ 745776 h 779600"/>
                <a:gd name="connsiteX4" fmla="*/ 825253 w 896379"/>
                <a:gd name="connsiteY4" fmla="*/ 779188 h 779600"/>
                <a:gd name="connsiteX5" fmla="*/ 196147 w 896379"/>
                <a:gd name="connsiteY5" fmla="*/ 729557 h 779600"/>
                <a:gd name="connsiteX6" fmla="*/ 0 w 896379"/>
                <a:gd name="connsiteY6" fmla="*/ 710121 h 779600"/>
                <a:gd name="connsiteX7" fmla="*/ 10022 w 896379"/>
                <a:gd name="connsiteY7" fmla="*/ 644459 h 779600"/>
                <a:gd name="connsiteX8" fmla="*/ 384441 w 896379"/>
                <a:gd name="connsiteY8" fmla="*/ 23192 h 77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96379" h="779600">
                  <a:moveTo>
                    <a:pt x="415455" y="0"/>
                  </a:moveTo>
                  <a:lnTo>
                    <a:pt x="527332" y="155928"/>
                  </a:lnTo>
                  <a:lnTo>
                    <a:pt x="884866" y="675935"/>
                  </a:lnTo>
                  <a:cubicBezTo>
                    <a:pt x="899975" y="696131"/>
                    <a:pt x="899856" y="722831"/>
                    <a:pt x="886609" y="745776"/>
                  </a:cubicBezTo>
                  <a:cubicBezTo>
                    <a:pt x="873361" y="768722"/>
                    <a:pt x="850297" y="782175"/>
                    <a:pt x="825253" y="779188"/>
                  </a:cubicBezTo>
                  <a:lnTo>
                    <a:pt x="196147" y="729557"/>
                  </a:lnTo>
                  <a:lnTo>
                    <a:pt x="0" y="710121"/>
                  </a:lnTo>
                  <a:lnTo>
                    <a:pt x="10022" y="644459"/>
                  </a:lnTo>
                  <a:cubicBezTo>
                    <a:pt x="60828" y="396174"/>
                    <a:pt x="196072" y="178647"/>
                    <a:pt x="384441" y="23192"/>
                  </a:cubicBezTo>
                  <a:close/>
                </a:path>
              </a:pathLst>
            </a:custGeom>
            <a:solidFill>
              <a:schemeClr val="bg2">
                <a:lumMod val="10000"/>
                <a:alpha val="3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3" name="Freeform: Shape 3">
              <a:extLst>
                <a:ext uri="{FF2B5EF4-FFF2-40B4-BE49-F238E27FC236}">
                  <a16:creationId xmlns:a16="http://schemas.microsoft.com/office/drawing/2014/main" id="{B41D2BC1-60D7-A436-2AC1-97B82C4CCD10}"/>
                </a:ext>
              </a:extLst>
            </p:cNvPr>
            <p:cNvSpPr/>
            <p:nvPr/>
          </p:nvSpPr>
          <p:spPr>
            <a:xfrm>
              <a:off x="5685310" y="2339274"/>
              <a:ext cx="821385" cy="863275"/>
            </a:xfrm>
            <a:custGeom>
              <a:avLst/>
              <a:gdLst>
                <a:gd name="connsiteX0" fmla="*/ 410692 w 821385"/>
                <a:gd name="connsiteY0" fmla="*/ 0 h 863275"/>
                <a:gd name="connsiteX1" fmla="*/ 630310 w 821385"/>
                <a:gd name="connsiteY1" fmla="*/ 22140 h 863275"/>
                <a:gd name="connsiteX2" fmla="*/ 821385 w 821385"/>
                <a:gd name="connsiteY2" fmla="*/ 81453 h 863275"/>
                <a:gd name="connsiteX3" fmla="*/ 741877 w 821385"/>
                <a:gd name="connsiteY3" fmla="*/ 257208 h 863275"/>
                <a:gd name="connsiteX4" fmla="*/ 470305 w 821385"/>
                <a:gd name="connsiteY4" fmla="*/ 826845 h 863275"/>
                <a:gd name="connsiteX5" fmla="*/ 410692 w 821385"/>
                <a:gd name="connsiteY5" fmla="*/ 863275 h 863275"/>
                <a:gd name="connsiteX6" fmla="*/ 351079 w 821385"/>
                <a:gd name="connsiteY6" fmla="*/ 826845 h 863275"/>
                <a:gd name="connsiteX7" fmla="*/ 79508 w 821385"/>
                <a:gd name="connsiteY7" fmla="*/ 257208 h 863275"/>
                <a:gd name="connsiteX8" fmla="*/ 0 w 821385"/>
                <a:gd name="connsiteY8" fmla="*/ 81453 h 863275"/>
                <a:gd name="connsiteX9" fmla="*/ 191074 w 821385"/>
                <a:gd name="connsiteY9" fmla="*/ 22140 h 863275"/>
                <a:gd name="connsiteX10" fmla="*/ 410692 w 821385"/>
                <a:gd name="connsiteY10" fmla="*/ 0 h 863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21385" h="863275">
                  <a:moveTo>
                    <a:pt x="410692" y="0"/>
                  </a:moveTo>
                  <a:cubicBezTo>
                    <a:pt x="485922" y="0"/>
                    <a:pt x="559372" y="7623"/>
                    <a:pt x="630310" y="22140"/>
                  </a:cubicBezTo>
                  <a:lnTo>
                    <a:pt x="821385" y="81453"/>
                  </a:lnTo>
                  <a:lnTo>
                    <a:pt x="741877" y="257208"/>
                  </a:lnTo>
                  <a:lnTo>
                    <a:pt x="470305" y="826845"/>
                  </a:lnTo>
                  <a:cubicBezTo>
                    <a:pt x="460369" y="850028"/>
                    <a:pt x="437187" y="863275"/>
                    <a:pt x="410692" y="863275"/>
                  </a:cubicBezTo>
                  <a:cubicBezTo>
                    <a:pt x="384197" y="863275"/>
                    <a:pt x="361014" y="850028"/>
                    <a:pt x="351079" y="826845"/>
                  </a:cubicBezTo>
                  <a:lnTo>
                    <a:pt x="79508" y="257208"/>
                  </a:lnTo>
                  <a:lnTo>
                    <a:pt x="0" y="81453"/>
                  </a:lnTo>
                  <a:lnTo>
                    <a:pt x="191074" y="22140"/>
                  </a:lnTo>
                  <a:cubicBezTo>
                    <a:pt x="262013" y="7623"/>
                    <a:pt x="335462" y="0"/>
                    <a:pt x="410692" y="0"/>
                  </a:cubicBezTo>
                  <a:close/>
                </a:path>
              </a:pathLst>
            </a:custGeom>
            <a:solidFill>
              <a:schemeClr val="bg2">
                <a:lumMod val="10000"/>
                <a:alpha val="3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4" name="Freeform: Shape 4">
              <a:extLst>
                <a:ext uri="{FF2B5EF4-FFF2-40B4-BE49-F238E27FC236}">
                  <a16:creationId xmlns:a16="http://schemas.microsoft.com/office/drawing/2014/main" id="{9B051FF3-F2C2-D6A6-08B5-F8D6BE60CFB7}"/>
                </a:ext>
              </a:extLst>
            </p:cNvPr>
            <p:cNvSpPr/>
            <p:nvPr/>
          </p:nvSpPr>
          <p:spPr>
            <a:xfrm>
              <a:off x="6277229" y="2564922"/>
              <a:ext cx="896381" cy="779600"/>
            </a:xfrm>
            <a:custGeom>
              <a:avLst/>
              <a:gdLst>
                <a:gd name="connsiteX0" fmla="*/ 480926 w 896381"/>
                <a:gd name="connsiteY0" fmla="*/ 0 h 779600"/>
                <a:gd name="connsiteX1" fmla="*/ 511940 w 896381"/>
                <a:gd name="connsiteY1" fmla="*/ 23192 h 779600"/>
                <a:gd name="connsiteX2" fmla="*/ 886360 w 896381"/>
                <a:gd name="connsiteY2" fmla="*/ 644459 h 779600"/>
                <a:gd name="connsiteX3" fmla="*/ 896381 w 896381"/>
                <a:gd name="connsiteY3" fmla="*/ 710121 h 779600"/>
                <a:gd name="connsiteX4" fmla="*/ 700233 w 896381"/>
                <a:gd name="connsiteY4" fmla="*/ 729557 h 779600"/>
                <a:gd name="connsiteX5" fmla="*/ 71127 w 896381"/>
                <a:gd name="connsiteY5" fmla="*/ 779188 h 779600"/>
                <a:gd name="connsiteX6" fmla="*/ 9771 w 896381"/>
                <a:gd name="connsiteY6" fmla="*/ 745776 h 779600"/>
                <a:gd name="connsiteX7" fmla="*/ 11514 w 896381"/>
                <a:gd name="connsiteY7" fmla="*/ 675935 h 779600"/>
                <a:gd name="connsiteX8" fmla="*/ 369049 w 896381"/>
                <a:gd name="connsiteY8" fmla="*/ 155929 h 77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96381" h="779600">
                  <a:moveTo>
                    <a:pt x="480926" y="0"/>
                  </a:moveTo>
                  <a:lnTo>
                    <a:pt x="511940" y="23192"/>
                  </a:lnTo>
                  <a:cubicBezTo>
                    <a:pt x="700309" y="178647"/>
                    <a:pt x="835553" y="396174"/>
                    <a:pt x="886360" y="644459"/>
                  </a:cubicBezTo>
                  <a:lnTo>
                    <a:pt x="896381" y="710121"/>
                  </a:lnTo>
                  <a:lnTo>
                    <a:pt x="700233" y="729557"/>
                  </a:lnTo>
                  <a:lnTo>
                    <a:pt x="71127" y="779188"/>
                  </a:lnTo>
                  <a:cubicBezTo>
                    <a:pt x="46082" y="782174"/>
                    <a:pt x="23019" y="768722"/>
                    <a:pt x="9771" y="745776"/>
                  </a:cubicBezTo>
                  <a:cubicBezTo>
                    <a:pt x="-3476" y="722831"/>
                    <a:pt x="-3595" y="696130"/>
                    <a:pt x="11514" y="675935"/>
                  </a:cubicBezTo>
                  <a:lnTo>
                    <a:pt x="369049" y="155929"/>
                  </a:lnTo>
                  <a:close/>
                </a:path>
              </a:pathLst>
            </a:custGeom>
            <a:solidFill>
              <a:schemeClr val="bg2">
                <a:lumMod val="10000"/>
                <a:alpha val="3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5" name="Freeform: Shape 5">
              <a:extLst>
                <a:ext uri="{FF2B5EF4-FFF2-40B4-BE49-F238E27FC236}">
                  <a16:creationId xmlns:a16="http://schemas.microsoft.com/office/drawing/2014/main" id="{D2ABBBCA-AA41-0619-8D88-566B8EE9C627}"/>
                </a:ext>
              </a:extLst>
            </p:cNvPr>
            <p:cNvSpPr/>
            <p:nvPr/>
          </p:nvSpPr>
          <p:spPr>
            <a:xfrm>
              <a:off x="6280728" y="3513479"/>
              <a:ext cx="892932" cy="777896"/>
            </a:xfrm>
            <a:custGeom>
              <a:avLst/>
              <a:gdLst>
                <a:gd name="connsiteX0" fmla="*/ 71128 w 892932"/>
                <a:gd name="connsiteY0" fmla="*/ 413 h 777896"/>
                <a:gd name="connsiteX1" fmla="*/ 700233 w 892932"/>
                <a:gd name="connsiteY1" fmla="*/ 50045 h 777896"/>
                <a:gd name="connsiteX2" fmla="*/ 892932 w 892932"/>
                <a:gd name="connsiteY2" fmla="*/ 69139 h 777896"/>
                <a:gd name="connsiteX3" fmla="*/ 882860 w 892932"/>
                <a:gd name="connsiteY3" fmla="*/ 135138 h 777896"/>
                <a:gd name="connsiteX4" fmla="*/ 508440 w 892932"/>
                <a:gd name="connsiteY4" fmla="*/ 756406 h 777896"/>
                <a:gd name="connsiteX5" fmla="*/ 479702 w 892932"/>
                <a:gd name="connsiteY5" fmla="*/ 777896 h 777896"/>
                <a:gd name="connsiteX6" fmla="*/ 369049 w 892932"/>
                <a:gd name="connsiteY6" fmla="*/ 623673 h 777896"/>
                <a:gd name="connsiteX7" fmla="*/ 11515 w 892932"/>
                <a:gd name="connsiteY7" fmla="*/ 103666 h 777896"/>
                <a:gd name="connsiteX8" fmla="*/ 9772 w 892932"/>
                <a:gd name="connsiteY8" fmla="*/ 33825 h 777896"/>
                <a:gd name="connsiteX9" fmla="*/ 71128 w 892932"/>
                <a:gd name="connsiteY9" fmla="*/ 413 h 777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92932" h="777896">
                  <a:moveTo>
                    <a:pt x="71128" y="413"/>
                  </a:moveTo>
                  <a:lnTo>
                    <a:pt x="700233" y="50045"/>
                  </a:lnTo>
                  <a:lnTo>
                    <a:pt x="892932" y="69139"/>
                  </a:lnTo>
                  <a:lnTo>
                    <a:pt x="882860" y="135138"/>
                  </a:lnTo>
                  <a:cubicBezTo>
                    <a:pt x="832053" y="383423"/>
                    <a:pt x="696809" y="600950"/>
                    <a:pt x="508440" y="756406"/>
                  </a:cubicBezTo>
                  <a:lnTo>
                    <a:pt x="479702" y="777896"/>
                  </a:lnTo>
                  <a:lnTo>
                    <a:pt x="369049" y="623673"/>
                  </a:lnTo>
                  <a:lnTo>
                    <a:pt x="11515" y="103666"/>
                  </a:lnTo>
                  <a:cubicBezTo>
                    <a:pt x="-3594" y="83470"/>
                    <a:pt x="-3476" y="56770"/>
                    <a:pt x="9772" y="33825"/>
                  </a:cubicBezTo>
                  <a:cubicBezTo>
                    <a:pt x="23019" y="10879"/>
                    <a:pt x="46083" y="-2574"/>
                    <a:pt x="71128" y="413"/>
                  </a:cubicBezTo>
                  <a:close/>
                </a:path>
              </a:pathLst>
            </a:custGeom>
            <a:solidFill>
              <a:schemeClr val="bg2">
                <a:lumMod val="10000"/>
                <a:alpha val="3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6" name="Freeform: Shape 6">
              <a:extLst>
                <a:ext uri="{FF2B5EF4-FFF2-40B4-BE49-F238E27FC236}">
                  <a16:creationId xmlns:a16="http://schemas.microsoft.com/office/drawing/2014/main" id="{1D5E5000-7742-4E2D-BF5E-D90615E25DA2}"/>
                </a:ext>
              </a:extLst>
            </p:cNvPr>
            <p:cNvSpPr/>
            <p:nvPr/>
          </p:nvSpPr>
          <p:spPr>
            <a:xfrm>
              <a:off x="5685308" y="3655453"/>
              <a:ext cx="821384" cy="863272"/>
            </a:xfrm>
            <a:custGeom>
              <a:avLst/>
              <a:gdLst>
                <a:gd name="connsiteX0" fmla="*/ 410692 w 821384"/>
                <a:gd name="connsiteY0" fmla="*/ 0 h 863272"/>
                <a:gd name="connsiteX1" fmla="*/ 470305 w 821384"/>
                <a:gd name="connsiteY1" fmla="*/ 36430 h 863272"/>
                <a:gd name="connsiteX2" fmla="*/ 741876 w 821384"/>
                <a:gd name="connsiteY2" fmla="*/ 606067 h 863272"/>
                <a:gd name="connsiteX3" fmla="*/ 821384 w 821384"/>
                <a:gd name="connsiteY3" fmla="*/ 781821 h 863272"/>
                <a:gd name="connsiteX4" fmla="*/ 630311 w 821384"/>
                <a:gd name="connsiteY4" fmla="*/ 841133 h 863272"/>
                <a:gd name="connsiteX5" fmla="*/ 410693 w 821384"/>
                <a:gd name="connsiteY5" fmla="*/ 863272 h 863272"/>
                <a:gd name="connsiteX6" fmla="*/ 191075 w 821384"/>
                <a:gd name="connsiteY6" fmla="*/ 841133 h 863272"/>
                <a:gd name="connsiteX7" fmla="*/ 0 w 821384"/>
                <a:gd name="connsiteY7" fmla="*/ 781820 h 863272"/>
                <a:gd name="connsiteX8" fmla="*/ 79507 w 821384"/>
                <a:gd name="connsiteY8" fmla="*/ 606067 h 863272"/>
                <a:gd name="connsiteX9" fmla="*/ 351079 w 821384"/>
                <a:gd name="connsiteY9" fmla="*/ 36430 h 863272"/>
                <a:gd name="connsiteX10" fmla="*/ 410692 w 821384"/>
                <a:gd name="connsiteY10" fmla="*/ 0 h 863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21384" h="863272">
                  <a:moveTo>
                    <a:pt x="410692" y="0"/>
                  </a:moveTo>
                  <a:cubicBezTo>
                    <a:pt x="437187" y="0"/>
                    <a:pt x="460370" y="13247"/>
                    <a:pt x="470305" y="36430"/>
                  </a:cubicBezTo>
                  <a:lnTo>
                    <a:pt x="741876" y="606067"/>
                  </a:lnTo>
                  <a:lnTo>
                    <a:pt x="821384" y="781821"/>
                  </a:lnTo>
                  <a:lnTo>
                    <a:pt x="630311" y="841133"/>
                  </a:lnTo>
                  <a:cubicBezTo>
                    <a:pt x="559373" y="855649"/>
                    <a:pt x="485923" y="863272"/>
                    <a:pt x="410693" y="863272"/>
                  </a:cubicBezTo>
                  <a:cubicBezTo>
                    <a:pt x="335463" y="863272"/>
                    <a:pt x="262014" y="855649"/>
                    <a:pt x="191075" y="841133"/>
                  </a:cubicBezTo>
                  <a:lnTo>
                    <a:pt x="0" y="781820"/>
                  </a:lnTo>
                  <a:lnTo>
                    <a:pt x="79507" y="606067"/>
                  </a:lnTo>
                  <a:lnTo>
                    <a:pt x="351079" y="36430"/>
                  </a:lnTo>
                  <a:cubicBezTo>
                    <a:pt x="361015" y="13247"/>
                    <a:pt x="384197" y="0"/>
                    <a:pt x="410692" y="0"/>
                  </a:cubicBezTo>
                  <a:close/>
                </a:path>
              </a:pathLst>
            </a:custGeom>
            <a:solidFill>
              <a:schemeClr val="bg2">
                <a:lumMod val="10000"/>
                <a:alpha val="3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7" name="Freeform: Shape 7">
              <a:extLst>
                <a:ext uri="{FF2B5EF4-FFF2-40B4-BE49-F238E27FC236}">
                  <a16:creationId xmlns:a16="http://schemas.microsoft.com/office/drawing/2014/main" id="{D7B00A1E-2374-C842-CA4F-E15CC1046E9D}"/>
                </a:ext>
              </a:extLst>
            </p:cNvPr>
            <p:cNvSpPr/>
            <p:nvPr/>
          </p:nvSpPr>
          <p:spPr>
            <a:xfrm>
              <a:off x="5018343" y="3513478"/>
              <a:ext cx="892931" cy="777896"/>
            </a:xfrm>
            <a:custGeom>
              <a:avLst/>
              <a:gdLst>
                <a:gd name="connsiteX0" fmla="*/ 821804 w 892931"/>
                <a:gd name="connsiteY0" fmla="*/ 413 h 777896"/>
                <a:gd name="connsiteX1" fmla="*/ 883160 w 892931"/>
                <a:gd name="connsiteY1" fmla="*/ 33824 h 777896"/>
                <a:gd name="connsiteX2" fmla="*/ 881417 w 892931"/>
                <a:gd name="connsiteY2" fmla="*/ 103665 h 777896"/>
                <a:gd name="connsiteX3" fmla="*/ 523883 w 892931"/>
                <a:gd name="connsiteY3" fmla="*/ 623671 h 777896"/>
                <a:gd name="connsiteX4" fmla="*/ 413229 w 892931"/>
                <a:gd name="connsiteY4" fmla="*/ 777896 h 777896"/>
                <a:gd name="connsiteX5" fmla="*/ 384492 w 892931"/>
                <a:gd name="connsiteY5" fmla="*/ 756407 h 777896"/>
                <a:gd name="connsiteX6" fmla="*/ 10073 w 892931"/>
                <a:gd name="connsiteY6" fmla="*/ 135139 h 777896"/>
                <a:gd name="connsiteX7" fmla="*/ 0 w 892931"/>
                <a:gd name="connsiteY7" fmla="*/ 69138 h 777896"/>
                <a:gd name="connsiteX8" fmla="*/ 192698 w 892931"/>
                <a:gd name="connsiteY8" fmla="*/ 50043 h 777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92931" h="777896">
                  <a:moveTo>
                    <a:pt x="821804" y="413"/>
                  </a:moveTo>
                  <a:cubicBezTo>
                    <a:pt x="846849" y="-2574"/>
                    <a:pt x="869913" y="10879"/>
                    <a:pt x="883160" y="33824"/>
                  </a:cubicBezTo>
                  <a:cubicBezTo>
                    <a:pt x="896408" y="56769"/>
                    <a:pt x="896527" y="83470"/>
                    <a:pt x="881417" y="103665"/>
                  </a:cubicBezTo>
                  <a:lnTo>
                    <a:pt x="523883" y="623671"/>
                  </a:lnTo>
                  <a:lnTo>
                    <a:pt x="413229" y="777896"/>
                  </a:lnTo>
                  <a:lnTo>
                    <a:pt x="384492" y="756407"/>
                  </a:lnTo>
                  <a:cubicBezTo>
                    <a:pt x="196123" y="600951"/>
                    <a:pt x="60879" y="383424"/>
                    <a:pt x="10073" y="135139"/>
                  </a:cubicBezTo>
                  <a:lnTo>
                    <a:pt x="0" y="69138"/>
                  </a:lnTo>
                  <a:lnTo>
                    <a:pt x="192698" y="50043"/>
                  </a:lnTo>
                  <a:close/>
                </a:path>
              </a:pathLst>
            </a:custGeom>
            <a:solidFill>
              <a:schemeClr val="bg2">
                <a:lumMod val="10000"/>
                <a:alpha val="3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8" name="Oval 36">
              <a:extLst>
                <a:ext uri="{FF2B5EF4-FFF2-40B4-BE49-F238E27FC236}">
                  <a16:creationId xmlns:a16="http://schemas.microsoft.com/office/drawing/2014/main" id="{4F29E762-F830-4DF3-58E7-13F4C44BE987}"/>
                </a:ext>
              </a:extLst>
            </p:cNvPr>
            <p:cNvSpPr/>
            <p:nvPr/>
          </p:nvSpPr>
          <p:spPr>
            <a:xfrm>
              <a:off x="4160486" y="3932598"/>
              <a:ext cx="785977" cy="785977"/>
            </a:xfrm>
            <a:prstGeom prst="ellipse">
              <a:avLst/>
            </a:prstGeom>
            <a:solidFill>
              <a:schemeClr val="tx1">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grpSp>
        <p:nvGrpSpPr>
          <p:cNvPr id="29" name="Group 25">
            <a:extLst>
              <a:ext uri="{FF2B5EF4-FFF2-40B4-BE49-F238E27FC236}">
                <a16:creationId xmlns:a16="http://schemas.microsoft.com/office/drawing/2014/main" id="{3F580D0A-59E0-CE3F-1EB2-1BCC8383EE29}"/>
              </a:ext>
            </a:extLst>
          </p:cNvPr>
          <p:cNvGrpSpPr/>
          <p:nvPr/>
        </p:nvGrpSpPr>
        <p:grpSpPr>
          <a:xfrm>
            <a:off x="846738" y="3811692"/>
            <a:ext cx="3025187" cy="1013455"/>
            <a:chOff x="641814" y="2486548"/>
            <a:chExt cx="3025187" cy="1013455"/>
          </a:xfrm>
        </p:grpSpPr>
        <p:sp>
          <p:nvSpPr>
            <p:cNvPr id="30" name="TextBox 32">
              <a:extLst>
                <a:ext uri="{FF2B5EF4-FFF2-40B4-BE49-F238E27FC236}">
                  <a16:creationId xmlns:a16="http://schemas.microsoft.com/office/drawing/2014/main" id="{FF07A24D-27C1-1C96-B69A-12A65BB0C4AA}"/>
                </a:ext>
              </a:extLst>
            </p:cNvPr>
            <p:cNvSpPr txBox="1"/>
            <p:nvPr/>
          </p:nvSpPr>
          <p:spPr>
            <a:xfrm>
              <a:off x="641814" y="3099893"/>
              <a:ext cx="2451867" cy="400110"/>
            </a:xfrm>
            <a:prstGeom prst="rect">
              <a:avLst/>
            </a:prstGeom>
            <a:noFill/>
          </p:spPr>
          <p:txBody>
            <a:bodyPr wrap="square" rtlCol="0">
              <a:spAutoFit/>
            </a:bodyPr>
            <a:lstStyle/>
            <a:p>
              <a:pPr algn="just"/>
              <a:r>
                <a:rPr lang="fr-FR" sz="1000" noProof="1">
                  <a:latin typeface="Tahoma" panose="020B0604030504040204" pitchFamily="34" charset="0"/>
                  <a:ea typeface="Tahoma" panose="020B0604030504040204" pitchFamily="34" charset="0"/>
                  <a:cs typeface="Tahoma" panose="020B0604030504040204" pitchFamily="34" charset="0"/>
                </a:rPr>
                <a:t>Faire de la santé un axe central et un différenciateur clé </a:t>
              </a:r>
              <a:endParaRPr lang="en-US" sz="1000" noProof="1">
                <a:latin typeface="Tahoma" panose="020B0604030504040204" pitchFamily="34" charset="0"/>
                <a:ea typeface="Tahoma" panose="020B0604030504040204" pitchFamily="34" charset="0"/>
                <a:cs typeface="Tahoma" panose="020B0604030504040204" pitchFamily="34" charset="0"/>
              </a:endParaRPr>
            </a:p>
          </p:txBody>
        </p:sp>
        <p:sp>
          <p:nvSpPr>
            <p:cNvPr id="31" name="TextBox 33">
              <a:extLst>
                <a:ext uri="{FF2B5EF4-FFF2-40B4-BE49-F238E27FC236}">
                  <a16:creationId xmlns:a16="http://schemas.microsoft.com/office/drawing/2014/main" id="{1EDDEA32-AFD8-9FEB-84CB-97554CE67E97}"/>
                </a:ext>
              </a:extLst>
            </p:cNvPr>
            <p:cNvSpPr txBox="1"/>
            <p:nvPr/>
          </p:nvSpPr>
          <p:spPr>
            <a:xfrm>
              <a:off x="641814" y="2486548"/>
              <a:ext cx="3025187" cy="523220"/>
            </a:xfrm>
            <a:prstGeom prst="rect">
              <a:avLst/>
            </a:prstGeom>
            <a:noFill/>
          </p:spPr>
          <p:txBody>
            <a:bodyPr wrap="none" rtlCol="0">
              <a:spAutoFit/>
            </a:bodyPr>
            <a:lstStyle/>
            <a:p>
              <a:r>
                <a:rPr lang="fr-FR" sz="1400" b="1"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t>Santé et Bien-être </a:t>
              </a:r>
              <a:br>
                <a:rPr lang="fr-FR" sz="1400" b="1"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br>
              <a:r>
                <a:rPr lang="fr-FR" sz="1400" b="1"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t>Un Engagement de marque fort</a:t>
              </a:r>
              <a:endParaRPr lang="en-US" sz="1400" b="1"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endParaRPr>
            </a:p>
          </p:txBody>
        </p:sp>
      </p:grpSp>
      <p:grpSp>
        <p:nvGrpSpPr>
          <p:cNvPr id="32" name="Group 40">
            <a:extLst>
              <a:ext uri="{FF2B5EF4-FFF2-40B4-BE49-F238E27FC236}">
                <a16:creationId xmlns:a16="http://schemas.microsoft.com/office/drawing/2014/main" id="{6ABA8585-F206-1491-2E17-2B161B83480A}"/>
              </a:ext>
            </a:extLst>
          </p:cNvPr>
          <p:cNvGrpSpPr/>
          <p:nvPr/>
        </p:nvGrpSpPr>
        <p:grpSpPr>
          <a:xfrm>
            <a:off x="2563105" y="5486340"/>
            <a:ext cx="3132589" cy="1241346"/>
            <a:chOff x="641814" y="2486548"/>
            <a:chExt cx="3132589" cy="1241346"/>
          </a:xfrm>
        </p:grpSpPr>
        <p:sp>
          <p:nvSpPr>
            <p:cNvPr id="33" name="TextBox 41">
              <a:extLst>
                <a:ext uri="{FF2B5EF4-FFF2-40B4-BE49-F238E27FC236}">
                  <a16:creationId xmlns:a16="http://schemas.microsoft.com/office/drawing/2014/main" id="{3037EFCB-45E0-F288-DF3B-60128D29A1CC}"/>
                </a:ext>
              </a:extLst>
            </p:cNvPr>
            <p:cNvSpPr txBox="1"/>
            <p:nvPr/>
          </p:nvSpPr>
          <p:spPr>
            <a:xfrm>
              <a:off x="641814" y="3020008"/>
              <a:ext cx="2451867" cy="707886"/>
            </a:xfrm>
            <a:prstGeom prst="rect">
              <a:avLst/>
            </a:prstGeom>
            <a:noFill/>
          </p:spPr>
          <p:txBody>
            <a:bodyPr wrap="square" rtlCol="0">
              <a:spAutoFit/>
            </a:bodyPr>
            <a:lstStyle/>
            <a:p>
              <a:pPr algn="just"/>
              <a:r>
                <a:rPr lang="fr-FR" sz="1000" noProof="1">
                  <a:latin typeface="Tahoma" panose="020B0604030504040204" pitchFamily="34" charset="0"/>
                  <a:ea typeface="Tahoma" panose="020B0604030504040204" pitchFamily="34" charset="0"/>
                  <a:cs typeface="Tahoma" panose="020B0604030504040204" pitchFamily="34" charset="0"/>
                </a:rPr>
                <a:t>Capitaliser sur le rôle des pros en mettant en avant l’offre ‘marché’ et les produits PPNP et Totem.</a:t>
              </a:r>
              <a:br>
                <a:rPr lang="fr-FR" sz="1000" noProof="1">
                  <a:latin typeface="Tahoma" panose="020B0604030504040204" pitchFamily="34" charset="0"/>
                  <a:ea typeface="Tahoma" panose="020B0604030504040204" pitchFamily="34" charset="0"/>
                  <a:cs typeface="Tahoma" panose="020B0604030504040204" pitchFamily="34" charset="0"/>
                </a:rPr>
              </a:br>
              <a:endParaRPr lang="en-US" sz="1000" noProof="1">
                <a:latin typeface="Tahoma" panose="020B0604030504040204" pitchFamily="34" charset="0"/>
                <a:ea typeface="Tahoma" panose="020B0604030504040204" pitchFamily="34" charset="0"/>
                <a:cs typeface="Tahoma" panose="020B0604030504040204" pitchFamily="34" charset="0"/>
              </a:endParaRPr>
            </a:p>
          </p:txBody>
        </p:sp>
        <p:sp>
          <p:nvSpPr>
            <p:cNvPr id="34" name="TextBox 42">
              <a:extLst>
                <a:ext uri="{FF2B5EF4-FFF2-40B4-BE49-F238E27FC236}">
                  <a16:creationId xmlns:a16="http://schemas.microsoft.com/office/drawing/2014/main" id="{2738939E-43DD-89B6-9B33-9B0657B0D7B7}"/>
                </a:ext>
              </a:extLst>
            </p:cNvPr>
            <p:cNvSpPr txBox="1"/>
            <p:nvPr/>
          </p:nvSpPr>
          <p:spPr>
            <a:xfrm>
              <a:off x="641814" y="2486548"/>
              <a:ext cx="3132589" cy="523220"/>
            </a:xfrm>
            <a:prstGeom prst="rect">
              <a:avLst/>
            </a:prstGeom>
            <a:noFill/>
          </p:spPr>
          <p:txBody>
            <a:bodyPr wrap="none" rtlCol="0">
              <a:spAutoFit/>
            </a:bodyPr>
            <a:lstStyle/>
            <a:p>
              <a:r>
                <a:rPr lang="fr-FR" sz="1400" b="1"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t>Valorisation des produits </a:t>
              </a:r>
              <a:br>
                <a:rPr lang="fr-FR" sz="1400" b="1"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br>
              <a:r>
                <a:rPr lang="fr-FR" sz="1400" b="1"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t>différenciants / place du marché</a:t>
              </a:r>
              <a:endParaRPr lang="en-US" sz="1400" b="1"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endParaRPr>
            </a:p>
          </p:txBody>
        </p:sp>
      </p:grpSp>
      <p:grpSp>
        <p:nvGrpSpPr>
          <p:cNvPr id="35" name="Group 22">
            <a:extLst>
              <a:ext uri="{FF2B5EF4-FFF2-40B4-BE49-F238E27FC236}">
                <a16:creationId xmlns:a16="http://schemas.microsoft.com/office/drawing/2014/main" id="{ED53E73E-581D-08C3-3440-FC84977D92E9}"/>
              </a:ext>
            </a:extLst>
          </p:cNvPr>
          <p:cNvGrpSpPr/>
          <p:nvPr/>
        </p:nvGrpSpPr>
        <p:grpSpPr>
          <a:xfrm>
            <a:off x="1001050" y="1645980"/>
            <a:ext cx="2674130" cy="1627037"/>
            <a:chOff x="641814" y="2125277"/>
            <a:chExt cx="2674130" cy="1627037"/>
          </a:xfrm>
        </p:grpSpPr>
        <p:sp>
          <p:nvSpPr>
            <p:cNvPr id="36" name="TextBox 23">
              <a:extLst>
                <a:ext uri="{FF2B5EF4-FFF2-40B4-BE49-F238E27FC236}">
                  <a16:creationId xmlns:a16="http://schemas.microsoft.com/office/drawing/2014/main" id="{16846602-30AA-E677-29D9-938ED0FE149F}"/>
                </a:ext>
              </a:extLst>
            </p:cNvPr>
            <p:cNvSpPr txBox="1"/>
            <p:nvPr/>
          </p:nvSpPr>
          <p:spPr>
            <a:xfrm>
              <a:off x="641814" y="2890540"/>
              <a:ext cx="2451867" cy="861774"/>
            </a:xfrm>
            <a:prstGeom prst="rect">
              <a:avLst/>
            </a:prstGeom>
            <a:noFill/>
          </p:spPr>
          <p:txBody>
            <a:bodyPr wrap="square" rtlCol="0">
              <a:spAutoFit/>
            </a:bodyPr>
            <a:lstStyle/>
            <a:p>
              <a:pPr algn="just"/>
              <a:r>
                <a:rPr lang="fr-FR" sz="1000" noProof="1">
                  <a:latin typeface="Tahoma" panose="020B0604030504040204" pitchFamily="34" charset="0"/>
                  <a:ea typeface="Tahoma" panose="020B0604030504040204" pitchFamily="34" charset="0"/>
                  <a:cs typeface="Tahoma" panose="020B0604030504040204" pitchFamily="34" charset="0"/>
                </a:rPr>
                <a:t>Accélérer la digitalisation pour une expérience fluide et cohérente sur tous les points de contact, en intégrant le drive comme levier de croissance majeur.</a:t>
              </a:r>
              <a:endParaRPr lang="en-US" sz="1000" noProof="1">
                <a:latin typeface="Tahoma" panose="020B0604030504040204" pitchFamily="34" charset="0"/>
                <a:ea typeface="Tahoma" panose="020B0604030504040204" pitchFamily="34" charset="0"/>
                <a:cs typeface="Tahoma" panose="020B0604030504040204" pitchFamily="34" charset="0"/>
              </a:endParaRPr>
            </a:p>
          </p:txBody>
        </p:sp>
        <p:sp>
          <p:nvSpPr>
            <p:cNvPr id="37" name="TextBox 24">
              <a:extLst>
                <a:ext uri="{FF2B5EF4-FFF2-40B4-BE49-F238E27FC236}">
                  <a16:creationId xmlns:a16="http://schemas.microsoft.com/office/drawing/2014/main" id="{5FF9C4C2-63CA-808E-BE77-98C9D65D6BCA}"/>
                </a:ext>
              </a:extLst>
            </p:cNvPr>
            <p:cNvSpPr txBox="1"/>
            <p:nvPr/>
          </p:nvSpPr>
          <p:spPr>
            <a:xfrm>
              <a:off x="641814" y="2125277"/>
              <a:ext cx="2674130" cy="738664"/>
            </a:xfrm>
            <a:prstGeom prst="rect">
              <a:avLst/>
            </a:prstGeom>
            <a:noFill/>
          </p:spPr>
          <p:txBody>
            <a:bodyPr wrap="none" rtlCol="0">
              <a:spAutoFit/>
            </a:bodyPr>
            <a:lstStyle/>
            <a:p>
              <a:r>
                <a:rPr lang="fr-FR" sz="1400" b="1"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t>Renforcement de </a:t>
              </a:r>
              <a:br>
                <a:rPr lang="fr-FR" sz="1400" b="1"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br>
              <a:r>
                <a:rPr lang="fr-FR" sz="1400" b="1"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t>l’Expérience Client Digitale </a:t>
              </a:r>
              <a:br>
                <a:rPr lang="fr-FR" sz="1400" b="1"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br>
              <a:r>
                <a:rPr lang="fr-FR" sz="1400" b="1"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t>et du Drive</a:t>
              </a:r>
              <a:endParaRPr lang="en-US" sz="1400" b="1"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endParaRPr>
            </a:p>
          </p:txBody>
        </p:sp>
      </p:grpSp>
      <p:grpSp>
        <p:nvGrpSpPr>
          <p:cNvPr id="38" name="Group 43">
            <a:extLst>
              <a:ext uri="{FF2B5EF4-FFF2-40B4-BE49-F238E27FC236}">
                <a16:creationId xmlns:a16="http://schemas.microsoft.com/office/drawing/2014/main" id="{AD20DC2D-286B-78E4-2200-97D070B31727}"/>
              </a:ext>
            </a:extLst>
          </p:cNvPr>
          <p:cNvGrpSpPr/>
          <p:nvPr/>
        </p:nvGrpSpPr>
        <p:grpSpPr>
          <a:xfrm>
            <a:off x="8480834" y="2007251"/>
            <a:ext cx="2738250" cy="1047665"/>
            <a:chOff x="383565" y="2486548"/>
            <a:chExt cx="2738250" cy="1047665"/>
          </a:xfrm>
        </p:grpSpPr>
        <p:sp>
          <p:nvSpPr>
            <p:cNvPr id="39" name="TextBox 44">
              <a:extLst>
                <a:ext uri="{FF2B5EF4-FFF2-40B4-BE49-F238E27FC236}">
                  <a16:creationId xmlns:a16="http://schemas.microsoft.com/office/drawing/2014/main" id="{2F054674-1256-B30B-B449-AF7AD91B7549}"/>
                </a:ext>
              </a:extLst>
            </p:cNvPr>
            <p:cNvSpPr txBox="1"/>
            <p:nvPr/>
          </p:nvSpPr>
          <p:spPr>
            <a:xfrm>
              <a:off x="383565" y="2980215"/>
              <a:ext cx="2451867" cy="553998"/>
            </a:xfrm>
            <a:prstGeom prst="rect">
              <a:avLst/>
            </a:prstGeom>
            <a:noFill/>
          </p:spPr>
          <p:txBody>
            <a:bodyPr wrap="square" rtlCol="0">
              <a:spAutoFit/>
            </a:bodyPr>
            <a:lstStyle/>
            <a:p>
              <a:pPr algn="just"/>
              <a:r>
                <a:rPr lang="fr-FR" sz="1000" noProof="1">
                  <a:latin typeface="Tahoma" panose="020B0604030504040204" pitchFamily="34" charset="0"/>
                  <a:ea typeface="Tahoma" panose="020B0604030504040204" pitchFamily="34" charset="0"/>
                  <a:cs typeface="Tahoma" panose="020B0604030504040204" pitchFamily="34" charset="0"/>
                </a:rPr>
                <a:t>Défendre l’image prix de l’enseigne </a:t>
              </a:r>
              <a:br>
                <a:rPr lang="fr-FR" sz="1000" noProof="1">
                  <a:latin typeface="Tahoma" panose="020B0604030504040204" pitchFamily="34" charset="0"/>
                  <a:ea typeface="Tahoma" panose="020B0604030504040204" pitchFamily="34" charset="0"/>
                  <a:cs typeface="Tahoma" panose="020B0604030504040204" pitchFamily="34" charset="0"/>
                </a:rPr>
              </a:br>
              <a:r>
                <a:rPr lang="fr-FR" sz="1000" noProof="1">
                  <a:latin typeface="Tahoma" panose="020B0604030504040204" pitchFamily="34" charset="0"/>
                  <a:ea typeface="Tahoma" panose="020B0604030504040204" pitchFamily="34" charset="0"/>
                  <a:cs typeface="Tahoma" panose="020B0604030504040204" pitchFamily="34" charset="0"/>
                </a:rPr>
                <a:t>tout en valorisant la qualité des produits. </a:t>
              </a:r>
              <a:endParaRPr lang="en-US" sz="1000" noProof="1">
                <a:latin typeface="Tahoma" panose="020B0604030504040204" pitchFamily="34" charset="0"/>
                <a:ea typeface="Tahoma" panose="020B0604030504040204" pitchFamily="34" charset="0"/>
                <a:cs typeface="Tahoma" panose="020B0604030504040204" pitchFamily="34" charset="0"/>
              </a:endParaRPr>
            </a:p>
          </p:txBody>
        </p:sp>
        <p:sp>
          <p:nvSpPr>
            <p:cNvPr id="40" name="TextBox 45">
              <a:extLst>
                <a:ext uri="{FF2B5EF4-FFF2-40B4-BE49-F238E27FC236}">
                  <a16:creationId xmlns:a16="http://schemas.microsoft.com/office/drawing/2014/main" id="{D21D06F0-17A1-0A46-23C0-D9E7D118C137}"/>
                </a:ext>
              </a:extLst>
            </p:cNvPr>
            <p:cNvSpPr txBox="1"/>
            <p:nvPr/>
          </p:nvSpPr>
          <p:spPr>
            <a:xfrm>
              <a:off x="383565" y="2486548"/>
              <a:ext cx="2738250" cy="523220"/>
            </a:xfrm>
            <a:prstGeom prst="rect">
              <a:avLst/>
            </a:prstGeom>
            <a:noFill/>
          </p:spPr>
          <p:txBody>
            <a:bodyPr wrap="none" rtlCol="0">
              <a:spAutoFit/>
            </a:bodyPr>
            <a:lstStyle/>
            <a:p>
              <a:r>
                <a:rPr lang="fr-FR" sz="1400" b="1"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t>Accessibilité : </a:t>
              </a:r>
              <a:br>
                <a:rPr lang="fr-FR" sz="1400" b="1"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br>
              <a:r>
                <a:rPr lang="fr-FR" sz="1400" b="1"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t>Le Bon Produit au Juste Prix</a:t>
              </a:r>
              <a:endParaRPr lang="en-US" sz="1400" b="1"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endParaRPr>
            </a:p>
          </p:txBody>
        </p:sp>
      </p:grpSp>
      <p:grpSp>
        <p:nvGrpSpPr>
          <p:cNvPr id="41" name="Group 46">
            <a:extLst>
              <a:ext uri="{FF2B5EF4-FFF2-40B4-BE49-F238E27FC236}">
                <a16:creationId xmlns:a16="http://schemas.microsoft.com/office/drawing/2014/main" id="{AB739E38-69A4-5FC7-6C96-EF91820DAD9E}"/>
              </a:ext>
            </a:extLst>
          </p:cNvPr>
          <p:cNvGrpSpPr/>
          <p:nvPr/>
        </p:nvGrpSpPr>
        <p:grpSpPr>
          <a:xfrm>
            <a:off x="8487836" y="3800427"/>
            <a:ext cx="3608680" cy="957990"/>
            <a:chOff x="641814" y="2486548"/>
            <a:chExt cx="3608680" cy="957990"/>
          </a:xfrm>
        </p:grpSpPr>
        <p:sp>
          <p:nvSpPr>
            <p:cNvPr id="42" name="TextBox 47">
              <a:extLst>
                <a:ext uri="{FF2B5EF4-FFF2-40B4-BE49-F238E27FC236}">
                  <a16:creationId xmlns:a16="http://schemas.microsoft.com/office/drawing/2014/main" id="{7BD77702-E26D-45B8-AB8A-DD4AB4918596}"/>
                </a:ext>
              </a:extLst>
            </p:cNvPr>
            <p:cNvSpPr txBox="1"/>
            <p:nvPr/>
          </p:nvSpPr>
          <p:spPr>
            <a:xfrm>
              <a:off x="641814" y="2890540"/>
              <a:ext cx="2451867" cy="553998"/>
            </a:xfrm>
            <a:prstGeom prst="rect">
              <a:avLst/>
            </a:prstGeom>
            <a:noFill/>
          </p:spPr>
          <p:txBody>
            <a:bodyPr wrap="square" rtlCol="0">
              <a:spAutoFit/>
            </a:bodyPr>
            <a:lstStyle/>
            <a:p>
              <a:pPr algn="just"/>
              <a:r>
                <a:rPr lang="fr-FR" sz="1000" noProof="1">
                  <a:latin typeface="Tahoma" panose="020B0604030504040204" pitchFamily="34" charset="0"/>
                  <a:ea typeface="Tahoma" panose="020B0604030504040204" pitchFamily="34" charset="0"/>
                  <a:cs typeface="Tahoma" panose="020B0604030504040204" pitchFamily="34" charset="0"/>
                </a:rPr>
                <a:t>Personnaliser l’expérience client et renforcer les atouts du programme de fidélisation.</a:t>
              </a:r>
              <a:endParaRPr lang="en-US" sz="1000" noProof="1">
                <a:latin typeface="Tahoma" panose="020B0604030504040204" pitchFamily="34" charset="0"/>
                <a:ea typeface="Tahoma" panose="020B0604030504040204" pitchFamily="34" charset="0"/>
                <a:cs typeface="Tahoma" panose="020B0604030504040204" pitchFamily="34" charset="0"/>
              </a:endParaRPr>
            </a:p>
          </p:txBody>
        </p:sp>
        <p:sp>
          <p:nvSpPr>
            <p:cNvPr id="43" name="TextBox 48">
              <a:extLst>
                <a:ext uri="{FF2B5EF4-FFF2-40B4-BE49-F238E27FC236}">
                  <a16:creationId xmlns:a16="http://schemas.microsoft.com/office/drawing/2014/main" id="{EAB939A3-FE30-49EE-1FF4-69808AC52D30}"/>
                </a:ext>
              </a:extLst>
            </p:cNvPr>
            <p:cNvSpPr txBox="1"/>
            <p:nvPr/>
          </p:nvSpPr>
          <p:spPr>
            <a:xfrm>
              <a:off x="641814" y="2486548"/>
              <a:ext cx="3608680" cy="307777"/>
            </a:xfrm>
            <a:prstGeom prst="rect">
              <a:avLst/>
            </a:prstGeom>
            <a:noFill/>
          </p:spPr>
          <p:txBody>
            <a:bodyPr wrap="none" rtlCol="0">
              <a:spAutoFit/>
            </a:bodyPr>
            <a:lstStyle/>
            <a:p>
              <a:r>
                <a:rPr lang="en-US" sz="1400" b="1" dirty="0" err="1">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t>Personnalisation</a:t>
              </a:r>
              <a:r>
                <a:rPr lang="en-US" sz="1400" b="1"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t> et </a:t>
              </a:r>
              <a:r>
                <a:rPr lang="en-US" sz="1400" b="1" dirty="0" err="1">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t>Fidélisation</a:t>
              </a:r>
              <a:r>
                <a:rPr lang="en-US" sz="1400" b="1"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t> Client</a:t>
              </a:r>
            </a:p>
          </p:txBody>
        </p:sp>
      </p:grpSp>
      <p:grpSp>
        <p:nvGrpSpPr>
          <p:cNvPr id="44" name="Group 50">
            <a:extLst>
              <a:ext uri="{FF2B5EF4-FFF2-40B4-BE49-F238E27FC236}">
                <a16:creationId xmlns:a16="http://schemas.microsoft.com/office/drawing/2014/main" id="{147A3EE0-CF07-FCFE-3A45-8FCFE947522E}"/>
              </a:ext>
            </a:extLst>
          </p:cNvPr>
          <p:cNvGrpSpPr/>
          <p:nvPr/>
        </p:nvGrpSpPr>
        <p:grpSpPr>
          <a:xfrm>
            <a:off x="6914198" y="807377"/>
            <a:ext cx="2451867" cy="804102"/>
            <a:chOff x="641814" y="2486548"/>
            <a:chExt cx="2451867" cy="804102"/>
          </a:xfrm>
        </p:grpSpPr>
        <p:sp>
          <p:nvSpPr>
            <p:cNvPr id="45" name="TextBox 51">
              <a:extLst>
                <a:ext uri="{FF2B5EF4-FFF2-40B4-BE49-F238E27FC236}">
                  <a16:creationId xmlns:a16="http://schemas.microsoft.com/office/drawing/2014/main" id="{F6DF99A1-00D9-D6F5-7260-AE08B8603DF2}"/>
                </a:ext>
              </a:extLst>
            </p:cNvPr>
            <p:cNvSpPr txBox="1"/>
            <p:nvPr/>
          </p:nvSpPr>
          <p:spPr>
            <a:xfrm>
              <a:off x="641814" y="2890540"/>
              <a:ext cx="2451867" cy="400110"/>
            </a:xfrm>
            <a:prstGeom prst="rect">
              <a:avLst/>
            </a:prstGeom>
            <a:noFill/>
          </p:spPr>
          <p:txBody>
            <a:bodyPr wrap="square" rtlCol="0">
              <a:spAutoFit/>
            </a:bodyPr>
            <a:lstStyle/>
            <a:p>
              <a:pPr algn="just"/>
              <a:r>
                <a:rPr lang="fr-FR" sz="1000" dirty="0">
                  <a:latin typeface="Tahoma" panose="020B0604030504040204" pitchFamily="34" charset="0"/>
                  <a:ea typeface="Tahoma" panose="020B0604030504040204" pitchFamily="34" charset="0"/>
                  <a:cs typeface="Tahoma" panose="020B0604030504040204" pitchFamily="34" charset="0"/>
                </a:rPr>
                <a:t>Mettre l’humain et la proximité au cœur de la communication.</a:t>
              </a:r>
              <a:r>
                <a:rPr lang="en-US" sz="1000" noProof="1">
                  <a:latin typeface="Tahoma" panose="020B0604030504040204" pitchFamily="34" charset="0"/>
                  <a:ea typeface="Tahoma" panose="020B0604030504040204" pitchFamily="34" charset="0"/>
                  <a:cs typeface="Tahoma" panose="020B0604030504040204" pitchFamily="34" charset="0"/>
                </a:rPr>
                <a:t> </a:t>
              </a:r>
            </a:p>
          </p:txBody>
        </p:sp>
        <p:sp>
          <p:nvSpPr>
            <p:cNvPr id="46" name="TextBox 52">
              <a:extLst>
                <a:ext uri="{FF2B5EF4-FFF2-40B4-BE49-F238E27FC236}">
                  <a16:creationId xmlns:a16="http://schemas.microsoft.com/office/drawing/2014/main" id="{FA5566E8-748D-63C7-DD2F-E6C8581A22A2}"/>
                </a:ext>
              </a:extLst>
            </p:cNvPr>
            <p:cNvSpPr txBox="1"/>
            <p:nvPr/>
          </p:nvSpPr>
          <p:spPr>
            <a:xfrm>
              <a:off x="641814" y="2486548"/>
              <a:ext cx="2056973" cy="307777"/>
            </a:xfrm>
            <a:prstGeom prst="rect">
              <a:avLst/>
            </a:prstGeom>
            <a:noFill/>
          </p:spPr>
          <p:txBody>
            <a:bodyPr wrap="none" rtlCol="0">
              <a:spAutoFit/>
            </a:bodyPr>
            <a:lstStyle/>
            <a:p>
              <a:r>
                <a:rPr lang="en-US" sz="1400" b="1" dirty="0" err="1">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t>Proximité</a:t>
              </a:r>
              <a:r>
                <a:rPr lang="en-US" sz="1400" b="1"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t> et relation</a:t>
              </a:r>
            </a:p>
          </p:txBody>
        </p:sp>
      </p:grpSp>
      <p:pic>
        <p:nvPicPr>
          <p:cNvPr id="48" name="Graphique 47" descr="Pièces contour">
            <a:extLst>
              <a:ext uri="{FF2B5EF4-FFF2-40B4-BE49-F238E27FC236}">
                <a16:creationId xmlns:a16="http://schemas.microsoft.com/office/drawing/2014/main" id="{2228522E-D8A5-E47A-0A76-86FBA295FE9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360710" y="2234094"/>
            <a:ext cx="531438" cy="531438"/>
          </a:xfrm>
          <a:prstGeom prst="rect">
            <a:avLst/>
          </a:prstGeom>
        </p:spPr>
      </p:pic>
      <p:pic>
        <p:nvPicPr>
          <p:cNvPr id="50" name="Graphique 49" descr="Badge cœur avec un remplissage uni">
            <a:extLst>
              <a:ext uri="{FF2B5EF4-FFF2-40B4-BE49-F238E27FC236}">
                <a16:creationId xmlns:a16="http://schemas.microsoft.com/office/drawing/2014/main" id="{2FAB7B42-18B2-8424-5019-5E0CE77E95D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793940" y="1357318"/>
            <a:ext cx="579377" cy="579377"/>
          </a:xfrm>
          <a:prstGeom prst="rect">
            <a:avLst/>
          </a:prstGeom>
        </p:spPr>
      </p:pic>
      <p:pic>
        <p:nvPicPr>
          <p:cNvPr id="52" name="Graphique 51" descr="Évaluation avec un remplissage uni">
            <a:extLst>
              <a:ext uri="{FF2B5EF4-FFF2-40B4-BE49-F238E27FC236}">
                <a16:creationId xmlns:a16="http://schemas.microsoft.com/office/drawing/2014/main" id="{8D6C8EAB-6400-263B-F978-5A45AC85903D}"/>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7354444" y="4094256"/>
            <a:ext cx="530836" cy="530836"/>
          </a:xfrm>
          <a:prstGeom prst="rect">
            <a:avLst/>
          </a:prstGeom>
        </p:spPr>
      </p:pic>
      <p:pic>
        <p:nvPicPr>
          <p:cNvPr id="54" name="Graphique 53" descr="Boîte à déjeuner avec un remplissage uni">
            <a:extLst>
              <a:ext uri="{FF2B5EF4-FFF2-40B4-BE49-F238E27FC236}">
                <a16:creationId xmlns:a16="http://schemas.microsoft.com/office/drawing/2014/main" id="{1CC3078D-CB0B-2D6C-FCEF-53C26B42D052}"/>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792700" y="4898016"/>
            <a:ext cx="588324" cy="588324"/>
          </a:xfrm>
          <a:prstGeom prst="rect">
            <a:avLst/>
          </a:prstGeom>
        </p:spPr>
      </p:pic>
      <p:pic>
        <p:nvPicPr>
          <p:cNvPr id="58" name="Graphique 57" descr="Yoga avec un remplissage uni">
            <a:extLst>
              <a:ext uri="{FF2B5EF4-FFF2-40B4-BE49-F238E27FC236}">
                <a16:creationId xmlns:a16="http://schemas.microsoft.com/office/drawing/2014/main" id="{4AD96399-1DA9-5243-E0CF-F485EF4682C7}"/>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4256363" y="4027811"/>
            <a:ext cx="585186" cy="585186"/>
          </a:xfrm>
          <a:prstGeom prst="rect">
            <a:avLst/>
          </a:prstGeom>
        </p:spPr>
      </p:pic>
      <p:pic>
        <p:nvPicPr>
          <p:cNvPr id="60" name="Graphique 59" descr="Internet avec un remplissage uni">
            <a:extLst>
              <a:ext uri="{FF2B5EF4-FFF2-40B4-BE49-F238E27FC236}">
                <a16:creationId xmlns:a16="http://schemas.microsoft.com/office/drawing/2014/main" id="{E162A322-76AD-712A-C2DD-65A132AC3256}"/>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4256123" y="2247634"/>
            <a:ext cx="570078" cy="570078"/>
          </a:xfrm>
          <a:prstGeom prst="rect">
            <a:avLst/>
          </a:prstGeom>
        </p:spPr>
      </p:pic>
    </p:spTree>
    <p:extLst>
      <p:ext uri="{BB962C8B-B14F-4D97-AF65-F5344CB8AC3E}">
        <p14:creationId xmlns:p14="http://schemas.microsoft.com/office/powerpoint/2010/main" val="3179359285"/>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25EF5A-F490-01A5-EB65-08CC383E2258}"/>
            </a:ext>
          </a:extLst>
        </p:cNvPr>
        <p:cNvGrpSpPr/>
        <p:nvPr/>
      </p:nvGrpSpPr>
      <p:grpSpPr>
        <a:xfrm>
          <a:off x="0" y="0"/>
          <a:ext cx="0" cy="0"/>
          <a:chOff x="0" y="0"/>
          <a:chExt cx="0" cy="0"/>
        </a:xfrm>
      </p:grpSpPr>
      <p:sp>
        <p:nvSpPr>
          <p:cNvPr id="4" name="ZoneTexte 3">
            <a:extLst>
              <a:ext uri="{FF2B5EF4-FFF2-40B4-BE49-F238E27FC236}">
                <a16:creationId xmlns:a16="http://schemas.microsoft.com/office/drawing/2014/main" id="{955FD6D5-EC3E-D055-2BC6-FE2F9862BCEE}"/>
              </a:ext>
            </a:extLst>
          </p:cNvPr>
          <p:cNvSpPr txBox="1"/>
          <p:nvPr/>
        </p:nvSpPr>
        <p:spPr>
          <a:xfrm>
            <a:off x="585148" y="2463035"/>
            <a:ext cx="8268706" cy="3170099"/>
          </a:xfrm>
          <a:prstGeom prst="rect">
            <a:avLst/>
          </a:prstGeom>
          <a:noFill/>
        </p:spPr>
        <p:txBody>
          <a:bodyPr wrap="square" rtlCol="0">
            <a:spAutoFit/>
          </a:bodyPr>
          <a:lstStyle/>
          <a:p>
            <a:r>
              <a:rPr lang="fr-FR" sz="1600" dirty="0">
                <a:latin typeface="Tahoma" panose="020B0604030504040204" pitchFamily="34" charset="0"/>
                <a:ea typeface="Tahoma" panose="020B0604030504040204" pitchFamily="34" charset="0"/>
                <a:cs typeface="Tahoma" panose="020B0604030504040204" pitchFamily="34" charset="0"/>
              </a:rPr>
              <a:t>Mécanique : </a:t>
            </a:r>
          </a:p>
          <a:p>
            <a:pPr marL="0" indent="0">
              <a:buNone/>
            </a:pPr>
            <a:r>
              <a:rPr lang="fr-FR" sz="2800" b="1" i="1" dirty="0">
                <a:latin typeface="Tahoma" panose="020B0604030504040204" pitchFamily="34" charset="0"/>
                <a:ea typeface="Tahoma" panose="020B0604030504040204" pitchFamily="34" charset="0"/>
                <a:cs typeface="Tahoma" panose="020B0604030504040204" pitchFamily="34" charset="0"/>
              </a:rPr>
              <a:t>Jusqu’à 65 produits partenaires </a:t>
            </a:r>
            <a:br>
              <a:rPr lang="fr-FR" sz="2800" b="1" i="1" dirty="0">
                <a:latin typeface="Tahoma" panose="020B0604030504040204" pitchFamily="34" charset="0"/>
                <a:ea typeface="Tahoma" panose="020B0604030504040204" pitchFamily="34" charset="0"/>
                <a:cs typeface="Tahoma" panose="020B0604030504040204" pitchFamily="34" charset="0"/>
              </a:rPr>
            </a:br>
            <a:r>
              <a:rPr lang="fr-FR" sz="2800" b="1" i="1" dirty="0">
                <a:latin typeface="Tahoma" panose="020B0604030504040204" pitchFamily="34" charset="0"/>
                <a:ea typeface="Tahoma" panose="020B0604030504040204" pitchFamily="34" charset="0"/>
                <a:cs typeface="Tahoma" panose="020B0604030504040204" pitchFamily="34" charset="0"/>
              </a:rPr>
              <a:t>65% remboursés </a:t>
            </a:r>
          </a:p>
          <a:p>
            <a:pPr marL="0" indent="0">
              <a:buNone/>
            </a:pPr>
            <a:r>
              <a:rPr lang="fr-FR" sz="1400" i="1" dirty="0">
                <a:latin typeface="Tahoma" panose="020B0604030504040204" pitchFamily="34" charset="0"/>
                <a:ea typeface="Tahoma" panose="020B0604030504040204" pitchFamily="34" charset="0"/>
                <a:cs typeface="Tahoma" panose="020B0604030504040204" pitchFamily="34" charset="0"/>
              </a:rPr>
              <a:t>en 2 bons d’achats avec votre carte</a:t>
            </a:r>
          </a:p>
          <a:p>
            <a:pPr marL="0" indent="0">
              <a:buNone/>
            </a:pPr>
            <a:endParaRPr lang="fr-FR" i="1" dirty="0">
              <a:latin typeface="Tahoma" panose="020B0604030504040204" pitchFamily="34" charset="0"/>
              <a:ea typeface="Tahoma" panose="020B0604030504040204" pitchFamily="34" charset="0"/>
              <a:cs typeface="Tahoma" panose="020B060403050404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lang="fr-FR" sz="1600" dirty="0">
                <a:solidFill>
                  <a:srgbClr val="202124"/>
                </a:solidFill>
                <a:latin typeface="Tahoma" panose="020B0604030504040204" pitchFamily="34" charset="0"/>
                <a:ea typeface="Tahoma" panose="020B0604030504040204" pitchFamily="34" charset="0"/>
                <a:cs typeface="Tahoma" panose="020B0604030504040204" pitchFamily="34" charset="0"/>
              </a:rPr>
              <a:t>Cette offre donne la possibilité d’obtenir 65% de remise sur 65 produits  en bons d’achat et ce, dès XX€ d’achat d’articles éligibles</a:t>
            </a:r>
            <a:br>
              <a:rPr lang="fr-FR" sz="1600" dirty="0">
                <a:solidFill>
                  <a:srgbClr val="202124"/>
                </a:solidFill>
                <a:latin typeface="Tahoma" panose="020B0604030504040204" pitchFamily="34" charset="0"/>
                <a:ea typeface="Tahoma" panose="020B0604030504040204" pitchFamily="34" charset="0"/>
                <a:cs typeface="Tahoma" panose="020B0604030504040204" pitchFamily="34" charset="0"/>
              </a:rPr>
            </a:br>
            <a:r>
              <a:rPr lang="fr-FR" sz="1600" dirty="0">
                <a:solidFill>
                  <a:srgbClr val="202124"/>
                </a:solidFill>
                <a:latin typeface="Tahoma" panose="020B0604030504040204" pitchFamily="34" charset="0"/>
                <a:ea typeface="Tahoma" panose="020B0604030504040204" pitchFamily="34" charset="0"/>
                <a:cs typeface="Tahoma" panose="020B0604030504040204" pitchFamily="34" charset="0"/>
              </a:rPr>
              <a:t> et dans la limite de XX€</a:t>
            </a:r>
            <a:br>
              <a:rPr lang="fr-FR" sz="1600" i="1" dirty="0">
                <a:latin typeface="Tahoma" panose="020B0604030504040204" pitchFamily="34" charset="0"/>
                <a:ea typeface="Tahoma" panose="020B0604030504040204" pitchFamily="34" charset="0"/>
                <a:cs typeface="Tahoma" panose="020B0604030504040204" pitchFamily="34" charset="0"/>
              </a:rPr>
            </a:br>
            <a:r>
              <a:rPr lang="fr-FR" sz="1600" i="1" dirty="0">
                <a:latin typeface="Tahoma" panose="020B0604030504040204" pitchFamily="34" charset="0"/>
                <a:ea typeface="Tahoma" panose="020B0604030504040204" pitchFamily="34" charset="0"/>
                <a:cs typeface="Tahoma" panose="020B0604030504040204" pitchFamily="34" charset="0"/>
              </a:rPr>
              <a:t>…</a:t>
            </a:r>
          </a:p>
          <a:p>
            <a:pPr marL="0" marR="0" lvl="0" indent="0" algn="l" defTabSz="914400" rtl="0" eaLnBrk="0" fontAlgn="base" latinLnBrk="0" hangingPunct="0">
              <a:lnSpc>
                <a:spcPct val="100000"/>
              </a:lnSpc>
              <a:spcBef>
                <a:spcPct val="0"/>
              </a:spcBef>
              <a:spcAft>
                <a:spcPct val="0"/>
              </a:spcAft>
              <a:buClrTx/>
              <a:buSzTx/>
              <a:buFontTx/>
              <a:buNone/>
              <a:tabLst/>
            </a:pPr>
            <a:endParaRPr lang="fr-FR" sz="1600" i="1" dirty="0">
              <a:latin typeface="Tahoma" panose="020B0604030504040204" pitchFamily="34" charset="0"/>
              <a:ea typeface="Tahoma" panose="020B0604030504040204" pitchFamily="34" charset="0"/>
              <a:cs typeface="Tahoma" panose="020B060403050404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lang="fr-FR" sz="1600" i="1" dirty="0">
              <a:latin typeface="Tahoma" panose="020B0604030504040204" pitchFamily="34" charset="0"/>
              <a:ea typeface="Tahoma" panose="020B0604030504040204" pitchFamily="34" charset="0"/>
              <a:cs typeface="Tahoma" panose="020B0604030504040204" pitchFamily="34" charset="0"/>
            </a:endParaRPr>
          </a:p>
        </p:txBody>
      </p:sp>
      <p:sp>
        <p:nvSpPr>
          <p:cNvPr id="5" name="ZoneTexte 4">
            <a:extLst>
              <a:ext uri="{FF2B5EF4-FFF2-40B4-BE49-F238E27FC236}">
                <a16:creationId xmlns:a16="http://schemas.microsoft.com/office/drawing/2014/main" id="{FC52F15B-E3E2-96EE-FDF6-7B5DA0BA3354}"/>
              </a:ext>
            </a:extLst>
          </p:cNvPr>
          <p:cNvSpPr txBox="1"/>
          <p:nvPr/>
        </p:nvSpPr>
        <p:spPr>
          <a:xfrm>
            <a:off x="503981" y="1744842"/>
            <a:ext cx="8044190" cy="646331"/>
          </a:xfrm>
          <a:prstGeom prst="rect">
            <a:avLst/>
          </a:prstGeom>
          <a:noFill/>
        </p:spPr>
        <p:txBody>
          <a:bodyPr wrap="none" rtlCol="0">
            <a:spAutoFit/>
          </a:bodyPr>
          <a:lstStyle/>
          <a:p>
            <a:pPr algn="r"/>
            <a:r>
              <a:rPr lang="fr-FR" sz="3600" b="1"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t>65 PRODUITS 65% REMBOURSES</a:t>
            </a:r>
          </a:p>
        </p:txBody>
      </p:sp>
      <p:sp>
        <p:nvSpPr>
          <p:cNvPr id="3" name="Titre 1">
            <a:extLst>
              <a:ext uri="{FF2B5EF4-FFF2-40B4-BE49-F238E27FC236}">
                <a16:creationId xmlns:a16="http://schemas.microsoft.com/office/drawing/2014/main" id="{295637C1-355B-B325-D072-7E5CFDBC27EB}"/>
              </a:ext>
            </a:extLst>
          </p:cNvPr>
          <p:cNvSpPr txBox="1">
            <a:spLocks/>
          </p:cNvSpPr>
          <p:nvPr/>
        </p:nvSpPr>
        <p:spPr>
          <a:xfrm>
            <a:off x="585148" y="373919"/>
            <a:ext cx="10515600" cy="473074"/>
          </a:xfrm>
          <a:prstGeom prst="rect">
            <a:avLst/>
          </a:prstGeom>
        </p:spPr>
        <p:txBody>
          <a:bodyPr vert="horz" lIns="91440" tIns="45720" rIns="91440" bIns="45720" rtlCol="0" anchor="ctr">
            <a:normAutofit fontScale="90000" lnSpcReduction="20000"/>
          </a:bodyPr>
          <a:lstStyle>
            <a:lvl1pPr algn="l" defTabSz="914400" rtl="0" eaLnBrk="1" latinLnBrk="0" hangingPunct="1">
              <a:lnSpc>
                <a:spcPct val="90000"/>
              </a:lnSpc>
              <a:spcBef>
                <a:spcPct val="0"/>
              </a:spcBef>
              <a:buNone/>
              <a:defRPr sz="3600" b="1" i="0" kern="1200">
                <a:solidFill>
                  <a:srgbClr val="1B833C"/>
                </a:solidFill>
                <a:latin typeface="Bebas Neue Pro" panose="020B0406020202050201" pitchFamily="34" charset="77"/>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fr-FR" sz="3600" b="1" i="0" u="none" strike="noStrike" kern="1200" cap="none" spc="0" normalizeH="0" baseline="0" noProof="0" dirty="0">
                <a:ln>
                  <a:noFill/>
                </a:ln>
                <a:solidFill>
                  <a:sysClr val="windowText" lastClr="000000"/>
                </a:solidFill>
                <a:effectLst/>
                <a:uLnTx/>
                <a:uFillTx/>
                <a:latin typeface="Tahoma" panose="020B0604030504040204" pitchFamily="34" charset="0"/>
                <a:ea typeface="Tahoma" panose="020B0604030504040204" pitchFamily="34" charset="0"/>
                <a:cs typeface="Tahoma" panose="020B0604030504040204" pitchFamily="34" charset="0"/>
              </a:rPr>
              <a:t>Mécanique promotionnelle anniversaire</a:t>
            </a:r>
          </a:p>
        </p:txBody>
      </p:sp>
    </p:spTree>
    <p:extLst>
      <p:ext uri="{BB962C8B-B14F-4D97-AF65-F5344CB8AC3E}">
        <p14:creationId xmlns:p14="http://schemas.microsoft.com/office/powerpoint/2010/main" val="4288630275"/>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63D6F3-1DCE-894D-E854-29A91D33B853}"/>
            </a:ext>
          </a:extLst>
        </p:cNvPr>
        <p:cNvGrpSpPr/>
        <p:nvPr/>
      </p:nvGrpSpPr>
      <p:grpSpPr>
        <a:xfrm>
          <a:off x="0" y="0"/>
          <a:ext cx="0" cy="0"/>
          <a:chOff x="0" y="0"/>
          <a:chExt cx="0" cy="0"/>
        </a:xfrm>
      </p:grpSpPr>
      <p:sp>
        <p:nvSpPr>
          <p:cNvPr id="4" name="ZoneTexte 3">
            <a:extLst>
              <a:ext uri="{FF2B5EF4-FFF2-40B4-BE49-F238E27FC236}">
                <a16:creationId xmlns:a16="http://schemas.microsoft.com/office/drawing/2014/main" id="{FDBFDF18-8FFD-B271-4180-73DBEA88D9D7}"/>
              </a:ext>
            </a:extLst>
          </p:cNvPr>
          <p:cNvSpPr txBox="1"/>
          <p:nvPr/>
        </p:nvSpPr>
        <p:spPr>
          <a:xfrm>
            <a:off x="585148" y="2515789"/>
            <a:ext cx="9763398" cy="3262432"/>
          </a:xfrm>
          <a:prstGeom prst="rect">
            <a:avLst/>
          </a:prstGeom>
          <a:noFill/>
        </p:spPr>
        <p:txBody>
          <a:bodyPr wrap="square" rtlCol="0">
            <a:spAutoFit/>
          </a:bodyPr>
          <a:lstStyle/>
          <a:p>
            <a:r>
              <a:rPr lang="fr-FR" sz="1600" dirty="0">
                <a:latin typeface="Tahoma" panose="020B0604030504040204" pitchFamily="34" charset="0"/>
                <a:ea typeface="Tahoma" panose="020B0604030504040204" pitchFamily="34" charset="0"/>
                <a:cs typeface="Tahoma" panose="020B0604030504040204" pitchFamily="34" charset="0"/>
              </a:rPr>
              <a:t>Mécanique : </a:t>
            </a:r>
          </a:p>
          <a:p>
            <a:pPr marL="0" indent="0">
              <a:buNone/>
            </a:pPr>
            <a:r>
              <a:rPr lang="fr-FR" sz="2800" b="1" i="1" dirty="0">
                <a:latin typeface="Tahoma" panose="020B0604030504040204" pitchFamily="34" charset="0"/>
                <a:ea typeface="Tahoma" panose="020B0604030504040204" pitchFamily="34" charset="0"/>
                <a:cs typeface="Tahoma" panose="020B0604030504040204" pitchFamily="34" charset="0"/>
              </a:rPr>
              <a:t>1 vignette par tranche de panier de 20€</a:t>
            </a:r>
          </a:p>
          <a:p>
            <a:pPr marL="0" indent="0">
              <a:buNone/>
            </a:pPr>
            <a:r>
              <a:rPr lang="fr-FR" sz="2800" b="1" i="1" dirty="0">
                <a:latin typeface="Tahoma" panose="020B0604030504040204" pitchFamily="34" charset="0"/>
                <a:ea typeface="Tahoma" panose="020B0604030504040204" pitchFamily="34" charset="0"/>
                <a:cs typeface="Tahoma" panose="020B0604030504040204" pitchFamily="34" charset="0"/>
              </a:rPr>
              <a:t>1 vignette par produit partenaire</a:t>
            </a:r>
          </a:p>
          <a:p>
            <a:pPr marL="0" indent="0">
              <a:buNone/>
            </a:pPr>
            <a:endParaRPr lang="fr-FR" sz="2800" b="1" i="1" dirty="0">
              <a:latin typeface="Tahoma" panose="020B0604030504040204" pitchFamily="34" charset="0"/>
              <a:ea typeface="Tahoma" panose="020B0604030504040204" pitchFamily="34" charset="0"/>
              <a:cs typeface="Tahoma" panose="020B0604030504040204" pitchFamily="34" charset="0"/>
            </a:endParaRPr>
          </a:p>
          <a:p>
            <a:pPr marL="0" indent="0">
              <a:buNone/>
            </a:pPr>
            <a:r>
              <a:rPr lang="fr-FR" sz="2800" b="1" i="1" dirty="0">
                <a:latin typeface="Tahoma" panose="020B0604030504040204" pitchFamily="34" charset="0"/>
                <a:ea typeface="Tahoma" panose="020B0604030504040204" pitchFamily="34" charset="0"/>
                <a:cs typeface="Tahoma" panose="020B0604030504040204" pitchFamily="34" charset="0"/>
              </a:rPr>
              <a:t>Dés que le collector est complet soit 65 vignettes </a:t>
            </a:r>
            <a:br>
              <a:rPr lang="fr-FR" sz="2800" b="1" i="1" dirty="0">
                <a:latin typeface="Tahoma" panose="020B0604030504040204" pitchFamily="34" charset="0"/>
                <a:ea typeface="Tahoma" panose="020B0604030504040204" pitchFamily="34" charset="0"/>
                <a:cs typeface="Tahoma" panose="020B0604030504040204" pitchFamily="34" charset="0"/>
              </a:rPr>
            </a:br>
            <a:r>
              <a:rPr lang="fr-FR" sz="2800" b="1" i="1" dirty="0">
                <a:latin typeface="Tahoma" panose="020B0604030504040204" pitchFamily="34" charset="0"/>
                <a:ea typeface="Tahoma" panose="020B0604030504040204" pitchFamily="34" charset="0"/>
                <a:cs typeface="Tahoma" panose="020B0604030504040204" pitchFamily="34" charset="0"/>
              </a:rPr>
              <a:t>10€ en cagnotte</a:t>
            </a:r>
            <a:r>
              <a:rPr lang="fr-FR" sz="1400" i="1" dirty="0">
                <a:latin typeface="Tahoma" panose="020B0604030504040204" pitchFamily="34" charset="0"/>
                <a:ea typeface="Tahoma" panose="020B0604030504040204" pitchFamily="34" charset="0"/>
                <a:cs typeface="Tahoma" panose="020B0604030504040204" pitchFamily="34" charset="0"/>
              </a:rPr>
              <a:t> ou en bon d’achats</a:t>
            </a:r>
          </a:p>
          <a:p>
            <a:pPr marL="0" indent="0">
              <a:buNone/>
            </a:pPr>
            <a:r>
              <a:rPr lang="fr-FR" i="1" dirty="0">
                <a:latin typeface="Tahoma" panose="020B0604030504040204" pitchFamily="34" charset="0"/>
                <a:ea typeface="Tahoma" panose="020B0604030504040204" pitchFamily="34" charset="0"/>
                <a:cs typeface="Tahoma" panose="020B0604030504040204" pitchFamily="34" charset="0"/>
              </a:rPr>
              <a:t> </a:t>
            </a:r>
            <a:endParaRPr lang="fr-FR" sz="1600" i="1" dirty="0">
              <a:latin typeface="Tahoma" panose="020B0604030504040204" pitchFamily="34" charset="0"/>
              <a:ea typeface="Tahoma" panose="020B0604030504040204" pitchFamily="34" charset="0"/>
              <a:cs typeface="Tahoma" panose="020B060403050404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lang="fr-FR" sz="1600" i="1" dirty="0">
              <a:latin typeface="Tahoma" panose="020B0604030504040204" pitchFamily="34" charset="0"/>
              <a:ea typeface="Tahoma" panose="020B0604030504040204" pitchFamily="34" charset="0"/>
              <a:cs typeface="Tahoma" panose="020B060403050404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lang="fr-FR" sz="1600" i="1" dirty="0">
              <a:latin typeface="Tahoma" panose="020B0604030504040204" pitchFamily="34" charset="0"/>
              <a:ea typeface="Tahoma" panose="020B0604030504040204" pitchFamily="34" charset="0"/>
              <a:cs typeface="Tahoma" panose="020B0604030504040204" pitchFamily="34" charset="0"/>
            </a:endParaRPr>
          </a:p>
        </p:txBody>
      </p:sp>
      <p:sp>
        <p:nvSpPr>
          <p:cNvPr id="5" name="ZoneTexte 4">
            <a:extLst>
              <a:ext uri="{FF2B5EF4-FFF2-40B4-BE49-F238E27FC236}">
                <a16:creationId xmlns:a16="http://schemas.microsoft.com/office/drawing/2014/main" id="{25115BD9-8C71-B83E-68E7-C40EAE1422FD}"/>
              </a:ext>
            </a:extLst>
          </p:cNvPr>
          <p:cNvSpPr txBox="1"/>
          <p:nvPr/>
        </p:nvSpPr>
        <p:spPr>
          <a:xfrm>
            <a:off x="439956" y="1428319"/>
            <a:ext cx="6109365" cy="646331"/>
          </a:xfrm>
          <a:prstGeom prst="rect">
            <a:avLst/>
          </a:prstGeom>
          <a:noFill/>
        </p:spPr>
        <p:txBody>
          <a:bodyPr wrap="none" rtlCol="0">
            <a:spAutoFit/>
          </a:bodyPr>
          <a:lstStyle/>
          <a:p>
            <a:pPr algn="r"/>
            <a:r>
              <a:rPr lang="fr-FR" sz="3600" b="1"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t>COLLECTOR PARTENAIRE</a:t>
            </a:r>
          </a:p>
        </p:txBody>
      </p:sp>
      <p:sp>
        <p:nvSpPr>
          <p:cNvPr id="3" name="Titre 1">
            <a:extLst>
              <a:ext uri="{FF2B5EF4-FFF2-40B4-BE49-F238E27FC236}">
                <a16:creationId xmlns:a16="http://schemas.microsoft.com/office/drawing/2014/main" id="{B54B5E3A-8AD3-1196-B64E-F543A1B0B899}"/>
              </a:ext>
            </a:extLst>
          </p:cNvPr>
          <p:cNvSpPr txBox="1">
            <a:spLocks/>
          </p:cNvSpPr>
          <p:nvPr/>
        </p:nvSpPr>
        <p:spPr>
          <a:xfrm>
            <a:off x="585148" y="373919"/>
            <a:ext cx="10515600" cy="473074"/>
          </a:xfrm>
          <a:prstGeom prst="rect">
            <a:avLst/>
          </a:prstGeom>
        </p:spPr>
        <p:txBody>
          <a:bodyPr vert="horz" lIns="91440" tIns="45720" rIns="91440" bIns="45720" rtlCol="0" anchor="ctr">
            <a:normAutofit fontScale="90000" lnSpcReduction="20000"/>
          </a:bodyPr>
          <a:lstStyle>
            <a:lvl1pPr algn="l" defTabSz="914400" rtl="0" eaLnBrk="1" latinLnBrk="0" hangingPunct="1">
              <a:lnSpc>
                <a:spcPct val="90000"/>
              </a:lnSpc>
              <a:spcBef>
                <a:spcPct val="0"/>
              </a:spcBef>
              <a:buNone/>
              <a:defRPr sz="3600" b="1" i="0" kern="1200">
                <a:solidFill>
                  <a:srgbClr val="1B833C"/>
                </a:solidFill>
                <a:latin typeface="Bebas Neue Pro" panose="020B0406020202050201" pitchFamily="34" charset="77"/>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fr-FR" sz="3600" b="1" i="0" u="none" strike="noStrike" kern="1200" cap="none" spc="0" normalizeH="0" baseline="0" noProof="0" dirty="0">
                <a:ln>
                  <a:noFill/>
                </a:ln>
                <a:solidFill>
                  <a:sysClr val="windowText" lastClr="000000"/>
                </a:solidFill>
                <a:effectLst/>
                <a:uLnTx/>
                <a:uFillTx/>
                <a:latin typeface="Tahoma" panose="020B0604030504040204" pitchFamily="34" charset="0"/>
                <a:ea typeface="Tahoma" panose="020B0604030504040204" pitchFamily="34" charset="0"/>
                <a:cs typeface="Tahoma" panose="020B0604030504040204" pitchFamily="34" charset="0"/>
              </a:rPr>
              <a:t>Mécanique promotionnelle anniversaire</a:t>
            </a:r>
          </a:p>
        </p:txBody>
      </p:sp>
    </p:spTree>
    <p:extLst>
      <p:ext uri="{BB962C8B-B14F-4D97-AF65-F5344CB8AC3E}">
        <p14:creationId xmlns:p14="http://schemas.microsoft.com/office/powerpoint/2010/main" val="1187609750"/>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AB7005-0C38-0FC7-05F5-12147FDCD137}"/>
            </a:ext>
          </a:extLst>
        </p:cNvPr>
        <p:cNvGrpSpPr/>
        <p:nvPr/>
      </p:nvGrpSpPr>
      <p:grpSpPr>
        <a:xfrm>
          <a:off x="0" y="0"/>
          <a:ext cx="0" cy="0"/>
          <a:chOff x="0" y="0"/>
          <a:chExt cx="0" cy="0"/>
        </a:xfrm>
      </p:grpSpPr>
      <p:sp>
        <p:nvSpPr>
          <p:cNvPr id="4" name="ZoneTexte 3">
            <a:extLst>
              <a:ext uri="{FF2B5EF4-FFF2-40B4-BE49-F238E27FC236}">
                <a16:creationId xmlns:a16="http://schemas.microsoft.com/office/drawing/2014/main" id="{0ADE9371-FD72-A69B-E228-46E62B993C22}"/>
              </a:ext>
            </a:extLst>
          </p:cNvPr>
          <p:cNvSpPr txBox="1"/>
          <p:nvPr/>
        </p:nvSpPr>
        <p:spPr>
          <a:xfrm>
            <a:off x="585148" y="1298142"/>
            <a:ext cx="5867312" cy="523220"/>
          </a:xfrm>
          <a:prstGeom prst="rect">
            <a:avLst/>
          </a:prstGeom>
          <a:noFill/>
        </p:spPr>
        <p:txBody>
          <a:bodyPr wrap="none" rtlCol="0">
            <a:spAutoFit/>
          </a:bodyPr>
          <a:lstStyle/>
          <a:p>
            <a:pPr algn="r"/>
            <a:r>
              <a:rPr lang="fr-FR" sz="2800" b="1"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t>JEU 65 ANS = 65 000 CADEAUX</a:t>
            </a:r>
          </a:p>
        </p:txBody>
      </p:sp>
      <p:sp>
        <p:nvSpPr>
          <p:cNvPr id="5" name="ZoneTexte 4">
            <a:extLst>
              <a:ext uri="{FF2B5EF4-FFF2-40B4-BE49-F238E27FC236}">
                <a16:creationId xmlns:a16="http://schemas.microsoft.com/office/drawing/2014/main" id="{6D4BFF21-8448-3139-21EF-DC751CC810CC}"/>
              </a:ext>
            </a:extLst>
          </p:cNvPr>
          <p:cNvSpPr txBox="1"/>
          <p:nvPr/>
        </p:nvSpPr>
        <p:spPr>
          <a:xfrm>
            <a:off x="585148" y="3877408"/>
            <a:ext cx="9235220" cy="523220"/>
          </a:xfrm>
          <a:prstGeom prst="rect">
            <a:avLst/>
          </a:prstGeom>
          <a:noFill/>
        </p:spPr>
        <p:txBody>
          <a:bodyPr wrap="none" rtlCol="0">
            <a:spAutoFit/>
          </a:bodyPr>
          <a:lstStyle/>
          <a:p>
            <a:pPr algn="r"/>
            <a:r>
              <a:rPr lang="fr-FR" sz="2800" b="1"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t>65 CHARIOTS 100% REMBOURSES PAR MAGASIN</a:t>
            </a:r>
          </a:p>
        </p:txBody>
      </p:sp>
      <p:sp>
        <p:nvSpPr>
          <p:cNvPr id="2" name="Titre 1">
            <a:extLst>
              <a:ext uri="{FF2B5EF4-FFF2-40B4-BE49-F238E27FC236}">
                <a16:creationId xmlns:a16="http://schemas.microsoft.com/office/drawing/2014/main" id="{C2806CBE-CF91-3E82-2E60-773B46E5F77A}"/>
              </a:ext>
            </a:extLst>
          </p:cNvPr>
          <p:cNvSpPr txBox="1">
            <a:spLocks/>
          </p:cNvSpPr>
          <p:nvPr/>
        </p:nvSpPr>
        <p:spPr>
          <a:xfrm>
            <a:off x="585148" y="373919"/>
            <a:ext cx="10515600" cy="473074"/>
          </a:xfrm>
          <a:prstGeom prst="rect">
            <a:avLst/>
          </a:prstGeom>
        </p:spPr>
        <p:txBody>
          <a:bodyPr vert="horz" lIns="91440" tIns="45720" rIns="91440" bIns="45720" rtlCol="0" anchor="ctr">
            <a:normAutofit fontScale="90000" lnSpcReduction="20000"/>
          </a:bodyPr>
          <a:lstStyle>
            <a:lvl1pPr algn="l" defTabSz="914400" rtl="0" eaLnBrk="1" latinLnBrk="0" hangingPunct="1">
              <a:lnSpc>
                <a:spcPct val="90000"/>
              </a:lnSpc>
              <a:spcBef>
                <a:spcPct val="0"/>
              </a:spcBef>
              <a:buNone/>
              <a:defRPr sz="3600" b="1" i="0" kern="1200">
                <a:solidFill>
                  <a:srgbClr val="1B833C"/>
                </a:solidFill>
                <a:latin typeface="Bebas Neue Pro" panose="020B0406020202050201" pitchFamily="34" charset="77"/>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fr-FR" sz="3600" b="1" i="0" u="none" strike="noStrike" kern="1200" cap="none" spc="0" normalizeH="0" baseline="0" noProof="0" dirty="0">
                <a:ln>
                  <a:noFill/>
                </a:ln>
                <a:solidFill>
                  <a:sysClr val="windowText" lastClr="000000"/>
                </a:solidFill>
                <a:effectLst/>
                <a:uLnTx/>
                <a:uFillTx/>
                <a:latin typeface="Tahoma" panose="020B0604030504040204" pitchFamily="34" charset="0"/>
                <a:ea typeface="Tahoma" panose="020B0604030504040204" pitchFamily="34" charset="0"/>
                <a:cs typeface="Tahoma" panose="020B0604030504040204" pitchFamily="34" charset="0"/>
              </a:rPr>
              <a:t>Animation anniversaire</a:t>
            </a:r>
          </a:p>
        </p:txBody>
      </p:sp>
      <p:sp>
        <p:nvSpPr>
          <p:cNvPr id="6" name="ZoneTexte 5">
            <a:extLst>
              <a:ext uri="{FF2B5EF4-FFF2-40B4-BE49-F238E27FC236}">
                <a16:creationId xmlns:a16="http://schemas.microsoft.com/office/drawing/2014/main" id="{29F192DB-6C2C-4BDC-BCBD-D722CE93E3F3}"/>
              </a:ext>
            </a:extLst>
          </p:cNvPr>
          <p:cNvSpPr txBox="1"/>
          <p:nvPr/>
        </p:nvSpPr>
        <p:spPr>
          <a:xfrm>
            <a:off x="877033" y="4633437"/>
            <a:ext cx="6097464" cy="1477328"/>
          </a:xfrm>
          <a:prstGeom prst="rect">
            <a:avLst/>
          </a:prstGeom>
          <a:noFill/>
        </p:spPr>
        <p:txBody>
          <a:bodyPr wrap="square">
            <a:spAutoFit/>
          </a:bodyPr>
          <a:lstStyle/>
          <a:p>
            <a:pPr marL="0" indent="0">
              <a:buNone/>
            </a:pPr>
            <a:r>
              <a:rPr lang="fr-FR" dirty="0">
                <a:latin typeface="Tahoma" panose="020B0604030504040204" pitchFamily="34" charset="0"/>
                <a:ea typeface="Tahoma" panose="020B0604030504040204" pitchFamily="34" charset="0"/>
                <a:cs typeface="Tahoma" panose="020B0604030504040204" pitchFamily="34" charset="0"/>
              </a:rPr>
              <a:t>Un principe de jeu 100% remboursé :</a:t>
            </a:r>
          </a:p>
          <a:p>
            <a:pPr marL="0" indent="0">
              <a:buNone/>
            </a:pPr>
            <a:r>
              <a:rPr lang="fr-FR" sz="1800" dirty="0">
                <a:latin typeface="Tahoma" panose="020B0604030504040204" pitchFamily="34" charset="0"/>
                <a:ea typeface="Tahoma" panose="020B0604030504040204" pitchFamily="34" charset="0"/>
                <a:cs typeface="Tahoma" panose="020B0604030504040204" pitchFamily="34" charset="0"/>
              </a:rPr>
              <a:t>Inscription en ligne  ou en magasin sur mobile // </a:t>
            </a:r>
            <a:br>
              <a:rPr lang="fr-FR" sz="1800" dirty="0">
                <a:latin typeface="Tahoma" panose="020B0604030504040204" pitchFamily="34" charset="0"/>
                <a:ea typeface="Tahoma" panose="020B0604030504040204" pitchFamily="34" charset="0"/>
                <a:cs typeface="Tahoma" panose="020B0604030504040204" pitchFamily="34" charset="0"/>
              </a:rPr>
            </a:br>
            <a:r>
              <a:rPr lang="fr-FR" sz="1800" dirty="0">
                <a:latin typeface="Tahoma" panose="020B0604030504040204" pitchFamily="34" charset="0"/>
                <a:ea typeface="Tahoma" panose="020B0604030504040204" pitchFamily="34" charset="0"/>
                <a:cs typeface="Tahoma" panose="020B0604030504040204" pitchFamily="34" charset="0"/>
              </a:rPr>
              <a:t>Réception d’un SMS à présenter en caisse // </a:t>
            </a:r>
            <a:br>
              <a:rPr lang="fr-FR" sz="1800" dirty="0">
                <a:latin typeface="Tahoma" panose="020B0604030504040204" pitchFamily="34" charset="0"/>
                <a:ea typeface="Tahoma" panose="020B0604030504040204" pitchFamily="34" charset="0"/>
                <a:cs typeface="Tahoma" panose="020B0604030504040204" pitchFamily="34" charset="0"/>
              </a:rPr>
            </a:br>
            <a:r>
              <a:rPr lang="fr-FR" sz="1800" dirty="0">
                <a:latin typeface="Tahoma" panose="020B0604030504040204" pitchFamily="34" charset="0"/>
                <a:ea typeface="Tahoma" panose="020B0604030504040204" pitchFamily="34" charset="0"/>
                <a:cs typeface="Tahoma" panose="020B0604030504040204" pitchFamily="34" charset="0"/>
              </a:rPr>
              <a:t>Révélation immédiate du jeu en caisse // </a:t>
            </a:r>
            <a:br>
              <a:rPr lang="fr-FR" sz="1800" dirty="0">
                <a:latin typeface="Tahoma" panose="020B0604030504040204" pitchFamily="34" charset="0"/>
                <a:ea typeface="Tahoma" panose="020B0604030504040204" pitchFamily="34" charset="0"/>
                <a:cs typeface="Tahoma" panose="020B0604030504040204" pitchFamily="34" charset="0"/>
              </a:rPr>
            </a:br>
            <a:r>
              <a:rPr lang="fr-FR" sz="1800" dirty="0">
                <a:latin typeface="Tahoma" panose="020B0604030504040204" pitchFamily="34" charset="0"/>
                <a:ea typeface="Tahoma" panose="020B0604030504040204" pitchFamily="34" charset="0"/>
                <a:cs typeface="Tahoma" panose="020B0604030504040204" pitchFamily="34" charset="0"/>
              </a:rPr>
              <a:t>Validation et remise du gain en caisse centrale </a:t>
            </a:r>
          </a:p>
        </p:txBody>
      </p:sp>
      <p:sp>
        <p:nvSpPr>
          <p:cNvPr id="7" name="ZoneTexte 6">
            <a:extLst>
              <a:ext uri="{FF2B5EF4-FFF2-40B4-BE49-F238E27FC236}">
                <a16:creationId xmlns:a16="http://schemas.microsoft.com/office/drawing/2014/main" id="{C292711E-8803-446B-4AD1-12F3CC3666FB}"/>
              </a:ext>
            </a:extLst>
          </p:cNvPr>
          <p:cNvSpPr txBox="1"/>
          <p:nvPr/>
        </p:nvSpPr>
        <p:spPr>
          <a:xfrm>
            <a:off x="877032" y="1821362"/>
            <a:ext cx="8161459" cy="1754326"/>
          </a:xfrm>
          <a:prstGeom prst="rect">
            <a:avLst/>
          </a:prstGeom>
          <a:noFill/>
        </p:spPr>
        <p:txBody>
          <a:bodyPr wrap="square">
            <a:spAutoFit/>
          </a:bodyPr>
          <a:lstStyle/>
          <a:p>
            <a:pPr marL="0" indent="0">
              <a:buNone/>
            </a:pPr>
            <a:r>
              <a:rPr lang="fr-FR" sz="1800" b="1" i="1" dirty="0">
                <a:latin typeface="Tahoma" panose="020B0604030504040204" pitchFamily="34" charset="0"/>
                <a:ea typeface="Tahoma" panose="020B0604030504040204" pitchFamily="34" charset="0"/>
                <a:cs typeface="Tahoma" panose="020B0604030504040204" pitchFamily="34" charset="0"/>
              </a:rPr>
              <a:t>Jeu carte à gratter avec obligation d'achat </a:t>
            </a:r>
            <a:br>
              <a:rPr lang="fr-FR" sz="1800" b="1" dirty="0">
                <a:latin typeface="Tahoma" panose="020B0604030504040204" pitchFamily="34" charset="0"/>
                <a:ea typeface="Tahoma" panose="020B0604030504040204" pitchFamily="34" charset="0"/>
                <a:cs typeface="Tahoma" panose="020B0604030504040204" pitchFamily="34" charset="0"/>
              </a:rPr>
            </a:br>
            <a:r>
              <a:rPr lang="fr-FR" sz="1800" dirty="0">
                <a:latin typeface="Tahoma" panose="020B0604030504040204" pitchFamily="34" charset="0"/>
                <a:ea typeface="Tahoma" panose="020B0604030504040204" pitchFamily="34" charset="0"/>
                <a:cs typeface="Tahoma" panose="020B0604030504040204" pitchFamily="34" charset="0"/>
              </a:rPr>
              <a:t>Achetez des produits des marques participantes </a:t>
            </a:r>
            <a:br>
              <a:rPr lang="fr-FR" sz="1800" dirty="0">
                <a:latin typeface="Tahoma" panose="020B0604030504040204" pitchFamily="34" charset="0"/>
                <a:ea typeface="Tahoma" panose="020B0604030504040204" pitchFamily="34" charset="0"/>
                <a:cs typeface="Tahoma" panose="020B0604030504040204" pitchFamily="34" charset="0"/>
              </a:rPr>
            </a:br>
            <a:r>
              <a:rPr lang="fr-FR" sz="1800" dirty="0">
                <a:latin typeface="Tahoma" panose="020B0604030504040204" pitchFamily="34" charset="0"/>
                <a:ea typeface="Tahoma" panose="020B0604030504040204" pitchFamily="34" charset="0"/>
                <a:cs typeface="Tahoma" panose="020B0604030504040204" pitchFamily="34" charset="0"/>
              </a:rPr>
              <a:t>et recevez des tickets à gratter.</a:t>
            </a:r>
          </a:p>
          <a:p>
            <a:pPr marL="0" indent="0">
              <a:buNone/>
            </a:pPr>
            <a:r>
              <a:rPr lang="fr-FR" sz="1800" dirty="0">
                <a:latin typeface="Tahoma" panose="020B0604030504040204" pitchFamily="34" charset="0"/>
                <a:ea typeface="Tahoma" panose="020B0604030504040204" pitchFamily="34" charset="0"/>
                <a:cs typeface="Tahoma" panose="020B0604030504040204" pitchFamily="34" charset="0"/>
              </a:rPr>
              <a:t>Plus vous achetez des produits des marques participantes,</a:t>
            </a:r>
            <a:br>
              <a:rPr lang="fr-FR" sz="1800" dirty="0">
                <a:latin typeface="Tahoma" panose="020B0604030504040204" pitchFamily="34" charset="0"/>
                <a:ea typeface="Tahoma" panose="020B0604030504040204" pitchFamily="34" charset="0"/>
                <a:cs typeface="Tahoma" panose="020B0604030504040204" pitchFamily="34" charset="0"/>
              </a:rPr>
            </a:br>
            <a:r>
              <a:rPr lang="fr-FR" sz="1800" dirty="0">
                <a:latin typeface="Tahoma" panose="020B0604030504040204" pitchFamily="34" charset="0"/>
                <a:ea typeface="Tahoma" panose="020B0604030504040204" pitchFamily="34" charset="0"/>
                <a:cs typeface="Tahoma" panose="020B0604030504040204" pitchFamily="34" charset="0"/>
              </a:rPr>
              <a:t>plus vous avez de ticket…</a:t>
            </a:r>
          </a:p>
          <a:p>
            <a:pPr marL="0" indent="0">
              <a:buNone/>
            </a:pPr>
            <a:r>
              <a:rPr lang="fr-FR" sz="1800" dirty="0">
                <a:latin typeface="Tahoma" panose="020B0604030504040204" pitchFamily="34" charset="0"/>
                <a:ea typeface="Tahoma" panose="020B0604030504040204" pitchFamily="34" charset="0"/>
                <a:cs typeface="Tahoma" panose="020B0604030504040204" pitchFamily="34" charset="0"/>
              </a:rPr>
              <a:t>Chaque ticket est gagnant de 1€ à 100€ en bons d’achat à gagner.</a:t>
            </a:r>
          </a:p>
        </p:txBody>
      </p:sp>
    </p:spTree>
    <p:extLst>
      <p:ext uri="{BB962C8B-B14F-4D97-AF65-F5344CB8AC3E}">
        <p14:creationId xmlns:p14="http://schemas.microsoft.com/office/powerpoint/2010/main" val="261128359"/>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66E641-10D1-3E6C-43FF-9AA4C25F7791}"/>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6ECF775B-A3C5-1291-DDA0-FD41C17B85D4}"/>
              </a:ext>
            </a:extLst>
          </p:cNvPr>
          <p:cNvSpPr txBox="1">
            <a:spLocks/>
          </p:cNvSpPr>
          <p:nvPr/>
        </p:nvSpPr>
        <p:spPr>
          <a:xfrm>
            <a:off x="585148" y="373919"/>
            <a:ext cx="10515600" cy="473074"/>
          </a:xfrm>
          <a:prstGeom prst="rect">
            <a:avLst/>
          </a:prstGeom>
        </p:spPr>
        <p:txBody>
          <a:bodyPr vert="horz" lIns="91440" tIns="45720" rIns="91440" bIns="45720" rtlCol="0" anchor="ctr">
            <a:normAutofit fontScale="90000" lnSpcReduction="20000"/>
          </a:bodyPr>
          <a:lstStyle>
            <a:lvl1pPr algn="l" defTabSz="914400" rtl="0" eaLnBrk="1" latinLnBrk="0" hangingPunct="1">
              <a:lnSpc>
                <a:spcPct val="90000"/>
              </a:lnSpc>
              <a:spcBef>
                <a:spcPct val="0"/>
              </a:spcBef>
              <a:buNone/>
              <a:defRPr sz="3600" b="1" i="0" kern="1200">
                <a:solidFill>
                  <a:srgbClr val="1B833C"/>
                </a:solidFill>
                <a:latin typeface="Bebas Neue Pro" panose="020B0406020202050201" pitchFamily="34" charset="77"/>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fr-FR" sz="3600" b="1" i="0" u="none" strike="noStrike" kern="1200" cap="none" spc="0" normalizeH="0" baseline="0" noProof="0" dirty="0">
                <a:ln>
                  <a:noFill/>
                </a:ln>
                <a:solidFill>
                  <a:sysClr val="windowText" lastClr="000000"/>
                </a:solidFill>
                <a:effectLst/>
                <a:uLnTx/>
                <a:uFillTx/>
                <a:latin typeface="Tahoma" panose="020B0604030504040204" pitchFamily="34" charset="0"/>
                <a:ea typeface="Tahoma" panose="020B0604030504040204" pitchFamily="34" charset="0"/>
                <a:cs typeface="Tahoma" panose="020B0604030504040204" pitchFamily="34" charset="0"/>
              </a:rPr>
              <a:t>Autres idées spéciales Anniversaire</a:t>
            </a:r>
          </a:p>
        </p:txBody>
      </p:sp>
      <p:sp>
        <p:nvSpPr>
          <p:cNvPr id="8" name="ZoneTexte 7">
            <a:extLst>
              <a:ext uri="{FF2B5EF4-FFF2-40B4-BE49-F238E27FC236}">
                <a16:creationId xmlns:a16="http://schemas.microsoft.com/office/drawing/2014/main" id="{AD2D3E4E-6F18-0B24-9D3E-0BB2A77719AF}"/>
              </a:ext>
            </a:extLst>
          </p:cNvPr>
          <p:cNvSpPr txBox="1"/>
          <p:nvPr/>
        </p:nvSpPr>
        <p:spPr>
          <a:xfrm>
            <a:off x="734785" y="1720840"/>
            <a:ext cx="8317773" cy="3416320"/>
          </a:xfrm>
          <a:prstGeom prst="rect">
            <a:avLst/>
          </a:prstGeom>
          <a:noFill/>
        </p:spPr>
        <p:txBody>
          <a:bodyPr wrap="square">
            <a:spAutoFit/>
          </a:bodyPr>
          <a:lstStyle/>
          <a:p>
            <a:pPr algn="l"/>
            <a:r>
              <a:rPr lang="fr-FR" sz="2400" b="1"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t>RS – Film émotion</a:t>
            </a:r>
            <a:br>
              <a:rPr lang="fr-FR" sz="2400" dirty="0">
                <a:latin typeface="Tahoma" panose="020B0604030504040204" pitchFamily="34" charset="0"/>
                <a:ea typeface="Tahoma" panose="020B0604030504040204" pitchFamily="34" charset="0"/>
                <a:cs typeface="Tahoma" panose="020B0604030504040204" pitchFamily="34" charset="0"/>
              </a:rPr>
            </a:br>
            <a:r>
              <a:rPr lang="fr-FR" sz="2400" dirty="0">
                <a:latin typeface="Tahoma" panose="020B0604030504040204" pitchFamily="34" charset="0"/>
                <a:ea typeface="Tahoma" panose="020B0604030504040204" pitchFamily="34" charset="0"/>
                <a:cs typeface="Tahoma" panose="020B0604030504040204" pitchFamily="34" charset="0"/>
              </a:rPr>
              <a:t>T</a:t>
            </a:r>
            <a:r>
              <a:rPr lang="fr-FR" sz="2400" b="0" i="0" u="none" strike="noStrike" baseline="0" dirty="0">
                <a:latin typeface="Tahoma" panose="020B0604030504040204" pitchFamily="34" charset="0"/>
                <a:ea typeface="Tahoma" panose="020B0604030504040204" pitchFamily="34" charset="0"/>
                <a:cs typeface="Tahoma" panose="020B0604030504040204" pitchFamily="34" charset="0"/>
              </a:rPr>
              <a:t>émoignages de clients fidèles ou employés emblématiques racontant leur lien avec Supermarché Match</a:t>
            </a:r>
            <a:br>
              <a:rPr lang="fr-FR" sz="2400" dirty="0">
                <a:latin typeface="Tahoma" panose="020B0604030504040204" pitchFamily="34" charset="0"/>
                <a:ea typeface="Tahoma" panose="020B0604030504040204" pitchFamily="34" charset="0"/>
                <a:cs typeface="Tahoma" panose="020B0604030504040204" pitchFamily="34" charset="0"/>
              </a:rPr>
            </a:br>
            <a:endParaRPr lang="fr-FR" sz="2400" dirty="0">
              <a:latin typeface="Tahoma" panose="020B0604030504040204" pitchFamily="34" charset="0"/>
              <a:ea typeface="Tahoma" panose="020B0604030504040204" pitchFamily="34" charset="0"/>
              <a:cs typeface="Tahoma" panose="020B0604030504040204" pitchFamily="34" charset="0"/>
            </a:endParaRPr>
          </a:p>
          <a:p>
            <a:pPr algn="l"/>
            <a:r>
              <a:rPr lang="fr-FR" sz="2400" b="1"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t>Menu spécial Anniversaire </a:t>
            </a:r>
            <a:br>
              <a:rPr lang="fr-FR" sz="2400" b="1"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br>
            <a:r>
              <a:rPr lang="fr-FR" sz="2400" b="0" i="0" u="none" strike="noStrike" baseline="0" dirty="0">
                <a:latin typeface="Tahoma" panose="020B0604030504040204" pitchFamily="34" charset="0"/>
                <a:ea typeface="Tahoma" panose="020B0604030504040204" pitchFamily="34" charset="0"/>
                <a:cs typeface="Tahoma" panose="020B0604030504040204" pitchFamily="34" charset="0"/>
              </a:rPr>
              <a:t>entrée - plat   au prix symbolique de 6,50€</a:t>
            </a:r>
            <a:r>
              <a:rPr lang="fr-FR" sz="2400" dirty="0">
                <a:latin typeface="Tahoma" panose="020B0604030504040204" pitchFamily="34" charset="0"/>
                <a:ea typeface="Tahoma" panose="020B0604030504040204" pitchFamily="34" charset="0"/>
                <a:cs typeface="Tahoma" panose="020B0604030504040204" pitchFamily="34" charset="0"/>
              </a:rPr>
              <a:t> </a:t>
            </a:r>
            <a:br>
              <a:rPr lang="fr-FR" sz="2400" b="0" i="0" u="none" strike="noStrike" baseline="0" dirty="0">
                <a:latin typeface="Tahoma" panose="020B0604030504040204" pitchFamily="34" charset="0"/>
                <a:ea typeface="Tahoma" panose="020B0604030504040204" pitchFamily="34" charset="0"/>
                <a:cs typeface="Tahoma" panose="020B0604030504040204" pitchFamily="34" charset="0"/>
              </a:rPr>
            </a:br>
            <a:br>
              <a:rPr lang="fr-FR" sz="2400" b="0" i="0" u="none" strike="noStrike" baseline="0" dirty="0">
                <a:latin typeface="Tahoma" panose="020B0604030504040204" pitchFamily="34" charset="0"/>
                <a:ea typeface="Tahoma" panose="020B0604030504040204" pitchFamily="34" charset="0"/>
                <a:cs typeface="Tahoma" panose="020B0604030504040204" pitchFamily="34" charset="0"/>
              </a:rPr>
            </a:br>
            <a:r>
              <a:rPr lang="fr-FR" sz="2400" b="1" i="0" u="none" strike="noStrike" baseline="0" dirty="0" err="1">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t>T</a:t>
            </a:r>
            <a:r>
              <a:rPr lang="fr-FR" sz="2400" b="1" dirty="0" err="1">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t>ote</a:t>
            </a:r>
            <a:r>
              <a:rPr lang="fr-FR" sz="2400" b="1"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t> bag de courses personnalisé </a:t>
            </a:r>
            <a:br>
              <a:rPr lang="fr-FR" sz="2400" b="1"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br>
            <a:r>
              <a:rPr lang="fr-FR" sz="2400" b="0" i="0" u="none" strike="noStrike" baseline="0" dirty="0">
                <a:latin typeface="Tahoma" panose="020B0604030504040204" pitchFamily="34" charset="0"/>
                <a:ea typeface="Tahoma" panose="020B0604030504040204" pitchFamily="34" charset="0"/>
                <a:cs typeface="Tahoma" panose="020B0604030504040204" pitchFamily="34" charset="0"/>
              </a:rPr>
              <a:t>Collection de </a:t>
            </a:r>
            <a:r>
              <a:rPr lang="fr-FR" sz="2400" b="0" i="0" u="none" strike="noStrike" baseline="0" dirty="0" err="1">
                <a:latin typeface="Tahoma" panose="020B0604030504040204" pitchFamily="34" charset="0"/>
                <a:ea typeface="Tahoma" panose="020B0604030504040204" pitchFamily="34" charset="0"/>
                <a:cs typeface="Tahoma" panose="020B0604030504040204" pitchFamily="34" charset="0"/>
              </a:rPr>
              <a:t>Tote</a:t>
            </a:r>
            <a:r>
              <a:rPr lang="fr-FR" sz="2400" b="0" i="0" u="none" strike="noStrike" baseline="0" dirty="0">
                <a:latin typeface="Tahoma" panose="020B0604030504040204" pitchFamily="34" charset="0"/>
                <a:ea typeface="Tahoma" panose="020B0604030504040204" pitchFamily="34" charset="0"/>
                <a:cs typeface="Tahoma" panose="020B0604030504040204" pitchFamily="34" charset="0"/>
              </a:rPr>
              <a:t> bag collector pour les 65 ans  </a:t>
            </a:r>
            <a:endParaRPr lang="fr-FR" sz="24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607337628"/>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09A721A-A6C9-8402-EB85-C87E052E4299}"/>
              </a:ext>
            </a:extLst>
          </p:cNvPr>
          <p:cNvSpPr>
            <a:spLocks noGrp="1"/>
          </p:cNvSpPr>
          <p:nvPr>
            <p:ph type="title"/>
          </p:nvPr>
        </p:nvSpPr>
        <p:spPr>
          <a:xfrm>
            <a:off x="838200" y="2396148"/>
            <a:ext cx="10515600" cy="1325563"/>
          </a:xfrm>
        </p:spPr>
        <p:txBody>
          <a:bodyPr>
            <a:normAutofit/>
          </a:bodyPr>
          <a:lstStyle/>
          <a:p>
            <a:r>
              <a:rPr lang="fr-FR" sz="6600" b="1" dirty="0">
                <a:latin typeface="Avenir Next LT Pro" panose="020B0504020202020204" pitchFamily="34" charset="0"/>
              </a:rPr>
              <a:t>FAV 2025 </a:t>
            </a:r>
          </a:p>
        </p:txBody>
      </p:sp>
    </p:spTree>
    <p:extLst>
      <p:ext uri="{BB962C8B-B14F-4D97-AF65-F5344CB8AC3E}">
        <p14:creationId xmlns:p14="http://schemas.microsoft.com/office/powerpoint/2010/main" val="3275768678"/>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5D6FAD5-0CCD-218D-A645-B10205CB495B}"/>
              </a:ext>
            </a:extLst>
          </p:cNvPr>
          <p:cNvSpPr>
            <a:spLocks noGrp="1"/>
          </p:cNvSpPr>
          <p:nvPr>
            <p:ph type="title"/>
          </p:nvPr>
        </p:nvSpPr>
        <p:spPr/>
        <p:txBody>
          <a:bodyPr>
            <a:normAutofit fontScale="90000"/>
          </a:bodyPr>
          <a:lstStyle/>
          <a:p>
            <a:endParaRPr lang="fr-FR"/>
          </a:p>
        </p:txBody>
      </p:sp>
      <p:sp>
        <p:nvSpPr>
          <p:cNvPr id="3" name="Espace réservé du texte 2">
            <a:extLst>
              <a:ext uri="{FF2B5EF4-FFF2-40B4-BE49-F238E27FC236}">
                <a16:creationId xmlns:a16="http://schemas.microsoft.com/office/drawing/2014/main" id="{B8F03177-C96E-D076-1F75-ED2381A35969}"/>
              </a:ext>
            </a:extLst>
          </p:cNvPr>
          <p:cNvSpPr>
            <a:spLocks noGrp="1"/>
          </p:cNvSpPr>
          <p:nvPr>
            <p:ph type="body" sz="quarter" idx="11"/>
          </p:nvPr>
        </p:nvSpPr>
        <p:spPr/>
        <p:txBody>
          <a:bodyPr>
            <a:normAutofit fontScale="85000" lnSpcReduction="20000"/>
          </a:bodyPr>
          <a:lstStyle/>
          <a:p>
            <a:endParaRPr lang="fr-FR"/>
          </a:p>
        </p:txBody>
      </p:sp>
      <p:sp>
        <p:nvSpPr>
          <p:cNvPr id="4" name="Espace réservé du texte 3">
            <a:extLst>
              <a:ext uri="{FF2B5EF4-FFF2-40B4-BE49-F238E27FC236}">
                <a16:creationId xmlns:a16="http://schemas.microsoft.com/office/drawing/2014/main" id="{EF5612FC-CF31-609E-CBE0-F4771E13B424}"/>
              </a:ext>
            </a:extLst>
          </p:cNvPr>
          <p:cNvSpPr>
            <a:spLocks noGrp="1"/>
          </p:cNvSpPr>
          <p:nvPr>
            <p:ph type="body" sz="quarter" idx="10"/>
          </p:nvPr>
        </p:nvSpPr>
        <p:spPr/>
        <p:txBody>
          <a:bodyPr/>
          <a:lstStyle/>
          <a:p>
            <a:endParaRPr lang="fr-FR"/>
          </a:p>
        </p:txBody>
      </p:sp>
      <p:sp>
        <p:nvSpPr>
          <p:cNvPr id="5" name="Rectangle 4">
            <a:extLst>
              <a:ext uri="{FF2B5EF4-FFF2-40B4-BE49-F238E27FC236}">
                <a16:creationId xmlns:a16="http://schemas.microsoft.com/office/drawing/2014/main" id="{FD74CEA8-249C-288C-099E-177B7405EA7F}"/>
              </a:ext>
            </a:extLst>
          </p:cNvPr>
          <p:cNvSpPr/>
          <p:nvPr/>
        </p:nvSpPr>
        <p:spPr>
          <a:xfrm>
            <a:off x="0" y="0"/>
            <a:ext cx="12192000" cy="6858000"/>
          </a:xfrm>
          <a:prstGeom prst="rect">
            <a:avLst/>
          </a:prstGeom>
          <a:solidFill>
            <a:schemeClr val="bg2">
              <a:lumMod val="1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7" name="Image 6" descr="Une image contenant texte, bouteille&#10;&#10;Description générée automatiquement">
            <a:extLst>
              <a:ext uri="{FF2B5EF4-FFF2-40B4-BE49-F238E27FC236}">
                <a16:creationId xmlns:a16="http://schemas.microsoft.com/office/drawing/2014/main" id="{552BA612-C01B-A058-469B-4B2D0917740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29190" y="0"/>
            <a:ext cx="4333620" cy="6858000"/>
          </a:xfrm>
          <a:prstGeom prst="rect">
            <a:avLst/>
          </a:prstGeom>
        </p:spPr>
      </p:pic>
    </p:spTree>
    <p:extLst>
      <p:ext uri="{BB962C8B-B14F-4D97-AF65-F5344CB8AC3E}">
        <p14:creationId xmlns:p14="http://schemas.microsoft.com/office/powerpoint/2010/main" val="2827075695"/>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5D6FAD5-0CCD-218D-A645-B10205CB495B}"/>
              </a:ext>
            </a:extLst>
          </p:cNvPr>
          <p:cNvSpPr>
            <a:spLocks noGrp="1"/>
          </p:cNvSpPr>
          <p:nvPr>
            <p:ph type="title"/>
          </p:nvPr>
        </p:nvSpPr>
        <p:spPr/>
        <p:txBody>
          <a:bodyPr>
            <a:normAutofit fontScale="90000"/>
          </a:bodyPr>
          <a:lstStyle/>
          <a:p>
            <a:endParaRPr lang="fr-FR"/>
          </a:p>
        </p:txBody>
      </p:sp>
      <p:sp>
        <p:nvSpPr>
          <p:cNvPr id="3" name="Espace réservé du texte 2">
            <a:extLst>
              <a:ext uri="{FF2B5EF4-FFF2-40B4-BE49-F238E27FC236}">
                <a16:creationId xmlns:a16="http://schemas.microsoft.com/office/drawing/2014/main" id="{B8F03177-C96E-D076-1F75-ED2381A35969}"/>
              </a:ext>
            </a:extLst>
          </p:cNvPr>
          <p:cNvSpPr>
            <a:spLocks noGrp="1"/>
          </p:cNvSpPr>
          <p:nvPr>
            <p:ph type="body" sz="quarter" idx="11"/>
          </p:nvPr>
        </p:nvSpPr>
        <p:spPr/>
        <p:txBody>
          <a:bodyPr>
            <a:normAutofit fontScale="85000" lnSpcReduction="20000"/>
          </a:bodyPr>
          <a:lstStyle/>
          <a:p>
            <a:endParaRPr lang="fr-FR"/>
          </a:p>
        </p:txBody>
      </p:sp>
      <p:sp>
        <p:nvSpPr>
          <p:cNvPr id="4" name="Espace réservé du texte 3">
            <a:extLst>
              <a:ext uri="{FF2B5EF4-FFF2-40B4-BE49-F238E27FC236}">
                <a16:creationId xmlns:a16="http://schemas.microsoft.com/office/drawing/2014/main" id="{EF5612FC-CF31-609E-CBE0-F4771E13B424}"/>
              </a:ext>
            </a:extLst>
          </p:cNvPr>
          <p:cNvSpPr>
            <a:spLocks noGrp="1"/>
          </p:cNvSpPr>
          <p:nvPr>
            <p:ph type="body" sz="quarter" idx="10"/>
          </p:nvPr>
        </p:nvSpPr>
        <p:spPr/>
        <p:txBody>
          <a:bodyPr/>
          <a:lstStyle/>
          <a:p>
            <a:endParaRPr lang="fr-FR"/>
          </a:p>
        </p:txBody>
      </p:sp>
      <p:sp>
        <p:nvSpPr>
          <p:cNvPr id="5" name="Rectangle 4">
            <a:extLst>
              <a:ext uri="{FF2B5EF4-FFF2-40B4-BE49-F238E27FC236}">
                <a16:creationId xmlns:a16="http://schemas.microsoft.com/office/drawing/2014/main" id="{FD74CEA8-249C-288C-099E-177B7405EA7F}"/>
              </a:ext>
            </a:extLst>
          </p:cNvPr>
          <p:cNvSpPr/>
          <p:nvPr/>
        </p:nvSpPr>
        <p:spPr>
          <a:xfrm>
            <a:off x="0" y="0"/>
            <a:ext cx="12192000" cy="6858000"/>
          </a:xfrm>
          <a:prstGeom prst="rect">
            <a:avLst/>
          </a:prstGeom>
          <a:solidFill>
            <a:schemeClr val="bg2">
              <a:lumMod val="1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7" name="Image 6" descr="Une image contenant texte, affiche, bouteille&#10;&#10;Description générée automatiquement">
            <a:extLst>
              <a:ext uri="{FF2B5EF4-FFF2-40B4-BE49-F238E27FC236}">
                <a16:creationId xmlns:a16="http://schemas.microsoft.com/office/drawing/2014/main" id="{A0C82804-2D09-D297-E903-4E4D829A7D0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29190" y="0"/>
            <a:ext cx="4333620" cy="6858000"/>
          </a:xfrm>
          <a:prstGeom prst="rect">
            <a:avLst/>
          </a:prstGeom>
        </p:spPr>
      </p:pic>
    </p:spTree>
    <p:extLst>
      <p:ext uri="{BB962C8B-B14F-4D97-AF65-F5344CB8AC3E}">
        <p14:creationId xmlns:p14="http://schemas.microsoft.com/office/powerpoint/2010/main" val="2817451099"/>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5D6FAD5-0CCD-218D-A645-B10205CB495B}"/>
              </a:ext>
            </a:extLst>
          </p:cNvPr>
          <p:cNvSpPr>
            <a:spLocks noGrp="1"/>
          </p:cNvSpPr>
          <p:nvPr>
            <p:ph type="title"/>
          </p:nvPr>
        </p:nvSpPr>
        <p:spPr/>
        <p:txBody>
          <a:bodyPr>
            <a:normAutofit fontScale="90000"/>
          </a:bodyPr>
          <a:lstStyle/>
          <a:p>
            <a:endParaRPr lang="fr-FR"/>
          </a:p>
        </p:txBody>
      </p:sp>
      <p:sp>
        <p:nvSpPr>
          <p:cNvPr id="3" name="Espace réservé du texte 2">
            <a:extLst>
              <a:ext uri="{FF2B5EF4-FFF2-40B4-BE49-F238E27FC236}">
                <a16:creationId xmlns:a16="http://schemas.microsoft.com/office/drawing/2014/main" id="{B8F03177-C96E-D076-1F75-ED2381A35969}"/>
              </a:ext>
            </a:extLst>
          </p:cNvPr>
          <p:cNvSpPr>
            <a:spLocks noGrp="1"/>
          </p:cNvSpPr>
          <p:nvPr>
            <p:ph type="body" sz="quarter" idx="11"/>
          </p:nvPr>
        </p:nvSpPr>
        <p:spPr/>
        <p:txBody>
          <a:bodyPr>
            <a:normAutofit fontScale="85000" lnSpcReduction="20000"/>
          </a:bodyPr>
          <a:lstStyle/>
          <a:p>
            <a:endParaRPr lang="fr-FR"/>
          </a:p>
        </p:txBody>
      </p:sp>
      <p:sp>
        <p:nvSpPr>
          <p:cNvPr id="4" name="Espace réservé du texte 3">
            <a:extLst>
              <a:ext uri="{FF2B5EF4-FFF2-40B4-BE49-F238E27FC236}">
                <a16:creationId xmlns:a16="http://schemas.microsoft.com/office/drawing/2014/main" id="{EF5612FC-CF31-609E-CBE0-F4771E13B424}"/>
              </a:ext>
            </a:extLst>
          </p:cNvPr>
          <p:cNvSpPr>
            <a:spLocks noGrp="1"/>
          </p:cNvSpPr>
          <p:nvPr>
            <p:ph type="body" sz="quarter" idx="10"/>
          </p:nvPr>
        </p:nvSpPr>
        <p:spPr/>
        <p:txBody>
          <a:bodyPr/>
          <a:lstStyle/>
          <a:p>
            <a:endParaRPr lang="fr-FR"/>
          </a:p>
        </p:txBody>
      </p:sp>
      <p:sp>
        <p:nvSpPr>
          <p:cNvPr id="5" name="Rectangle 4">
            <a:extLst>
              <a:ext uri="{FF2B5EF4-FFF2-40B4-BE49-F238E27FC236}">
                <a16:creationId xmlns:a16="http://schemas.microsoft.com/office/drawing/2014/main" id="{FD74CEA8-249C-288C-099E-177B7405EA7F}"/>
              </a:ext>
            </a:extLst>
          </p:cNvPr>
          <p:cNvSpPr/>
          <p:nvPr/>
        </p:nvSpPr>
        <p:spPr>
          <a:xfrm>
            <a:off x="0" y="0"/>
            <a:ext cx="12192000" cy="6858000"/>
          </a:xfrm>
          <a:prstGeom prst="rect">
            <a:avLst/>
          </a:prstGeom>
          <a:solidFill>
            <a:schemeClr val="bg2">
              <a:lumMod val="1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7" name="Image 6" descr="Une image contenant texte, affiche, bougie, capture d’écran&#10;&#10;Description générée automatiquement">
            <a:extLst>
              <a:ext uri="{FF2B5EF4-FFF2-40B4-BE49-F238E27FC236}">
                <a16:creationId xmlns:a16="http://schemas.microsoft.com/office/drawing/2014/main" id="{F58B08D0-5092-92B7-48A9-941C09B9CD6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29190" y="0"/>
            <a:ext cx="4333620" cy="6858000"/>
          </a:xfrm>
          <a:prstGeom prst="rect">
            <a:avLst/>
          </a:prstGeom>
        </p:spPr>
      </p:pic>
    </p:spTree>
    <p:extLst>
      <p:ext uri="{BB962C8B-B14F-4D97-AF65-F5344CB8AC3E}">
        <p14:creationId xmlns:p14="http://schemas.microsoft.com/office/powerpoint/2010/main" val="2090498877"/>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5D6FAD5-0CCD-218D-A645-B10205CB495B}"/>
              </a:ext>
            </a:extLst>
          </p:cNvPr>
          <p:cNvSpPr>
            <a:spLocks noGrp="1"/>
          </p:cNvSpPr>
          <p:nvPr>
            <p:ph type="title"/>
          </p:nvPr>
        </p:nvSpPr>
        <p:spPr/>
        <p:txBody>
          <a:bodyPr>
            <a:normAutofit fontScale="90000"/>
          </a:bodyPr>
          <a:lstStyle/>
          <a:p>
            <a:endParaRPr lang="fr-FR"/>
          </a:p>
        </p:txBody>
      </p:sp>
      <p:sp>
        <p:nvSpPr>
          <p:cNvPr id="3" name="Espace réservé du texte 2">
            <a:extLst>
              <a:ext uri="{FF2B5EF4-FFF2-40B4-BE49-F238E27FC236}">
                <a16:creationId xmlns:a16="http://schemas.microsoft.com/office/drawing/2014/main" id="{B8F03177-C96E-D076-1F75-ED2381A35969}"/>
              </a:ext>
            </a:extLst>
          </p:cNvPr>
          <p:cNvSpPr>
            <a:spLocks noGrp="1"/>
          </p:cNvSpPr>
          <p:nvPr>
            <p:ph type="body" sz="quarter" idx="11"/>
          </p:nvPr>
        </p:nvSpPr>
        <p:spPr/>
        <p:txBody>
          <a:bodyPr>
            <a:normAutofit fontScale="85000" lnSpcReduction="20000"/>
          </a:bodyPr>
          <a:lstStyle/>
          <a:p>
            <a:endParaRPr lang="fr-FR"/>
          </a:p>
        </p:txBody>
      </p:sp>
      <p:sp>
        <p:nvSpPr>
          <p:cNvPr id="4" name="Espace réservé du texte 3">
            <a:extLst>
              <a:ext uri="{FF2B5EF4-FFF2-40B4-BE49-F238E27FC236}">
                <a16:creationId xmlns:a16="http://schemas.microsoft.com/office/drawing/2014/main" id="{EF5612FC-CF31-609E-CBE0-F4771E13B424}"/>
              </a:ext>
            </a:extLst>
          </p:cNvPr>
          <p:cNvSpPr>
            <a:spLocks noGrp="1"/>
          </p:cNvSpPr>
          <p:nvPr>
            <p:ph type="body" sz="quarter" idx="10"/>
          </p:nvPr>
        </p:nvSpPr>
        <p:spPr/>
        <p:txBody>
          <a:bodyPr/>
          <a:lstStyle/>
          <a:p>
            <a:endParaRPr lang="fr-FR"/>
          </a:p>
        </p:txBody>
      </p:sp>
      <p:sp>
        <p:nvSpPr>
          <p:cNvPr id="5" name="Rectangle 4">
            <a:extLst>
              <a:ext uri="{FF2B5EF4-FFF2-40B4-BE49-F238E27FC236}">
                <a16:creationId xmlns:a16="http://schemas.microsoft.com/office/drawing/2014/main" id="{FD74CEA8-249C-288C-099E-177B7405EA7F}"/>
              </a:ext>
            </a:extLst>
          </p:cNvPr>
          <p:cNvSpPr/>
          <p:nvPr/>
        </p:nvSpPr>
        <p:spPr>
          <a:xfrm>
            <a:off x="0" y="0"/>
            <a:ext cx="12192000" cy="6858000"/>
          </a:xfrm>
          <a:prstGeom prst="rect">
            <a:avLst/>
          </a:prstGeom>
          <a:solidFill>
            <a:schemeClr val="bg2">
              <a:lumMod val="1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7" name="Image 6" descr="Une image contenant texte, bougie, bouteille, affiche&#10;&#10;Description générée automatiquement">
            <a:extLst>
              <a:ext uri="{FF2B5EF4-FFF2-40B4-BE49-F238E27FC236}">
                <a16:creationId xmlns:a16="http://schemas.microsoft.com/office/drawing/2014/main" id="{EF12F6D4-3967-E196-467D-D2ED7D0D8A2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29190" y="0"/>
            <a:ext cx="4333620" cy="6858000"/>
          </a:xfrm>
          <a:prstGeom prst="rect">
            <a:avLst/>
          </a:prstGeom>
        </p:spPr>
      </p:pic>
    </p:spTree>
    <p:extLst>
      <p:ext uri="{BB962C8B-B14F-4D97-AF65-F5344CB8AC3E}">
        <p14:creationId xmlns:p14="http://schemas.microsoft.com/office/powerpoint/2010/main" val="2195029158"/>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5D6FAD5-0CCD-218D-A645-B10205CB495B}"/>
              </a:ext>
            </a:extLst>
          </p:cNvPr>
          <p:cNvSpPr>
            <a:spLocks noGrp="1"/>
          </p:cNvSpPr>
          <p:nvPr>
            <p:ph type="title"/>
          </p:nvPr>
        </p:nvSpPr>
        <p:spPr/>
        <p:txBody>
          <a:bodyPr>
            <a:normAutofit fontScale="90000"/>
          </a:bodyPr>
          <a:lstStyle/>
          <a:p>
            <a:endParaRPr lang="fr-FR"/>
          </a:p>
        </p:txBody>
      </p:sp>
      <p:sp>
        <p:nvSpPr>
          <p:cNvPr id="3" name="Espace réservé du texte 2">
            <a:extLst>
              <a:ext uri="{FF2B5EF4-FFF2-40B4-BE49-F238E27FC236}">
                <a16:creationId xmlns:a16="http://schemas.microsoft.com/office/drawing/2014/main" id="{B8F03177-C96E-D076-1F75-ED2381A35969}"/>
              </a:ext>
            </a:extLst>
          </p:cNvPr>
          <p:cNvSpPr>
            <a:spLocks noGrp="1"/>
          </p:cNvSpPr>
          <p:nvPr>
            <p:ph type="body" sz="quarter" idx="11"/>
          </p:nvPr>
        </p:nvSpPr>
        <p:spPr/>
        <p:txBody>
          <a:bodyPr>
            <a:normAutofit fontScale="85000" lnSpcReduction="20000"/>
          </a:bodyPr>
          <a:lstStyle/>
          <a:p>
            <a:endParaRPr lang="fr-FR"/>
          </a:p>
        </p:txBody>
      </p:sp>
      <p:sp>
        <p:nvSpPr>
          <p:cNvPr id="4" name="Espace réservé du texte 3">
            <a:extLst>
              <a:ext uri="{FF2B5EF4-FFF2-40B4-BE49-F238E27FC236}">
                <a16:creationId xmlns:a16="http://schemas.microsoft.com/office/drawing/2014/main" id="{EF5612FC-CF31-609E-CBE0-F4771E13B424}"/>
              </a:ext>
            </a:extLst>
          </p:cNvPr>
          <p:cNvSpPr>
            <a:spLocks noGrp="1"/>
          </p:cNvSpPr>
          <p:nvPr>
            <p:ph type="body" sz="quarter" idx="10"/>
          </p:nvPr>
        </p:nvSpPr>
        <p:spPr/>
        <p:txBody>
          <a:bodyPr/>
          <a:lstStyle/>
          <a:p>
            <a:endParaRPr lang="fr-FR"/>
          </a:p>
        </p:txBody>
      </p:sp>
      <p:sp>
        <p:nvSpPr>
          <p:cNvPr id="5" name="Rectangle 4">
            <a:extLst>
              <a:ext uri="{FF2B5EF4-FFF2-40B4-BE49-F238E27FC236}">
                <a16:creationId xmlns:a16="http://schemas.microsoft.com/office/drawing/2014/main" id="{FD74CEA8-249C-288C-099E-177B7405EA7F}"/>
              </a:ext>
            </a:extLst>
          </p:cNvPr>
          <p:cNvSpPr/>
          <p:nvPr/>
        </p:nvSpPr>
        <p:spPr>
          <a:xfrm>
            <a:off x="0" y="0"/>
            <a:ext cx="12192000" cy="6858000"/>
          </a:xfrm>
          <a:prstGeom prst="rect">
            <a:avLst/>
          </a:prstGeom>
          <a:solidFill>
            <a:schemeClr val="bg2">
              <a:lumMod val="1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7" name="Image 6" descr="Une image contenant texte, boisson, Bouteille en verre, boisson alcoolisée&#10;&#10;Description générée automatiquement">
            <a:extLst>
              <a:ext uri="{FF2B5EF4-FFF2-40B4-BE49-F238E27FC236}">
                <a16:creationId xmlns:a16="http://schemas.microsoft.com/office/drawing/2014/main" id="{7930F85F-1EE5-B088-A451-42142958A12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5436" y="0"/>
            <a:ext cx="8661128" cy="6858000"/>
          </a:xfrm>
          <a:prstGeom prst="rect">
            <a:avLst/>
          </a:prstGeom>
        </p:spPr>
      </p:pic>
    </p:spTree>
    <p:extLst>
      <p:ext uri="{BB962C8B-B14F-4D97-AF65-F5344CB8AC3E}">
        <p14:creationId xmlns:p14="http://schemas.microsoft.com/office/powerpoint/2010/main" val="18915712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97298CB-A5D9-58D7-B97E-85A89DF5CE08}"/>
              </a:ext>
            </a:extLst>
          </p:cNvPr>
          <p:cNvSpPr>
            <a:spLocks noGrp="1"/>
          </p:cNvSpPr>
          <p:nvPr>
            <p:ph type="title"/>
          </p:nvPr>
        </p:nvSpPr>
        <p:spPr/>
        <p:txBody>
          <a:bodyPr>
            <a:normAutofit fontScale="90000"/>
          </a:bodyPr>
          <a:lstStyle/>
          <a:p>
            <a:r>
              <a:rPr lang="fr-FR" dirty="0">
                <a:solidFill>
                  <a:schemeClr val="tx1"/>
                </a:solidFill>
                <a:latin typeface="Tahoma" panose="020B0604030504040204" pitchFamily="34" charset="0"/>
                <a:ea typeface="Tahoma" panose="020B0604030504040204" pitchFamily="34" charset="0"/>
                <a:cs typeface="Tahoma" panose="020B0604030504040204" pitchFamily="34" charset="0"/>
              </a:rPr>
              <a:t>Partis pris stratégiques 2025</a:t>
            </a:r>
          </a:p>
        </p:txBody>
      </p:sp>
      <p:sp>
        <p:nvSpPr>
          <p:cNvPr id="3" name="Espace réservé du contenu 2">
            <a:extLst>
              <a:ext uri="{FF2B5EF4-FFF2-40B4-BE49-F238E27FC236}">
                <a16:creationId xmlns:a16="http://schemas.microsoft.com/office/drawing/2014/main" id="{406DC30F-AC3B-DE32-C087-A8871357A33F}"/>
              </a:ext>
            </a:extLst>
          </p:cNvPr>
          <p:cNvSpPr>
            <a:spLocks noGrp="1"/>
          </p:cNvSpPr>
          <p:nvPr>
            <p:ph idx="1"/>
          </p:nvPr>
        </p:nvSpPr>
        <p:spPr>
          <a:xfrm>
            <a:off x="838200" y="1143000"/>
            <a:ext cx="10899531" cy="4839697"/>
          </a:xfrm>
        </p:spPr>
        <p:txBody>
          <a:bodyPr>
            <a:normAutofit/>
          </a:bodyPr>
          <a:lstStyle/>
          <a:p>
            <a:r>
              <a:rPr lang="fr-FR" dirty="0"/>
              <a:t>Proximité et relation</a:t>
            </a:r>
            <a:endParaRPr lang="fr-FR" dirty="0">
              <a:latin typeface="Avenir Next LT Pro" panose="020B0504020202020204" pitchFamily="34" charset="0"/>
            </a:endParaRPr>
          </a:p>
          <a:p>
            <a:pPr lvl="1"/>
            <a:endParaRPr lang="fr-FR" dirty="0">
              <a:latin typeface="Avenir Next LT Pro" panose="020B0504020202020204" pitchFamily="34" charset="0"/>
            </a:endParaRPr>
          </a:p>
          <a:p>
            <a:pPr lvl="2" indent="0">
              <a:buNone/>
            </a:pPr>
            <a:r>
              <a:rPr lang="fr-FR" sz="2400" b="1" dirty="0">
                <a:latin typeface="Tahoma" panose="020B0604030504040204" pitchFamily="34" charset="0"/>
                <a:ea typeface="Tahoma" panose="020B0604030504040204" pitchFamily="34" charset="0"/>
                <a:cs typeface="Tahoma" panose="020B0604030504040204" pitchFamily="34" charset="0"/>
              </a:rPr>
              <a:t>Mettre l’humain et la proximité au cœur de la communication. </a:t>
            </a:r>
            <a:br>
              <a:rPr lang="fr-FR" sz="2400" dirty="0"/>
            </a:br>
            <a:br>
              <a:rPr lang="fr-FR" sz="2000" dirty="0">
                <a:latin typeface="Avenir Next LT Pro" panose="020B0504020202020204" pitchFamily="34" charset="0"/>
              </a:rPr>
            </a:br>
            <a:r>
              <a:rPr lang="fr-FR" sz="2000" dirty="0">
                <a:latin typeface="Avenir Next LT Pro" panose="020B0504020202020204" pitchFamily="34" charset="0"/>
              </a:rPr>
              <a:t>En 2025, incarner encore plus la relation directe et forte avec les clients : </a:t>
            </a:r>
            <a:br>
              <a:rPr lang="fr-FR" sz="2000" dirty="0">
                <a:latin typeface="Avenir Next LT Pro" panose="020B0504020202020204" pitchFamily="34" charset="0"/>
              </a:rPr>
            </a:br>
            <a:r>
              <a:rPr lang="fr-FR" sz="2000" dirty="0">
                <a:latin typeface="Avenir Next LT Pro" panose="020B0504020202020204" pitchFamily="34" charset="0"/>
              </a:rPr>
              <a:t>mettre en avant les échanges authentiques, nos pros et leur savoir-faire</a:t>
            </a:r>
            <a:br>
              <a:rPr lang="fr-FR" sz="2000" dirty="0">
                <a:latin typeface="Avenir Next LT Pro" panose="020B0504020202020204" pitchFamily="34" charset="0"/>
              </a:rPr>
            </a:br>
            <a:endParaRPr lang="fr-FR" sz="2000" dirty="0">
              <a:latin typeface="Avenir Next LT Pro" panose="020B0504020202020204" pitchFamily="34" charset="0"/>
            </a:endParaRPr>
          </a:p>
          <a:p>
            <a:pPr lvl="2" indent="0">
              <a:buNone/>
            </a:pPr>
            <a:r>
              <a:rPr lang="fr-FR" sz="2000" b="1" dirty="0">
                <a:latin typeface="Avenir Next LT Pro" panose="020B0504020202020204" pitchFamily="34" charset="0"/>
              </a:rPr>
              <a:t>Objectif : </a:t>
            </a:r>
            <a:br>
              <a:rPr lang="fr-FR" sz="2000" b="1" dirty="0">
                <a:latin typeface="Avenir Next LT Pro" panose="020B0504020202020204" pitchFamily="34" charset="0"/>
              </a:rPr>
            </a:br>
            <a:r>
              <a:rPr lang="fr-FR" sz="2000" dirty="0">
                <a:latin typeface="Avenir Next LT Pro" panose="020B0504020202020204" pitchFamily="34" charset="0"/>
              </a:rPr>
              <a:t>Consolider l’attachement émotionnel des clients en cultivant un lien de confiance basé sur l’interaction et la qualité de l’accueil.</a:t>
            </a:r>
          </a:p>
          <a:p>
            <a:pPr lvl="2"/>
            <a:endParaRPr lang="fr-FR" sz="2000" dirty="0">
              <a:latin typeface="Avenir Next LT Pro" panose="020B0504020202020204" pitchFamily="34" charset="0"/>
            </a:endParaRPr>
          </a:p>
        </p:txBody>
      </p:sp>
      <p:sp>
        <p:nvSpPr>
          <p:cNvPr id="7" name="ZoneTexte 6">
            <a:extLst>
              <a:ext uri="{FF2B5EF4-FFF2-40B4-BE49-F238E27FC236}">
                <a16:creationId xmlns:a16="http://schemas.microsoft.com/office/drawing/2014/main" id="{36963015-FAAE-5C46-8B65-6153E16C7DF1}"/>
              </a:ext>
            </a:extLst>
          </p:cNvPr>
          <p:cNvSpPr txBox="1"/>
          <p:nvPr/>
        </p:nvSpPr>
        <p:spPr>
          <a:xfrm>
            <a:off x="191233" y="1143000"/>
            <a:ext cx="948837" cy="493340"/>
          </a:xfrm>
          <a:prstGeom prst="rect">
            <a:avLst/>
          </a:prstGeom>
          <a:noFill/>
        </p:spPr>
        <p:txBody>
          <a:bodyPr wrap="square">
            <a:spAutoFit/>
          </a:bodyPr>
          <a:lstStyle/>
          <a:p>
            <a:pPr>
              <a:lnSpc>
                <a:spcPts val="2800"/>
              </a:lnSpc>
            </a:pPr>
            <a:r>
              <a:rPr kumimoji="0" lang="fr-FR" sz="4000" b="1" i="0" u="none" strike="noStrike" kern="1200" cap="none" spc="0" normalizeH="0" baseline="0" noProof="0" dirty="0">
                <a:ln>
                  <a:noFill/>
                </a:ln>
                <a:solidFill>
                  <a:schemeClr val="bg1"/>
                </a:solidFill>
                <a:effectLst/>
                <a:highlight>
                  <a:srgbClr val="8ABD24"/>
                </a:highlight>
                <a:uLnTx/>
                <a:uFillTx/>
                <a:latin typeface="Magnel" panose="02000505000000020004" pitchFamily="2" charset="0"/>
                <a:ea typeface="+mn-ea"/>
              </a:rPr>
              <a:t>#1 </a:t>
            </a:r>
            <a:endParaRPr lang="fr-FR" b="1" dirty="0">
              <a:solidFill>
                <a:schemeClr val="bg1"/>
              </a:solidFill>
              <a:highlight>
                <a:srgbClr val="8ABD24"/>
              </a:highlight>
            </a:endParaRPr>
          </a:p>
        </p:txBody>
      </p:sp>
      <p:pic>
        <p:nvPicPr>
          <p:cNvPr id="4" name="Graphique 3" descr="Badge cœur avec un remplissage uni">
            <a:extLst>
              <a:ext uri="{FF2B5EF4-FFF2-40B4-BE49-F238E27FC236}">
                <a16:creationId xmlns:a16="http://schemas.microsoft.com/office/drawing/2014/main" id="{A6B9B379-BE08-F6AE-6DB7-857135E2280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855985" y="7231"/>
            <a:ext cx="1661937" cy="1661937"/>
          </a:xfrm>
          <a:prstGeom prst="rect">
            <a:avLst/>
          </a:prstGeom>
        </p:spPr>
      </p:pic>
    </p:spTree>
    <p:extLst>
      <p:ext uri="{BB962C8B-B14F-4D97-AF65-F5344CB8AC3E}">
        <p14:creationId xmlns:p14="http://schemas.microsoft.com/office/powerpoint/2010/main" val="438347507"/>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5D6FAD5-0CCD-218D-A645-B10205CB495B}"/>
              </a:ext>
            </a:extLst>
          </p:cNvPr>
          <p:cNvSpPr>
            <a:spLocks noGrp="1"/>
          </p:cNvSpPr>
          <p:nvPr>
            <p:ph type="title"/>
          </p:nvPr>
        </p:nvSpPr>
        <p:spPr/>
        <p:txBody>
          <a:bodyPr>
            <a:normAutofit fontScale="90000"/>
          </a:bodyPr>
          <a:lstStyle/>
          <a:p>
            <a:endParaRPr lang="fr-FR"/>
          </a:p>
        </p:txBody>
      </p:sp>
      <p:sp>
        <p:nvSpPr>
          <p:cNvPr id="3" name="Espace réservé du texte 2">
            <a:extLst>
              <a:ext uri="{FF2B5EF4-FFF2-40B4-BE49-F238E27FC236}">
                <a16:creationId xmlns:a16="http://schemas.microsoft.com/office/drawing/2014/main" id="{B8F03177-C96E-D076-1F75-ED2381A35969}"/>
              </a:ext>
            </a:extLst>
          </p:cNvPr>
          <p:cNvSpPr>
            <a:spLocks noGrp="1"/>
          </p:cNvSpPr>
          <p:nvPr>
            <p:ph type="body" sz="quarter" idx="11"/>
          </p:nvPr>
        </p:nvSpPr>
        <p:spPr/>
        <p:txBody>
          <a:bodyPr>
            <a:normAutofit fontScale="85000" lnSpcReduction="20000"/>
          </a:bodyPr>
          <a:lstStyle/>
          <a:p>
            <a:endParaRPr lang="fr-FR"/>
          </a:p>
        </p:txBody>
      </p:sp>
      <p:sp>
        <p:nvSpPr>
          <p:cNvPr id="4" name="Espace réservé du texte 3">
            <a:extLst>
              <a:ext uri="{FF2B5EF4-FFF2-40B4-BE49-F238E27FC236}">
                <a16:creationId xmlns:a16="http://schemas.microsoft.com/office/drawing/2014/main" id="{EF5612FC-CF31-609E-CBE0-F4771E13B424}"/>
              </a:ext>
            </a:extLst>
          </p:cNvPr>
          <p:cNvSpPr>
            <a:spLocks noGrp="1"/>
          </p:cNvSpPr>
          <p:nvPr>
            <p:ph type="body" sz="quarter" idx="10"/>
          </p:nvPr>
        </p:nvSpPr>
        <p:spPr/>
        <p:txBody>
          <a:bodyPr/>
          <a:lstStyle/>
          <a:p>
            <a:endParaRPr lang="fr-FR"/>
          </a:p>
        </p:txBody>
      </p:sp>
      <p:sp>
        <p:nvSpPr>
          <p:cNvPr id="5" name="Rectangle 4">
            <a:extLst>
              <a:ext uri="{FF2B5EF4-FFF2-40B4-BE49-F238E27FC236}">
                <a16:creationId xmlns:a16="http://schemas.microsoft.com/office/drawing/2014/main" id="{FD74CEA8-249C-288C-099E-177B7405EA7F}"/>
              </a:ext>
            </a:extLst>
          </p:cNvPr>
          <p:cNvSpPr/>
          <p:nvPr/>
        </p:nvSpPr>
        <p:spPr>
          <a:xfrm>
            <a:off x="0" y="0"/>
            <a:ext cx="12192000" cy="6858000"/>
          </a:xfrm>
          <a:prstGeom prst="rect">
            <a:avLst/>
          </a:prstGeom>
          <a:solidFill>
            <a:schemeClr val="bg2">
              <a:lumMod val="1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7" name="Image 6" descr="Une image contenant texte, boisson, alcool, nourriture&#10;&#10;Description générée automatiquement">
            <a:extLst>
              <a:ext uri="{FF2B5EF4-FFF2-40B4-BE49-F238E27FC236}">
                <a16:creationId xmlns:a16="http://schemas.microsoft.com/office/drawing/2014/main" id="{2B99D3D1-309B-6487-3559-E913A2D98A0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5436" y="0"/>
            <a:ext cx="8661128" cy="6858000"/>
          </a:xfrm>
          <a:prstGeom prst="rect">
            <a:avLst/>
          </a:prstGeom>
        </p:spPr>
      </p:pic>
    </p:spTree>
    <p:extLst>
      <p:ext uri="{BB962C8B-B14F-4D97-AF65-F5344CB8AC3E}">
        <p14:creationId xmlns:p14="http://schemas.microsoft.com/office/powerpoint/2010/main" val="3003029272"/>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5172E9-C825-D205-4F80-69B1D43D7628}"/>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C555643F-4A7F-1340-AA9F-A7A85B8A9503}"/>
              </a:ext>
            </a:extLst>
          </p:cNvPr>
          <p:cNvSpPr/>
          <p:nvPr/>
        </p:nvSpPr>
        <p:spPr>
          <a:xfrm>
            <a:off x="0" y="0"/>
            <a:ext cx="12192000" cy="68580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a:p>
        </p:txBody>
      </p:sp>
      <p:pic>
        <p:nvPicPr>
          <p:cNvPr id="2" name="Image 1" descr="Une image contenant texte, boisson, nourriture, Bouteille en verre&#10;&#10;Description générée automatiquement">
            <a:extLst>
              <a:ext uri="{FF2B5EF4-FFF2-40B4-BE49-F238E27FC236}">
                <a16:creationId xmlns:a16="http://schemas.microsoft.com/office/drawing/2014/main" id="{35E8FE20-A8F3-A784-23AE-5DEF9AFBCC2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30208" y="0"/>
            <a:ext cx="4331583" cy="6858000"/>
          </a:xfrm>
          <a:prstGeom prst="rect">
            <a:avLst/>
          </a:prstGeom>
        </p:spPr>
      </p:pic>
    </p:spTree>
    <p:extLst>
      <p:ext uri="{BB962C8B-B14F-4D97-AF65-F5344CB8AC3E}">
        <p14:creationId xmlns:p14="http://schemas.microsoft.com/office/powerpoint/2010/main" val="4278003055"/>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73251E-EB44-D605-678F-71B269D7E690}"/>
            </a:ext>
          </a:extLst>
        </p:cNvPr>
        <p:cNvGrpSpPr/>
        <p:nvPr/>
      </p:nvGrpSpPr>
      <p:grpSpPr>
        <a:xfrm>
          <a:off x="0" y="0"/>
          <a:ext cx="0" cy="0"/>
          <a:chOff x="0" y="0"/>
          <a:chExt cx="0" cy="0"/>
        </a:xfrm>
      </p:grpSpPr>
      <p:pic>
        <p:nvPicPr>
          <p:cNvPr id="6" name="Image 5">
            <a:extLst>
              <a:ext uri="{FF2B5EF4-FFF2-40B4-BE49-F238E27FC236}">
                <a16:creationId xmlns:a16="http://schemas.microsoft.com/office/drawing/2014/main" id="{4DADBFF8-7400-62DF-3160-B59E2BC9102A}"/>
              </a:ext>
            </a:extLst>
          </p:cNvPr>
          <p:cNvPicPr>
            <a:picLocks noChangeAspect="1"/>
          </p:cNvPicPr>
          <p:nvPr/>
        </p:nvPicPr>
        <p:blipFill>
          <a:blip r:embed="rId2"/>
          <a:srcRect t="28209" b="16146"/>
          <a:stretch/>
        </p:blipFill>
        <p:spPr>
          <a:xfrm>
            <a:off x="-132735" y="0"/>
            <a:ext cx="12324735" cy="6858000"/>
          </a:xfrm>
          <a:prstGeom prst="rect">
            <a:avLst/>
          </a:prstGeom>
        </p:spPr>
      </p:pic>
      <p:sp>
        <p:nvSpPr>
          <p:cNvPr id="4" name="Rectangle 3">
            <a:extLst>
              <a:ext uri="{FF2B5EF4-FFF2-40B4-BE49-F238E27FC236}">
                <a16:creationId xmlns:a16="http://schemas.microsoft.com/office/drawing/2014/main" id="{801B2669-C108-3F02-DD5C-F8DF73DE9C0C}"/>
              </a:ext>
            </a:extLst>
          </p:cNvPr>
          <p:cNvSpPr/>
          <p:nvPr/>
        </p:nvSpPr>
        <p:spPr>
          <a:xfrm>
            <a:off x="2659640" y="0"/>
            <a:ext cx="6490221" cy="6858000"/>
          </a:xfrm>
          <a:prstGeom prst="rect">
            <a:avLst/>
          </a:prstGeom>
          <a:solidFill>
            <a:schemeClr val="bg1">
              <a:alpha val="76078"/>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7" name="ZoneTexte 6">
            <a:extLst>
              <a:ext uri="{FF2B5EF4-FFF2-40B4-BE49-F238E27FC236}">
                <a16:creationId xmlns:a16="http://schemas.microsoft.com/office/drawing/2014/main" id="{42009B3F-703A-694B-E4BF-7DD0C3B937D0}"/>
              </a:ext>
            </a:extLst>
          </p:cNvPr>
          <p:cNvSpPr txBox="1"/>
          <p:nvPr/>
        </p:nvSpPr>
        <p:spPr>
          <a:xfrm>
            <a:off x="4583594" y="3352360"/>
            <a:ext cx="2480522" cy="369332"/>
          </a:xfrm>
          <a:prstGeom prst="rect">
            <a:avLst/>
          </a:prstGeom>
          <a:noFill/>
        </p:spPr>
        <p:txBody>
          <a:bodyPr wrap="square" rtlCol="0">
            <a:spAutoFit/>
          </a:bodyPr>
          <a:lstStyle/>
          <a:p>
            <a:pPr algn="ctr"/>
            <a:r>
              <a:rPr lang="fr-FR" b="1" dirty="0">
                <a:solidFill>
                  <a:schemeClr val="accent6">
                    <a:lumMod val="50000"/>
                  </a:schemeClr>
                </a:solidFill>
                <a:latin typeface="Tahoma" panose="020B0604030504040204" pitchFamily="34" charset="0"/>
                <a:ea typeface="Tahoma" panose="020B0604030504040204" pitchFamily="34" charset="0"/>
                <a:cs typeface="Tahoma" panose="020B0604030504040204" pitchFamily="34" charset="0"/>
              </a:rPr>
              <a:t>AVRIL</a:t>
            </a:r>
          </a:p>
        </p:txBody>
      </p:sp>
      <p:cxnSp>
        <p:nvCxnSpPr>
          <p:cNvPr id="9" name="Connecteur droit 8">
            <a:extLst>
              <a:ext uri="{FF2B5EF4-FFF2-40B4-BE49-F238E27FC236}">
                <a16:creationId xmlns:a16="http://schemas.microsoft.com/office/drawing/2014/main" id="{B636509E-1359-E45F-628A-7F161C7224BA}"/>
              </a:ext>
            </a:extLst>
          </p:cNvPr>
          <p:cNvCxnSpPr>
            <a:cxnSpLocks/>
          </p:cNvCxnSpPr>
          <p:nvPr/>
        </p:nvCxnSpPr>
        <p:spPr>
          <a:xfrm>
            <a:off x="4646737" y="3753013"/>
            <a:ext cx="2417379" cy="0"/>
          </a:xfrm>
          <a:prstGeom prst="line">
            <a:avLst/>
          </a:prstGeom>
          <a:ln w="12700">
            <a:solidFill>
              <a:schemeClr val="accent6">
                <a:lumMod val="50000"/>
              </a:schemeClr>
            </a:solidFill>
            <a:prstDash val="solid"/>
          </a:ln>
        </p:spPr>
        <p:style>
          <a:lnRef idx="2">
            <a:schemeClr val="accent1"/>
          </a:lnRef>
          <a:fillRef idx="0">
            <a:schemeClr val="accent1"/>
          </a:fillRef>
          <a:effectRef idx="1">
            <a:schemeClr val="accent1"/>
          </a:effectRef>
          <a:fontRef idx="minor">
            <a:schemeClr val="tx1"/>
          </a:fontRef>
        </p:style>
      </p:cxnSp>
      <p:sp>
        <p:nvSpPr>
          <p:cNvPr id="12" name="ZoneTexte 11">
            <a:extLst>
              <a:ext uri="{FF2B5EF4-FFF2-40B4-BE49-F238E27FC236}">
                <a16:creationId xmlns:a16="http://schemas.microsoft.com/office/drawing/2014/main" id="{6A23D2FD-AB0E-F4FC-0328-812761C22B0D}"/>
              </a:ext>
            </a:extLst>
          </p:cNvPr>
          <p:cNvSpPr txBox="1"/>
          <p:nvPr/>
        </p:nvSpPr>
        <p:spPr>
          <a:xfrm>
            <a:off x="4799375" y="3901766"/>
            <a:ext cx="2048959" cy="707886"/>
          </a:xfrm>
          <a:prstGeom prst="rect">
            <a:avLst/>
          </a:prstGeom>
          <a:noFill/>
        </p:spPr>
        <p:txBody>
          <a:bodyPr wrap="none" rtlCol="0">
            <a:spAutoFit/>
          </a:bodyPr>
          <a:lstStyle/>
          <a:p>
            <a:r>
              <a:rPr lang="fr-FR" sz="4000" b="1" dirty="0">
                <a:solidFill>
                  <a:schemeClr val="accent6">
                    <a:lumMod val="50000"/>
                  </a:schemeClr>
                </a:solidFill>
                <a:latin typeface="Tahoma" panose="020B0604030504040204" pitchFamily="34" charset="0"/>
                <a:ea typeface="Tahoma" panose="020B0604030504040204" pitchFamily="34" charset="0"/>
                <a:cs typeface="Tahoma" panose="020B0604030504040204" pitchFamily="34" charset="0"/>
              </a:rPr>
              <a:t>Pâques</a:t>
            </a:r>
          </a:p>
        </p:txBody>
      </p:sp>
      <p:cxnSp>
        <p:nvCxnSpPr>
          <p:cNvPr id="3" name="Connecteur droit 2">
            <a:extLst>
              <a:ext uri="{FF2B5EF4-FFF2-40B4-BE49-F238E27FC236}">
                <a16:creationId xmlns:a16="http://schemas.microsoft.com/office/drawing/2014/main" id="{7E607DEB-E4F3-F159-AA51-A3A0BCABFEF5}"/>
              </a:ext>
            </a:extLst>
          </p:cNvPr>
          <p:cNvCxnSpPr>
            <a:cxnSpLocks/>
          </p:cNvCxnSpPr>
          <p:nvPr/>
        </p:nvCxnSpPr>
        <p:spPr>
          <a:xfrm>
            <a:off x="4646737" y="3352360"/>
            <a:ext cx="2417379" cy="0"/>
          </a:xfrm>
          <a:prstGeom prst="line">
            <a:avLst/>
          </a:prstGeom>
          <a:ln w="12700">
            <a:solidFill>
              <a:schemeClr val="accent6">
                <a:lumMod val="50000"/>
              </a:schemeClr>
            </a:solidFill>
            <a:prstDash val="solid"/>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653327258"/>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AD3FF0-7972-0DF3-7804-92D873DE3C4E}"/>
            </a:ext>
          </a:extLst>
        </p:cNvPr>
        <p:cNvGrpSpPr/>
        <p:nvPr/>
      </p:nvGrpSpPr>
      <p:grpSpPr>
        <a:xfrm>
          <a:off x="0" y="0"/>
          <a:ext cx="0" cy="0"/>
          <a:chOff x="0" y="0"/>
          <a:chExt cx="0" cy="0"/>
        </a:xfrm>
      </p:grpSpPr>
      <p:sp>
        <p:nvSpPr>
          <p:cNvPr id="8" name="ZoneTexte 7">
            <a:extLst>
              <a:ext uri="{FF2B5EF4-FFF2-40B4-BE49-F238E27FC236}">
                <a16:creationId xmlns:a16="http://schemas.microsoft.com/office/drawing/2014/main" id="{A4EAA15D-8B6B-EF9C-32E5-0B27109C9577}"/>
              </a:ext>
            </a:extLst>
          </p:cNvPr>
          <p:cNvSpPr txBox="1"/>
          <p:nvPr/>
        </p:nvSpPr>
        <p:spPr>
          <a:xfrm>
            <a:off x="6190518" y="1703120"/>
            <a:ext cx="4594163" cy="1815882"/>
          </a:xfrm>
          <a:prstGeom prst="rect">
            <a:avLst/>
          </a:prstGeom>
          <a:noFill/>
        </p:spPr>
        <p:txBody>
          <a:bodyPr wrap="square">
            <a:spAutoFit/>
          </a:bodyPr>
          <a:lstStyle/>
          <a:p>
            <a:r>
              <a:rPr lang="fr-FR" dirty="0">
                <a:latin typeface="Tahoma" panose="020B0604030504040204" pitchFamily="34" charset="0"/>
                <a:ea typeface="Tahoma" panose="020B0604030504040204" pitchFamily="34" charset="0"/>
                <a:cs typeface="Tahoma" panose="020B0604030504040204" pitchFamily="34" charset="0"/>
              </a:rPr>
              <a:t>Avril est le grand mois de </a:t>
            </a:r>
            <a:r>
              <a:rPr lang="fr-FR" sz="4000" b="1" dirty="0">
                <a:latin typeface="Tahoma" panose="020B0604030504040204" pitchFamily="34" charset="0"/>
                <a:ea typeface="Tahoma" panose="020B0604030504040204" pitchFamily="34" charset="0"/>
                <a:cs typeface="Tahoma" panose="020B0604030504040204" pitchFamily="34" charset="0"/>
              </a:rPr>
              <a:t>Pâques,</a:t>
            </a:r>
          </a:p>
          <a:p>
            <a:r>
              <a:rPr lang="fr-FR" dirty="0">
                <a:latin typeface="Tahoma" panose="020B0604030504040204" pitchFamily="34" charset="0"/>
                <a:ea typeface="Tahoma" panose="020B0604030504040204" pitchFamily="34" charset="0"/>
                <a:cs typeface="Tahoma" panose="020B0604030504040204" pitchFamily="34" charset="0"/>
              </a:rPr>
              <a:t>une opportunité pour attirer les familles avec des offres festives et gourmandes autour du chocolat et des repas de fête.</a:t>
            </a:r>
          </a:p>
        </p:txBody>
      </p:sp>
      <p:sp>
        <p:nvSpPr>
          <p:cNvPr id="9" name="Triangle isocèle 8">
            <a:extLst>
              <a:ext uri="{FF2B5EF4-FFF2-40B4-BE49-F238E27FC236}">
                <a16:creationId xmlns:a16="http://schemas.microsoft.com/office/drawing/2014/main" id="{7CBFC527-2CC1-720F-EF7C-409DB61AA37E}"/>
              </a:ext>
            </a:extLst>
          </p:cNvPr>
          <p:cNvSpPr/>
          <p:nvPr/>
        </p:nvSpPr>
        <p:spPr>
          <a:xfrm rot="5400000">
            <a:off x="4092635" y="2055114"/>
            <a:ext cx="2154115" cy="1204546"/>
          </a:xfrm>
          <a:prstGeom prst="triangle">
            <a:avLst/>
          </a:prstGeom>
          <a:solidFill>
            <a:srgbClr val="52646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ZoneTexte 9">
            <a:extLst>
              <a:ext uri="{FF2B5EF4-FFF2-40B4-BE49-F238E27FC236}">
                <a16:creationId xmlns:a16="http://schemas.microsoft.com/office/drawing/2014/main" id="{FB369F96-E1C1-7CE0-F0AA-DDD3E1C4B19B}"/>
              </a:ext>
            </a:extLst>
          </p:cNvPr>
          <p:cNvSpPr txBox="1"/>
          <p:nvPr/>
        </p:nvSpPr>
        <p:spPr>
          <a:xfrm>
            <a:off x="446210" y="2149556"/>
            <a:ext cx="3607044" cy="1015663"/>
          </a:xfrm>
          <a:prstGeom prst="rect">
            <a:avLst/>
          </a:prstGeom>
          <a:noFill/>
        </p:spPr>
        <p:txBody>
          <a:bodyPr wrap="square">
            <a:spAutoFit/>
          </a:bodyPr>
          <a:lstStyle/>
          <a:p>
            <a:r>
              <a:rPr lang="fr-FR" sz="6000" b="1" dirty="0">
                <a:latin typeface="Tahoma" panose="020B0604030504040204" pitchFamily="34" charset="0"/>
                <a:ea typeface="Tahoma" panose="020B0604030504040204" pitchFamily="34" charset="0"/>
                <a:cs typeface="Tahoma" panose="020B0604030504040204" pitchFamily="34" charset="0"/>
              </a:rPr>
              <a:t>Avril</a:t>
            </a:r>
          </a:p>
        </p:txBody>
      </p:sp>
    </p:spTree>
    <p:extLst>
      <p:ext uri="{BB962C8B-B14F-4D97-AF65-F5344CB8AC3E}">
        <p14:creationId xmlns:p14="http://schemas.microsoft.com/office/powerpoint/2010/main" val="4060669312"/>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931A2D7-9160-02FC-9536-3B0538090B76}"/>
              </a:ext>
            </a:extLst>
          </p:cNvPr>
          <p:cNvSpPr/>
          <p:nvPr/>
        </p:nvSpPr>
        <p:spPr>
          <a:xfrm>
            <a:off x="0" y="0"/>
            <a:ext cx="12192000" cy="68580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a:p>
        </p:txBody>
      </p:sp>
      <p:pic>
        <p:nvPicPr>
          <p:cNvPr id="5" name="Image 4" descr="Une image contenant texte, fleur, menu, signe&#10;&#10;Description générée automatiquement">
            <a:extLst>
              <a:ext uri="{FF2B5EF4-FFF2-40B4-BE49-F238E27FC236}">
                <a16:creationId xmlns:a16="http://schemas.microsoft.com/office/drawing/2014/main" id="{D535A7E3-68B5-B814-3156-989B0BECD5A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02182" y="0"/>
            <a:ext cx="3547138" cy="6858000"/>
          </a:xfrm>
          <a:prstGeom prst="rect">
            <a:avLst/>
          </a:prstGeom>
        </p:spPr>
      </p:pic>
      <p:pic>
        <p:nvPicPr>
          <p:cNvPr id="7" name="Image 6" descr="Une image contenant texte, viande, nourriture, menu&#10;&#10;Description générée automatiquement">
            <a:extLst>
              <a:ext uri="{FF2B5EF4-FFF2-40B4-BE49-F238E27FC236}">
                <a16:creationId xmlns:a16="http://schemas.microsoft.com/office/drawing/2014/main" id="{F1B3032D-AA1C-E53B-4F0E-B9CCBC889A5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76179" y="0"/>
            <a:ext cx="3547138" cy="6858000"/>
          </a:xfrm>
          <a:prstGeom prst="rect">
            <a:avLst/>
          </a:prstGeom>
        </p:spPr>
      </p:pic>
    </p:spTree>
    <p:extLst>
      <p:ext uri="{BB962C8B-B14F-4D97-AF65-F5344CB8AC3E}">
        <p14:creationId xmlns:p14="http://schemas.microsoft.com/office/powerpoint/2010/main" val="4036589569"/>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0CBB48-A893-6F08-772D-6D5BC10C0F31}"/>
            </a:ext>
          </a:extLst>
        </p:cNvPr>
        <p:cNvGrpSpPr/>
        <p:nvPr/>
      </p:nvGrpSpPr>
      <p:grpSpPr>
        <a:xfrm>
          <a:off x="0" y="0"/>
          <a:ext cx="0" cy="0"/>
          <a:chOff x="0" y="0"/>
          <a:chExt cx="0" cy="0"/>
        </a:xfrm>
      </p:grpSpPr>
      <p:sp>
        <p:nvSpPr>
          <p:cNvPr id="8" name="Rectangle 7">
            <a:extLst>
              <a:ext uri="{FF2B5EF4-FFF2-40B4-BE49-F238E27FC236}">
                <a16:creationId xmlns:a16="http://schemas.microsoft.com/office/drawing/2014/main" id="{437D2522-A411-AEDF-E722-2A30EC2C6A8C}"/>
              </a:ext>
            </a:extLst>
          </p:cNvPr>
          <p:cNvSpPr/>
          <p:nvPr/>
        </p:nvSpPr>
        <p:spPr>
          <a:xfrm>
            <a:off x="0" y="0"/>
            <a:ext cx="12192000" cy="68580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a:p>
        </p:txBody>
      </p:sp>
      <p:pic>
        <p:nvPicPr>
          <p:cNvPr id="3" name="Image 2" descr="Une image contenant texte, nourriture, menu, légume&#10;&#10;Description générée automatiquement">
            <a:extLst>
              <a:ext uri="{FF2B5EF4-FFF2-40B4-BE49-F238E27FC236}">
                <a16:creationId xmlns:a16="http://schemas.microsoft.com/office/drawing/2014/main" id="{A295F550-9F8F-AF3C-81EE-EAAE337F4F5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6585" y="1306285"/>
            <a:ext cx="2776104" cy="4572000"/>
          </a:xfrm>
          <a:prstGeom prst="rect">
            <a:avLst/>
          </a:prstGeom>
        </p:spPr>
      </p:pic>
      <p:pic>
        <p:nvPicPr>
          <p:cNvPr id="6" name="Image 5" descr="Une image contenant texte, Snack, dessert, produits de boulangerie&#10;&#10;Description générée automatiquement">
            <a:extLst>
              <a:ext uri="{FF2B5EF4-FFF2-40B4-BE49-F238E27FC236}">
                <a16:creationId xmlns:a16="http://schemas.microsoft.com/office/drawing/2014/main" id="{259EC850-A135-4696-FCBC-F3AE807DDC6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07094" y="1306284"/>
            <a:ext cx="2776105" cy="4572001"/>
          </a:xfrm>
          <a:prstGeom prst="rect">
            <a:avLst/>
          </a:prstGeom>
        </p:spPr>
      </p:pic>
      <p:pic>
        <p:nvPicPr>
          <p:cNvPr id="10" name="Image 9" descr="Une image contenant texte, Snack, produits de boulangerie, Restauration rapide&#10;&#10;Description générée automatiquement">
            <a:extLst>
              <a:ext uri="{FF2B5EF4-FFF2-40B4-BE49-F238E27FC236}">
                <a16:creationId xmlns:a16="http://schemas.microsoft.com/office/drawing/2014/main" id="{052622CC-186D-DF99-C0FE-28C2AA3737B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83199" y="1306284"/>
            <a:ext cx="2776104" cy="4572001"/>
          </a:xfrm>
          <a:prstGeom prst="rect">
            <a:avLst/>
          </a:prstGeom>
        </p:spPr>
      </p:pic>
    </p:spTree>
    <p:extLst>
      <p:ext uri="{BB962C8B-B14F-4D97-AF65-F5344CB8AC3E}">
        <p14:creationId xmlns:p14="http://schemas.microsoft.com/office/powerpoint/2010/main" val="2437675740"/>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7E0E9E-660B-F729-FAC0-73E08C5535E1}"/>
            </a:ext>
          </a:extLst>
        </p:cNvPr>
        <p:cNvGrpSpPr/>
        <p:nvPr/>
      </p:nvGrpSpPr>
      <p:grpSpPr>
        <a:xfrm>
          <a:off x="0" y="0"/>
          <a:ext cx="0" cy="0"/>
          <a:chOff x="0" y="0"/>
          <a:chExt cx="0" cy="0"/>
        </a:xfrm>
      </p:grpSpPr>
      <p:sp>
        <p:nvSpPr>
          <p:cNvPr id="8" name="Rectangle 7">
            <a:extLst>
              <a:ext uri="{FF2B5EF4-FFF2-40B4-BE49-F238E27FC236}">
                <a16:creationId xmlns:a16="http://schemas.microsoft.com/office/drawing/2014/main" id="{64B5D872-6C9F-FCEE-238F-FCABB8E37B76}"/>
              </a:ext>
            </a:extLst>
          </p:cNvPr>
          <p:cNvSpPr/>
          <p:nvPr/>
        </p:nvSpPr>
        <p:spPr>
          <a:xfrm>
            <a:off x="0" y="0"/>
            <a:ext cx="12192000" cy="68580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a:p>
        </p:txBody>
      </p:sp>
      <p:pic>
        <p:nvPicPr>
          <p:cNvPr id="2" name="Image 1" descr="Une image contenant texte, nourriture, menu&#10;&#10;Description générée automatiquement">
            <a:extLst>
              <a:ext uri="{FF2B5EF4-FFF2-40B4-BE49-F238E27FC236}">
                <a16:creationId xmlns:a16="http://schemas.microsoft.com/office/drawing/2014/main" id="{6049E7B3-F00D-70F5-72D5-9C2AC251521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6468" y="1629156"/>
            <a:ext cx="10799064" cy="3599688"/>
          </a:xfrm>
          <a:prstGeom prst="rect">
            <a:avLst/>
          </a:prstGeom>
        </p:spPr>
      </p:pic>
    </p:spTree>
    <p:extLst>
      <p:ext uri="{BB962C8B-B14F-4D97-AF65-F5344CB8AC3E}">
        <p14:creationId xmlns:p14="http://schemas.microsoft.com/office/powerpoint/2010/main" val="992558629"/>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C25016-EBFF-031A-F285-C547ECCF9EB2}"/>
            </a:ext>
          </a:extLst>
        </p:cNvPr>
        <p:cNvGrpSpPr/>
        <p:nvPr/>
      </p:nvGrpSpPr>
      <p:grpSpPr>
        <a:xfrm>
          <a:off x="0" y="0"/>
          <a:ext cx="0" cy="0"/>
          <a:chOff x="0" y="0"/>
          <a:chExt cx="0" cy="0"/>
        </a:xfrm>
      </p:grpSpPr>
      <p:sp>
        <p:nvSpPr>
          <p:cNvPr id="8" name="Rectangle 7">
            <a:extLst>
              <a:ext uri="{FF2B5EF4-FFF2-40B4-BE49-F238E27FC236}">
                <a16:creationId xmlns:a16="http://schemas.microsoft.com/office/drawing/2014/main" id="{B7C3EB72-87CB-2032-8A6E-62E02F29F879}"/>
              </a:ext>
            </a:extLst>
          </p:cNvPr>
          <p:cNvSpPr/>
          <p:nvPr/>
        </p:nvSpPr>
        <p:spPr>
          <a:xfrm>
            <a:off x="0" y="0"/>
            <a:ext cx="12192000" cy="68580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a:p>
        </p:txBody>
      </p:sp>
      <p:pic>
        <p:nvPicPr>
          <p:cNvPr id="4" name="Image 3" descr="Une image contenant texte, Snack, produits de boulangerie, nourriture&#10;&#10;Description générée automatiquement">
            <a:extLst>
              <a:ext uri="{FF2B5EF4-FFF2-40B4-BE49-F238E27FC236}">
                <a16:creationId xmlns:a16="http://schemas.microsoft.com/office/drawing/2014/main" id="{326081A7-313F-B459-CEF2-C075329ED3B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52619" y="0"/>
            <a:ext cx="4164156" cy="6858000"/>
          </a:xfrm>
          <a:prstGeom prst="rect">
            <a:avLst/>
          </a:prstGeom>
        </p:spPr>
      </p:pic>
      <p:pic>
        <p:nvPicPr>
          <p:cNvPr id="6" name="Image 5" descr="Une image contenant texte, menu, nourriture, Snack&#10;&#10;Description générée automatiquement">
            <a:extLst>
              <a:ext uri="{FF2B5EF4-FFF2-40B4-BE49-F238E27FC236}">
                <a16:creationId xmlns:a16="http://schemas.microsoft.com/office/drawing/2014/main" id="{E9C243B1-7A14-0CD1-0E02-470520B1E4E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40539" y="0"/>
            <a:ext cx="4164156" cy="6858000"/>
          </a:xfrm>
          <a:prstGeom prst="rect">
            <a:avLst/>
          </a:prstGeom>
        </p:spPr>
      </p:pic>
    </p:spTree>
    <p:extLst>
      <p:ext uri="{BB962C8B-B14F-4D97-AF65-F5344CB8AC3E}">
        <p14:creationId xmlns:p14="http://schemas.microsoft.com/office/powerpoint/2010/main" val="1618775304"/>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A995A4-F9A8-639C-9619-5D01C248857A}"/>
            </a:ext>
          </a:extLst>
        </p:cNvPr>
        <p:cNvGrpSpPr/>
        <p:nvPr/>
      </p:nvGrpSpPr>
      <p:grpSpPr>
        <a:xfrm>
          <a:off x="0" y="0"/>
          <a:ext cx="0" cy="0"/>
          <a:chOff x="0" y="0"/>
          <a:chExt cx="0" cy="0"/>
        </a:xfrm>
      </p:grpSpPr>
      <p:pic>
        <p:nvPicPr>
          <p:cNvPr id="6" name="Image 5">
            <a:extLst>
              <a:ext uri="{FF2B5EF4-FFF2-40B4-BE49-F238E27FC236}">
                <a16:creationId xmlns:a16="http://schemas.microsoft.com/office/drawing/2014/main" id="{9ABA93B0-9252-44ED-774E-0EDC8ED3DD1B}"/>
              </a:ext>
            </a:extLst>
          </p:cNvPr>
          <p:cNvPicPr>
            <a:picLocks noChangeAspect="1"/>
          </p:cNvPicPr>
          <p:nvPr/>
        </p:nvPicPr>
        <p:blipFill>
          <a:blip r:embed="rId2"/>
          <a:stretch>
            <a:fillRect/>
          </a:stretch>
        </p:blipFill>
        <p:spPr>
          <a:xfrm>
            <a:off x="0" y="0"/>
            <a:ext cx="12192000" cy="6858000"/>
          </a:xfrm>
          <a:prstGeom prst="rect">
            <a:avLst/>
          </a:prstGeom>
        </p:spPr>
      </p:pic>
      <p:sp>
        <p:nvSpPr>
          <p:cNvPr id="4" name="Rectangle 3">
            <a:extLst>
              <a:ext uri="{FF2B5EF4-FFF2-40B4-BE49-F238E27FC236}">
                <a16:creationId xmlns:a16="http://schemas.microsoft.com/office/drawing/2014/main" id="{91ACA50D-EE86-1B54-6B2A-9EDAA09BEDCE}"/>
              </a:ext>
            </a:extLst>
          </p:cNvPr>
          <p:cNvSpPr/>
          <p:nvPr/>
        </p:nvSpPr>
        <p:spPr>
          <a:xfrm>
            <a:off x="2659640" y="0"/>
            <a:ext cx="6490221" cy="6858000"/>
          </a:xfrm>
          <a:prstGeom prst="rect">
            <a:avLst/>
          </a:prstGeom>
          <a:solidFill>
            <a:schemeClr val="bg1">
              <a:alpha val="76078"/>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7" name="ZoneTexte 6">
            <a:extLst>
              <a:ext uri="{FF2B5EF4-FFF2-40B4-BE49-F238E27FC236}">
                <a16:creationId xmlns:a16="http://schemas.microsoft.com/office/drawing/2014/main" id="{40916327-30A7-1FBD-AC67-BD911FF09FED}"/>
              </a:ext>
            </a:extLst>
          </p:cNvPr>
          <p:cNvSpPr txBox="1"/>
          <p:nvPr/>
        </p:nvSpPr>
        <p:spPr>
          <a:xfrm>
            <a:off x="4583594" y="3352360"/>
            <a:ext cx="2480522" cy="369332"/>
          </a:xfrm>
          <a:prstGeom prst="rect">
            <a:avLst/>
          </a:prstGeom>
          <a:noFill/>
        </p:spPr>
        <p:txBody>
          <a:bodyPr wrap="square" rtlCol="0">
            <a:spAutoFit/>
          </a:bodyPr>
          <a:lstStyle/>
          <a:p>
            <a:pPr algn="ctr"/>
            <a:r>
              <a:rPr lang="fr-FR" b="1" dirty="0">
                <a:solidFill>
                  <a:schemeClr val="accent6">
                    <a:lumMod val="50000"/>
                  </a:schemeClr>
                </a:solidFill>
                <a:latin typeface="Tahoma" panose="020B0604030504040204" pitchFamily="34" charset="0"/>
                <a:ea typeface="Tahoma" panose="020B0604030504040204" pitchFamily="34" charset="0"/>
                <a:cs typeface="Tahoma" panose="020B0604030504040204" pitchFamily="34" charset="0"/>
              </a:rPr>
              <a:t>MAI</a:t>
            </a:r>
          </a:p>
        </p:txBody>
      </p:sp>
      <p:cxnSp>
        <p:nvCxnSpPr>
          <p:cNvPr id="9" name="Connecteur droit 8">
            <a:extLst>
              <a:ext uri="{FF2B5EF4-FFF2-40B4-BE49-F238E27FC236}">
                <a16:creationId xmlns:a16="http://schemas.microsoft.com/office/drawing/2014/main" id="{FE510EA5-CD86-3B05-AE12-89472F755FC6}"/>
              </a:ext>
            </a:extLst>
          </p:cNvPr>
          <p:cNvCxnSpPr>
            <a:cxnSpLocks/>
          </p:cNvCxnSpPr>
          <p:nvPr/>
        </p:nvCxnSpPr>
        <p:spPr>
          <a:xfrm>
            <a:off x="4646737" y="3753013"/>
            <a:ext cx="2417379" cy="0"/>
          </a:xfrm>
          <a:prstGeom prst="line">
            <a:avLst/>
          </a:prstGeom>
          <a:ln w="12700">
            <a:solidFill>
              <a:schemeClr val="accent6">
                <a:lumMod val="50000"/>
              </a:schemeClr>
            </a:solidFill>
            <a:prstDash val="solid"/>
          </a:ln>
        </p:spPr>
        <p:style>
          <a:lnRef idx="2">
            <a:schemeClr val="accent1"/>
          </a:lnRef>
          <a:fillRef idx="0">
            <a:schemeClr val="accent1"/>
          </a:fillRef>
          <a:effectRef idx="1">
            <a:schemeClr val="accent1"/>
          </a:effectRef>
          <a:fontRef idx="minor">
            <a:schemeClr val="tx1"/>
          </a:fontRef>
        </p:style>
      </p:cxnSp>
      <p:sp>
        <p:nvSpPr>
          <p:cNvPr id="12" name="ZoneTexte 11">
            <a:extLst>
              <a:ext uri="{FF2B5EF4-FFF2-40B4-BE49-F238E27FC236}">
                <a16:creationId xmlns:a16="http://schemas.microsoft.com/office/drawing/2014/main" id="{772FCC1E-801A-8A87-0C29-A20B9D55933D}"/>
              </a:ext>
            </a:extLst>
          </p:cNvPr>
          <p:cNvSpPr txBox="1"/>
          <p:nvPr/>
        </p:nvSpPr>
        <p:spPr>
          <a:xfrm>
            <a:off x="3900836" y="3901766"/>
            <a:ext cx="4007828" cy="707886"/>
          </a:xfrm>
          <a:prstGeom prst="rect">
            <a:avLst/>
          </a:prstGeom>
          <a:noFill/>
        </p:spPr>
        <p:txBody>
          <a:bodyPr wrap="none" rtlCol="0">
            <a:spAutoFit/>
          </a:bodyPr>
          <a:lstStyle/>
          <a:p>
            <a:r>
              <a:rPr lang="fr-FR" sz="4000" b="1" dirty="0">
                <a:solidFill>
                  <a:schemeClr val="accent6">
                    <a:lumMod val="50000"/>
                  </a:schemeClr>
                </a:solidFill>
                <a:latin typeface="Tahoma" panose="020B0604030504040204" pitchFamily="34" charset="0"/>
                <a:ea typeface="Tahoma" panose="020B0604030504040204" pitchFamily="34" charset="0"/>
                <a:cs typeface="Tahoma" panose="020B0604030504040204" pitchFamily="34" charset="0"/>
              </a:rPr>
              <a:t>LE COLLECTOR</a:t>
            </a:r>
          </a:p>
        </p:txBody>
      </p:sp>
      <p:cxnSp>
        <p:nvCxnSpPr>
          <p:cNvPr id="3" name="Connecteur droit 2">
            <a:extLst>
              <a:ext uri="{FF2B5EF4-FFF2-40B4-BE49-F238E27FC236}">
                <a16:creationId xmlns:a16="http://schemas.microsoft.com/office/drawing/2014/main" id="{3C3B96FA-56ED-CA7A-50B7-0720133A9BFB}"/>
              </a:ext>
            </a:extLst>
          </p:cNvPr>
          <p:cNvCxnSpPr>
            <a:cxnSpLocks/>
          </p:cNvCxnSpPr>
          <p:nvPr/>
        </p:nvCxnSpPr>
        <p:spPr>
          <a:xfrm>
            <a:off x="4646737" y="3352360"/>
            <a:ext cx="2417379" cy="0"/>
          </a:xfrm>
          <a:prstGeom prst="line">
            <a:avLst/>
          </a:prstGeom>
          <a:ln w="12700">
            <a:solidFill>
              <a:schemeClr val="accent6">
                <a:lumMod val="50000"/>
              </a:schemeClr>
            </a:solidFill>
            <a:prstDash val="solid"/>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698190331"/>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19D11D-E06C-36DC-DE04-AD7D1A2E9922}"/>
            </a:ext>
          </a:extLst>
        </p:cNvPr>
        <p:cNvGrpSpPr/>
        <p:nvPr/>
      </p:nvGrpSpPr>
      <p:grpSpPr>
        <a:xfrm>
          <a:off x="0" y="0"/>
          <a:ext cx="0" cy="0"/>
          <a:chOff x="0" y="0"/>
          <a:chExt cx="0" cy="0"/>
        </a:xfrm>
      </p:grpSpPr>
      <p:sp>
        <p:nvSpPr>
          <p:cNvPr id="8" name="ZoneTexte 7">
            <a:extLst>
              <a:ext uri="{FF2B5EF4-FFF2-40B4-BE49-F238E27FC236}">
                <a16:creationId xmlns:a16="http://schemas.microsoft.com/office/drawing/2014/main" id="{7710F358-F790-7D95-B1E6-E63F495C02AF}"/>
              </a:ext>
            </a:extLst>
          </p:cNvPr>
          <p:cNvSpPr txBox="1"/>
          <p:nvPr/>
        </p:nvSpPr>
        <p:spPr>
          <a:xfrm>
            <a:off x="6190518" y="1703120"/>
            <a:ext cx="4594163" cy="2062103"/>
          </a:xfrm>
          <a:prstGeom prst="rect">
            <a:avLst/>
          </a:prstGeom>
          <a:noFill/>
        </p:spPr>
        <p:txBody>
          <a:bodyPr wrap="square">
            <a:spAutoFit/>
          </a:bodyPr>
          <a:lstStyle/>
          <a:p>
            <a:r>
              <a:rPr lang="fr-FR" dirty="0">
                <a:latin typeface="Tahoma" panose="020B0604030504040204" pitchFamily="34" charset="0"/>
                <a:ea typeface="Tahoma" panose="020B0604030504040204" pitchFamily="34" charset="0"/>
                <a:cs typeface="Tahoma" panose="020B0604030504040204" pitchFamily="34" charset="0"/>
              </a:rPr>
              <a:t>Mai marque l’un des temps forts </a:t>
            </a:r>
            <a:br>
              <a:rPr lang="fr-FR" dirty="0">
                <a:latin typeface="Tahoma" panose="020B0604030504040204" pitchFamily="34" charset="0"/>
                <a:ea typeface="Tahoma" panose="020B0604030504040204" pitchFamily="34" charset="0"/>
                <a:cs typeface="Tahoma" panose="020B0604030504040204" pitchFamily="34" charset="0"/>
              </a:rPr>
            </a:br>
            <a:r>
              <a:rPr lang="fr-FR" dirty="0">
                <a:latin typeface="Tahoma" panose="020B0604030504040204" pitchFamily="34" charset="0"/>
                <a:ea typeface="Tahoma" panose="020B0604030504040204" pitchFamily="34" charset="0"/>
                <a:cs typeface="Tahoma" panose="020B0604030504040204" pitchFamily="34" charset="0"/>
              </a:rPr>
              <a:t>de l’année avec le </a:t>
            </a:r>
            <a:br>
              <a:rPr lang="fr-FR" dirty="0">
                <a:latin typeface="Tahoma" panose="020B0604030504040204" pitchFamily="34" charset="0"/>
                <a:ea typeface="Tahoma" panose="020B0604030504040204" pitchFamily="34" charset="0"/>
                <a:cs typeface="Tahoma" panose="020B0604030504040204" pitchFamily="34" charset="0"/>
              </a:rPr>
            </a:br>
            <a:r>
              <a:rPr lang="fr-FR" sz="2800" b="1" dirty="0">
                <a:latin typeface="Tahoma" panose="020B0604030504040204" pitchFamily="34" charset="0"/>
                <a:ea typeface="Tahoma" panose="020B0604030504040204" pitchFamily="34" charset="0"/>
                <a:cs typeface="Tahoma" panose="020B0604030504040204" pitchFamily="34" charset="0"/>
              </a:rPr>
              <a:t>collector de Supermarché Match. </a:t>
            </a:r>
            <a:br>
              <a:rPr lang="fr-FR" sz="2800" b="1" dirty="0">
                <a:latin typeface="Tahoma" panose="020B0604030504040204" pitchFamily="34" charset="0"/>
                <a:ea typeface="Tahoma" panose="020B0604030504040204" pitchFamily="34" charset="0"/>
                <a:cs typeface="Tahoma" panose="020B0604030504040204" pitchFamily="34" charset="0"/>
              </a:rPr>
            </a:br>
            <a:r>
              <a:rPr lang="fr-FR" dirty="0">
                <a:latin typeface="Tahoma" panose="020B0604030504040204" pitchFamily="34" charset="0"/>
                <a:ea typeface="Tahoma" panose="020B0604030504040204" pitchFamily="34" charset="0"/>
                <a:cs typeface="Tahoma" panose="020B0604030504040204" pitchFamily="34" charset="0"/>
              </a:rPr>
              <a:t>C'est l'occasion de créer l’événement et animer les prises de paroles commerciales</a:t>
            </a:r>
          </a:p>
        </p:txBody>
      </p:sp>
      <p:sp>
        <p:nvSpPr>
          <p:cNvPr id="9" name="Triangle isocèle 8">
            <a:extLst>
              <a:ext uri="{FF2B5EF4-FFF2-40B4-BE49-F238E27FC236}">
                <a16:creationId xmlns:a16="http://schemas.microsoft.com/office/drawing/2014/main" id="{E9DD7188-1D7F-5E64-5C45-3DDC1ADD96B7}"/>
              </a:ext>
            </a:extLst>
          </p:cNvPr>
          <p:cNvSpPr/>
          <p:nvPr/>
        </p:nvSpPr>
        <p:spPr>
          <a:xfrm rot="5400000">
            <a:off x="4092635" y="2055114"/>
            <a:ext cx="2154115" cy="1204546"/>
          </a:xfrm>
          <a:prstGeom prst="triangle">
            <a:avLst/>
          </a:prstGeom>
          <a:solidFill>
            <a:srgbClr val="52646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ZoneTexte 9">
            <a:extLst>
              <a:ext uri="{FF2B5EF4-FFF2-40B4-BE49-F238E27FC236}">
                <a16:creationId xmlns:a16="http://schemas.microsoft.com/office/drawing/2014/main" id="{3E678460-D9C3-FD55-7F11-9ED021D36686}"/>
              </a:ext>
            </a:extLst>
          </p:cNvPr>
          <p:cNvSpPr txBox="1"/>
          <p:nvPr/>
        </p:nvSpPr>
        <p:spPr>
          <a:xfrm>
            <a:off x="446210" y="2149556"/>
            <a:ext cx="3607044" cy="1015663"/>
          </a:xfrm>
          <a:prstGeom prst="rect">
            <a:avLst/>
          </a:prstGeom>
          <a:noFill/>
        </p:spPr>
        <p:txBody>
          <a:bodyPr wrap="square">
            <a:spAutoFit/>
          </a:bodyPr>
          <a:lstStyle/>
          <a:p>
            <a:r>
              <a:rPr lang="fr-FR" sz="6000" b="1" dirty="0">
                <a:latin typeface="Tahoma" panose="020B0604030504040204" pitchFamily="34" charset="0"/>
                <a:ea typeface="Tahoma" panose="020B0604030504040204" pitchFamily="34" charset="0"/>
                <a:cs typeface="Tahoma" panose="020B0604030504040204" pitchFamily="34" charset="0"/>
              </a:rPr>
              <a:t>Mai</a:t>
            </a:r>
          </a:p>
        </p:txBody>
      </p:sp>
    </p:spTree>
    <p:extLst>
      <p:ext uri="{BB962C8B-B14F-4D97-AF65-F5344CB8AC3E}">
        <p14:creationId xmlns:p14="http://schemas.microsoft.com/office/powerpoint/2010/main" val="359104029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97298CB-A5D9-58D7-B97E-85A89DF5CE08}"/>
              </a:ext>
            </a:extLst>
          </p:cNvPr>
          <p:cNvSpPr>
            <a:spLocks noGrp="1"/>
          </p:cNvSpPr>
          <p:nvPr>
            <p:ph type="title"/>
          </p:nvPr>
        </p:nvSpPr>
        <p:spPr/>
        <p:txBody>
          <a:bodyPr>
            <a:normAutofit fontScale="90000"/>
          </a:bodyPr>
          <a:lstStyle/>
          <a:p>
            <a:r>
              <a:rPr lang="fr-FR" dirty="0">
                <a:solidFill>
                  <a:schemeClr val="tx1"/>
                </a:solidFill>
                <a:latin typeface="Tahoma" panose="020B0604030504040204" pitchFamily="34" charset="0"/>
                <a:ea typeface="Tahoma" panose="020B0604030504040204" pitchFamily="34" charset="0"/>
                <a:cs typeface="Tahoma" panose="020B0604030504040204" pitchFamily="34" charset="0"/>
              </a:rPr>
              <a:t>Partis pris stratégiques 2025</a:t>
            </a:r>
          </a:p>
        </p:txBody>
      </p:sp>
      <p:sp>
        <p:nvSpPr>
          <p:cNvPr id="3" name="Espace réservé du contenu 2">
            <a:extLst>
              <a:ext uri="{FF2B5EF4-FFF2-40B4-BE49-F238E27FC236}">
                <a16:creationId xmlns:a16="http://schemas.microsoft.com/office/drawing/2014/main" id="{406DC30F-AC3B-DE32-C087-A8871357A33F}"/>
              </a:ext>
            </a:extLst>
          </p:cNvPr>
          <p:cNvSpPr>
            <a:spLocks noGrp="1"/>
          </p:cNvSpPr>
          <p:nvPr>
            <p:ph idx="1"/>
          </p:nvPr>
        </p:nvSpPr>
        <p:spPr>
          <a:xfrm>
            <a:off x="838200" y="1143000"/>
            <a:ext cx="10899531" cy="4839697"/>
          </a:xfrm>
        </p:spPr>
        <p:txBody>
          <a:bodyPr>
            <a:normAutofit/>
          </a:bodyPr>
          <a:lstStyle/>
          <a:p>
            <a:r>
              <a:rPr lang="fr-FR" dirty="0"/>
              <a:t>Accessibilité : Le Bon Produit au Juste Prix</a:t>
            </a:r>
            <a:br>
              <a:rPr lang="fr-FR" dirty="0"/>
            </a:br>
            <a:endParaRPr lang="fr-FR" dirty="0">
              <a:latin typeface="Avenir Next LT Pro" panose="020B0504020202020204" pitchFamily="34" charset="0"/>
            </a:endParaRPr>
          </a:p>
          <a:p>
            <a:pPr lvl="2" indent="0">
              <a:buNone/>
            </a:pPr>
            <a:r>
              <a:rPr lang="fr-FR" sz="2400" b="1" dirty="0">
                <a:latin typeface="Tahoma" panose="020B0604030504040204" pitchFamily="34" charset="0"/>
                <a:ea typeface="Tahoma" panose="020B0604030504040204" pitchFamily="34" charset="0"/>
                <a:cs typeface="Tahoma" panose="020B0604030504040204" pitchFamily="34" charset="0"/>
              </a:rPr>
              <a:t>Défendre l’image prix de l’enseigne </a:t>
            </a:r>
            <a:br>
              <a:rPr lang="fr-FR" sz="2400" b="1" dirty="0">
                <a:latin typeface="Tahoma" panose="020B0604030504040204" pitchFamily="34" charset="0"/>
                <a:ea typeface="Tahoma" panose="020B0604030504040204" pitchFamily="34" charset="0"/>
                <a:cs typeface="Tahoma" panose="020B0604030504040204" pitchFamily="34" charset="0"/>
              </a:rPr>
            </a:br>
            <a:r>
              <a:rPr lang="fr-FR" sz="2400" b="1" dirty="0">
                <a:latin typeface="Tahoma" panose="020B0604030504040204" pitchFamily="34" charset="0"/>
                <a:ea typeface="Tahoma" panose="020B0604030504040204" pitchFamily="34" charset="0"/>
                <a:cs typeface="Tahoma" panose="020B0604030504040204" pitchFamily="34" charset="0"/>
              </a:rPr>
              <a:t>tout en valorisant la qualité des produits. </a:t>
            </a:r>
            <a:br>
              <a:rPr lang="fr-FR" sz="2400" dirty="0"/>
            </a:br>
            <a:br>
              <a:rPr lang="fr-FR" sz="2000" dirty="0">
                <a:latin typeface="Avenir Next LT Pro" panose="020B0504020202020204" pitchFamily="34" charset="0"/>
              </a:rPr>
            </a:br>
            <a:r>
              <a:rPr lang="fr-FR" sz="2000" dirty="0">
                <a:latin typeface="Avenir Next LT Pro" panose="020B0504020202020204" pitchFamily="34" charset="0"/>
              </a:rPr>
              <a:t>En 2025, communiquer de manière offensive sur les prix des produits du quotidien en et des messages transparents sur les efforts de l’enseigne pour rendre le « bien manger » accessible à tous</a:t>
            </a:r>
            <a:br>
              <a:rPr lang="fr-FR" sz="2000" dirty="0">
                <a:latin typeface="Avenir Next LT Pro" panose="020B0504020202020204" pitchFamily="34" charset="0"/>
              </a:rPr>
            </a:br>
            <a:endParaRPr lang="fr-FR" sz="2000" dirty="0">
              <a:latin typeface="Avenir Next LT Pro" panose="020B0504020202020204" pitchFamily="34" charset="0"/>
            </a:endParaRPr>
          </a:p>
          <a:p>
            <a:pPr lvl="2" indent="0">
              <a:buNone/>
            </a:pPr>
            <a:r>
              <a:rPr lang="fr-FR" sz="2000" b="1" dirty="0">
                <a:latin typeface="Avenir Next LT Pro" panose="020B0504020202020204" pitchFamily="34" charset="0"/>
              </a:rPr>
              <a:t>Objectif : </a:t>
            </a:r>
            <a:br>
              <a:rPr lang="fr-FR" sz="2000" b="1" dirty="0">
                <a:latin typeface="Avenir Next LT Pro" panose="020B0504020202020204" pitchFamily="34" charset="0"/>
              </a:rPr>
            </a:br>
            <a:r>
              <a:rPr lang="fr-FR" sz="2000" dirty="0">
                <a:latin typeface="Avenir Next LT Pro" panose="020B0504020202020204" pitchFamily="34" charset="0"/>
              </a:rPr>
              <a:t>Réduire la perception de cherté et attirer une clientèle plus large, en particulier les familles et les segments sensibles aux prix.</a:t>
            </a:r>
          </a:p>
        </p:txBody>
      </p:sp>
      <p:sp>
        <p:nvSpPr>
          <p:cNvPr id="7" name="ZoneTexte 6">
            <a:extLst>
              <a:ext uri="{FF2B5EF4-FFF2-40B4-BE49-F238E27FC236}">
                <a16:creationId xmlns:a16="http://schemas.microsoft.com/office/drawing/2014/main" id="{36963015-FAAE-5C46-8B65-6153E16C7DF1}"/>
              </a:ext>
            </a:extLst>
          </p:cNvPr>
          <p:cNvSpPr txBox="1"/>
          <p:nvPr/>
        </p:nvSpPr>
        <p:spPr>
          <a:xfrm>
            <a:off x="191233" y="1143000"/>
            <a:ext cx="948837" cy="493340"/>
          </a:xfrm>
          <a:prstGeom prst="rect">
            <a:avLst/>
          </a:prstGeom>
          <a:noFill/>
        </p:spPr>
        <p:txBody>
          <a:bodyPr wrap="square">
            <a:spAutoFit/>
          </a:bodyPr>
          <a:lstStyle/>
          <a:p>
            <a:pPr>
              <a:lnSpc>
                <a:spcPts val="2800"/>
              </a:lnSpc>
            </a:pPr>
            <a:r>
              <a:rPr kumimoji="0" lang="fr-FR" sz="4000" b="1" i="0" u="none" strike="noStrike" kern="1200" cap="none" spc="0" normalizeH="0" baseline="0" noProof="0" dirty="0">
                <a:ln>
                  <a:noFill/>
                </a:ln>
                <a:solidFill>
                  <a:schemeClr val="bg1"/>
                </a:solidFill>
                <a:effectLst/>
                <a:highlight>
                  <a:srgbClr val="8ABD24"/>
                </a:highlight>
                <a:uLnTx/>
                <a:uFillTx/>
                <a:latin typeface="Magnel" panose="02000505000000020004" pitchFamily="2" charset="0"/>
                <a:ea typeface="+mn-ea"/>
              </a:rPr>
              <a:t>#2 </a:t>
            </a:r>
            <a:endParaRPr lang="fr-FR" b="1" dirty="0">
              <a:solidFill>
                <a:schemeClr val="bg1"/>
              </a:solidFill>
              <a:highlight>
                <a:srgbClr val="8ABD24"/>
              </a:highlight>
            </a:endParaRPr>
          </a:p>
        </p:txBody>
      </p:sp>
      <p:pic>
        <p:nvPicPr>
          <p:cNvPr id="4" name="Graphique 3" descr="Pièces contour">
            <a:extLst>
              <a:ext uri="{FF2B5EF4-FFF2-40B4-BE49-F238E27FC236}">
                <a16:creationId xmlns:a16="http://schemas.microsoft.com/office/drawing/2014/main" id="{9D4ACB09-50FB-64B8-50C2-D8B01D0AA95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535341" y="233770"/>
            <a:ext cx="1818459" cy="1818459"/>
          </a:xfrm>
          <a:prstGeom prst="rect">
            <a:avLst/>
          </a:prstGeom>
        </p:spPr>
      </p:pic>
    </p:spTree>
    <p:extLst>
      <p:ext uri="{BB962C8B-B14F-4D97-AF65-F5344CB8AC3E}">
        <p14:creationId xmlns:p14="http://schemas.microsoft.com/office/powerpoint/2010/main" val="1922633336"/>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82B479-8523-C59D-51C0-E5D58AE26411}"/>
            </a:ext>
          </a:extLst>
        </p:cNvPr>
        <p:cNvGrpSpPr/>
        <p:nvPr/>
      </p:nvGrpSpPr>
      <p:grpSpPr>
        <a:xfrm>
          <a:off x="0" y="0"/>
          <a:ext cx="0" cy="0"/>
          <a:chOff x="0" y="0"/>
          <a:chExt cx="0" cy="0"/>
        </a:xfrm>
      </p:grpSpPr>
      <p:pic>
        <p:nvPicPr>
          <p:cNvPr id="5" name="Image 4">
            <a:extLst>
              <a:ext uri="{FF2B5EF4-FFF2-40B4-BE49-F238E27FC236}">
                <a16:creationId xmlns:a16="http://schemas.microsoft.com/office/drawing/2014/main" id="{68B68F4F-80EF-3792-23FA-549CA53D7692}"/>
              </a:ext>
            </a:extLst>
          </p:cNvPr>
          <p:cNvPicPr>
            <a:picLocks noChangeAspect="1"/>
          </p:cNvPicPr>
          <p:nvPr/>
        </p:nvPicPr>
        <p:blipFill>
          <a:blip r:embed="rId2"/>
          <a:stretch>
            <a:fillRect/>
          </a:stretch>
        </p:blipFill>
        <p:spPr>
          <a:xfrm>
            <a:off x="0" y="0"/>
            <a:ext cx="12192000" cy="6858000"/>
          </a:xfrm>
          <a:prstGeom prst="rect">
            <a:avLst/>
          </a:prstGeom>
        </p:spPr>
      </p:pic>
      <p:sp>
        <p:nvSpPr>
          <p:cNvPr id="4" name="Rectangle 3">
            <a:extLst>
              <a:ext uri="{FF2B5EF4-FFF2-40B4-BE49-F238E27FC236}">
                <a16:creationId xmlns:a16="http://schemas.microsoft.com/office/drawing/2014/main" id="{413E9C5E-9659-AA96-B31F-174476E8104B}"/>
              </a:ext>
            </a:extLst>
          </p:cNvPr>
          <p:cNvSpPr/>
          <p:nvPr/>
        </p:nvSpPr>
        <p:spPr>
          <a:xfrm>
            <a:off x="2659640" y="0"/>
            <a:ext cx="6490221" cy="6858000"/>
          </a:xfrm>
          <a:prstGeom prst="rect">
            <a:avLst/>
          </a:prstGeom>
          <a:solidFill>
            <a:schemeClr val="bg1">
              <a:alpha val="76078"/>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7" name="ZoneTexte 6">
            <a:extLst>
              <a:ext uri="{FF2B5EF4-FFF2-40B4-BE49-F238E27FC236}">
                <a16:creationId xmlns:a16="http://schemas.microsoft.com/office/drawing/2014/main" id="{A2A488A4-3DFA-0B4C-8A9F-DE2A76E702D6}"/>
              </a:ext>
            </a:extLst>
          </p:cNvPr>
          <p:cNvSpPr txBox="1"/>
          <p:nvPr/>
        </p:nvSpPr>
        <p:spPr>
          <a:xfrm>
            <a:off x="4583594" y="3352360"/>
            <a:ext cx="2480522" cy="369332"/>
          </a:xfrm>
          <a:prstGeom prst="rect">
            <a:avLst/>
          </a:prstGeom>
          <a:noFill/>
        </p:spPr>
        <p:txBody>
          <a:bodyPr wrap="square" rtlCol="0">
            <a:spAutoFit/>
          </a:bodyPr>
          <a:lstStyle/>
          <a:p>
            <a:pPr algn="ctr"/>
            <a:r>
              <a:rPr lang="fr-FR" b="1" dirty="0">
                <a:solidFill>
                  <a:schemeClr val="accent6">
                    <a:lumMod val="50000"/>
                  </a:schemeClr>
                </a:solidFill>
                <a:latin typeface="Tahoma" panose="020B0604030504040204" pitchFamily="34" charset="0"/>
                <a:ea typeface="Tahoma" panose="020B0604030504040204" pitchFamily="34" charset="0"/>
                <a:cs typeface="Tahoma" panose="020B0604030504040204" pitchFamily="34" charset="0"/>
              </a:rPr>
              <a:t>JUIN</a:t>
            </a:r>
          </a:p>
        </p:txBody>
      </p:sp>
      <p:cxnSp>
        <p:nvCxnSpPr>
          <p:cNvPr id="9" name="Connecteur droit 8">
            <a:extLst>
              <a:ext uri="{FF2B5EF4-FFF2-40B4-BE49-F238E27FC236}">
                <a16:creationId xmlns:a16="http://schemas.microsoft.com/office/drawing/2014/main" id="{90F3714E-2BFD-3BC5-909C-9A31140B5E53}"/>
              </a:ext>
            </a:extLst>
          </p:cNvPr>
          <p:cNvCxnSpPr>
            <a:cxnSpLocks/>
          </p:cNvCxnSpPr>
          <p:nvPr/>
        </p:nvCxnSpPr>
        <p:spPr>
          <a:xfrm>
            <a:off x="4646737" y="3753013"/>
            <a:ext cx="2417379" cy="0"/>
          </a:xfrm>
          <a:prstGeom prst="line">
            <a:avLst/>
          </a:prstGeom>
          <a:ln w="12700">
            <a:solidFill>
              <a:schemeClr val="accent6">
                <a:lumMod val="50000"/>
              </a:schemeClr>
            </a:solidFill>
            <a:prstDash val="solid"/>
          </a:ln>
        </p:spPr>
        <p:style>
          <a:lnRef idx="2">
            <a:schemeClr val="accent1"/>
          </a:lnRef>
          <a:fillRef idx="0">
            <a:schemeClr val="accent1"/>
          </a:fillRef>
          <a:effectRef idx="1">
            <a:schemeClr val="accent1"/>
          </a:effectRef>
          <a:fontRef idx="minor">
            <a:schemeClr val="tx1"/>
          </a:fontRef>
        </p:style>
      </p:cxnSp>
      <p:sp>
        <p:nvSpPr>
          <p:cNvPr id="12" name="ZoneTexte 11">
            <a:extLst>
              <a:ext uri="{FF2B5EF4-FFF2-40B4-BE49-F238E27FC236}">
                <a16:creationId xmlns:a16="http://schemas.microsoft.com/office/drawing/2014/main" id="{76D0BE72-B400-553B-E1CD-0DCFEA67A5AB}"/>
              </a:ext>
            </a:extLst>
          </p:cNvPr>
          <p:cNvSpPr txBox="1"/>
          <p:nvPr/>
        </p:nvSpPr>
        <p:spPr>
          <a:xfrm>
            <a:off x="2876630" y="3901766"/>
            <a:ext cx="5763116" cy="707886"/>
          </a:xfrm>
          <a:prstGeom prst="rect">
            <a:avLst/>
          </a:prstGeom>
          <a:noFill/>
        </p:spPr>
        <p:txBody>
          <a:bodyPr wrap="none" rtlCol="0">
            <a:spAutoFit/>
          </a:bodyPr>
          <a:lstStyle/>
          <a:p>
            <a:r>
              <a:rPr lang="fr-FR" sz="4000" b="1" dirty="0">
                <a:solidFill>
                  <a:schemeClr val="accent6">
                    <a:lumMod val="50000"/>
                  </a:schemeClr>
                </a:solidFill>
                <a:latin typeface="Tahoma" panose="020B0604030504040204" pitchFamily="34" charset="0"/>
                <a:ea typeface="Tahoma" panose="020B0604030504040204" pitchFamily="34" charset="0"/>
                <a:cs typeface="Tahoma" panose="020B0604030504040204" pitchFamily="34" charset="0"/>
              </a:rPr>
              <a:t>LES CLIENTS EN FÊTE</a:t>
            </a:r>
          </a:p>
        </p:txBody>
      </p:sp>
      <p:cxnSp>
        <p:nvCxnSpPr>
          <p:cNvPr id="3" name="Connecteur droit 2">
            <a:extLst>
              <a:ext uri="{FF2B5EF4-FFF2-40B4-BE49-F238E27FC236}">
                <a16:creationId xmlns:a16="http://schemas.microsoft.com/office/drawing/2014/main" id="{8CCC710D-8B6F-6854-10D0-7776171A951D}"/>
              </a:ext>
            </a:extLst>
          </p:cNvPr>
          <p:cNvCxnSpPr>
            <a:cxnSpLocks/>
          </p:cNvCxnSpPr>
          <p:nvPr/>
        </p:nvCxnSpPr>
        <p:spPr>
          <a:xfrm>
            <a:off x="4646737" y="3352360"/>
            <a:ext cx="2417379" cy="0"/>
          </a:xfrm>
          <a:prstGeom prst="line">
            <a:avLst/>
          </a:prstGeom>
          <a:ln w="12700">
            <a:solidFill>
              <a:schemeClr val="accent6">
                <a:lumMod val="50000"/>
              </a:schemeClr>
            </a:solidFill>
            <a:prstDash val="solid"/>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896035616"/>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DEB974-03F9-B239-46C1-4C30C8E3873E}"/>
            </a:ext>
          </a:extLst>
        </p:cNvPr>
        <p:cNvGrpSpPr/>
        <p:nvPr/>
      </p:nvGrpSpPr>
      <p:grpSpPr>
        <a:xfrm>
          <a:off x="0" y="0"/>
          <a:ext cx="0" cy="0"/>
          <a:chOff x="0" y="0"/>
          <a:chExt cx="0" cy="0"/>
        </a:xfrm>
      </p:grpSpPr>
      <p:sp>
        <p:nvSpPr>
          <p:cNvPr id="8" name="ZoneTexte 7">
            <a:extLst>
              <a:ext uri="{FF2B5EF4-FFF2-40B4-BE49-F238E27FC236}">
                <a16:creationId xmlns:a16="http://schemas.microsoft.com/office/drawing/2014/main" id="{D6FC4D86-8E12-4C72-68A6-C5F187C2D794}"/>
              </a:ext>
            </a:extLst>
          </p:cNvPr>
          <p:cNvSpPr txBox="1"/>
          <p:nvPr/>
        </p:nvSpPr>
        <p:spPr>
          <a:xfrm>
            <a:off x="6096000" y="1879060"/>
            <a:ext cx="4594163" cy="2185214"/>
          </a:xfrm>
          <a:prstGeom prst="rect">
            <a:avLst/>
          </a:prstGeom>
          <a:noFill/>
        </p:spPr>
        <p:txBody>
          <a:bodyPr wrap="square">
            <a:spAutoFit/>
          </a:bodyPr>
          <a:lstStyle/>
          <a:p>
            <a:r>
              <a:rPr lang="fr-FR" dirty="0">
                <a:latin typeface="Tahoma" panose="020B0604030504040204" pitchFamily="34" charset="0"/>
                <a:ea typeface="Tahoma" panose="020B0604030504040204" pitchFamily="34" charset="0"/>
                <a:cs typeface="Tahoma" panose="020B0604030504040204" pitchFamily="34" charset="0"/>
              </a:rPr>
              <a:t>Le mois est centré sur la </a:t>
            </a:r>
            <a:br>
              <a:rPr lang="fr-FR" dirty="0">
                <a:latin typeface="Tahoma" panose="020B0604030504040204" pitchFamily="34" charset="0"/>
                <a:ea typeface="Tahoma" panose="020B0604030504040204" pitchFamily="34" charset="0"/>
                <a:cs typeface="Tahoma" panose="020B0604030504040204" pitchFamily="34" charset="0"/>
              </a:rPr>
            </a:br>
            <a:r>
              <a:rPr lang="fr-FR" sz="2800" b="1" dirty="0">
                <a:latin typeface="Tahoma" panose="020B0604030504040204" pitchFamily="34" charset="0"/>
                <a:ea typeface="Tahoma" panose="020B0604030504040204" pitchFamily="34" charset="0"/>
                <a:cs typeface="Tahoma" panose="020B0604030504040204" pitchFamily="34" charset="0"/>
              </a:rPr>
              <a:t>Fête des Clients, </a:t>
            </a:r>
            <a:br>
              <a:rPr lang="fr-FR" sz="2800" b="1" dirty="0">
                <a:latin typeface="Tahoma" panose="020B0604030504040204" pitchFamily="34" charset="0"/>
                <a:ea typeface="Tahoma" panose="020B0604030504040204" pitchFamily="34" charset="0"/>
                <a:cs typeface="Tahoma" panose="020B0604030504040204" pitchFamily="34" charset="0"/>
              </a:rPr>
            </a:br>
            <a:r>
              <a:rPr lang="fr-FR" dirty="0">
                <a:latin typeface="Tahoma" panose="020B0604030504040204" pitchFamily="34" charset="0"/>
                <a:ea typeface="Tahoma" panose="020B0604030504040204" pitchFamily="34" charset="0"/>
                <a:cs typeface="Tahoma" panose="020B0604030504040204" pitchFamily="34" charset="0"/>
              </a:rPr>
              <a:t>qui célèbre les 65 ans de l’enseigne avec des offres généreuses et festives. </a:t>
            </a:r>
            <a:br>
              <a:rPr lang="fr-FR" dirty="0">
                <a:latin typeface="Tahoma" panose="020B0604030504040204" pitchFamily="34" charset="0"/>
                <a:ea typeface="Tahoma" panose="020B0604030504040204" pitchFamily="34" charset="0"/>
                <a:cs typeface="Tahoma" panose="020B0604030504040204" pitchFamily="34" charset="0"/>
              </a:rPr>
            </a:br>
            <a:r>
              <a:rPr lang="fr-FR" dirty="0">
                <a:latin typeface="Tahoma" panose="020B0604030504040204" pitchFamily="34" charset="0"/>
                <a:ea typeface="Tahoma" panose="020B0604030504040204" pitchFamily="34" charset="0"/>
                <a:cs typeface="Tahoma" panose="020B0604030504040204" pitchFamily="34" charset="0"/>
              </a:rPr>
              <a:t>La Fête des Clients est raccourcie à 3 opérations plus concentrées, mais avec des offres plus généreuses</a:t>
            </a:r>
          </a:p>
        </p:txBody>
      </p:sp>
      <p:sp>
        <p:nvSpPr>
          <p:cNvPr id="9" name="Triangle isocèle 8">
            <a:extLst>
              <a:ext uri="{FF2B5EF4-FFF2-40B4-BE49-F238E27FC236}">
                <a16:creationId xmlns:a16="http://schemas.microsoft.com/office/drawing/2014/main" id="{51F55B71-1178-8FCD-CDF6-83E1501E86AB}"/>
              </a:ext>
            </a:extLst>
          </p:cNvPr>
          <p:cNvSpPr/>
          <p:nvPr/>
        </p:nvSpPr>
        <p:spPr>
          <a:xfrm rot="5400000">
            <a:off x="4092635" y="2055114"/>
            <a:ext cx="2154115" cy="1204546"/>
          </a:xfrm>
          <a:prstGeom prst="triangle">
            <a:avLst/>
          </a:prstGeom>
          <a:solidFill>
            <a:srgbClr val="52646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ZoneTexte 9">
            <a:extLst>
              <a:ext uri="{FF2B5EF4-FFF2-40B4-BE49-F238E27FC236}">
                <a16:creationId xmlns:a16="http://schemas.microsoft.com/office/drawing/2014/main" id="{704E83A0-708C-6E33-B5AC-B79CED44054C}"/>
              </a:ext>
            </a:extLst>
          </p:cNvPr>
          <p:cNvSpPr txBox="1"/>
          <p:nvPr/>
        </p:nvSpPr>
        <p:spPr>
          <a:xfrm>
            <a:off x="446210" y="2149556"/>
            <a:ext cx="3607044" cy="1015663"/>
          </a:xfrm>
          <a:prstGeom prst="rect">
            <a:avLst/>
          </a:prstGeom>
          <a:noFill/>
        </p:spPr>
        <p:txBody>
          <a:bodyPr wrap="square">
            <a:spAutoFit/>
          </a:bodyPr>
          <a:lstStyle/>
          <a:p>
            <a:r>
              <a:rPr lang="fr-FR" sz="6000" b="1" dirty="0">
                <a:latin typeface="Tahoma" panose="020B0604030504040204" pitchFamily="34" charset="0"/>
                <a:ea typeface="Tahoma" panose="020B0604030504040204" pitchFamily="34" charset="0"/>
                <a:cs typeface="Tahoma" panose="020B0604030504040204" pitchFamily="34" charset="0"/>
              </a:rPr>
              <a:t>Juin</a:t>
            </a:r>
          </a:p>
        </p:txBody>
      </p:sp>
    </p:spTree>
    <p:extLst>
      <p:ext uri="{BB962C8B-B14F-4D97-AF65-F5344CB8AC3E}">
        <p14:creationId xmlns:p14="http://schemas.microsoft.com/office/powerpoint/2010/main" val="3039220073"/>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F33725-255A-AC34-54BA-7C8F81C9EFF8}"/>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748FDD09-A426-CA6A-981D-0B0AF31C0B9B}"/>
              </a:ext>
            </a:extLst>
          </p:cNvPr>
          <p:cNvSpPr>
            <a:spLocks noGrp="1"/>
          </p:cNvSpPr>
          <p:nvPr>
            <p:ph type="title"/>
          </p:nvPr>
        </p:nvSpPr>
        <p:spPr/>
        <p:txBody>
          <a:bodyPr>
            <a:normAutofit fontScale="90000"/>
          </a:bodyPr>
          <a:lstStyle/>
          <a:p>
            <a:r>
              <a:rPr lang="fr-FR" dirty="0">
                <a:solidFill>
                  <a:schemeClr val="tx1"/>
                </a:solidFill>
                <a:latin typeface="Tahoma" panose="020B0604030504040204" pitchFamily="34" charset="0"/>
                <a:ea typeface="Tahoma" panose="020B0604030504040204" pitchFamily="34" charset="0"/>
                <a:cs typeface="Tahoma" panose="020B0604030504040204" pitchFamily="34" charset="0"/>
              </a:rPr>
              <a:t>6 leviers clés pour le PAC 2025</a:t>
            </a:r>
          </a:p>
        </p:txBody>
      </p:sp>
      <p:sp>
        <p:nvSpPr>
          <p:cNvPr id="3" name="Espace réservé du contenu 2">
            <a:extLst>
              <a:ext uri="{FF2B5EF4-FFF2-40B4-BE49-F238E27FC236}">
                <a16:creationId xmlns:a16="http://schemas.microsoft.com/office/drawing/2014/main" id="{FB93D646-5455-1B20-CDEF-77CB34084918}"/>
              </a:ext>
            </a:extLst>
          </p:cNvPr>
          <p:cNvSpPr>
            <a:spLocks noGrp="1"/>
          </p:cNvSpPr>
          <p:nvPr>
            <p:ph idx="1"/>
          </p:nvPr>
        </p:nvSpPr>
        <p:spPr>
          <a:xfrm>
            <a:off x="911469" y="1905888"/>
            <a:ext cx="10899531" cy="3559896"/>
          </a:xfrm>
        </p:spPr>
        <p:txBody>
          <a:bodyPr>
            <a:noAutofit/>
          </a:bodyPr>
          <a:lstStyle/>
          <a:p>
            <a:r>
              <a:rPr lang="fr-FR" sz="2000" dirty="0">
                <a:solidFill>
                  <a:srgbClr val="8ABD24"/>
                </a:solidFill>
                <a:latin typeface="Magnel" panose="02000505000000020004" pitchFamily="2" charset="0"/>
              </a:rPr>
              <a:t>Rythme Alterné &amp; </a:t>
            </a:r>
            <a:r>
              <a:rPr lang="fr-FR" sz="2000" dirty="0"/>
              <a:t>Temps Forts Plus Courts et Intenses</a:t>
            </a:r>
            <a:br>
              <a:rPr lang="fr-FR" sz="2000" dirty="0"/>
            </a:br>
            <a:r>
              <a:rPr lang="fr-FR" sz="1600" dirty="0">
                <a:solidFill>
                  <a:schemeClr val="tx1"/>
                </a:solidFill>
                <a:latin typeface="Tahoma" panose="020B0604030504040204" pitchFamily="34" charset="0"/>
                <a:ea typeface="Tahoma" panose="020B0604030504040204" pitchFamily="34" charset="0"/>
                <a:cs typeface="Tahoma" panose="020B0604030504040204" pitchFamily="34" charset="0"/>
              </a:rPr>
              <a:t>Concentrer les efforts promotionnels sur des périodes courtes mais puissantes pour maximiser l'impact </a:t>
            </a:r>
            <a:br>
              <a:rPr lang="fr-FR" sz="2000" dirty="0"/>
            </a:br>
            <a:r>
              <a:rPr lang="fr-FR" sz="1600" dirty="0">
                <a:solidFill>
                  <a:schemeClr val="tx1"/>
                </a:solidFill>
                <a:latin typeface="Tahoma" panose="020B0604030504040204" pitchFamily="34" charset="0"/>
                <a:ea typeface="Tahoma" panose="020B0604030504040204" pitchFamily="34" charset="0"/>
                <a:cs typeface="Tahoma" panose="020B0604030504040204" pitchFamily="34" charset="0"/>
              </a:rPr>
              <a:t>Alterner temps forts et périodes de pause pour éviter la banalisation des offres</a:t>
            </a:r>
            <a:br>
              <a:rPr lang="fr-FR" sz="1600" dirty="0">
                <a:solidFill>
                  <a:schemeClr val="tx1"/>
                </a:solidFill>
                <a:latin typeface="Tahoma" panose="020B0604030504040204" pitchFamily="34" charset="0"/>
                <a:ea typeface="Tahoma" panose="020B0604030504040204" pitchFamily="34" charset="0"/>
                <a:cs typeface="Tahoma" panose="020B0604030504040204" pitchFamily="34" charset="0"/>
              </a:rPr>
            </a:br>
            <a:r>
              <a:rPr lang="fr-FR" sz="1200" dirty="0">
                <a:latin typeface="Avenir Next LT Pro" panose="020B0504020202020204" pitchFamily="34" charset="0"/>
              </a:rPr>
              <a:t> </a:t>
            </a:r>
            <a:br>
              <a:rPr lang="fr-FR" sz="1200" dirty="0">
                <a:latin typeface="Avenir Next LT Pro" panose="020B0504020202020204" pitchFamily="34" charset="0"/>
              </a:rPr>
            </a:br>
            <a:r>
              <a:rPr kumimoji="0" lang="fr-FR" sz="2000" b="0" i="0" u="none" strike="noStrike" kern="1200" cap="none" spc="0" normalizeH="0" baseline="0" noProof="0" dirty="0">
                <a:ln>
                  <a:noFill/>
                </a:ln>
                <a:solidFill>
                  <a:srgbClr val="8ABD24"/>
                </a:solidFill>
                <a:effectLst/>
                <a:uLnTx/>
                <a:uFillTx/>
                <a:latin typeface="Magnel" panose="02000505000000020004" pitchFamily="2" charset="0"/>
                <a:ea typeface="+mn-ea"/>
              </a:rPr>
              <a:t>Valoriser les produits de notre nouvelle marque propre</a:t>
            </a:r>
            <a:br>
              <a:rPr kumimoji="0" lang="fr-FR" sz="2000" b="0" i="0" u="none" strike="noStrike" kern="1200" cap="none" spc="0" normalizeH="0" baseline="0" noProof="0" dirty="0">
                <a:ln>
                  <a:noFill/>
                </a:ln>
                <a:solidFill>
                  <a:srgbClr val="8ABD24"/>
                </a:solidFill>
                <a:effectLst/>
                <a:uLnTx/>
                <a:uFillTx/>
                <a:latin typeface="Magnel" panose="02000505000000020004" pitchFamily="2" charset="0"/>
                <a:ea typeface="+mn-ea"/>
              </a:rPr>
            </a:br>
            <a:r>
              <a:rPr kumimoji="0" lang="fr-FR" sz="1600" b="0"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Valoriser les </a:t>
            </a:r>
            <a:r>
              <a:rPr kumimoji="0" lang="fr-FR" sz="1600" b="0" i="0" u="none" strike="noStrike" kern="1200" cap="none" spc="0" normalizeH="0" baseline="0" noProof="0" dirty="0" err="1">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MdC</a:t>
            </a:r>
            <a:r>
              <a:rPr kumimoji="0" lang="fr-FR" sz="1600" b="0"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 dans la communication commerciale – vecteur de trafic + levier sur l’image prix</a:t>
            </a:r>
            <a:br>
              <a:rPr kumimoji="0" lang="fr-FR" sz="1600" b="0"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br>
            <a:endParaRPr lang="fr-FR" sz="1200" dirty="0">
              <a:latin typeface="Avenir Next LT Pro" panose="020B0504020202020204" pitchFamily="34" charset="0"/>
            </a:endParaRPr>
          </a:p>
          <a:p>
            <a:r>
              <a:rPr lang="fr-FR" sz="2000" dirty="0"/>
              <a:t>Relayer l’app  &amp; le site via  la Roue de la promo</a:t>
            </a:r>
            <a:br>
              <a:rPr lang="fr-FR" sz="2000" dirty="0"/>
            </a:br>
            <a:r>
              <a:rPr lang="fr-FR" sz="1600" dirty="0">
                <a:solidFill>
                  <a:schemeClr val="tx1"/>
                </a:solidFill>
                <a:latin typeface="Tahoma" panose="020B0604030504040204" pitchFamily="34" charset="0"/>
                <a:ea typeface="Tahoma" panose="020B0604030504040204" pitchFamily="34" charset="0"/>
                <a:cs typeface="Tahoma" panose="020B0604030504040204" pitchFamily="34" charset="0"/>
              </a:rPr>
              <a:t>Renforcer la visibilité de cette mécanique en l’associant aux temps forts et soutenir le trafic vers le digital</a:t>
            </a:r>
            <a:br>
              <a:rPr lang="fr-FR" sz="1600" b="1" dirty="0">
                <a:solidFill>
                  <a:schemeClr val="tx1"/>
                </a:solidFill>
                <a:latin typeface="Tahoma" panose="020B0604030504040204" pitchFamily="34" charset="0"/>
                <a:ea typeface="Tahoma" panose="020B0604030504040204" pitchFamily="34" charset="0"/>
                <a:cs typeface="Tahoma" panose="020B0604030504040204" pitchFamily="34" charset="0"/>
              </a:rPr>
            </a:br>
            <a:br>
              <a:rPr lang="fr-FR" sz="1600" b="1" dirty="0">
                <a:solidFill>
                  <a:schemeClr val="tx1"/>
                </a:solidFill>
                <a:latin typeface="Tahoma" panose="020B0604030504040204" pitchFamily="34" charset="0"/>
                <a:ea typeface="Tahoma" panose="020B0604030504040204" pitchFamily="34" charset="0"/>
                <a:cs typeface="Tahoma" panose="020B0604030504040204" pitchFamily="34" charset="0"/>
              </a:rPr>
            </a:br>
            <a:r>
              <a:rPr lang="fr-FR" sz="2000" dirty="0"/>
              <a:t>Adopter une structure lisible SELL/TELL du PAC du rythme du PAC</a:t>
            </a:r>
            <a:br>
              <a:rPr lang="fr-FR" sz="1600" b="1" dirty="0">
                <a:solidFill>
                  <a:schemeClr val="tx1"/>
                </a:solidFill>
                <a:latin typeface="Tahoma" panose="020B0604030504040204" pitchFamily="34" charset="0"/>
                <a:ea typeface="Tahoma" panose="020B0604030504040204" pitchFamily="34" charset="0"/>
                <a:cs typeface="Tahoma" panose="020B0604030504040204" pitchFamily="34" charset="0"/>
              </a:rPr>
            </a:br>
            <a:r>
              <a:rPr lang="fr-FR" sz="1600" dirty="0">
                <a:solidFill>
                  <a:schemeClr val="tx1"/>
                </a:solidFill>
                <a:latin typeface="Tahoma" panose="020B0604030504040204" pitchFamily="34" charset="0"/>
                <a:ea typeface="Tahoma" panose="020B0604030504040204" pitchFamily="34" charset="0"/>
                <a:cs typeface="Tahoma" panose="020B0604030504040204" pitchFamily="34" charset="0"/>
              </a:rPr>
              <a:t>Structurer l’année avec différents types d’opérations pour répondre à des objectifs variés : des temps forts massifs, des opérations thématiques ciblées, et des moments de mise en avant des métiers et des valeurs de l’enseigne.</a:t>
            </a:r>
            <a:br>
              <a:rPr lang="fr-FR" sz="1600" b="1" dirty="0">
                <a:solidFill>
                  <a:schemeClr val="tx1"/>
                </a:solidFill>
                <a:latin typeface="Tahoma" panose="020B0604030504040204" pitchFamily="34" charset="0"/>
                <a:ea typeface="Tahoma" panose="020B0604030504040204" pitchFamily="34" charset="0"/>
                <a:cs typeface="Tahoma" panose="020B0604030504040204" pitchFamily="34" charset="0"/>
              </a:rPr>
            </a:br>
            <a:r>
              <a:rPr lang="fr-FR" sz="1800" dirty="0"/>
              <a:t>Temps forts : </a:t>
            </a:r>
            <a:r>
              <a:rPr lang="fr-FR" sz="1400" dirty="0" err="1">
                <a:solidFill>
                  <a:schemeClr val="tx1"/>
                </a:solidFill>
                <a:latin typeface="Tahoma" panose="020B0604030504040204" pitchFamily="34" charset="0"/>
                <a:ea typeface="Tahoma" panose="020B0604030504040204" pitchFamily="34" charset="0"/>
                <a:cs typeface="Tahoma" panose="020B0604030504040204" pitchFamily="34" charset="0"/>
              </a:rPr>
              <a:t>Mega</a:t>
            </a:r>
            <a:r>
              <a:rPr lang="fr-FR" sz="1400" dirty="0">
                <a:solidFill>
                  <a:schemeClr val="tx1"/>
                </a:solidFill>
                <a:latin typeface="Tahoma" panose="020B0604030504040204" pitchFamily="34" charset="0"/>
                <a:ea typeface="Tahoma" panose="020B0604030504040204" pitchFamily="34" charset="0"/>
                <a:cs typeface="Tahoma" panose="020B0604030504040204" pitchFamily="34" charset="0"/>
              </a:rPr>
              <a:t> Promos (Anniversaire, Fête des Clients) </a:t>
            </a:r>
            <a:br>
              <a:rPr lang="fr-FR" sz="1100" dirty="0"/>
            </a:br>
            <a:r>
              <a:rPr lang="fr-FR" sz="1800" dirty="0"/>
              <a:t>Les opérations thématiques : </a:t>
            </a:r>
            <a:r>
              <a:rPr lang="fr-FR" sz="1400" dirty="0">
                <a:solidFill>
                  <a:schemeClr val="tx1"/>
                </a:solidFill>
                <a:latin typeface="Tahoma" panose="020B0604030504040204" pitchFamily="34" charset="0"/>
                <a:ea typeface="Tahoma" panose="020B0604030504040204" pitchFamily="34" charset="0"/>
                <a:cs typeface="Tahoma" panose="020B0604030504040204" pitchFamily="34" charset="0"/>
              </a:rPr>
              <a:t>de la promo autour d’un thème par ex, la santé, la beauté, Pâques ou </a:t>
            </a:r>
            <a:br>
              <a:rPr lang="fr-FR" sz="1400" b="1" dirty="0">
                <a:solidFill>
                  <a:schemeClr val="tx1"/>
                </a:solidFill>
                <a:latin typeface="Tahoma" panose="020B0604030504040204" pitchFamily="34" charset="0"/>
                <a:ea typeface="Tahoma" panose="020B0604030504040204" pitchFamily="34" charset="0"/>
                <a:cs typeface="Tahoma" panose="020B0604030504040204" pitchFamily="34" charset="0"/>
              </a:rPr>
            </a:br>
            <a:r>
              <a:rPr lang="fr-FR" sz="1800" dirty="0"/>
              <a:t>les opérations plus </a:t>
            </a:r>
            <a:r>
              <a:rPr lang="fr-FR" sz="1800" dirty="0" err="1"/>
              <a:t>positionnantes</a:t>
            </a:r>
            <a:r>
              <a:rPr lang="fr-FR" sz="1800" dirty="0"/>
              <a:t> </a:t>
            </a:r>
            <a:r>
              <a:rPr lang="fr-FR" sz="1400" dirty="0">
                <a:solidFill>
                  <a:schemeClr val="tx1"/>
                </a:solidFill>
                <a:latin typeface="Tahoma" panose="020B0604030504040204" pitchFamily="34" charset="0"/>
                <a:ea typeface="Tahoma" panose="020B0604030504040204" pitchFamily="34" charset="0"/>
                <a:cs typeface="Tahoma" panose="020B0604030504040204" pitchFamily="34" charset="0"/>
              </a:rPr>
              <a:t>autour des métiers : la fête du marché par exemple.</a:t>
            </a:r>
            <a:endParaRPr lang="fr-FR" sz="1600" dirty="0">
              <a:solidFill>
                <a:schemeClr val="tx1"/>
              </a:solidFill>
              <a:latin typeface="Tahoma" panose="020B0604030504040204" pitchFamily="34" charset="0"/>
              <a:ea typeface="Tahoma" panose="020B0604030504040204" pitchFamily="34" charset="0"/>
              <a:cs typeface="Tahoma" panose="020B0604030504040204" pitchFamily="34" charset="0"/>
            </a:endParaRPr>
          </a:p>
        </p:txBody>
      </p:sp>
      <p:sp>
        <p:nvSpPr>
          <p:cNvPr id="7" name="ZoneTexte 6">
            <a:extLst>
              <a:ext uri="{FF2B5EF4-FFF2-40B4-BE49-F238E27FC236}">
                <a16:creationId xmlns:a16="http://schemas.microsoft.com/office/drawing/2014/main" id="{98F604C3-E6B2-A9E3-08B3-9BCDD935DB7E}"/>
              </a:ext>
            </a:extLst>
          </p:cNvPr>
          <p:cNvSpPr txBox="1"/>
          <p:nvPr/>
        </p:nvSpPr>
        <p:spPr>
          <a:xfrm>
            <a:off x="191233" y="1143988"/>
            <a:ext cx="948837" cy="493340"/>
          </a:xfrm>
          <a:prstGeom prst="rect">
            <a:avLst/>
          </a:prstGeom>
          <a:noFill/>
        </p:spPr>
        <p:txBody>
          <a:bodyPr wrap="square">
            <a:spAutoFit/>
          </a:bodyPr>
          <a:lstStyle/>
          <a:p>
            <a:pPr marL="0" marR="0" lvl="0" indent="0" algn="l" defTabSz="914400" rtl="0" eaLnBrk="1" fontAlgn="auto" latinLnBrk="0" hangingPunct="1">
              <a:lnSpc>
                <a:spcPts val="2800"/>
              </a:lnSpc>
              <a:spcBef>
                <a:spcPts val="0"/>
              </a:spcBef>
              <a:spcAft>
                <a:spcPts val="0"/>
              </a:spcAft>
              <a:buClrTx/>
              <a:buSzTx/>
              <a:buFontTx/>
              <a:buNone/>
              <a:tabLst/>
              <a:defRPr/>
            </a:pPr>
            <a:r>
              <a:rPr kumimoji="0" lang="fr-FR" sz="4000" b="1" i="0" u="none" strike="noStrike" kern="1200" cap="none" spc="0" normalizeH="0" baseline="0" noProof="0" dirty="0">
                <a:ln>
                  <a:noFill/>
                </a:ln>
                <a:solidFill>
                  <a:prstClr val="white"/>
                </a:solidFill>
                <a:effectLst/>
                <a:highlight>
                  <a:srgbClr val="8ABD24"/>
                </a:highlight>
                <a:uLnTx/>
                <a:uFillTx/>
                <a:latin typeface="Magnel" panose="02000505000000020004" pitchFamily="2" charset="0"/>
                <a:ea typeface="+mn-ea"/>
                <a:cs typeface="+mn-cs"/>
              </a:rPr>
              <a:t>#1 </a:t>
            </a:r>
            <a:endParaRPr kumimoji="0" lang="fr-FR" sz="1800" b="1" i="0" u="none" strike="noStrike" kern="1200" cap="none" spc="0" normalizeH="0" baseline="0" noProof="0" dirty="0">
              <a:ln>
                <a:noFill/>
              </a:ln>
              <a:solidFill>
                <a:prstClr val="white"/>
              </a:solidFill>
              <a:effectLst/>
              <a:highlight>
                <a:srgbClr val="8ABD24"/>
              </a:highlight>
              <a:uLnTx/>
              <a:uFillTx/>
              <a:latin typeface="Calibri" panose="020F0502020204030204"/>
              <a:ea typeface="+mn-ea"/>
              <a:cs typeface="+mn-cs"/>
            </a:endParaRPr>
          </a:p>
        </p:txBody>
      </p:sp>
      <p:sp>
        <p:nvSpPr>
          <p:cNvPr id="5" name="ZoneTexte 4">
            <a:extLst>
              <a:ext uri="{FF2B5EF4-FFF2-40B4-BE49-F238E27FC236}">
                <a16:creationId xmlns:a16="http://schemas.microsoft.com/office/drawing/2014/main" id="{36F982AB-1B26-61BD-395A-87C309902534}"/>
              </a:ext>
            </a:extLst>
          </p:cNvPr>
          <p:cNvSpPr txBox="1"/>
          <p:nvPr/>
        </p:nvSpPr>
        <p:spPr>
          <a:xfrm>
            <a:off x="191232" y="2144351"/>
            <a:ext cx="948837" cy="493340"/>
          </a:xfrm>
          <a:prstGeom prst="rect">
            <a:avLst/>
          </a:prstGeom>
          <a:noFill/>
        </p:spPr>
        <p:txBody>
          <a:bodyPr wrap="square">
            <a:spAutoFit/>
          </a:bodyPr>
          <a:lstStyle/>
          <a:p>
            <a:pPr marL="0" marR="0" lvl="0" indent="0" algn="l" defTabSz="914400" rtl="0" eaLnBrk="1" fontAlgn="auto" latinLnBrk="0" hangingPunct="1">
              <a:lnSpc>
                <a:spcPts val="2800"/>
              </a:lnSpc>
              <a:spcBef>
                <a:spcPts val="0"/>
              </a:spcBef>
              <a:spcAft>
                <a:spcPts val="0"/>
              </a:spcAft>
              <a:buClrTx/>
              <a:buSzTx/>
              <a:buFontTx/>
              <a:buNone/>
              <a:tabLst/>
              <a:defRPr/>
            </a:pPr>
            <a:r>
              <a:rPr kumimoji="0" lang="fr-FR" sz="4000" b="1" i="0" u="none" strike="noStrike" kern="1200" cap="none" spc="0" normalizeH="0" baseline="0" noProof="0" dirty="0">
                <a:ln>
                  <a:noFill/>
                </a:ln>
                <a:solidFill>
                  <a:prstClr val="white"/>
                </a:solidFill>
                <a:effectLst/>
                <a:highlight>
                  <a:srgbClr val="8ABD24"/>
                </a:highlight>
                <a:uLnTx/>
                <a:uFillTx/>
                <a:latin typeface="Magnel" panose="02000505000000020004" pitchFamily="2" charset="0"/>
                <a:ea typeface="+mn-ea"/>
                <a:cs typeface="+mn-cs"/>
              </a:rPr>
              <a:t>#2 </a:t>
            </a:r>
            <a:endParaRPr kumimoji="0" lang="fr-FR" sz="1800" b="1" i="0" u="none" strike="noStrike" kern="1200" cap="none" spc="0" normalizeH="0" baseline="0" noProof="0" dirty="0">
              <a:ln>
                <a:noFill/>
              </a:ln>
              <a:solidFill>
                <a:prstClr val="white"/>
              </a:solidFill>
              <a:effectLst/>
              <a:highlight>
                <a:srgbClr val="8ABD24"/>
              </a:highlight>
              <a:uLnTx/>
              <a:uFillTx/>
              <a:latin typeface="Calibri" panose="020F0502020204030204"/>
              <a:ea typeface="+mn-ea"/>
              <a:cs typeface="+mn-cs"/>
            </a:endParaRPr>
          </a:p>
        </p:txBody>
      </p:sp>
      <p:sp>
        <p:nvSpPr>
          <p:cNvPr id="6" name="Espace réservé du contenu 2">
            <a:extLst>
              <a:ext uri="{FF2B5EF4-FFF2-40B4-BE49-F238E27FC236}">
                <a16:creationId xmlns:a16="http://schemas.microsoft.com/office/drawing/2014/main" id="{3DDD8898-1253-D88C-3962-B07A4BB7CD38}"/>
              </a:ext>
            </a:extLst>
          </p:cNvPr>
          <p:cNvSpPr txBox="1">
            <a:spLocks/>
          </p:cNvSpPr>
          <p:nvPr/>
        </p:nvSpPr>
        <p:spPr>
          <a:xfrm>
            <a:off x="911469" y="936844"/>
            <a:ext cx="10899531" cy="1257300"/>
          </a:xfrm>
          <a:prstGeom prst="rect">
            <a:avLst/>
          </a:prstGeom>
        </p:spPr>
        <p:txBody>
          <a:bodyPr vert="horz" lIns="91440" tIns="45720" rIns="91440" bIns="45720" rtlCol="0">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8ABD24"/>
                </a:solidFill>
                <a:latin typeface="Magnel" panose="02000505000000020004" pitchFamily="2" charset="0"/>
                <a:ea typeface="+mn-ea"/>
                <a:cs typeface="Lynx Serif" panose="02000000000000000000" pitchFamily="50" charset="0"/>
              </a:defRPr>
            </a:lvl1pPr>
            <a:lvl2pPr marL="0" indent="0" algn="l"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2pPr>
            <a:lvl3pPr marL="0" indent="-264600" algn="l" defTabSz="914400" rtl="0" eaLnBrk="1" latinLnBrk="0" hangingPunct="1">
              <a:lnSpc>
                <a:spcPct val="90000"/>
              </a:lnSpc>
              <a:spcBef>
                <a:spcPts val="500"/>
              </a:spcBef>
              <a:buFontTx/>
              <a:buBlip>
                <a:blip r:embed="rId3"/>
              </a:buBlip>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fr-FR" sz="2000" b="0" i="0" u="none" strike="noStrike" kern="1200" cap="none" spc="0" normalizeH="0" baseline="0" noProof="0" dirty="0">
                <a:ln>
                  <a:noFill/>
                </a:ln>
                <a:solidFill>
                  <a:srgbClr val="8ABD24"/>
                </a:solidFill>
                <a:effectLst/>
                <a:uLnTx/>
                <a:uFillTx/>
                <a:latin typeface="Magnel" panose="02000505000000020004" pitchFamily="2" charset="0"/>
                <a:ea typeface="+mn-ea"/>
              </a:rPr>
              <a:t>LES 65 ANS </a:t>
            </a:r>
            <a:r>
              <a:rPr kumimoji="0" lang="fr-FR" sz="2000" b="0" i="0" u="none" strike="noStrike" kern="1200" cap="none" spc="0" normalizeH="0" baseline="0" noProof="0" dirty="0">
                <a:ln>
                  <a:noFill/>
                </a:ln>
                <a:solidFill>
                  <a:srgbClr val="8ABD24"/>
                </a:solidFill>
                <a:effectLst/>
                <a:uLnTx/>
                <a:uFillTx/>
                <a:latin typeface="Magnel" panose="02000505000000020004" pitchFamily="2" charset="0"/>
                <a:ea typeface="+mn-ea"/>
                <a:sym typeface="Wingdings" panose="05000000000000000000" pitchFamily="2" charset="2"/>
              </a:rPr>
              <a:t> L’ANNIVERSAIRE </a:t>
            </a:r>
          </a:p>
          <a:p>
            <a:pPr marL="0" marR="0" lvl="2" indent="0" algn="l" defTabSz="914400" rtl="0" eaLnBrk="1" fontAlgn="auto" latinLnBrk="0" hangingPunct="1">
              <a:lnSpc>
                <a:spcPct val="90000"/>
              </a:lnSpc>
              <a:spcBef>
                <a:spcPts val="500"/>
              </a:spcBef>
              <a:spcAft>
                <a:spcPts val="0"/>
              </a:spcAft>
              <a:buClrTx/>
              <a:buSzTx/>
              <a:buFontTx/>
              <a:buNone/>
              <a:tabLst/>
              <a:defRPr/>
            </a:pPr>
            <a:r>
              <a:rPr kumimoji="0" lang="fr-FR" sz="1600" b="0"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Célébrer un anniversaire tout au long de l’année </a:t>
            </a:r>
            <a:br>
              <a:rPr kumimoji="0" lang="fr-FR" sz="1600" b="0"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br>
            <a:r>
              <a:rPr kumimoji="0" lang="fr-FR" sz="1600" b="0"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mais avec un temps fort majeur en mars  (en remplacement de </a:t>
            </a:r>
            <a:r>
              <a:rPr kumimoji="0" lang="fr-FR" sz="1600" b="0" i="0" u="none" strike="noStrike" kern="1200" cap="none" spc="0" normalizeH="0" baseline="0" noProof="0" dirty="0" err="1">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Maximatch</a:t>
            </a:r>
            <a:r>
              <a:rPr kumimoji="0" lang="fr-FR" sz="1600" b="0"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a:t>
            </a:r>
            <a:br>
              <a:rPr kumimoji="0" lang="fr-FR" sz="1600" b="0"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br>
            <a:r>
              <a:rPr kumimoji="0" lang="fr-FR" sz="1600" b="0"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avec des offres et animations spéciales</a:t>
            </a:r>
            <a:br>
              <a:rPr kumimoji="0" lang="fr-FR" sz="2400" b="0" i="0" u="none" strike="noStrike" kern="1200" cap="none" spc="0" normalizeH="0" baseline="0" noProof="0" dirty="0">
                <a:ln>
                  <a:noFill/>
                </a:ln>
                <a:solidFill>
                  <a:prstClr val="black"/>
                </a:solidFill>
                <a:effectLst/>
                <a:uLnTx/>
                <a:uFillTx/>
                <a:latin typeface="Calibri" panose="020F0502020204030204"/>
                <a:ea typeface="+mn-ea"/>
                <a:cs typeface="+mn-cs"/>
              </a:rPr>
            </a:br>
            <a:r>
              <a:rPr kumimoji="0" lang="fr-FR" sz="2000" b="0" i="0" u="none" strike="noStrike" kern="1200" cap="none" spc="0" normalizeH="0" baseline="0" noProof="0" dirty="0">
                <a:ln>
                  <a:noFill/>
                </a:ln>
                <a:solidFill>
                  <a:prstClr val="black"/>
                </a:solidFill>
                <a:effectLst/>
                <a:uLnTx/>
                <a:uFillTx/>
                <a:latin typeface="Avenir Next LT Pro" panose="020B0504020202020204" pitchFamily="34" charset="0"/>
                <a:ea typeface="+mn-ea"/>
                <a:cs typeface="+mn-cs"/>
              </a:rPr>
              <a:t> </a:t>
            </a:r>
            <a:endParaRPr kumimoji="0" lang="fr-FR" sz="16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8" name="ZoneTexte 7">
            <a:extLst>
              <a:ext uri="{FF2B5EF4-FFF2-40B4-BE49-F238E27FC236}">
                <a16:creationId xmlns:a16="http://schemas.microsoft.com/office/drawing/2014/main" id="{1B72EAF0-6BFD-DDD2-5BF6-54BD096D0A13}"/>
              </a:ext>
            </a:extLst>
          </p:cNvPr>
          <p:cNvSpPr txBox="1"/>
          <p:nvPr/>
        </p:nvSpPr>
        <p:spPr>
          <a:xfrm>
            <a:off x="191232" y="2896638"/>
            <a:ext cx="948837" cy="493340"/>
          </a:xfrm>
          <a:prstGeom prst="rect">
            <a:avLst/>
          </a:prstGeom>
          <a:noFill/>
        </p:spPr>
        <p:txBody>
          <a:bodyPr wrap="square">
            <a:spAutoFit/>
          </a:bodyPr>
          <a:lstStyle/>
          <a:p>
            <a:pPr marL="0" marR="0" lvl="0" indent="0" algn="l" defTabSz="914400" rtl="0" eaLnBrk="1" fontAlgn="auto" latinLnBrk="0" hangingPunct="1">
              <a:lnSpc>
                <a:spcPts val="2800"/>
              </a:lnSpc>
              <a:spcBef>
                <a:spcPts val="0"/>
              </a:spcBef>
              <a:spcAft>
                <a:spcPts val="0"/>
              </a:spcAft>
              <a:buClrTx/>
              <a:buSzTx/>
              <a:buFontTx/>
              <a:buNone/>
              <a:tabLst/>
              <a:defRPr/>
            </a:pPr>
            <a:r>
              <a:rPr kumimoji="0" lang="fr-FR" sz="4000" b="1" i="0" u="none" strike="noStrike" kern="1200" cap="none" spc="0" normalizeH="0" baseline="0" noProof="0" dirty="0">
                <a:ln>
                  <a:noFill/>
                </a:ln>
                <a:solidFill>
                  <a:prstClr val="white"/>
                </a:solidFill>
                <a:effectLst/>
                <a:highlight>
                  <a:srgbClr val="8ABD24"/>
                </a:highlight>
                <a:uLnTx/>
                <a:uFillTx/>
                <a:latin typeface="Magnel" panose="02000505000000020004" pitchFamily="2" charset="0"/>
                <a:ea typeface="+mn-ea"/>
                <a:cs typeface="+mn-cs"/>
              </a:rPr>
              <a:t>#3 </a:t>
            </a:r>
            <a:endParaRPr kumimoji="0" lang="fr-FR" sz="1800" b="1" i="0" u="none" strike="noStrike" kern="1200" cap="none" spc="0" normalizeH="0" baseline="0" noProof="0" dirty="0">
              <a:ln>
                <a:noFill/>
              </a:ln>
              <a:solidFill>
                <a:prstClr val="white"/>
              </a:solidFill>
              <a:effectLst/>
              <a:highlight>
                <a:srgbClr val="8ABD24"/>
              </a:highlight>
              <a:uLnTx/>
              <a:uFillTx/>
              <a:latin typeface="Calibri" panose="020F0502020204030204"/>
              <a:ea typeface="+mn-ea"/>
              <a:cs typeface="+mn-cs"/>
            </a:endParaRPr>
          </a:p>
        </p:txBody>
      </p:sp>
      <p:sp>
        <p:nvSpPr>
          <p:cNvPr id="9" name="ZoneTexte 8">
            <a:extLst>
              <a:ext uri="{FF2B5EF4-FFF2-40B4-BE49-F238E27FC236}">
                <a16:creationId xmlns:a16="http://schemas.microsoft.com/office/drawing/2014/main" id="{FB5EEBC2-CBC8-B3FC-FB33-1B8F6BCC073C}"/>
              </a:ext>
            </a:extLst>
          </p:cNvPr>
          <p:cNvSpPr txBox="1"/>
          <p:nvPr/>
        </p:nvSpPr>
        <p:spPr>
          <a:xfrm>
            <a:off x="191231" y="3685836"/>
            <a:ext cx="948837" cy="493340"/>
          </a:xfrm>
          <a:prstGeom prst="rect">
            <a:avLst/>
          </a:prstGeom>
          <a:noFill/>
        </p:spPr>
        <p:txBody>
          <a:bodyPr wrap="square">
            <a:spAutoFit/>
          </a:bodyPr>
          <a:lstStyle/>
          <a:p>
            <a:pPr marL="0" marR="0" lvl="0" indent="0" algn="l" defTabSz="914400" rtl="0" eaLnBrk="1" fontAlgn="auto" latinLnBrk="0" hangingPunct="1">
              <a:lnSpc>
                <a:spcPts val="2800"/>
              </a:lnSpc>
              <a:spcBef>
                <a:spcPts val="0"/>
              </a:spcBef>
              <a:spcAft>
                <a:spcPts val="0"/>
              </a:spcAft>
              <a:buClrTx/>
              <a:buSzTx/>
              <a:buFontTx/>
              <a:buNone/>
              <a:tabLst/>
              <a:defRPr/>
            </a:pPr>
            <a:r>
              <a:rPr kumimoji="0" lang="fr-FR" sz="4000" b="1" i="0" u="none" strike="noStrike" kern="1200" cap="none" spc="0" normalizeH="0" baseline="0" noProof="0" dirty="0">
                <a:ln>
                  <a:noFill/>
                </a:ln>
                <a:solidFill>
                  <a:prstClr val="white"/>
                </a:solidFill>
                <a:effectLst/>
                <a:highlight>
                  <a:srgbClr val="8ABD24"/>
                </a:highlight>
                <a:uLnTx/>
                <a:uFillTx/>
                <a:latin typeface="Magnel" panose="02000505000000020004" pitchFamily="2" charset="0"/>
                <a:ea typeface="+mn-ea"/>
                <a:cs typeface="+mn-cs"/>
              </a:rPr>
              <a:t>#4 </a:t>
            </a:r>
            <a:endParaRPr kumimoji="0" lang="fr-FR" sz="1800" b="1" i="0" u="none" strike="noStrike" kern="1200" cap="none" spc="0" normalizeH="0" baseline="0" noProof="0" dirty="0">
              <a:ln>
                <a:noFill/>
              </a:ln>
              <a:solidFill>
                <a:prstClr val="white"/>
              </a:solidFill>
              <a:effectLst/>
              <a:highlight>
                <a:srgbClr val="8ABD24"/>
              </a:highlight>
              <a:uLnTx/>
              <a:uFillTx/>
              <a:latin typeface="Calibri" panose="020F0502020204030204"/>
              <a:ea typeface="+mn-ea"/>
              <a:cs typeface="+mn-cs"/>
            </a:endParaRPr>
          </a:p>
        </p:txBody>
      </p:sp>
      <p:sp>
        <p:nvSpPr>
          <p:cNvPr id="10" name="ZoneTexte 9">
            <a:extLst>
              <a:ext uri="{FF2B5EF4-FFF2-40B4-BE49-F238E27FC236}">
                <a16:creationId xmlns:a16="http://schemas.microsoft.com/office/drawing/2014/main" id="{78EDC9FB-2ACF-A42C-BFFF-4F9A3D68A82D}"/>
              </a:ext>
            </a:extLst>
          </p:cNvPr>
          <p:cNvSpPr txBox="1"/>
          <p:nvPr/>
        </p:nvSpPr>
        <p:spPr>
          <a:xfrm>
            <a:off x="191230" y="4475034"/>
            <a:ext cx="948837" cy="493340"/>
          </a:xfrm>
          <a:prstGeom prst="rect">
            <a:avLst/>
          </a:prstGeom>
          <a:noFill/>
        </p:spPr>
        <p:txBody>
          <a:bodyPr wrap="square">
            <a:spAutoFit/>
          </a:bodyPr>
          <a:lstStyle/>
          <a:p>
            <a:pPr marL="0" marR="0" lvl="0" indent="0" algn="l" defTabSz="914400" rtl="0" eaLnBrk="1" fontAlgn="auto" latinLnBrk="0" hangingPunct="1">
              <a:lnSpc>
                <a:spcPts val="2800"/>
              </a:lnSpc>
              <a:spcBef>
                <a:spcPts val="0"/>
              </a:spcBef>
              <a:spcAft>
                <a:spcPts val="0"/>
              </a:spcAft>
              <a:buClrTx/>
              <a:buSzTx/>
              <a:buFontTx/>
              <a:buNone/>
              <a:tabLst/>
              <a:defRPr/>
            </a:pPr>
            <a:r>
              <a:rPr kumimoji="0" lang="fr-FR" sz="4000" b="1" i="0" u="none" strike="noStrike" kern="1200" cap="none" spc="0" normalizeH="0" baseline="0" noProof="0" dirty="0">
                <a:ln>
                  <a:noFill/>
                </a:ln>
                <a:solidFill>
                  <a:prstClr val="white"/>
                </a:solidFill>
                <a:effectLst/>
                <a:highlight>
                  <a:srgbClr val="8ABD24"/>
                </a:highlight>
                <a:uLnTx/>
                <a:uFillTx/>
                <a:latin typeface="Magnel" panose="02000505000000020004" pitchFamily="2" charset="0"/>
                <a:ea typeface="+mn-ea"/>
                <a:cs typeface="+mn-cs"/>
              </a:rPr>
              <a:t>#5 </a:t>
            </a:r>
            <a:endParaRPr kumimoji="0" lang="fr-FR" sz="1800" b="1" i="0" u="none" strike="noStrike" kern="1200" cap="none" spc="0" normalizeH="0" baseline="0" noProof="0" dirty="0">
              <a:ln>
                <a:noFill/>
              </a:ln>
              <a:solidFill>
                <a:prstClr val="white"/>
              </a:solidFill>
              <a:effectLst/>
              <a:highlight>
                <a:srgbClr val="8ABD24"/>
              </a:highlight>
              <a:uLnTx/>
              <a:uFillTx/>
              <a:latin typeface="Calibri" panose="020F0502020204030204"/>
              <a:ea typeface="+mn-ea"/>
              <a:cs typeface="+mn-cs"/>
            </a:endParaRPr>
          </a:p>
        </p:txBody>
      </p:sp>
      <p:sp>
        <p:nvSpPr>
          <p:cNvPr id="4" name="ZoneTexte 3">
            <a:extLst>
              <a:ext uri="{FF2B5EF4-FFF2-40B4-BE49-F238E27FC236}">
                <a16:creationId xmlns:a16="http://schemas.microsoft.com/office/drawing/2014/main" id="{9D7592B7-D57F-B606-FB63-0D0D00F930D8}"/>
              </a:ext>
            </a:extLst>
          </p:cNvPr>
          <p:cNvSpPr txBox="1"/>
          <p:nvPr/>
        </p:nvSpPr>
        <p:spPr>
          <a:xfrm>
            <a:off x="191233" y="6075584"/>
            <a:ext cx="948837" cy="493340"/>
          </a:xfrm>
          <a:prstGeom prst="rect">
            <a:avLst/>
          </a:prstGeom>
          <a:noFill/>
        </p:spPr>
        <p:txBody>
          <a:bodyPr wrap="square">
            <a:spAutoFit/>
          </a:bodyPr>
          <a:lstStyle/>
          <a:p>
            <a:pPr marL="0" marR="0" lvl="0" indent="0" algn="l" defTabSz="914400" rtl="0" eaLnBrk="1" fontAlgn="auto" latinLnBrk="0" hangingPunct="1">
              <a:lnSpc>
                <a:spcPts val="2800"/>
              </a:lnSpc>
              <a:spcBef>
                <a:spcPts val="0"/>
              </a:spcBef>
              <a:spcAft>
                <a:spcPts val="0"/>
              </a:spcAft>
              <a:buClrTx/>
              <a:buSzTx/>
              <a:buFontTx/>
              <a:buNone/>
              <a:tabLst/>
              <a:defRPr/>
            </a:pPr>
            <a:r>
              <a:rPr kumimoji="0" lang="fr-FR" sz="4000" b="1" i="0" u="none" strike="noStrike" kern="1200" cap="none" spc="0" normalizeH="0" baseline="0" noProof="0" dirty="0">
                <a:ln>
                  <a:noFill/>
                </a:ln>
                <a:solidFill>
                  <a:prstClr val="white"/>
                </a:solidFill>
                <a:effectLst/>
                <a:highlight>
                  <a:srgbClr val="8ABD24"/>
                </a:highlight>
                <a:uLnTx/>
                <a:uFillTx/>
                <a:latin typeface="Magnel" panose="02000505000000020004" pitchFamily="2" charset="0"/>
                <a:ea typeface="+mn-ea"/>
                <a:cs typeface="+mn-cs"/>
              </a:rPr>
              <a:t>#6 </a:t>
            </a:r>
            <a:endParaRPr kumimoji="0" lang="fr-FR" sz="1800" b="1" i="0" u="none" strike="noStrike" kern="1200" cap="none" spc="0" normalizeH="0" baseline="0" noProof="0" dirty="0">
              <a:ln>
                <a:noFill/>
              </a:ln>
              <a:solidFill>
                <a:prstClr val="white"/>
              </a:solidFill>
              <a:effectLst/>
              <a:highlight>
                <a:srgbClr val="8ABD24"/>
              </a:highlight>
              <a:uLnTx/>
              <a:uFillTx/>
              <a:latin typeface="Calibri" panose="020F0502020204030204"/>
              <a:ea typeface="+mn-ea"/>
              <a:cs typeface="+mn-cs"/>
            </a:endParaRPr>
          </a:p>
        </p:txBody>
      </p:sp>
      <p:sp>
        <p:nvSpPr>
          <p:cNvPr id="11" name="Espace réservé du contenu 2">
            <a:extLst>
              <a:ext uri="{FF2B5EF4-FFF2-40B4-BE49-F238E27FC236}">
                <a16:creationId xmlns:a16="http://schemas.microsoft.com/office/drawing/2014/main" id="{CE8347AB-7E35-E164-7D17-AE7D6466A144}"/>
              </a:ext>
            </a:extLst>
          </p:cNvPr>
          <p:cNvSpPr txBox="1">
            <a:spLocks/>
          </p:cNvSpPr>
          <p:nvPr/>
        </p:nvSpPr>
        <p:spPr>
          <a:xfrm>
            <a:off x="911469" y="5868440"/>
            <a:ext cx="10899531" cy="1257300"/>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8ABD24"/>
                </a:solidFill>
                <a:latin typeface="Magnel" panose="02000505000000020004" pitchFamily="2" charset="0"/>
                <a:ea typeface="+mn-ea"/>
                <a:cs typeface="Lynx Serif" panose="02000000000000000000" pitchFamily="50" charset="0"/>
              </a:defRPr>
            </a:lvl1pPr>
            <a:lvl2pPr marL="0" indent="0" algn="l"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2pPr>
            <a:lvl3pPr marL="0" indent="-264600" algn="l" defTabSz="914400" rtl="0" eaLnBrk="1" latinLnBrk="0" hangingPunct="1">
              <a:lnSpc>
                <a:spcPct val="90000"/>
              </a:lnSpc>
              <a:spcBef>
                <a:spcPts val="500"/>
              </a:spcBef>
              <a:buFontTx/>
              <a:buBlip>
                <a:blip r:embed="rId3"/>
              </a:buBlip>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fr-FR" sz="2000" b="0" i="0" u="none" strike="noStrike" kern="1200" cap="none" spc="0" normalizeH="0" baseline="0" noProof="0" dirty="0">
                <a:ln>
                  <a:noFill/>
                </a:ln>
                <a:solidFill>
                  <a:srgbClr val="8ABD24"/>
                </a:solidFill>
                <a:effectLst/>
                <a:uLnTx/>
                <a:uFillTx/>
                <a:latin typeface="Magnel" panose="02000505000000020004" pitchFamily="2" charset="0"/>
                <a:ea typeface="+mn-ea"/>
              </a:rPr>
              <a:t>Innover à travers de nouvelles opérations</a:t>
            </a:r>
            <a:endParaRPr kumimoji="0" lang="fr-FR" sz="2000" b="0" i="0" u="none" strike="noStrike" kern="1200" cap="none" spc="0" normalizeH="0" baseline="0" noProof="0" dirty="0">
              <a:ln>
                <a:noFill/>
              </a:ln>
              <a:solidFill>
                <a:srgbClr val="8ABD24"/>
              </a:solidFill>
              <a:effectLst/>
              <a:uLnTx/>
              <a:uFillTx/>
              <a:latin typeface="Magnel" panose="02000505000000020004" pitchFamily="2" charset="0"/>
              <a:ea typeface="+mn-ea"/>
              <a:sym typeface="Wingdings" panose="05000000000000000000" pitchFamily="2" charset="2"/>
            </a:endParaRPr>
          </a:p>
          <a:p>
            <a:pPr marL="0" marR="0" lvl="2" indent="0" algn="l" defTabSz="914400" rtl="0" eaLnBrk="1" fontAlgn="auto" latinLnBrk="0" hangingPunct="1">
              <a:lnSpc>
                <a:spcPct val="90000"/>
              </a:lnSpc>
              <a:spcBef>
                <a:spcPts val="500"/>
              </a:spcBef>
              <a:spcAft>
                <a:spcPts val="0"/>
              </a:spcAft>
              <a:buClrTx/>
              <a:buSzTx/>
              <a:buFontTx/>
              <a:buNone/>
              <a:tabLst/>
              <a:defRPr/>
            </a:pPr>
            <a:r>
              <a:rPr kumimoji="0" lang="fr-FR" sz="1600" b="0"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Concevoir de nouvelles opérations qui répondent et nourrissent les 3 piliers de la stratégie com 2025</a:t>
            </a:r>
            <a:endParaRPr kumimoji="0" lang="fr-FR" sz="16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905737612"/>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C849860-476E-3217-D0DA-0572DD969B77}"/>
              </a:ext>
            </a:extLst>
          </p:cNvPr>
          <p:cNvSpPr>
            <a:spLocks noChangeArrowheads="1"/>
          </p:cNvSpPr>
          <p:nvPr/>
        </p:nvSpPr>
        <p:spPr bwMode="auto">
          <a:xfrm>
            <a:off x="2143083" y="347951"/>
            <a:ext cx="3359080" cy="845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2400">
                <a:solidFill>
                  <a:srgbClr val="595959"/>
                </a:solidFill>
                <a:latin typeface="Helvetica" panose="020B0604020202020204" pitchFamily="34" charset="0"/>
              </a:defRPr>
            </a:lvl1pPr>
            <a:lvl2pPr marL="742950" indent="-285750">
              <a:spcBef>
                <a:spcPct val="20000"/>
              </a:spcBef>
              <a:buFont typeface="Arial" panose="020B0604020202020204" pitchFamily="34" charset="0"/>
              <a:buChar char="–"/>
              <a:defRPr sz="2000">
                <a:solidFill>
                  <a:srgbClr val="595959"/>
                </a:solidFill>
                <a:latin typeface="Helvetica" panose="020B0604020202020204" pitchFamily="34" charset="0"/>
              </a:defRPr>
            </a:lvl2pPr>
            <a:lvl3pPr marL="1143000" indent="-228600">
              <a:spcBef>
                <a:spcPct val="20000"/>
              </a:spcBef>
              <a:buFont typeface="Arial" panose="020B0604020202020204" pitchFamily="34" charset="0"/>
              <a:buChar char="•"/>
              <a:defRPr>
                <a:solidFill>
                  <a:srgbClr val="595959"/>
                </a:solidFill>
                <a:latin typeface="Helvetica" panose="020B0604020202020204" pitchFamily="34" charset="0"/>
              </a:defRPr>
            </a:lvl3pPr>
            <a:lvl4pPr marL="1600200" indent="-228600">
              <a:spcBef>
                <a:spcPct val="20000"/>
              </a:spcBef>
              <a:buFont typeface="Arial" panose="020B0604020202020204" pitchFamily="34" charset="0"/>
              <a:buChar char="–"/>
              <a:defRPr sz="1600">
                <a:solidFill>
                  <a:srgbClr val="595959"/>
                </a:solidFill>
                <a:latin typeface="Helvetica" panose="020B0604020202020204" pitchFamily="34" charset="0"/>
              </a:defRPr>
            </a:lvl4pPr>
            <a:lvl5pPr marL="2057400" indent="-228600">
              <a:spcBef>
                <a:spcPct val="20000"/>
              </a:spcBef>
              <a:buFont typeface="Arial" panose="020B0604020202020204" pitchFamily="34" charset="0"/>
              <a:buChar char="»"/>
              <a:defRPr sz="1600">
                <a:solidFill>
                  <a:srgbClr val="595959"/>
                </a:solidFill>
                <a:latin typeface="Helvetica"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9pPr>
          </a:lstStyle>
          <a:p>
            <a:pPr algn="ctr" eaLnBrk="1" hangingPunct="1">
              <a:lnSpc>
                <a:spcPts val="1500"/>
              </a:lnSpc>
              <a:spcBef>
                <a:spcPct val="0"/>
              </a:spcBef>
              <a:buFontTx/>
              <a:buNone/>
            </a:pPr>
            <a:r>
              <a:rPr lang="fr-FR" altLang="fr-FR" sz="1200" spc="429" dirty="0">
                <a:solidFill>
                  <a:schemeClr val="tx1"/>
                </a:solidFill>
                <a:latin typeface="Tahoma" panose="020B0604030504040204" pitchFamily="34" charset="0"/>
                <a:ea typeface="Tahoma" panose="020B0604030504040204" pitchFamily="34" charset="0"/>
                <a:cs typeface="Tahoma" panose="020B0604030504040204" pitchFamily="34" charset="0"/>
              </a:rPr>
              <a:t>Encarter les nouveaux clients qui découvrent l’enseigne</a:t>
            </a:r>
            <a:br>
              <a:rPr lang="fr-FR" altLang="fr-FR" sz="1600" b="1" spc="214" dirty="0">
                <a:solidFill>
                  <a:schemeClr val="tx1"/>
                </a:solidFill>
                <a:latin typeface="Tahoma" panose="020B0604030504040204" pitchFamily="34" charset="0"/>
                <a:ea typeface="Tahoma" panose="020B0604030504040204" pitchFamily="34" charset="0"/>
                <a:cs typeface="Tahoma" panose="020B0604030504040204" pitchFamily="34" charset="0"/>
              </a:rPr>
            </a:br>
            <a:endParaRPr lang="fr-FR" altLang="fr-FR" sz="1200" b="1" spc="214" dirty="0">
              <a:solidFill>
                <a:schemeClr val="tx1"/>
              </a:solidFill>
              <a:latin typeface="Tahoma" panose="020B0604030504040204" pitchFamily="34" charset="0"/>
              <a:ea typeface="Tahoma" panose="020B0604030504040204" pitchFamily="34" charset="0"/>
              <a:cs typeface="Tahoma" panose="020B0604030504040204" pitchFamily="34" charset="0"/>
            </a:endParaRPr>
          </a:p>
        </p:txBody>
      </p:sp>
      <p:sp>
        <p:nvSpPr>
          <p:cNvPr id="4" name="Triangle isocèle 3">
            <a:extLst>
              <a:ext uri="{FF2B5EF4-FFF2-40B4-BE49-F238E27FC236}">
                <a16:creationId xmlns:a16="http://schemas.microsoft.com/office/drawing/2014/main" id="{F78F6BE5-B1A6-DD1C-4D55-25E05121FFFD}"/>
              </a:ext>
            </a:extLst>
          </p:cNvPr>
          <p:cNvSpPr/>
          <p:nvPr/>
        </p:nvSpPr>
        <p:spPr>
          <a:xfrm flipV="1">
            <a:off x="3473223" y="93822"/>
            <a:ext cx="452176" cy="178637"/>
          </a:xfrm>
          <a:prstGeom prst="triangle">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latin typeface="Avenir Next LT Pro" panose="020B0504020202020204" pitchFamily="34" charset="0"/>
            </a:endParaRPr>
          </a:p>
        </p:txBody>
      </p:sp>
      <p:sp>
        <p:nvSpPr>
          <p:cNvPr id="23" name="Rectangle 1">
            <a:extLst>
              <a:ext uri="{FF2B5EF4-FFF2-40B4-BE49-F238E27FC236}">
                <a16:creationId xmlns:a16="http://schemas.microsoft.com/office/drawing/2014/main" id="{27E74E7E-697C-E431-20CE-834C1A713159}"/>
              </a:ext>
            </a:extLst>
          </p:cNvPr>
          <p:cNvSpPr>
            <a:spLocks noChangeArrowheads="1"/>
          </p:cNvSpPr>
          <p:nvPr/>
        </p:nvSpPr>
        <p:spPr bwMode="auto">
          <a:xfrm>
            <a:off x="2532476" y="1444726"/>
            <a:ext cx="8136904" cy="299503"/>
          </a:xfrm>
          <a:prstGeom prst="rect">
            <a:avLst/>
          </a:prstGeom>
          <a:solidFill>
            <a:srgbClr val="E7A41B">
              <a:alpha val="80000"/>
            </a:srgbClr>
          </a:solidFill>
          <a:ln>
            <a:noFill/>
          </a:ln>
        </p:spPr>
        <p:txBody>
          <a:bodyPr wrap="square">
            <a:spAutoFit/>
          </a:bodyPr>
          <a:lstStyle>
            <a:lvl1pPr>
              <a:spcBef>
                <a:spcPct val="20000"/>
              </a:spcBef>
              <a:buFont typeface="Arial" panose="020B0604020202020204" pitchFamily="34" charset="0"/>
              <a:buChar char="•"/>
              <a:defRPr sz="2400">
                <a:solidFill>
                  <a:srgbClr val="595959"/>
                </a:solidFill>
                <a:latin typeface="Helvetica" panose="020B0604020202020204" pitchFamily="34" charset="0"/>
              </a:defRPr>
            </a:lvl1pPr>
            <a:lvl2pPr marL="742950" indent="-285750">
              <a:spcBef>
                <a:spcPct val="20000"/>
              </a:spcBef>
              <a:buFont typeface="Arial" panose="020B0604020202020204" pitchFamily="34" charset="0"/>
              <a:buChar char="–"/>
              <a:defRPr sz="2000">
                <a:solidFill>
                  <a:srgbClr val="595959"/>
                </a:solidFill>
                <a:latin typeface="Helvetica" panose="020B0604020202020204" pitchFamily="34" charset="0"/>
              </a:defRPr>
            </a:lvl2pPr>
            <a:lvl3pPr marL="1143000" indent="-228600">
              <a:spcBef>
                <a:spcPct val="20000"/>
              </a:spcBef>
              <a:buFont typeface="Arial" panose="020B0604020202020204" pitchFamily="34" charset="0"/>
              <a:buChar char="•"/>
              <a:defRPr>
                <a:solidFill>
                  <a:srgbClr val="595959"/>
                </a:solidFill>
                <a:latin typeface="Helvetica" panose="020B0604020202020204" pitchFamily="34" charset="0"/>
              </a:defRPr>
            </a:lvl3pPr>
            <a:lvl4pPr marL="1600200" indent="-228600">
              <a:spcBef>
                <a:spcPct val="20000"/>
              </a:spcBef>
              <a:buFont typeface="Arial" panose="020B0604020202020204" pitchFamily="34" charset="0"/>
              <a:buChar char="–"/>
              <a:defRPr sz="1600">
                <a:solidFill>
                  <a:srgbClr val="595959"/>
                </a:solidFill>
                <a:latin typeface="Helvetica" panose="020B0604020202020204" pitchFamily="34" charset="0"/>
              </a:defRPr>
            </a:lvl4pPr>
            <a:lvl5pPr marL="2057400" indent="-228600">
              <a:spcBef>
                <a:spcPct val="20000"/>
              </a:spcBef>
              <a:buFont typeface="Arial" panose="020B0604020202020204" pitchFamily="34" charset="0"/>
              <a:buChar char="»"/>
              <a:defRPr sz="1600">
                <a:solidFill>
                  <a:srgbClr val="595959"/>
                </a:solidFill>
                <a:latin typeface="Helvetica"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9pPr>
          </a:lstStyle>
          <a:p>
            <a:pPr algn="ctr">
              <a:spcBef>
                <a:spcPct val="0"/>
              </a:spcBef>
              <a:buNone/>
            </a:pPr>
            <a:r>
              <a:rPr lang="fr-FR" altLang="fr-FR" sz="1286" b="1" spc="429" dirty="0">
                <a:solidFill>
                  <a:schemeClr val="bg1"/>
                </a:solidFill>
                <a:latin typeface="Tahoma" panose="020B0604030504040204" pitchFamily="34" charset="0"/>
                <a:ea typeface="Tahoma" panose="020B0604030504040204" pitchFamily="34" charset="0"/>
                <a:cs typeface="Tahoma" panose="020B0604030504040204" pitchFamily="34" charset="0"/>
              </a:rPr>
              <a:t>PARTIS PRIS STRATEGIQUES 2025</a:t>
            </a:r>
          </a:p>
        </p:txBody>
      </p:sp>
      <p:sp>
        <p:nvSpPr>
          <p:cNvPr id="31" name="Rectangle 1">
            <a:extLst>
              <a:ext uri="{FF2B5EF4-FFF2-40B4-BE49-F238E27FC236}">
                <a16:creationId xmlns:a16="http://schemas.microsoft.com/office/drawing/2014/main" id="{5D2F459E-A3F6-5939-2D40-0F2487001FC8}"/>
              </a:ext>
            </a:extLst>
          </p:cNvPr>
          <p:cNvSpPr>
            <a:spLocks noChangeArrowheads="1"/>
          </p:cNvSpPr>
          <p:nvPr/>
        </p:nvSpPr>
        <p:spPr bwMode="auto">
          <a:xfrm>
            <a:off x="2532476" y="4309056"/>
            <a:ext cx="8136904" cy="296877"/>
          </a:xfrm>
          <a:prstGeom prst="rect">
            <a:avLst/>
          </a:prstGeom>
          <a:solidFill>
            <a:srgbClr val="ECB649"/>
          </a:solidFill>
          <a:ln>
            <a:noFill/>
          </a:ln>
        </p:spPr>
        <p:txBody>
          <a:bodyPr wrap="square">
            <a:spAutoFit/>
          </a:bodyPr>
          <a:lstStyle>
            <a:lvl1pPr>
              <a:spcBef>
                <a:spcPct val="20000"/>
              </a:spcBef>
              <a:buFont typeface="Arial" panose="020B0604020202020204" pitchFamily="34" charset="0"/>
              <a:buChar char="•"/>
              <a:defRPr sz="2400">
                <a:solidFill>
                  <a:srgbClr val="595959"/>
                </a:solidFill>
                <a:latin typeface="Helvetica" panose="020B0604020202020204" pitchFamily="34" charset="0"/>
              </a:defRPr>
            </a:lvl1pPr>
            <a:lvl2pPr marL="742950" indent="-285750">
              <a:spcBef>
                <a:spcPct val="20000"/>
              </a:spcBef>
              <a:buFont typeface="Arial" panose="020B0604020202020204" pitchFamily="34" charset="0"/>
              <a:buChar char="–"/>
              <a:defRPr sz="2000">
                <a:solidFill>
                  <a:srgbClr val="595959"/>
                </a:solidFill>
                <a:latin typeface="Helvetica" panose="020B0604020202020204" pitchFamily="34" charset="0"/>
              </a:defRPr>
            </a:lvl2pPr>
            <a:lvl3pPr marL="1143000" indent="-228600">
              <a:spcBef>
                <a:spcPct val="20000"/>
              </a:spcBef>
              <a:buFont typeface="Arial" panose="020B0604020202020204" pitchFamily="34" charset="0"/>
              <a:buChar char="•"/>
              <a:defRPr>
                <a:solidFill>
                  <a:srgbClr val="595959"/>
                </a:solidFill>
                <a:latin typeface="Helvetica" panose="020B0604020202020204" pitchFamily="34" charset="0"/>
              </a:defRPr>
            </a:lvl3pPr>
            <a:lvl4pPr marL="1600200" indent="-228600">
              <a:spcBef>
                <a:spcPct val="20000"/>
              </a:spcBef>
              <a:buFont typeface="Arial" panose="020B0604020202020204" pitchFamily="34" charset="0"/>
              <a:buChar char="–"/>
              <a:defRPr sz="1600">
                <a:solidFill>
                  <a:srgbClr val="595959"/>
                </a:solidFill>
                <a:latin typeface="Helvetica" panose="020B0604020202020204" pitchFamily="34" charset="0"/>
              </a:defRPr>
            </a:lvl4pPr>
            <a:lvl5pPr marL="2057400" indent="-228600">
              <a:spcBef>
                <a:spcPct val="20000"/>
              </a:spcBef>
              <a:buFont typeface="Arial" panose="020B0604020202020204" pitchFamily="34" charset="0"/>
              <a:buChar char="»"/>
              <a:defRPr sz="1600">
                <a:solidFill>
                  <a:srgbClr val="595959"/>
                </a:solidFill>
                <a:latin typeface="Helvetica"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9pPr>
          </a:lstStyle>
          <a:p>
            <a:pPr algn="ctr">
              <a:spcBef>
                <a:spcPct val="0"/>
              </a:spcBef>
              <a:buNone/>
            </a:pPr>
            <a:r>
              <a:rPr lang="fr-FR" altLang="fr-FR" sz="1286" b="1" spc="429" dirty="0">
                <a:solidFill>
                  <a:schemeClr val="bg1"/>
                </a:solidFill>
                <a:latin typeface="Tahoma" panose="020B0604030504040204" pitchFamily="34" charset="0"/>
                <a:ea typeface="Tahoma" panose="020B0604030504040204" pitchFamily="34" charset="0"/>
                <a:cs typeface="Tahoma" panose="020B0604030504040204" pitchFamily="34" charset="0"/>
              </a:rPr>
              <a:t>PROMESSE TRANSVERSALE PAC 2025 </a:t>
            </a:r>
            <a:r>
              <a:rPr lang="fr-FR" altLang="fr-FR" sz="900" b="1" dirty="0">
                <a:solidFill>
                  <a:schemeClr val="bg1"/>
                </a:solidFill>
                <a:latin typeface="Tahoma" panose="020B0604030504040204" pitchFamily="34" charset="0"/>
                <a:ea typeface="Tahoma" panose="020B0604030504040204" pitchFamily="34" charset="0"/>
                <a:cs typeface="Tahoma" panose="020B0604030504040204" pitchFamily="34" charset="0"/>
              </a:rPr>
              <a:t> </a:t>
            </a:r>
            <a:endParaRPr lang="fr-FR" altLang="fr-FR" sz="1286" b="1"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48" name="Titre 1">
            <a:extLst>
              <a:ext uri="{FF2B5EF4-FFF2-40B4-BE49-F238E27FC236}">
                <a16:creationId xmlns:a16="http://schemas.microsoft.com/office/drawing/2014/main" id="{59B68780-BFAA-495B-6971-AA2539ABE41D}"/>
              </a:ext>
            </a:extLst>
          </p:cNvPr>
          <p:cNvSpPr txBox="1">
            <a:spLocks/>
          </p:cNvSpPr>
          <p:nvPr/>
        </p:nvSpPr>
        <p:spPr>
          <a:xfrm rot="16200000">
            <a:off x="-2614937" y="2450173"/>
            <a:ext cx="6542036" cy="1641693"/>
          </a:xfrm>
          <a:prstGeom prst="rect">
            <a:avLst/>
          </a:prstGeom>
        </p:spPr>
        <p:txBody>
          <a:bodyPr>
            <a:noAutofit/>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r">
              <a:lnSpc>
                <a:spcPts val="8000"/>
              </a:lnSpc>
            </a:pPr>
            <a:r>
              <a:rPr lang="fr-FR" altLang="fr-FR" sz="7200" b="1" spc="-214" dirty="0">
                <a:solidFill>
                  <a:srgbClr val="526469"/>
                </a:solidFill>
                <a:latin typeface="Tahoma" panose="020B0604030504040204" pitchFamily="34" charset="0"/>
                <a:ea typeface="Tahoma" panose="020B0604030504040204" pitchFamily="34" charset="0"/>
                <a:cs typeface="Tahoma" panose="020B0604030504040204" pitchFamily="34" charset="0"/>
              </a:rPr>
              <a:t>Road </a:t>
            </a:r>
            <a:r>
              <a:rPr lang="fr-FR" altLang="fr-FR" sz="7200" b="1" spc="-214" dirty="0" err="1">
                <a:solidFill>
                  <a:srgbClr val="526469"/>
                </a:solidFill>
                <a:latin typeface="Tahoma" panose="020B0604030504040204" pitchFamily="34" charset="0"/>
                <a:ea typeface="Tahoma" panose="020B0604030504040204" pitchFamily="34" charset="0"/>
                <a:cs typeface="Tahoma" panose="020B0604030504040204" pitchFamily="34" charset="0"/>
              </a:rPr>
              <a:t>map</a:t>
            </a:r>
            <a:br>
              <a:rPr lang="fr-FR" altLang="fr-FR" sz="7200" b="1" spc="-214" dirty="0">
                <a:solidFill>
                  <a:srgbClr val="526469"/>
                </a:solidFill>
                <a:latin typeface="Tahoma" panose="020B0604030504040204" pitchFamily="34" charset="0"/>
                <a:ea typeface="Tahoma" panose="020B0604030504040204" pitchFamily="34" charset="0"/>
                <a:cs typeface="Tahoma" panose="020B0604030504040204" pitchFamily="34" charset="0"/>
              </a:rPr>
            </a:br>
            <a:r>
              <a:rPr lang="fr-FR" altLang="fr-FR" sz="6000" b="1" spc="-214" dirty="0">
                <a:solidFill>
                  <a:srgbClr val="526469"/>
                </a:solidFill>
                <a:latin typeface="Tahoma" panose="020B0604030504040204" pitchFamily="34" charset="0"/>
                <a:ea typeface="Tahoma" panose="020B0604030504040204" pitchFamily="34" charset="0"/>
                <a:cs typeface="Tahoma" panose="020B0604030504040204" pitchFamily="34" charset="0"/>
              </a:rPr>
              <a:t>2025</a:t>
            </a:r>
            <a:endParaRPr lang="fr-FR" altLang="fr-FR" sz="2800" b="1" spc="-214" dirty="0">
              <a:solidFill>
                <a:srgbClr val="526469"/>
              </a:solidFill>
              <a:latin typeface="Tahoma" panose="020B0604030504040204" pitchFamily="34" charset="0"/>
              <a:ea typeface="Tahoma" panose="020B0604030504040204" pitchFamily="34" charset="0"/>
              <a:cs typeface="Tahoma" panose="020B0604030504040204" pitchFamily="34" charset="0"/>
            </a:endParaRPr>
          </a:p>
        </p:txBody>
      </p:sp>
      <p:sp>
        <p:nvSpPr>
          <p:cNvPr id="5" name="Espace réservé du contenu 2">
            <a:extLst>
              <a:ext uri="{FF2B5EF4-FFF2-40B4-BE49-F238E27FC236}">
                <a16:creationId xmlns:a16="http://schemas.microsoft.com/office/drawing/2014/main" id="{495DD83A-E4DF-E9F7-E195-9331268320A6}"/>
              </a:ext>
            </a:extLst>
          </p:cNvPr>
          <p:cNvSpPr txBox="1">
            <a:spLocks/>
          </p:cNvSpPr>
          <p:nvPr/>
        </p:nvSpPr>
        <p:spPr>
          <a:xfrm>
            <a:off x="2244887" y="4704546"/>
            <a:ext cx="8580346" cy="232842"/>
          </a:xfrm>
          <a:prstGeom prst="rect">
            <a:avLst/>
          </a:prstGeom>
          <a:noFill/>
        </p:spPr>
        <p:txBody>
          <a:bodyPr vert="horz" lIns="65314" tIns="32657" rIns="65314" bIns="32657" rtlCol="0">
            <a:noAutofit/>
          </a:bodyPr>
          <a:lstStyle>
            <a:lvl1pPr marL="320040" indent="-320040" algn="l" defTabSz="1280160" rtl="0" eaLnBrk="1" latinLnBrk="0" hangingPunct="1">
              <a:lnSpc>
                <a:spcPct val="90000"/>
              </a:lnSpc>
              <a:spcBef>
                <a:spcPts val="1400"/>
              </a:spcBef>
              <a:buFont typeface="Arial" panose="020B0604020202020204" pitchFamily="34" charset="0"/>
              <a:buChar char="•"/>
              <a:defRPr sz="3920" kern="1200">
                <a:solidFill>
                  <a:schemeClr val="tx1"/>
                </a:solidFill>
                <a:latin typeface="+mn-lt"/>
                <a:ea typeface="+mn-ea"/>
                <a:cs typeface="+mn-cs"/>
              </a:defRPr>
            </a:lvl1pPr>
            <a:lvl2pPr marL="960120" indent="-320040" algn="l" defTabSz="1280160" rtl="0" eaLnBrk="1" latinLnBrk="0" hangingPunct="1">
              <a:lnSpc>
                <a:spcPct val="90000"/>
              </a:lnSpc>
              <a:spcBef>
                <a:spcPts val="700"/>
              </a:spcBef>
              <a:buFont typeface="Arial" panose="020B0604020202020204" pitchFamily="34" charset="0"/>
              <a:buChar char="•"/>
              <a:defRPr sz="3360" kern="1200">
                <a:solidFill>
                  <a:schemeClr val="tx1"/>
                </a:solidFill>
                <a:latin typeface="+mn-lt"/>
                <a:ea typeface="+mn-ea"/>
                <a:cs typeface="+mn-cs"/>
              </a:defRPr>
            </a:lvl2pPr>
            <a:lvl3pPr marL="1600200" indent="-320040" algn="l" defTabSz="1280160" rtl="0" eaLnBrk="1" latinLnBrk="0" hangingPunct="1">
              <a:lnSpc>
                <a:spcPct val="90000"/>
              </a:lnSpc>
              <a:spcBef>
                <a:spcPts val="700"/>
              </a:spcBef>
              <a:buFont typeface="Arial" panose="020B0604020202020204" pitchFamily="34" charset="0"/>
              <a:buChar char="•"/>
              <a:defRPr sz="2800" kern="1200">
                <a:solidFill>
                  <a:schemeClr val="tx1"/>
                </a:solidFill>
                <a:latin typeface="+mn-lt"/>
                <a:ea typeface="+mn-ea"/>
                <a:cs typeface="+mn-cs"/>
              </a:defRPr>
            </a:lvl3pPr>
            <a:lvl4pPr marL="224028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4pPr>
            <a:lvl5pPr marL="288036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5pPr>
            <a:lvl6pPr marL="352044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6pPr>
            <a:lvl7pPr marL="416052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7pPr>
            <a:lvl8pPr marL="480060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8pPr>
            <a:lvl9pPr marL="544068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9pPr>
          </a:lstStyle>
          <a:p>
            <a:pPr marL="446777" indent="-227925" algn="ctr">
              <a:buNone/>
              <a:defRPr/>
            </a:pPr>
            <a:r>
              <a:rPr lang="fr-FR" sz="1400" dirty="0">
                <a:latin typeface="Tahoma" panose="020B0604030504040204" pitchFamily="34" charset="0"/>
                <a:ea typeface="Tahoma" panose="020B0604030504040204" pitchFamily="34" charset="0"/>
                <a:cs typeface="Tahoma" panose="020B0604030504040204" pitchFamily="34" charset="0"/>
              </a:rPr>
              <a:t>Manger sain au fil des saisons et accompagner les moments de vie en famille, pour tous les budgets.</a:t>
            </a:r>
            <a:r>
              <a:rPr lang="fr-FR" sz="1400" spc="300" dirty="0">
                <a:latin typeface="Tahoma" panose="020B0604030504040204" pitchFamily="34" charset="0"/>
                <a:ea typeface="Tahoma" panose="020B0604030504040204" pitchFamily="34" charset="0"/>
                <a:cs typeface="Tahoma" panose="020B0604030504040204" pitchFamily="34" charset="0"/>
              </a:rPr>
              <a:t> </a:t>
            </a:r>
          </a:p>
        </p:txBody>
      </p:sp>
      <p:sp>
        <p:nvSpPr>
          <p:cNvPr id="10" name="Rectangle 9">
            <a:extLst>
              <a:ext uri="{FF2B5EF4-FFF2-40B4-BE49-F238E27FC236}">
                <a16:creationId xmlns:a16="http://schemas.microsoft.com/office/drawing/2014/main" id="{94D8C648-7EAE-FF18-07BE-AB108071EBAA}"/>
              </a:ext>
            </a:extLst>
          </p:cNvPr>
          <p:cNvSpPr>
            <a:spLocks noChangeArrowheads="1"/>
          </p:cNvSpPr>
          <p:nvPr/>
        </p:nvSpPr>
        <p:spPr bwMode="auto">
          <a:xfrm>
            <a:off x="5433761" y="345716"/>
            <a:ext cx="3419545" cy="669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2400">
                <a:solidFill>
                  <a:srgbClr val="595959"/>
                </a:solidFill>
                <a:latin typeface="Helvetica" panose="020B0604020202020204" pitchFamily="34" charset="0"/>
              </a:defRPr>
            </a:lvl1pPr>
            <a:lvl2pPr marL="742950" indent="-285750">
              <a:spcBef>
                <a:spcPct val="20000"/>
              </a:spcBef>
              <a:buFont typeface="Arial" panose="020B0604020202020204" pitchFamily="34" charset="0"/>
              <a:buChar char="–"/>
              <a:defRPr sz="2000">
                <a:solidFill>
                  <a:srgbClr val="595959"/>
                </a:solidFill>
                <a:latin typeface="Helvetica" panose="020B0604020202020204" pitchFamily="34" charset="0"/>
              </a:defRPr>
            </a:lvl2pPr>
            <a:lvl3pPr marL="1143000" indent="-228600">
              <a:spcBef>
                <a:spcPct val="20000"/>
              </a:spcBef>
              <a:buFont typeface="Arial" panose="020B0604020202020204" pitchFamily="34" charset="0"/>
              <a:buChar char="•"/>
              <a:defRPr>
                <a:solidFill>
                  <a:srgbClr val="595959"/>
                </a:solidFill>
                <a:latin typeface="Helvetica" panose="020B0604020202020204" pitchFamily="34" charset="0"/>
              </a:defRPr>
            </a:lvl3pPr>
            <a:lvl4pPr marL="1600200" indent="-228600">
              <a:spcBef>
                <a:spcPct val="20000"/>
              </a:spcBef>
              <a:buFont typeface="Arial" panose="020B0604020202020204" pitchFamily="34" charset="0"/>
              <a:buChar char="–"/>
              <a:defRPr sz="1600">
                <a:solidFill>
                  <a:srgbClr val="595959"/>
                </a:solidFill>
                <a:latin typeface="Helvetica" panose="020B0604020202020204" pitchFamily="34" charset="0"/>
              </a:defRPr>
            </a:lvl4pPr>
            <a:lvl5pPr marL="2057400" indent="-228600">
              <a:spcBef>
                <a:spcPct val="20000"/>
              </a:spcBef>
              <a:buFont typeface="Arial" panose="020B0604020202020204" pitchFamily="34" charset="0"/>
              <a:buChar char="»"/>
              <a:defRPr sz="1600">
                <a:solidFill>
                  <a:srgbClr val="595959"/>
                </a:solidFill>
                <a:latin typeface="Helvetica"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9pPr>
          </a:lstStyle>
          <a:p>
            <a:pPr algn="ctr" eaLnBrk="1" hangingPunct="1">
              <a:lnSpc>
                <a:spcPts val="1500"/>
              </a:lnSpc>
              <a:spcBef>
                <a:spcPct val="0"/>
              </a:spcBef>
              <a:buFontTx/>
              <a:buNone/>
            </a:pPr>
            <a:r>
              <a:rPr lang="fr-FR" altLang="fr-FR" sz="1200" spc="429" dirty="0">
                <a:solidFill>
                  <a:schemeClr val="tx1"/>
                </a:solidFill>
                <a:latin typeface="Tahoma" panose="020B0604030504040204" pitchFamily="34" charset="0"/>
                <a:ea typeface="Tahoma" panose="020B0604030504040204" pitchFamily="34" charset="0"/>
                <a:cs typeface="Tahoma" panose="020B0604030504040204" pitchFamily="34" charset="0"/>
              </a:rPr>
              <a:t>Attirer de nouvelles cibles, en particulier les familles</a:t>
            </a:r>
          </a:p>
        </p:txBody>
      </p:sp>
      <p:sp>
        <p:nvSpPr>
          <p:cNvPr id="11" name="Triangle isocèle 10">
            <a:extLst>
              <a:ext uri="{FF2B5EF4-FFF2-40B4-BE49-F238E27FC236}">
                <a16:creationId xmlns:a16="http://schemas.microsoft.com/office/drawing/2014/main" id="{06C23F1D-41E9-8F30-EB75-E8D430CD2DBB}"/>
              </a:ext>
            </a:extLst>
          </p:cNvPr>
          <p:cNvSpPr/>
          <p:nvPr/>
        </p:nvSpPr>
        <p:spPr>
          <a:xfrm flipV="1">
            <a:off x="6815242" y="117339"/>
            <a:ext cx="452176" cy="178637"/>
          </a:xfrm>
          <a:prstGeom prst="triangle">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latin typeface="Avenir Next LT Pro" panose="020B0504020202020204" pitchFamily="34" charset="0"/>
            </a:endParaRPr>
          </a:p>
        </p:txBody>
      </p:sp>
      <p:sp>
        <p:nvSpPr>
          <p:cNvPr id="12" name="Rectangle 11">
            <a:extLst>
              <a:ext uri="{FF2B5EF4-FFF2-40B4-BE49-F238E27FC236}">
                <a16:creationId xmlns:a16="http://schemas.microsoft.com/office/drawing/2014/main" id="{E56A2B4B-6159-430D-71CB-2E2EC722AA6E}"/>
              </a:ext>
            </a:extLst>
          </p:cNvPr>
          <p:cNvSpPr>
            <a:spLocks noChangeArrowheads="1"/>
          </p:cNvSpPr>
          <p:nvPr/>
        </p:nvSpPr>
        <p:spPr bwMode="auto">
          <a:xfrm>
            <a:off x="8087762" y="341083"/>
            <a:ext cx="3419545" cy="460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2400">
                <a:solidFill>
                  <a:srgbClr val="595959"/>
                </a:solidFill>
                <a:latin typeface="Helvetica" panose="020B0604020202020204" pitchFamily="34" charset="0"/>
              </a:defRPr>
            </a:lvl1pPr>
            <a:lvl2pPr marL="742950" indent="-285750">
              <a:spcBef>
                <a:spcPct val="20000"/>
              </a:spcBef>
              <a:buFont typeface="Arial" panose="020B0604020202020204" pitchFamily="34" charset="0"/>
              <a:buChar char="–"/>
              <a:defRPr sz="2000">
                <a:solidFill>
                  <a:srgbClr val="595959"/>
                </a:solidFill>
                <a:latin typeface="Helvetica" panose="020B0604020202020204" pitchFamily="34" charset="0"/>
              </a:defRPr>
            </a:lvl2pPr>
            <a:lvl3pPr marL="1143000" indent="-228600">
              <a:spcBef>
                <a:spcPct val="20000"/>
              </a:spcBef>
              <a:buFont typeface="Arial" panose="020B0604020202020204" pitchFamily="34" charset="0"/>
              <a:buChar char="•"/>
              <a:defRPr>
                <a:solidFill>
                  <a:srgbClr val="595959"/>
                </a:solidFill>
                <a:latin typeface="Helvetica" panose="020B0604020202020204" pitchFamily="34" charset="0"/>
              </a:defRPr>
            </a:lvl3pPr>
            <a:lvl4pPr marL="1600200" indent="-228600">
              <a:spcBef>
                <a:spcPct val="20000"/>
              </a:spcBef>
              <a:buFont typeface="Arial" panose="020B0604020202020204" pitchFamily="34" charset="0"/>
              <a:buChar char="–"/>
              <a:defRPr sz="1600">
                <a:solidFill>
                  <a:srgbClr val="595959"/>
                </a:solidFill>
                <a:latin typeface="Helvetica" panose="020B0604020202020204" pitchFamily="34" charset="0"/>
              </a:defRPr>
            </a:lvl4pPr>
            <a:lvl5pPr marL="2057400" indent="-228600">
              <a:spcBef>
                <a:spcPct val="20000"/>
              </a:spcBef>
              <a:buFont typeface="Arial" panose="020B0604020202020204" pitchFamily="34" charset="0"/>
              <a:buChar char="»"/>
              <a:defRPr sz="1600">
                <a:solidFill>
                  <a:srgbClr val="595959"/>
                </a:solidFill>
                <a:latin typeface="Helvetica"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9pPr>
          </a:lstStyle>
          <a:p>
            <a:pPr algn="ctr">
              <a:lnSpc>
                <a:spcPts val="1500"/>
              </a:lnSpc>
              <a:spcBef>
                <a:spcPct val="0"/>
              </a:spcBef>
              <a:buNone/>
            </a:pPr>
            <a:r>
              <a:rPr lang="fr-FR" altLang="fr-FR" sz="1200" spc="429" dirty="0">
                <a:solidFill>
                  <a:schemeClr val="tx1"/>
                </a:solidFill>
                <a:latin typeface="Tahoma" panose="020B0604030504040204" pitchFamily="34" charset="0"/>
                <a:ea typeface="Tahoma" panose="020B0604030504040204" pitchFamily="34" charset="0"/>
                <a:cs typeface="Tahoma" panose="020B0604030504040204" pitchFamily="34" charset="0"/>
              </a:rPr>
              <a:t>Limiter </a:t>
            </a:r>
            <a:br>
              <a:rPr lang="fr-FR" altLang="fr-FR" sz="1200" spc="429" dirty="0">
                <a:solidFill>
                  <a:schemeClr val="tx1"/>
                </a:solidFill>
                <a:latin typeface="Tahoma" panose="020B0604030504040204" pitchFamily="34" charset="0"/>
                <a:ea typeface="Tahoma" panose="020B0604030504040204" pitchFamily="34" charset="0"/>
                <a:cs typeface="Tahoma" panose="020B0604030504040204" pitchFamily="34" charset="0"/>
              </a:rPr>
            </a:br>
            <a:r>
              <a:rPr lang="fr-FR" altLang="fr-FR" sz="1200" spc="429" dirty="0">
                <a:solidFill>
                  <a:schemeClr val="tx1"/>
                </a:solidFill>
                <a:latin typeface="Tahoma" panose="020B0604030504040204" pitchFamily="34" charset="0"/>
                <a:ea typeface="Tahoma" panose="020B0604030504040204" pitchFamily="34" charset="0"/>
                <a:cs typeface="Tahoma" panose="020B0604030504040204" pitchFamily="34" charset="0"/>
              </a:rPr>
              <a:t>l’attrition</a:t>
            </a:r>
          </a:p>
        </p:txBody>
      </p:sp>
      <p:sp>
        <p:nvSpPr>
          <p:cNvPr id="13" name="Triangle isocèle 12">
            <a:extLst>
              <a:ext uri="{FF2B5EF4-FFF2-40B4-BE49-F238E27FC236}">
                <a16:creationId xmlns:a16="http://schemas.microsoft.com/office/drawing/2014/main" id="{A1BFD2E1-EA26-8EEE-2E9E-FE8299D27F5A}"/>
              </a:ext>
            </a:extLst>
          </p:cNvPr>
          <p:cNvSpPr/>
          <p:nvPr/>
        </p:nvSpPr>
        <p:spPr>
          <a:xfrm flipV="1">
            <a:off x="9571447" y="112706"/>
            <a:ext cx="452176" cy="178637"/>
          </a:xfrm>
          <a:prstGeom prst="triangle">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latin typeface="Avenir Next LT Pro" panose="020B0504020202020204" pitchFamily="34" charset="0"/>
            </a:endParaRPr>
          </a:p>
        </p:txBody>
      </p:sp>
      <p:sp>
        <p:nvSpPr>
          <p:cNvPr id="15" name="ZoneTexte 14">
            <a:extLst>
              <a:ext uri="{FF2B5EF4-FFF2-40B4-BE49-F238E27FC236}">
                <a16:creationId xmlns:a16="http://schemas.microsoft.com/office/drawing/2014/main" id="{F8A9E89F-504E-0F6B-7A9C-B265FE44D2C5}"/>
              </a:ext>
            </a:extLst>
          </p:cNvPr>
          <p:cNvSpPr txBox="1"/>
          <p:nvPr/>
        </p:nvSpPr>
        <p:spPr>
          <a:xfrm>
            <a:off x="2835242" y="1049857"/>
            <a:ext cx="7844246" cy="338554"/>
          </a:xfrm>
          <a:prstGeom prst="rect">
            <a:avLst/>
          </a:prstGeom>
          <a:noFill/>
        </p:spPr>
        <p:txBody>
          <a:bodyPr wrap="square">
            <a:spAutoFit/>
          </a:bodyPr>
          <a:lstStyle/>
          <a:p>
            <a:pPr algn="ctr"/>
            <a:r>
              <a:rPr lang="fr-FR" sz="1600" b="1" dirty="0">
                <a:latin typeface="Tahoma" panose="020B0604030504040204" pitchFamily="34" charset="0"/>
                <a:ea typeface="Tahoma" panose="020B0604030504040204" pitchFamily="34" charset="0"/>
                <a:cs typeface="Tahoma" panose="020B0604030504040204" pitchFamily="34" charset="0"/>
              </a:rPr>
              <a:t>Renforcer la perception de valeur ajoutée de l’enseigne</a:t>
            </a:r>
          </a:p>
        </p:txBody>
      </p:sp>
      <p:sp>
        <p:nvSpPr>
          <p:cNvPr id="18" name="TextBox 33">
            <a:extLst>
              <a:ext uri="{FF2B5EF4-FFF2-40B4-BE49-F238E27FC236}">
                <a16:creationId xmlns:a16="http://schemas.microsoft.com/office/drawing/2014/main" id="{F3BFE36B-A063-ACF8-33A0-6F5329E675D3}"/>
              </a:ext>
            </a:extLst>
          </p:cNvPr>
          <p:cNvSpPr txBox="1"/>
          <p:nvPr/>
        </p:nvSpPr>
        <p:spPr>
          <a:xfrm>
            <a:off x="2532476" y="2571671"/>
            <a:ext cx="3025187" cy="523220"/>
          </a:xfrm>
          <a:prstGeom prst="rect">
            <a:avLst/>
          </a:prstGeom>
          <a:noFill/>
        </p:spPr>
        <p:txBody>
          <a:bodyPr wrap="none" rtlCol="0">
            <a:spAutoFit/>
          </a:bodyPr>
          <a:lstStyle/>
          <a:p>
            <a:r>
              <a:rPr lang="fr-FR" sz="1400" b="1"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t>Santé et Bien-être </a:t>
            </a:r>
            <a:br>
              <a:rPr lang="fr-FR" sz="1400" b="1"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br>
            <a:r>
              <a:rPr lang="fr-FR" sz="1400" b="1"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t>Un Engagement de marque fort</a:t>
            </a:r>
            <a:endParaRPr lang="en-US" sz="1400" b="1"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endParaRPr>
          </a:p>
        </p:txBody>
      </p:sp>
      <p:sp>
        <p:nvSpPr>
          <p:cNvPr id="25" name="TextBox 42">
            <a:extLst>
              <a:ext uri="{FF2B5EF4-FFF2-40B4-BE49-F238E27FC236}">
                <a16:creationId xmlns:a16="http://schemas.microsoft.com/office/drawing/2014/main" id="{28356628-24AD-B6C2-06FE-8DD110AA68CF}"/>
              </a:ext>
            </a:extLst>
          </p:cNvPr>
          <p:cNvSpPr txBox="1"/>
          <p:nvPr/>
        </p:nvSpPr>
        <p:spPr>
          <a:xfrm>
            <a:off x="7931130" y="2567046"/>
            <a:ext cx="3132589" cy="523220"/>
          </a:xfrm>
          <a:prstGeom prst="rect">
            <a:avLst/>
          </a:prstGeom>
          <a:noFill/>
        </p:spPr>
        <p:txBody>
          <a:bodyPr wrap="none" rtlCol="0">
            <a:spAutoFit/>
          </a:bodyPr>
          <a:lstStyle/>
          <a:p>
            <a:r>
              <a:rPr lang="fr-FR" sz="1400" b="1"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t>Valorisation des produits </a:t>
            </a:r>
            <a:br>
              <a:rPr lang="fr-FR" sz="1400" b="1"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br>
            <a:r>
              <a:rPr lang="fr-FR" sz="1400" b="1"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t>différenciants / place du marché</a:t>
            </a:r>
            <a:endParaRPr lang="en-US" sz="1400" b="1"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endParaRPr>
          </a:p>
        </p:txBody>
      </p:sp>
      <p:sp>
        <p:nvSpPr>
          <p:cNvPr id="28" name="TextBox 24">
            <a:extLst>
              <a:ext uri="{FF2B5EF4-FFF2-40B4-BE49-F238E27FC236}">
                <a16:creationId xmlns:a16="http://schemas.microsoft.com/office/drawing/2014/main" id="{5E966BD3-D2E6-5359-41A7-BE7A7B04F7BC}"/>
              </a:ext>
            </a:extLst>
          </p:cNvPr>
          <p:cNvSpPr txBox="1"/>
          <p:nvPr/>
        </p:nvSpPr>
        <p:spPr>
          <a:xfrm>
            <a:off x="2532476" y="1832736"/>
            <a:ext cx="2674130" cy="738664"/>
          </a:xfrm>
          <a:prstGeom prst="rect">
            <a:avLst/>
          </a:prstGeom>
          <a:noFill/>
        </p:spPr>
        <p:txBody>
          <a:bodyPr wrap="none" rtlCol="0">
            <a:spAutoFit/>
          </a:bodyPr>
          <a:lstStyle/>
          <a:p>
            <a:r>
              <a:rPr lang="fr-FR" sz="1400" b="1"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t>Renforcement de </a:t>
            </a:r>
            <a:br>
              <a:rPr lang="fr-FR" sz="1400" b="1"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br>
            <a:r>
              <a:rPr lang="fr-FR" sz="1400" b="1"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t>l’Expérience Client Digitale </a:t>
            </a:r>
            <a:br>
              <a:rPr lang="fr-FR" sz="1400" b="1"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br>
            <a:r>
              <a:rPr lang="fr-FR" sz="1400" b="1"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t>et du Drive</a:t>
            </a:r>
            <a:endParaRPr lang="en-US" sz="1400" b="1"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endParaRPr>
          </a:p>
        </p:txBody>
      </p:sp>
      <p:sp>
        <p:nvSpPr>
          <p:cNvPr id="34" name="TextBox 45">
            <a:extLst>
              <a:ext uri="{FF2B5EF4-FFF2-40B4-BE49-F238E27FC236}">
                <a16:creationId xmlns:a16="http://schemas.microsoft.com/office/drawing/2014/main" id="{B1304C6F-52D9-858E-4B58-6A99866EAEB1}"/>
              </a:ext>
            </a:extLst>
          </p:cNvPr>
          <p:cNvSpPr txBox="1"/>
          <p:nvPr/>
        </p:nvSpPr>
        <p:spPr>
          <a:xfrm>
            <a:off x="7931130" y="1874612"/>
            <a:ext cx="2738250" cy="523220"/>
          </a:xfrm>
          <a:prstGeom prst="rect">
            <a:avLst/>
          </a:prstGeom>
          <a:noFill/>
        </p:spPr>
        <p:txBody>
          <a:bodyPr wrap="none" rtlCol="0">
            <a:spAutoFit/>
          </a:bodyPr>
          <a:lstStyle/>
          <a:p>
            <a:r>
              <a:rPr lang="fr-FR" sz="1400" b="1"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t>Accessibilité : </a:t>
            </a:r>
            <a:br>
              <a:rPr lang="fr-FR" sz="1400" b="1"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br>
            <a:r>
              <a:rPr lang="fr-FR" sz="1400" b="1"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t>Le Bon Produit au Juste Prix</a:t>
            </a:r>
            <a:endParaRPr lang="en-US" sz="1400" b="1"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endParaRPr>
          </a:p>
        </p:txBody>
      </p:sp>
      <p:sp>
        <p:nvSpPr>
          <p:cNvPr id="44" name="TextBox 48">
            <a:extLst>
              <a:ext uri="{FF2B5EF4-FFF2-40B4-BE49-F238E27FC236}">
                <a16:creationId xmlns:a16="http://schemas.microsoft.com/office/drawing/2014/main" id="{AE63A4C7-DA36-EEFC-F933-9F4B3C2F301B}"/>
              </a:ext>
            </a:extLst>
          </p:cNvPr>
          <p:cNvSpPr txBox="1"/>
          <p:nvPr/>
        </p:nvSpPr>
        <p:spPr>
          <a:xfrm>
            <a:off x="5769837" y="2576404"/>
            <a:ext cx="2044149" cy="523220"/>
          </a:xfrm>
          <a:prstGeom prst="rect">
            <a:avLst/>
          </a:prstGeom>
          <a:noFill/>
        </p:spPr>
        <p:txBody>
          <a:bodyPr wrap="none" rtlCol="0">
            <a:spAutoFit/>
          </a:bodyPr>
          <a:lstStyle/>
          <a:p>
            <a:r>
              <a:rPr lang="en-US" sz="1400" b="1" dirty="0" err="1">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t>Personnalisation</a:t>
            </a:r>
            <a:r>
              <a:rPr lang="en-US" sz="1400" b="1"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t> </a:t>
            </a:r>
          </a:p>
          <a:p>
            <a:r>
              <a:rPr lang="en-US" sz="1400" b="1"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t>et </a:t>
            </a:r>
            <a:r>
              <a:rPr lang="en-US" sz="1400" b="1" dirty="0" err="1">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t>Fidélisation</a:t>
            </a:r>
            <a:r>
              <a:rPr lang="en-US" sz="1400" b="1"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t> Client</a:t>
            </a:r>
          </a:p>
        </p:txBody>
      </p:sp>
      <p:sp>
        <p:nvSpPr>
          <p:cNvPr id="55" name="TextBox 52">
            <a:extLst>
              <a:ext uri="{FF2B5EF4-FFF2-40B4-BE49-F238E27FC236}">
                <a16:creationId xmlns:a16="http://schemas.microsoft.com/office/drawing/2014/main" id="{15B056EF-147D-ED6C-5523-D02ABB4B098B}"/>
              </a:ext>
            </a:extLst>
          </p:cNvPr>
          <p:cNvSpPr txBox="1"/>
          <p:nvPr/>
        </p:nvSpPr>
        <p:spPr>
          <a:xfrm>
            <a:off x="5802438" y="1874612"/>
            <a:ext cx="1124026" cy="523220"/>
          </a:xfrm>
          <a:prstGeom prst="rect">
            <a:avLst/>
          </a:prstGeom>
          <a:noFill/>
        </p:spPr>
        <p:txBody>
          <a:bodyPr wrap="none" rtlCol="0">
            <a:spAutoFit/>
          </a:bodyPr>
          <a:lstStyle/>
          <a:p>
            <a:r>
              <a:rPr lang="en-US" sz="1400" b="1" dirty="0" err="1">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t>Proximité</a:t>
            </a:r>
            <a:r>
              <a:rPr lang="en-US" sz="1400" b="1"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t> </a:t>
            </a:r>
          </a:p>
          <a:p>
            <a:r>
              <a:rPr lang="en-US" sz="1400" b="1" dirty="0">
                <a:solidFill>
                  <a:schemeClr val="bg1"/>
                </a:solidFill>
                <a:highlight>
                  <a:srgbClr val="526469"/>
                </a:highlight>
                <a:latin typeface="Tahoma" panose="020B0604030504040204" pitchFamily="34" charset="0"/>
                <a:ea typeface="Tahoma" panose="020B0604030504040204" pitchFamily="34" charset="0"/>
                <a:cs typeface="Tahoma" panose="020B0604030504040204" pitchFamily="34" charset="0"/>
              </a:rPr>
              <a:t>et relation</a:t>
            </a:r>
          </a:p>
        </p:txBody>
      </p:sp>
      <p:sp>
        <p:nvSpPr>
          <p:cNvPr id="56" name="Espace réservé du contenu 2">
            <a:extLst>
              <a:ext uri="{FF2B5EF4-FFF2-40B4-BE49-F238E27FC236}">
                <a16:creationId xmlns:a16="http://schemas.microsoft.com/office/drawing/2014/main" id="{DF18E022-0A17-D675-3FC7-225C5D520A24}"/>
              </a:ext>
            </a:extLst>
          </p:cNvPr>
          <p:cNvSpPr txBox="1">
            <a:spLocks/>
          </p:cNvSpPr>
          <p:nvPr/>
        </p:nvSpPr>
        <p:spPr>
          <a:xfrm>
            <a:off x="2532476" y="3577518"/>
            <a:ext cx="2339970" cy="931345"/>
          </a:xfrm>
          <a:prstGeom prst="rect">
            <a:avLst/>
          </a:prstGeom>
        </p:spPr>
        <p:txBody>
          <a:bodyPr>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2200" dirty="0">
                <a:solidFill>
                  <a:srgbClr val="8ABD24"/>
                </a:solidFill>
                <a:latin typeface="Magnel" panose="02000505000000020004" pitchFamily="2" charset="0"/>
              </a:rPr>
              <a:t>Engage &amp; </a:t>
            </a:r>
            <a:r>
              <a:rPr lang="fr-FR" sz="2200" dirty="0" err="1">
                <a:solidFill>
                  <a:srgbClr val="8ABD24"/>
                </a:solidFill>
                <a:latin typeface="Magnel" panose="02000505000000020004" pitchFamily="2" charset="0"/>
              </a:rPr>
              <a:t>Retain</a:t>
            </a:r>
            <a:br>
              <a:rPr lang="fr-FR" sz="2200" dirty="0">
                <a:solidFill>
                  <a:srgbClr val="8ABD24"/>
                </a:solidFill>
                <a:latin typeface="Magnel" panose="02000505000000020004" pitchFamily="2" charset="0"/>
              </a:rPr>
            </a:br>
            <a:r>
              <a:rPr lang="fr-FR" sz="1050" b="1" dirty="0">
                <a:latin typeface="Tahoma" panose="020B0604030504040204" pitchFamily="34" charset="0"/>
                <a:ea typeface="Tahoma" panose="020B0604030504040204" pitchFamily="34" charset="0"/>
                <a:cs typeface="Tahoma" panose="020B0604030504040204" pitchFamily="34" charset="0"/>
              </a:rPr>
              <a:t>Fidélisation et Encartage des Nouveaux Clients</a:t>
            </a:r>
            <a:br>
              <a:rPr lang="fr-FR" sz="1050" dirty="0"/>
            </a:br>
            <a:br>
              <a:rPr lang="fr-FR" sz="1000" dirty="0">
                <a:latin typeface="Avenir Next LT Pro" panose="020B0504020202020204" pitchFamily="34" charset="0"/>
              </a:rPr>
            </a:br>
            <a:r>
              <a:rPr lang="fr-FR" sz="1000" dirty="0">
                <a:latin typeface="Avenir Next LT Pro" panose="020B0504020202020204" pitchFamily="34" charset="0"/>
              </a:rPr>
              <a:t> </a:t>
            </a:r>
          </a:p>
        </p:txBody>
      </p:sp>
      <p:sp>
        <p:nvSpPr>
          <p:cNvPr id="63" name="Rectangle 1">
            <a:extLst>
              <a:ext uri="{FF2B5EF4-FFF2-40B4-BE49-F238E27FC236}">
                <a16:creationId xmlns:a16="http://schemas.microsoft.com/office/drawing/2014/main" id="{ED2D8C52-6E9B-2C62-5D69-B1B08CAE89F1}"/>
              </a:ext>
            </a:extLst>
          </p:cNvPr>
          <p:cNvSpPr>
            <a:spLocks noChangeArrowheads="1"/>
          </p:cNvSpPr>
          <p:nvPr/>
        </p:nvSpPr>
        <p:spPr bwMode="auto">
          <a:xfrm>
            <a:off x="2554185" y="3204044"/>
            <a:ext cx="8136904" cy="299503"/>
          </a:xfrm>
          <a:prstGeom prst="rect">
            <a:avLst/>
          </a:prstGeom>
          <a:solidFill>
            <a:srgbClr val="E7A41B">
              <a:alpha val="80000"/>
            </a:srgbClr>
          </a:solidFill>
          <a:ln>
            <a:noFill/>
          </a:ln>
        </p:spPr>
        <p:txBody>
          <a:bodyPr wrap="square">
            <a:spAutoFit/>
          </a:bodyPr>
          <a:lstStyle>
            <a:lvl1pPr>
              <a:spcBef>
                <a:spcPct val="20000"/>
              </a:spcBef>
              <a:buFont typeface="Arial" panose="020B0604020202020204" pitchFamily="34" charset="0"/>
              <a:buChar char="•"/>
              <a:defRPr sz="2400">
                <a:solidFill>
                  <a:srgbClr val="595959"/>
                </a:solidFill>
                <a:latin typeface="Helvetica" panose="020B0604020202020204" pitchFamily="34" charset="0"/>
              </a:defRPr>
            </a:lvl1pPr>
            <a:lvl2pPr marL="742950" indent="-285750">
              <a:spcBef>
                <a:spcPct val="20000"/>
              </a:spcBef>
              <a:buFont typeface="Arial" panose="020B0604020202020204" pitchFamily="34" charset="0"/>
              <a:buChar char="–"/>
              <a:defRPr sz="2000">
                <a:solidFill>
                  <a:srgbClr val="595959"/>
                </a:solidFill>
                <a:latin typeface="Helvetica" panose="020B0604020202020204" pitchFamily="34" charset="0"/>
              </a:defRPr>
            </a:lvl2pPr>
            <a:lvl3pPr marL="1143000" indent="-228600">
              <a:spcBef>
                <a:spcPct val="20000"/>
              </a:spcBef>
              <a:buFont typeface="Arial" panose="020B0604020202020204" pitchFamily="34" charset="0"/>
              <a:buChar char="•"/>
              <a:defRPr>
                <a:solidFill>
                  <a:srgbClr val="595959"/>
                </a:solidFill>
                <a:latin typeface="Helvetica" panose="020B0604020202020204" pitchFamily="34" charset="0"/>
              </a:defRPr>
            </a:lvl3pPr>
            <a:lvl4pPr marL="1600200" indent="-228600">
              <a:spcBef>
                <a:spcPct val="20000"/>
              </a:spcBef>
              <a:buFont typeface="Arial" panose="020B0604020202020204" pitchFamily="34" charset="0"/>
              <a:buChar char="–"/>
              <a:defRPr sz="1600">
                <a:solidFill>
                  <a:srgbClr val="595959"/>
                </a:solidFill>
                <a:latin typeface="Helvetica" panose="020B0604020202020204" pitchFamily="34" charset="0"/>
              </a:defRPr>
            </a:lvl4pPr>
            <a:lvl5pPr marL="2057400" indent="-228600">
              <a:spcBef>
                <a:spcPct val="20000"/>
              </a:spcBef>
              <a:buFont typeface="Arial" panose="020B0604020202020204" pitchFamily="34" charset="0"/>
              <a:buChar char="»"/>
              <a:defRPr sz="1600">
                <a:solidFill>
                  <a:srgbClr val="595959"/>
                </a:solidFill>
                <a:latin typeface="Helvetica"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9pPr>
          </a:lstStyle>
          <a:p>
            <a:pPr algn="ctr">
              <a:spcBef>
                <a:spcPct val="0"/>
              </a:spcBef>
              <a:buNone/>
            </a:pPr>
            <a:r>
              <a:rPr lang="fr-FR" altLang="fr-FR" sz="1286" b="1" spc="429" dirty="0">
                <a:solidFill>
                  <a:schemeClr val="bg1"/>
                </a:solidFill>
                <a:latin typeface="Tahoma" panose="020B0604030504040204" pitchFamily="34" charset="0"/>
                <a:ea typeface="Tahoma" panose="020B0604030504040204" pitchFamily="34" charset="0"/>
                <a:cs typeface="Tahoma" panose="020B0604030504040204" pitchFamily="34" charset="0"/>
              </a:rPr>
              <a:t>3 PILIERS DE LA STRATEGIE 2025</a:t>
            </a:r>
          </a:p>
        </p:txBody>
      </p:sp>
      <p:sp>
        <p:nvSpPr>
          <p:cNvPr id="64" name="Espace réservé du contenu 2">
            <a:extLst>
              <a:ext uri="{FF2B5EF4-FFF2-40B4-BE49-F238E27FC236}">
                <a16:creationId xmlns:a16="http://schemas.microsoft.com/office/drawing/2014/main" id="{F3557CAA-211D-3156-0972-0460CBA0DDA5}"/>
              </a:ext>
            </a:extLst>
          </p:cNvPr>
          <p:cNvSpPr txBox="1">
            <a:spLocks/>
          </p:cNvSpPr>
          <p:nvPr/>
        </p:nvSpPr>
        <p:spPr>
          <a:xfrm>
            <a:off x="8212255" y="3577518"/>
            <a:ext cx="2339970" cy="786589"/>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2000" dirty="0">
                <a:solidFill>
                  <a:srgbClr val="8ABD24"/>
                </a:solidFill>
                <a:latin typeface="Magnel" panose="02000505000000020004" pitchFamily="2" charset="0"/>
              </a:rPr>
              <a:t>Santé &amp; drive </a:t>
            </a:r>
            <a:r>
              <a:rPr lang="fr-FR" sz="1000" b="1" dirty="0">
                <a:latin typeface="Tahoma" panose="020B0604030504040204" pitchFamily="34" charset="0"/>
                <a:ea typeface="Tahoma" panose="020B0604030504040204" pitchFamily="34" charset="0"/>
                <a:cs typeface="Tahoma" panose="020B0604030504040204" pitchFamily="34" charset="0"/>
              </a:rPr>
              <a:t>Opportunité de différenciation et de recrutement</a:t>
            </a:r>
            <a:endParaRPr lang="fr-FR" sz="600" dirty="0">
              <a:latin typeface="Avenir Next LT Pro" panose="020B0504020202020204" pitchFamily="34" charset="0"/>
            </a:endParaRPr>
          </a:p>
        </p:txBody>
      </p:sp>
      <p:sp>
        <p:nvSpPr>
          <p:cNvPr id="66" name="ZoneTexte 65">
            <a:extLst>
              <a:ext uri="{FF2B5EF4-FFF2-40B4-BE49-F238E27FC236}">
                <a16:creationId xmlns:a16="http://schemas.microsoft.com/office/drawing/2014/main" id="{14ECB4ED-BAFA-8175-95E2-3C35FE7BEFEC}"/>
              </a:ext>
            </a:extLst>
          </p:cNvPr>
          <p:cNvSpPr txBox="1"/>
          <p:nvPr/>
        </p:nvSpPr>
        <p:spPr>
          <a:xfrm>
            <a:off x="5451513" y="3537066"/>
            <a:ext cx="2412086" cy="707886"/>
          </a:xfrm>
          <a:prstGeom prst="rect">
            <a:avLst/>
          </a:prstGeom>
          <a:noFill/>
        </p:spPr>
        <p:txBody>
          <a:bodyPr wrap="square">
            <a:spAutoFit/>
          </a:bodyPr>
          <a:lstStyle/>
          <a:p>
            <a:pPr marL="0" indent="0">
              <a:buNone/>
            </a:pPr>
            <a:r>
              <a:rPr lang="fr-FR" sz="2000" dirty="0">
                <a:solidFill>
                  <a:srgbClr val="8ABD24"/>
                </a:solidFill>
                <a:latin typeface="Magnel" panose="02000505000000020004" pitchFamily="2" charset="0"/>
              </a:rPr>
              <a:t>Triple conquête </a:t>
            </a:r>
          </a:p>
          <a:p>
            <a:pPr marL="0" indent="0">
              <a:buNone/>
            </a:pPr>
            <a:r>
              <a:rPr lang="fr-FR" sz="1000" b="1" dirty="0">
                <a:latin typeface="Tahoma" panose="020B0604030504040204" pitchFamily="34" charset="0"/>
                <a:ea typeface="Tahoma" panose="020B0604030504040204" pitchFamily="34" charset="0"/>
                <a:cs typeface="Tahoma" panose="020B0604030504040204" pitchFamily="34" charset="0"/>
              </a:rPr>
              <a:t>Maximisation des atouts d’offres, de proximité, de différenciation</a:t>
            </a:r>
            <a:endParaRPr lang="fr-FR" sz="1000" dirty="0"/>
          </a:p>
        </p:txBody>
      </p:sp>
      <p:sp>
        <p:nvSpPr>
          <p:cNvPr id="67" name="Rectangle 1">
            <a:extLst>
              <a:ext uri="{FF2B5EF4-FFF2-40B4-BE49-F238E27FC236}">
                <a16:creationId xmlns:a16="http://schemas.microsoft.com/office/drawing/2014/main" id="{0146F4ED-78F2-676C-EF5D-54ED127D0344}"/>
              </a:ext>
            </a:extLst>
          </p:cNvPr>
          <p:cNvSpPr>
            <a:spLocks noChangeArrowheads="1"/>
          </p:cNvSpPr>
          <p:nvPr/>
        </p:nvSpPr>
        <p:spPr bwMode="auto">
          <a:xfrm>
            <a:off x="2532476" y="5074188"/>
            <a:ext cx="8136904" cy="296877"/>
          </a:xfrm>
          <a:prstGeom prst="rect">
            <a:avLst/>
          </a:prstGeom>
          <a:solidFill>
            <a:srgbClr val="ECB649"/>
          </a:solidFill>
          <a:ln>
            <a:noFill/>
          </a:ln>
        </p:spPr>
        <p:txBody>
          <a:bodyPr wrap="square">
            <a:spAutoFit/>
          </a:bodyPr>
          <a:lstStyle>
            <a:lvl1pPr>
              <a:spcBef>
                <a:spcPct val="20000"/>
              </a:spcBef>
              <a:buFont typeface="Arial" panose="020B0604020202020204" pitchFamily="34" charset="0"/>
              <a:buChar char="•"/>
              <a:defRPr sz="2400">
                <a:solidFill>
                  <a:srgbClr val="595959"/>
                </a:solidFill>
                <a:latin typeface="Helvetica" panose="020B0604020202020204" pitchFamily="34" charset="0"/>
              </a:defRPr>
            </a:lvl1pPr>
            <a:lvl2pPr marL="742950" indent="-285750">
              <a:spcBef>
                <a:spcPct val="20000"/>
              </a:spcBef>
              <a:buFont typeface="Arial" panose="020B0604020202020204" pitchFamily="34" charset="0"/>
              <a:buChar char="–"/>
              <a:defRPr sz="2000">
                <a:solidFill>
                  <a:srgbClr val="595959"/>
                </a:solidFill>
                <a:latin typeface="Helvetica" panose="020B0604020202020204" pitchFamily="34" charset="0"/>
              </a:defRPr>
            </a:lvl2pPr>
            <a:lvl3pPr marL="1143000" indent="-228600">
              <a:spcBef>
                <a:spcPct val="20000"/>
              </a:spcBef>
              <a:buFont typeface="Arial" panose="020B0604020202020204" pitchFamily="34" charset="0"/>
              <a:buChar char="•"/>
              <a:defRPr>
                <a:solidFill>
                  <a:srgbClr val="595959"/>
                </a:solidFill>
                <a:latin typeface="Helvetica" panose="020B0604020202020204" pitchFamily="34" charset="0"/>
              </a:defRPr>
            </a:lvl3pPr>
            <a:lvl4pPr marL="1600200" indent="-228600">
              <a:spcBef>
                <a:spcPct val="20000"/>
              </a:spcBef>
              <a:buFont typeface="Arial" panose="020B0604020202020204" pitchFamily="34" charset="0"/>
              <a:buChar char="–"/>
              <a:defRPr sz="1600">
                <a:solidFill>
                  <a:srgbClr val="595959"/>
                </a:solidFill>
                <a:latin typeface="Helvetica" panose="020B0604020202020204" pitchFamily="34" charset="0"/>
              </a:defRPr>
            </a:lvl4pPr>
            <a:lvl5pPr marL="2057400" indent="-228600">
              <a:spcBef>
                <a:spcPct val="20000"/>
              </a:spcBef>
              <a:buFont typeface="Arial" panose="020B0604020202020204" pitchFamily="34" charset="0"/>
              <a:buChar char="»"/>
              <a:defRPr sz="1600">
                <a:solidFill>
                  <a:srgbClr val="595959"/>
                </a:solidFill>
                <a:latin typeface="Helvetica"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9pPr>
          </a:lstStyle>
          <a:p>
            <a:pPr algn="ctr">
              <a:spcBef>
                <a:spcPct val="0"/>
              </a:spcBef>
              <a:buNone/>
            </a:pPr>
            <a:r>
              <a:rPr lang="fr-FR" altLang="fr-FR" sz="1286" b="1" spc="429" dirty="0">
                <a:solidFill>
                  <a:schemeClr val="bg1"/>
                </a:solidFill>
                <a:latin typeface="Tahoma" panose="020B0604030504040204" pitchFamily="34" charset="0"/>
                <a:ea typeface="Tahoma" panose="020B0604030504040204" pitchFamily="34" charset="0"/>
                <a:cs typeface="Tahoma" panose="020B0604030504040204" pitchFamily="34" charset="0"/>
              </a:rPr>
              <a:t>LEVIERS CLES DU PAC 2025</a:t>
            </a:r>
            <a:endParaRPr lang="fr-FR" altLang="fr-FR" sz="1286" b="1"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70" name="ZoneTexte 69">
            <a:extLst>
              <a:ext uri="{FF2B5EF4-FFF2-40B4-BE49-F238E27FC236}">
                <a16:creationId xmlns:a16="http://schemas.microsoft.com/office/drawing/2014/main" id="{6DD44898-2BCE-1EE8-B875-E3239634986E}"/>
              </a:ext>
            </a:extLst>
          </p:cNvPr>
          <p:cNvSpPr txBox="1"/>
          <p:nvPr/>
        </p:nvSpPr>
        <p:spPr>
          <a:xfrm>
            <a:off x="2452008" y="5411823"/>
            <a:ext cx="948837" cy="427489"/>
          </a:xfrm>
          <a:prstGeom prst="rect">
            <a:avLst/>
          </a:prstGeom>
          <a:noFill/>
        </p:spPr>
        <p:txBody>
          <a:bodyPr wrap="square">
            <a:spAutoFit/>
          </a:bodyPr>
          <a:lstStyle/>
          <a:p>
            <a:pPr marL="0" marR="0" lvl="0" indent="0" algn="l" defTabSz="914400" rtl="0" eaLnBrk="1" fontAlgn="auto" latinLnBrk="0" hangingPunct="1">
              <a:lnSpc>
                <a:spcPts val="2800"/>
              </a:lnSpc>
              <a:spcBef>
                <a:spcPts val="0"/>
              </a:spcBef>
              <a:spcAft>
                <a:spcPts val="0"/>
              </a:spcAft>
              <a:buClrTx/>
              <a:buSzTx/>
              <a:buFontTx/>
              <a:buNone/>
              <a:tabLst/>
              <a:defRPr/>
            </a:pPr>
            <a:r>
              <a:rPr kumimoji="0" lang="fr-FR" b="1" i="0" u="none" strike="noStrike" kern="1200" cap="none" spc="0" normalizeH="0" baseline="0" noProof="0" dirty="0">
                <a:ln>
                  <a:noFill/>
                </a:ln>
                <a:solidFill>
                  <a:prstClr val="white"/>
                </a:solidFill>
                <a:effectLst/>
                <a:highlight>
                  <a:srgbClr val="8ABD24"/>
                </a:highlight>
                <a:uLnTx/>
                <a:uFillTx/>
                <a:latin typeface="Magnel" panose="02000505000000020004" pitchFamily="2" charset="0"/>
                <a:ea typeface="+mn-ea"/>
                <a:cs typeface="+mn-cs"/>
              </a:rPr>
              <a:t>#1 </a:t>
            </a:r>
            <a:endParaRPr kumimoji="0" lang="fr-FR" sz="1000" b="1" i="0" u="none" strike="noStrike" kern="1200" cap="none" spc="0" normalizeH="0" baseline="0" noProof="0" dirty="0">
              <a:ln>
                <a:noFill/>
              </a:ln>
              <a:solidFill>
                <a:prstClr val="white"/>
              </a:solidFill>
              <a:effectLst/>
              <a:highlight>
                <a:srgbClr val="8ABD24"/>
              </a:highlight>
              <a:uLnTx/>
              <a:uFillTx/>
              <a:latin typeface="Calibri" panose="020F0502020204030204"/>
              <a:ea typeface="+mn-ea"/>
              <a:cs typeface="+mn-cs"/>
            </a:endParaRPr>
          </a:p>
        </p:txBody>
      </p:sp>
      <p:sp>
        <p:nvSpPr>
          <p:cNvPr id="71" name="ZoneTexte 70">
            <a:extLst>
              <a:ext uri="{FF2B5EF4-FFF2-40B4-BE49-F238E27FC236}">
                <a16:creationId xmlns:a16="http://schemas.microsoft.com/office/drawing/2014/main" id="{DC15BF62-B61B-5D37-814C-030429D7B7DB}"/>
              </a:ext>
            </a:extLst>
          </p:cNvPr>
          <p:cNvSpPr txBox="1"/>
          <p:nvPr/>
        </p:nvSpPr>
        <p:spPr>
          <a:xfrm>
            <a:off x="5212676" y="5411822"/>
            <a:ext cx="1086770" cy="427489"/>
          </a:xfrm>
          <a:prstGeom prst="rect">
            <a:avLst/>
          </a:prstGeom>
          <a:noFill/>
        </p:spPr>
        <p:txBody>
          <a:bodyPr wrap="square">
            <a:spAutoFit/>
          </a:bodyPr>
          <a:lstStyle/>
          <a:p>
            <a:pPr marL="0" marR="0" lvl="0" indent="0" algn="l" defTabSz="914400" rtl="0" eaLnBrk="1" fontAlgn="auto" latinLnBrk="0" hangingPunct="1">
              <a:lnSpc>
                <a:spcPts val="2800"/>
              </a:lnSpc>
              <a:spcBef>
                <a:spcPts val="0"/>
              </a:spcBef>
              <a:spcAft>
                <a:spcPts val="0"/>
              </a:spcAft>
              <a:buClrTx/>
              <a:buSzTx/>
              <a:buFontTx/>
              <a:buNone/>
              <a:tabLst/>
              <a:defRPr/>
            </a:pPr>
            <a:r>
              <a:rPr kumimoji="0" lang="fr-FR" b="1" i="0" u="none" strike="noStrike" kern="1200" cap="none" spc="0" normalizeH="0" baseline="0" noProof="0" dirty="0">
                <a:ln>
                  <a:noFill/>
                </a:ln>
                <a:solidFill>
                  <a:prstClr val="white"/>
                </a:solidFill>
                <a:effectLst/>
                <a:highlight>
                  <a:srgbClr val="8ABD24"/>
                </a:highlight>
                <a:uLnTx/>
                <a:uFillTx/>
                <a:latin typeface="Magnel" panose="02000505000000020004" pitchFamily="2" charset="0"/>
                <a:ea typeface="+mn-ea"/>
                <a:cs typeface="+mn-cs"/>
              </a:rPr>
              <a:t>#2 </a:t>
            </a:r>
            <a:endParaRPr kumimoji="0" lang="fr-FR" sz="1000" b="1" i="0" u="none" strike="noStrike" kern="1200" cap="none" spc="0" normalizeH="0" baseline="0" noProof="0" dirty="0">
              <a:ln>
                <a:noFill/>
              </a:ln>
              <a:solidFill>
                <a:prstClr val="white"/>
              </a:solidFill>
              <a:effectLst/>
              <a:highlight>
                <a:srgbClr val="8ABD24"/>
              </a:highlight>
              <a:uLnTx/>
              <a:uFillTx/>
              <a:latin typeface="Calibri" panose="020F0502020204030204"/>
              <a:ea typeface="+mn-ea"/>
              <a:cs typeface="+mn-cs"/>
            </a:endParaRPr>
          </a:p>
        </p:txBody>
      </p:sp>
      <p:sp>
        <p:nvSpPr>
          <p:cNvPr id="72" name="Espace réservé du contenu 2">
            <a:extLst>
              <a:ext uri="{FF2B5EF4-FFF2-40B4-BE49-F238E27FC236}">
                <a16:creationId xmlns:a16="http://schemas.microsoft.com/office/drawing/2014/main" id="{DAAD6D2C-7A86-D887-F5A8-7ABC65154E54}"/>
              </a:ext>
            </a:extLst>
          </p:cNvPr>
          <p:cNvSpPr txBox="1">
            <a:spLocks/>
          </p:cNvSpPr>
          <p:nvPr/>
        </p:nvSpPr>
        <p:spPr>
          <a:xfrm>
            <a:off x="2835242" y="5443755"/>
            <a:ext cx="1641695" cy="436315"/>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8ABD24"/>
                </a:solidFill>
                <a:latin typeface="Magnel" panose="02000505000000020004" pitchFamily="2" charset="0"/>
                <a:ea typeface="+mn-ea"/>
                <a:cs typeface="Lynx Serif" panose="02000000000000000000" pitchFamily="50" charset="0"/>
              </a:defRPr>
            </a:lvl1pPr>
            <a:lvl2pPr marL="0" indent="0" algn="l"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2pPr>
            <a:lvl3pPr marL="0" indent="-264600" algn="l" defTabSz="914400" rtl="0" eaLnBrk="1" latinLnBrk="0" hangingPunct="1">
              <a:lnSpc>
                <a:spcPct val="90000"/>
              </a:lnSpc>
              <a:spcBef>
                <a:spcPts val="500"/>
              </a:spcBef>
              <a:buFontTx/>
              <a:buBlip>
                <a:blip r:embed="rId2"/>
              </a:buBlip>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1200" dirty="0"/>
              <a:t>LES 65 ANS </a:t>
            </a:r>
            <a:r>
              <a:rPr lang="fr-FR" sz="1200" dirty="0">
                <a:sym typeface="Wingdings" panose="05000000000000000000" pitchFamily="2" charset="2"/>
              </a:rPr>
              <a:t> L’ANNIVERSAIRE </a:t>
            </a:r>
          </a:p>
        </p:txBody>
      </p:sp>
      <p:sp>
        <p:nvSpPr>
          <p:cNvPr id="73" name="ZoneTexte 72">
            <a:extLst>
              <a:ext uri="{FF2B5EF4-FFF2-40B4-BE49-F238E27FC236}">
                <a16:creationId xmlns:a16="http://schemas.microsoft.com/office/drawing/2014/main" id="{A219016D-3DAE-6079-2F6E-E14C51F76F79}"/>
              </a:ext>
            </a:extLst>
          </p:cNvPr>
          <p:cNvSpPr txBox="1"/>
          <p:nvPr/>
        </p:nvSpPr>
        <p:spPr>
          <a:xfrm>
            <a:off x="8002842" y="5440805"/>
            <a:ext cx="948837" cy="427489"/>
          </a:xfrm>
          <a:prstGeom prst="rect">
            <a:avLst/>
          </a:prstGeom>
          <a:noFill/>
        </p:spPr>
        <p:txBody>
          <a:bodyPr wrap="square">
            <a:spAutoFit/>
          </a:bodyPr>
          <a:lstStyle/>
          <a:p>
            <a:pPr marL="0" marR="0" lvl="0" indent="0" algn="l" defTabSz="914400" rtl="0" eaLnBrk="1" fontAlgn="auto" latinLnBrk="0" hangingPunct="1">
              <a:lnSpc>
                <a:spcPts val="2800"/>
              </a:lnSpc>
              <a:spcBef>
                <a:spcPts val="0"/>
              </a:spcBef>
              <a:spcAft>
                <a:spcPts val="0"/>
              </a:spcAft>
              <a:buClrTx/>
              <a:buSzTx/>
              <a:buFontTx/>
              <a:buNone/>
              <a:tabLst/>
              <a:defRPr/>
            </a:pPr>
            <a:r>
              <a:rPr kumimoji="0" lang="fr-FR" sz="2000" b="1" i="0" u="none" strike="noStrike" kern="1200" cap="none" spc="0" normalizeH="0" baseline="0" noProof="0" dirty="0">
                <a:ln>
                  <a:noFill/>
                </a:ln>
                <a:solidFill>
                  <a:prstClr val="white"/>
                </a:solidFill>
                <a:effectLst/>
                <a:highlight>
                  <a:srgbClr val="8ABD24"/>
                </a:highlight>
                <a:uLnTx/>
                <a:uFillTx/>
                <a:latin typeface="Magnel" panose="02000505000000020004" pitchFamily="2" charset="0"/>
                <a:ea typeface="+mn-ea"/>
                <a:cs typeface="+mn-cs"/>
              </a:rPr>
              <a:t>#3 </a:t>
            </a:r>
            <a:endParaRPr kumimoji="0" lang="fr-FR" sz="1050" b="1" i="0" u="none" strike="noStrike" kern="1200" cap="none" spc="0" normalizeH="0" baseline="0" noProof="0" dirty="0">
              <a:ln>
                <a:noFill/>
              </a:ln>
              <a:solidFill>
                <a:prstClr val="white"/>
              </a:solidFill>
              <a:effectLst/>
              <a:highlight>
                <a:srgbClr val="8ABD24"/>
              </a:highlight>
              <a:uLnTx/>
              <a:uFillTx/>
              <a:latin typeface="Calibri" panose="020F0502020204030204"/>
              <a:ea typeface="+mn-ea"/>
              <a:cs typeface="+mn-cs"/>
            </a:endParaRPr>
          </a:p>
        </p:txBody>
      </p:sp>
      <p:sp>
        <p:nvSpPr>
          <p:cNvPr id="76" name="Espace réservé du contenu 2">
            <a:extLst>
              <a:ext uri="{FF2B5EF4-FFF2-40B4-BE49-F238E27FC236}">
                <a16:creationId xmlns:a16="http://schemas.microsoft.com/office/drawing/2014/main" id="{E9056664-37EB-C018-820B-6F9DCEF7ED3B}"/>
              </a:ext>
            </a:extLst>
          </p:cNvPr>
          <p:cNvSpPr txBox="1">
            <a:spLocks/>
          </p:cNvSpPr>
          <p:nvPr/>
        </p:nvSpPr>
        <p:spPr>
          <a:xfrm>
            <a:off x="5621649" y="5426316"/>
            <a:ext cx="1880349" cy="602659"/>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8ABD24"/>
                </a:solidFill>
                <a:latin typeface="Magnel" panose="02000505000000020004" pitchFamily="2" charset="0"/>
                <a:ea typeface="+mn-ea"/>
                <a:cs typeface="Lynx Serif" panose="02000000000000000000" pitchFamily="50" charset="0"/>
              </a:defRPr>
            </a:lvl1pPr>
            <a:lvl2pPr marL="0" indent="0" algn="l"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2pPr>
            <a:lvl3pPr marL="0" indent="-264600" algn="l" defTabSz="914400" rtl="0" eaLnBrk="1" latinLnBrk="0" hangingPunct="1">
              <a:lnSpc>
                <a:spcPct val="90000"/>
              </a:lnSpc>
              <a:spcBef>
                <a:spcPts val="500"/>
              </a:spcBef>
              <a:buFontTx/>
              <a:buBlip>
                <a:blip r:embed="rId2"/>
              </a:buBlip>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1200" dirty="0"/>
              <a:t>RYTHME ALTERNÉ &amp; TEMPS FORTS PLUS COURTS ET INTENSES</a:t>
            </a:r>
            <a:endParaRPr lang="fr-FR" sz="1200" dirty="0">
              <a:sym typeface="Wingdings" panose="05000000000000000000" pitchFamily="2" charset="2"/>
            </a:endParaRPr>
          </a:p>
        </p:txBody>
      </p:sp>
      <p:sp>
        <p:nvSpPr>
          <p:cNvPr id="78" name="ZoneTexte 77">
            <a:extLst>
              <a:ext uri="{FF2B5EF4-FFF2-40B4-BE49-F238E27FC236}">
                <a16:creationId xmlns:a16="http://schemas.microsoft.com/office/drawing/2014/main" id="{26970525-5C9B-865E-9D8D-04E6BC441FED}"/>
              </a:ext>
            </a:extLst>
          </p:cNvPr>
          <p:cNvSpPr txBox="1"/>
          <p:nvPr/>
        </p:nvSpPr>
        <p:spPr>
          <a:xfrm>
            <a:off x="8595556" y="5431551"/>
            <a:ext cx="2468163" cy="646331"/>
          </a:xfrm>
          <a:prstGeom prst="rect">
            <a:avLst/>
          </a:prstGeom>
          <a:noFill/>
        </p:spPr>
        <p:txBody>
          <a:bodyPr wrap="square">
            <a:spAutoFit/>
          </a:bodyPr>
          <a:lstStyle/>
          <a:p>
            <a:r>
              <a:rPr lang="fr-FR" sz="1200" dirty="0">
                <a:solidFill>
                  <a:srgbClr val="8ABD24"/>
                </a:solidFill>
                <a:latin typeface="Magnel" panose="02000505000000020004" pitchFamily="2" charset="0"/>
              </a:rPr>
              <a:t>VALORISER LES PRODUITS DE NOTRE NOUVELLE MARQUE PROPRE</a:t>
            </a:r>
            <a:endParaRPr lang="fr-FR" sz="1200" dirty="0"/>
          </a:p>
        </p:txBody>
      </p:sp>
      <p:sp>
        <p:nvSpPr>
          <p:cNvPr id="84" name="ZoneTexte 83">
            <a:extLst>
              <a:ext uri="{FF2B5EF4-FFF2-40B4-BE49-F238E27FC236}">
                <a16:creationId xmlns:a16="http://schemas.microsoft.com/office/drawing/2014/main" id="{D72B40EA-87BB-6751-4537-9123CF9EAD98}"/>
              </a:ext>
            </a:extLst>
          </p:cNvPr>
          <p:cNvSpPr txBox="1"/>
          <p:nvPr/>
        </p:nvSpPr>
        <p:spPr>
          <a:xfrm>
            <a:off x="2451795" y="6092044"/>
            <a:ext cx="1086770" cy="427489"/>
          </a:xfrm>
          <a:prstGeom prst="rect">
            <a:avLst/>
          </a:prstGeom>
          <a:noFill/>
        </p:spPr>
        <p:txBody>
          <a:bodyPr wrap="square">
            <a:spAutoFit/>
          </a:bodyPr>
          <a:lstStyle/>
          <a:p>
            <a:pPr marL="0" marR="0" lvl="0" indent="0" algn="l" defTabSz="914400" rtl="0" eaLnBrk="1" fontAlgn="auto" latinLnBrk="0" hangingPunct="1">
              <a:lnSpc>
                <a:spcPts val="2800"/>
              </a:lnSpc>
              <a:spcBef>
                <a:spcPts val="0"/>
              </a:spcBef>
              <a:spcAft>
                <a:spcPts val="0"/>
              </a:spcAft>
              <a:buClrTx/>
              <a:buSzTx/>
              <a:buFontTx/>
              <a:buNone/>
              <a:tabLst/>
              <a:defRPr/>
            </a:pPr>
            <a:r>
              <a:rPr kumimoji="0" lang="fr-FR" b="1" i="0" u="none" strike="noStrike" kern="1200" cap="none" spc="0" normalizeH="0" baseline="0" noProof="0" dirty="0">
                <a:ln>
                  <a:noFill/>
                </a:ln>
                <a:solidFill>
                  <a:prstClr val="white"/>
                </a:solidFill>
                <a:effectLst/>
                <a:highlight>
                  <a:srgbClr val="8ABD24"/>
                </a:highlight>
                <a:uLnTx/>
                <a:uFillTx/>
                <a:latin typeface="Magnel" panose="02000505000000020004" pitchFamily="2" charset="0"/>
                <a:ea typeface="+mn-ea"/>
                <a:cs typeface="+mn-cs"/>
              </a:rPr>
              <a:t>#4 </a:t>
            </a:r>
            <a:endParaRPr kumimoji="0" lang="fr-FR" sz="1000" b="1" i="0" u="none" strike="noStrike" kern="1200" cap="none" spc="0" normalizeH="0" baseline="0" noProof="0" dirty="0">
              <a:ln>
                <a:noFill/>
              </a:ln>
              <a:solidFill>
                <a:prstClr val="white"/>
              </a:solidFill>
              <a:effectLst/>
              <a:highlight>
                <a:srgbClr val="8ABD24"/>
              </a:highlight>
              <a:uLnTx/>
              <a:uFillTx/>
              <a:latin typeface="Calibri" panose="020F0502020204030204"/>
              <a:ea typeface="+mn-ea"/>
              <a:cs typeface="+mn-cs"/>
            </a:endParaRPr>
          </a:p>
        </p:txBody>
      </p:sp>
      <p:sp>
        <p:nvSpPr>
          <p:cNvPr id="85" name="Espace réservé du contenu 2">
            <a:extLst>
              <a:ext uri="{FF2B5EF4-FFF2-40B4-BE49-F238E27FC236}">
                <a16:creationId xmlns:a16="http://schemas.microsoft.com/office/drawing/2014/main" id="{020FD869-8B62-B928-C4BB-57FA4BF2995A}"/>
              </a:ext>
            </a:extLst>
          </p:cNvPr>
          <p:cNvSpPr txBox="1">
            <a:spLocks/>
          </p:cNvSpPr>
          <p:nvPr/>
        </p:nvSpPr>
        <p:spPr>
          <a:xfrm>
            <a:off x="2860768" y="6106538"/>
            <a:ext cx="1880349" cy="802653"/>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8ABD24"/>
                </a:solidFill>
                <a:latin typeface="Magnel" panose="02000505000000020004" pitchFamily="2" charset="0"/>
                <a:ea typeface="+mn-ea"/>
                <a:cs typeface="Lynx Serif" panose="02000000000000000000" pitchFamily="50" charset="0"/>
              </a:defRPr>
            </a:lvl1pPr>
            <a:lvl2pPr marL="0" indent="0" algn="l"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2pPr>
            <a:lvl3pPr marL="0" indent="-264600" algn="l" defTabSz="914400" rtl="0" eaLnBrk="1" latinLnBrk="0" hangingPunct="1">
              <a:lnSpc>
                <a:spcPct val="90000"/>
              </a:lnSpc>
              <a:spcBef>
                <a:spcPts val="500"/>
              </a:spcBef>
              <a:buFontTx/>
              <a:buBlip>
                <a:blip r:embed="rId2"/>
              </a:buBlip>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1200" dirty="0"/>
              <a:t>RELAYER L’APP  &amp; LE SITE VIA  LA ROUE DE LA PROMO</a:t>
            </a:r>
            <a:endParaRPr lang="fr-FR" sz="1200" dirty="0">
              <a:sym typeface="Wingdings" panose="05000000000000000000" pitchFamily="2" charset="2"/>
            </a:endParaRPr>
          </a:p>
        </p:txBody>
      </p:sp>
      <p:sp>
        <p:nvSpPr>
          <p:cNvPr id="86" name="ZoneTexte 85">
            <a:extLst>
              <a:ext uri="{FF2B5EF4-FFF2-40B4-BE49-F238E27FC236}">
                <a16:creationId xmlns:a16="http://schemas.microsoft.com/office/drawing/2014/main" id="{68BE163E-2540-F4BA-7C1A-509CF92FEAB6}"/>
              </a:ext>
            </a:extLst>
          </p:cNvPr>
          <p:cNvSpPr txBox="1"/>
          <p:nvPr/>
        </p:nvSpPr>
        <p:spPr>
          <a:xfrm>
            <a:off x="5206606" y="6076603"/>
            <a:ext cx="1086770" cy="427489"/>
          </a:xfrm>
          <a:prstGeom prst="rect">
            <a:avLst/>
          </a:prstGeom>
          <a:noFill/>
        </p:spPr>
        <p:txBody>
          <a:bodyPr wrap="square">
            <a:spAutoFit/>
          </a:bodyPr>
          <a:lstStyle/>
          <a:p>
            <a:pPr marL="0" marR="0" lvl="0" indent="0" algn="l" defTabSz="914400" rtl="0" eaLnBrk="1" fontAlgn="auto" latinLnBrk="0" hangingPunct="1">
              <a:lnSpc>
                <a:spcPts val="2800"/>
              </a:lnSpc>
              <a:spcBef>
                <a:spcPts val="0"/>
              </a:spcBef>
              <a:spcAft>
                <a:spcPts val="0"/>
              </a:spcAft>
              <a:buClrTx/>
              <a:buSzTx/>
              <a:buFontTx/>
              <a:buNone/>
              <a:tabLst/>
              <a:defRPr/>
            </a:pPr>
            <a:r>
              <a:rPr kumimoji="0" lang="fr-FR" b="1" i="0" u="none" strike="noStrike" kern="1200" cap="none" spc="0" normalizeH="0" baseline="0" noProof="0" dirty="0">
                <a:ln>
                  <a:noFill/>
                </a:ln>
                <a:solidFill>
                  <a:prstClr val="white"/>
                </a:solidFill>
                <a:effectLst/>
                <a:highlight>
                  <a:srgbClr val="8ABD24"/>
                </a:highlight>
                <a:uLnTx/>
                <a:uFillTx/>
                <a:latin typeface="Magnel" panose="02000505000000020004" pitchFamily="2" charset="0"/>
                <a:ea typeface="+mn-ea"/>
                <a:cs typeface="+mn-cs"/>
              </a:rPr>
              <a:t>#</a:t>
            </a:r>
            <a:r>
              <a:rPr lang="fr-FR" b="1" dirty="0">
                <a:solidFill>
                  <a:prstClr val="white"/>
                </a:solidFill>
                <a:highlight>
                  <a:srgbClr val="8ABD24"/>
                </a:highlight>
                <a:latin typeface="Magnel" panose="02000505000000020004" pitchFamily="2" charset="0"/>
              </a:rPr>
              <a:t>5</a:t>
            </a:r>
            <a:r>
              <a:rPr kumimoji="0" lang="fr-FR" b="1" i="0" u="none" strike="noStrike" kern="1200" cap="none" spc="0" normalizeH="0" baseline="0" noProof="0" dirty="0">
                <a:ln>
                  <a:noFill/>
                </a:ln>
                <a:solidFill>
                  <a:prstClr val="white"/>
                </a:solidFill>
                <a:effectLst/>
                <a:highlight>
                  <a:srgbClr val="8ABD24"/>
                </a:highlight>
                <a:uLnTx/>
                <a:uFillTx/>
                <a:latin typeface="Magnel" panose="02000505000000020004" pitchFamily="2" charset="0"/>
                <a:ea typeface="+mn-ea"/>
                <a:cs typeface="+mn-cs"/>
              </a:rPr>
              <a:t> </a:t>
            </a:r>
            <a:endParaRPr kumimoji="0" lang="fr-FR" sz="1000" b="1" i="0" u="none" strike="noStrike" kern="1200" cap="none" spc="0" normalizeH="0" baseline="0" noProof="0" dirty="0">
              <a:ln>
                <a:noFill/>
              </a:ln>
              <a:solidFill>
                <a:prstClr val="white"/>
              </a:solidFill>
              <a:effectLst/>
              <a:highlight>
                <a:srgbClr val="8ABD24"/>
              </a:highlight>
              <a:uLnTx/>
              <a:uFillTx/>
              <a:latin typeface="Calibri" panose="020F0502020204030204"/>
              <a:ea typeface="+mn-ea"/>
              <a:cs typeface="+mn-cs"/>
            </a:endParaRPr>
          </a:p>
        </p:txBody>
      </p:sp>
      <p:sp>
        <p:nvSpPr>
          <p:cNvPr id="87" name="Espace réservé du contenu 2">
            <a:extLst>
              <a:ext uri="{FF2B5EF4-FFF2-40B4-BE49-F238E27FC236}">
                <a16:creationId xmlns:a16="http://schemas.microsoft.com/office/drawing/2014/main" id="{B2146FC9-A34F-E5E1-EA19-40497C3F57DD}"/>
              </a:ext>
            </a:extLst>
          </p:cNvPr>
          <p:cNvSpPr txBox="1">
            <a:spLocks/>
          </p:cNvSpPr>
          <p:nvPr/>
        </p:nvSpPr>
        <p:spPr>
          <a:xfrm>
            <a:off x="5615579" y="6091097"/>
            <a:ext cx="1880349" cy="802653"/>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8ABD24"/>
                </a:solidFill>
                <a:latin typeface="Magnel" panose="02000505000000020004" pitchFamily="2" charset="0"/>
                <a:ea typeface="+mn-ea"/>
                <a:cs typeface="Lynx Serif" panose="02000000000000000000" pitchFamily="50" charset="0"/>
              </a:defRPr>
            </a:lvl1pPr>
            <a:lvl2pPr marL="0" indent="0" algn="l"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2pPr>
            <a:lvl3pPr marL="0" indent="-264600" algn="l" defTabSz="914400" rtl="0" eaLnBrk="1" latinLnBrk="0" hangingPunct="1">
              <a:lnSpc>
                <a:spcPct val="90000"/>
              </a:lnSpc>
              <a:spcBef>
                <a:spcPts val="500"/>
              </a:spcBef>
              <a:buFontTx/>
              <a:buBlip>
                <a:blip r:embed="rId2"/>
              </a:buBlip>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1200" dirty="0"/>
              <a:t>ADOPTER UNE STRUCTURE LISIBLE SELL/TELL DU PAC DU RYTHME DU PAC</a:t>
            </a:r>
            <a:endParaRPr lang="fr-FR" sz="1200" dirty="0">
              <a:sym typeface="Wingdings" panose="05000000000000000000" pitchFamily="2" charset="2"/>
            </a:endParaRPr>
          </a:p>
        </p:txBody>
      </p:sp>
      <p:sp>
        <p:nvSpPr>
          <p:cNvPr id="88" name="ZoneTexte 87">
            <a:extLst>
              <a:ext uri="{FF2B5EF4-FFF2-40B4-BE49-F238E27FC236}">
                <a16:creationId xmlns:a16="http://schemas.microsoft.com/office/drawing/2014/main" id="{0136D2EE-345F-0500-C132-6953E78B1CF8}"/>
              </a:ext>
            </a:extLst>
          </p:cNvPr>
          <p:cNvSpPr txBox="1"/>
          <p:nvPr/>
        </p:nvSpPr>
        <p:spPr>
          <a:xfrm>
            <a:off x="8002842" y="6084221"/>
            <a:ext cx="1086770" cy="427489"/>
          </a:xfrm>
          <a:prstGeom prst="rect">
            <a:avLst/>
          </a:prstGeom>
          <a:noFill/>
        </p:spPr>
        <p:txBody>
          <a:bodyPr wrap="square">
            <a:spAutoFit/>
          </a:bodyPr>
          <a:lstStyle/>
          <a:p>
            <a:pPr marL="0" marR="0" lvl="0" indent="0" algn="l" defTabSz="914400" rtl="0" eaLnBrk="1" fontAlgn="auto" latinLnBrk="0" hangingPunct="1">
              <a:lnSpc>
                <a:spcPts val="2800"/>
              </a:lnSpc>
              <a:spcBef>
                <a:spcPts val="0"/>
              </a:spcBef>
              <a:spcAft>
                <a:spcPts val="0"/>
              </a:spcAft>
              <a:buClrTx/>
              <a:buSzTx/>
              <a:buFontTx/>
              <a:buNone/>
              <a:tabLst/>
              <a:defRPr/>
            </a:pPr>
            <a:r>
              <a:rPr kumimoji="0" lang="fr-FR" b="1" i="0" u="none" strike="noStrike" kern="1200" cap="none" spc="0" normalizeH="0" baseline="0" noProof="0" dirty="0">
                <a:ln>
                  <a:noFill/>
                </a:ln>
                <a:solidFill>
                  <a:prstClr val="white"/>
                </a:solidFill>
                <a:effectLst/>
                <a:highlight>
                  <a:srgbClr val="8ABD24"/>
                </a:highlight>
                <a:uLnTx/>
                <a:uFillTx/>
                <a:latin typeface="Magnel" panose="02000505000000020004" pitchFamily="2" charset="0"/>
                <a:ea typeface="+mn-ea"/>
                <a:cs typeface="+mn-cs"/>
              </a:rPr>
              <a:t>#</a:t>
            </a:r>
            <a:r>
              <a:rPr lang="fr-FR" b="1" dirty="0">
                <a:solidFill>
                  <a:prstClr val="white"/>
                </a:solidFill>
                <a:highlight>
                  <a:srgbClr val="8ABD24"/>
                </a:highlight>
                <a:latin typeface="Magnel" panose="02000505000000020004" pitchFamily="2" charset="0"/>
              </a:rPr>
              <a:t>6</a:t>
            </a:r>
            <a:r>
              <a:rPr kumimoji="0" lang="fr-FR" b="1" i="0" u="none" strike="noStrike" kern="1200" cap="none" spc="0" normalizeH="0" baseline="0" noProof="0" dirty="0">
                <a:ln>
                  <a:noFill/>
                </a:ln>
                <a:solidFill>
                  <a:prstClr val="white"/>
                </a:solidFill>
                <a:effectLst/>
                <a:highlight>
                  <a:srgbClr val="8ABD24"/>
                </a:highlight>
                <a:uLnTx/>
                <a:uFillTx/>
                <a:latin typeface="Magnel" panose="02000505000000020004" pitchFamily="2" charset="0"/>
                <a:ea typeface="+mn-ea"/>
                <a:cs typeface="+mn-cs"/>
              </a:rPr>
              <a:t> </a:t>
            </a:r>
            <a:endParaRPr kumimoji="0" lang="fr-FR" sz="1000" b="1" i="0" u="none" strike="noStrike" kern="1200" cap="none" spc="0" normalizeH="0" baseline="0" noProof="0" dirty="0">
              <a:ln>
                <a:noFill/>
              </a:ln>
              <a:solidFill>
                <a:prstClr val="white"/>
              </a:solidFill>
              <a:effectLst/>
              <a:highlight>
                <a:srgbClr val="8ABD24"/>
              </a:highlight>
              <a:uLnTx/>
              <a:uFillTx/>
              <a:latin typeface="Calibri" panose="020F0502020204030204"/>
              <a:ea typeface="+mn-ea"/>
              <a:cs typeface="+mn-cs"/>
            </a:endParaRPr>
          </a:p>
        </p:txBody>
      </p:sp>
      <p:sp>
        <p:nvSpPr>
          <p:cNvPr id="89" name="Espace réservé du contenu 2">
            <a:extLst>
              <a:ext uri="{FF2B5EF4-FFF2-40B4-BE49-F238E27FC236}">
                <a16:creationId xmlns:a16="http://schemas.microsoft.com/office/drawing/2014/main" id="{014E39B7-B9E9-0B69-F389-DDCCEE403998}"/>
              </a:ext>
            </a:extLst>
          </p:cNvPr>
          <p:cNvSpPr txBox="1">
            <a:spLocks/>
          </p:cNvSpPr>
          <p:nvPr/>
        </p:nvSpPr>
        <p:spPr>
          <a:xfrm>
            <a:off x="8595556" y="6098715"/>
            <a:ext cx="1880349" cy="802653"/>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8ABD24"/>
                </a:solidFill>
                <a:latin typeface="Magnel" panose="02000505000000020004" pitchFamily="2" charset="0"/>
                <a:ea typeface="+mn-ea"/>
                <a:cs typeface="Lynx Serif" panose="02000000000000000000" pitchFamily="50" charset="0"/>
              </a:defRPr>
            </a:lvl1pPr>
            <a:lvl2pPr marL="0" indent="0" algn="l"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2pPr>
            <a:lvl3pPr marL="0" indent="-264600" algn="l" defTabSz="914400" rtl="0" eaLnBrk="1" latinLnBrk="0" hangingPunct="1">
              <a:lnSpc>
                <a:spcPct val="90000"/>
              </a:lnSpc>
              <a:spcBef>
                <a:spcPts val="500"/>
              </a:spcBef>
              <a:buFontTx/>
              <a:buBlip>
                <a:blip r:embed="rId2"/>
              </a:buBlip>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1200" dirty="0"/>
              <a:t>INNOVER AVEC DE NOUVELLES OPERATIONS</a:t>
            </a:r>
            <a:endParaRPr lang="fr-FR" sz="1200" dirty="0">
              <a:sym typeface="Wingdings" panose="05000000000000000000" pitchFamily="2" charset="2"/>
            </a:endParaRPr>
          </a:p>
        </p:txBody>
      </p:sp>
    </p:spTree>
    <p:extLst>
      <p:ext uri="{BB962C8B-B14F-4D97-AF65-F5344CB8AC3E}">
        <p14:creationId xmlns:p14="http://schemas.microsoft.com/office/powerpoint/2010/main" val="3986564355"/>
      </p:ext>
    </p:extLst>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Conception personnalisé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7550</TotalTime>
  <Words>5227</Words>
  <Application>Microsoft Office PowerPoint</Application>
  <PresentationFormat>Grand écran</PresentationFormat>
  <Paragraphs>412</Paragraphs>
  <Slides>93</Slides>
  <Notes>11</Notes>
  <HiddenSlides>0</HiddenSlides>
  <MMClips>0</MMClips>
  <ScaleCrop>false</ScaleCrop>
  <HeadingPairs>
    <vt:vector size="6" baseType="variant">
      <vt:variant>
        <vt:lpstr>Polices utilisées</vt:lpstr>
      </vt:variant>
      <vt:variant>
        <vt:i4>11</vt:i4>
      </vt:variant>
      <vt:variant>
        <vt:lpstr>Thème</vt:lpstr>
      </vt:variant>
      <vt:variant>
        <vt:i4>2</vt:i4>
      </vt:variant>
      <vt:variant>
        <vt:lpstr>Titres des diapositives</vt:lpstr>
      </vt:variant>
      <vt:variant>
        <vt:i4>93</vt:i4>
      </vt:variant>
    </vt:vector>
  </HeadingPairs>
  <TitlesOfParts>
    <vt:vector size="106" baseType="lpstr">
      <vt:lpstr>Aptos</vt:lpstr>
      <vt:lpstr>Magnel</vt:lpstr>
      <vt:lpstr>Bebas Neue Pro</vt:lpstr>
      <vt:lpstr>Playfair Display</vt:lpstr>
      <vt:lpstr>Wingdings</vt:lpstr>
      <vt:lpstr>Tahoma</vt:lpstr>
      <vt:lpstr>Avenir Next LT Pro</vt:lpstr>
      <vt:lpstr>Arial</vt:lpstr>
      <vt:lpstr>Aptos Display</vt:lpstr>
      <vt:lpstr>Georgia</vt:lpstr>
      <vt:lpstr>Calibri</vt:lpstr>
      <vt:lpstr>Thème Office</vt:lpstr>
      <vt:lpstr>Conception personnalisée</vt:lpstr>
      <vt:lpstr>Présentation PowerPoint</vt:lpstr>
      <vt:lpstr>Présentation PowerPoint</vt:lpstr>
      <vt:lpstr>Diagnostic Stratégique : Contexte et Enjeux</vt:lpstr>
      <vt:lpstr>Diagnostic Stratégique : Contexte et Enjeux</vt:lpstr>
      <vt:lpstr>Diagnostic Stratégique : Contexte et Enjeux</vt:lpstr>
      <vt:lpstr>Présentation PowerPoint</vt:lpstr>
      <vt:lpstr>6 partis pris stratégiques 2025</vt:lpstr>
      <vt:lpstr>Partis pris stratégiques 2025</vt:lpstr>
      <vt:lpstr>Partis pris stratégiques 2025</vt:lpstr>
      <vt:lpstr>Partis pris stratégiques 2025</vt:lpstr>
      <vt:lpstr>Partis pris stratégiques 2025</vt:lpstr>
      <vt:lpstr>Partis pris stratégiques 2025</vt:lpstr>
      <vt:lpstr>Partis pris stratégiques 2025</vt:lpstr>
      <vt:lpstr>Présentation PowerPoint</vt:lpstr>
      <vt:lpstr>Axe 1 stratégie 2025</vt:lpstr>
      <vt:lpstr>Axe 1 stratégie 2025</vt:lpstr>
      <vt:lpstr>Axe 1 stratégie 2025</vt:lpstr>
      <vt:lpstr>Axe 1 stratégie 2025</vt:lpstr>
      <vt:lpstr>Big Bang Fidélité 3 niveaux de communication</vt:lpstr>
      <vt:lpstr>Big Bang Fidélité 3 niveaux de communication</vt:lpstr>
      <vt:lpstr>Présentation PowerPoint</vt:lpstr>
      <vt:lpstr>Présentation PowerPoint</vt:lpstr>
      <vt:lpstr>Big Bang Fidélité 3 niveaux de communication</vt:lpstr>
      <vt:lpstr>Présentation PowerPoint</vt:lpstr>
      <vt:lpstr>Présentation PowerPoint</vt:lpstr>
      <vt:lpstr>Présentation PowerPoint</vt:lpstr>
      <vt:lpstr>Présentation PowerPoint</vt:lpstr>
      <vt:lpstr>Axe 1 stratégie 2025</vt:lpstr>
      <vt:lpstr>Axe 1 stratégie 2025</vt:lpstr>
      <vt:lpstr>Big Bang Fidélité 3 niveaux de communication</vt:lpstr>
      <vt:lpstr>Présentation PowerPoint</vt:lpstr>
      <vt:lpstr>Présentation PowerPoint</vt:lpstr>
      <vt:lpstr>Présentation PowerPoint</vt:lpstr>
      <vt:lpstr>Axe 2 stratégie 2025</vt:lpstr>
      <vt:lpstr>Axe 2 stratégie 2025</vt:lpstr>
      <vt:lpstr>Axe 2 stratégie 2025</vt:lpstr>
      <vt:lpstr>Axe 2 stratégie 2025</vt:lpstr>
      <vt:lpstr>Axe 3 stratégie 2025</vt:lpstr>
      <vt:lpstr>Axe 3 stratégie 2025</vt:lpstr>
      <vt:lpstr>Drive révolution</vt:lpstr>
      <vt:lpstr>Présentation PowerPoint</vt:lpstr>
      <vt:lpstr>Axe 3 stratégie 2025</vt:lpstr>
      <vt:lpstr>Présentation PowerPoint</vt:lpstr>
      <vt:lpstr>Présentation PowerPoint</vt:lpstr>
      <vt:lpstr>Présentation PowerPoint</vt:lpstr>
      <vt:lpstr>Présentation PowerPoint</vt:lpstr>
      <vt:lpstr>6 leviers clés pour le PAC 2025</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FAV 2025 </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6 leviers clés pour le PAC 2025</vt:lpstr>
      <vt:lpstr>Présentation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Antoine Jubert</dc:creator>
  <cp:lastModifiedBy>Antoine Jubert</cp:lastModifiedBy>
  <cp:revision>26</cp:revision>
  <dcterms:created xsi:type="dcterms:W3CDTF">2024-08-28T15:13:34Z</dcterms:created>
  <dcterms:modified xsi:type="dcterms:W3CDTF">2024-11-13T10:52:34Z</dcterms:modified>
</cp:coreProperties>
</file>