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87"/>
  </p:notesMasterIdLst>
  <p:sldIdLst>
    <p:sldId id="2147479962" r:id="rId2"/>
    <p:sldId id="2147480021" r:id="rId3"/>
    <p:sldId id="2169" r:id="rId4"/>
    <p:sldId id="2170" r:id="rId5"/>
    <p:sldId id="2147480106" r:id="rId6"/>
    <p:sldId id="2147480112" r:id="rId7"/>
    <p:sldId id="2147480113" r:id="rId8"/>
    <p:sldId id="2171" r:id="rId9"/>
    <p:sldId id="2173" r:id="rId10"/>
    <p:sldId id="2147479757" r:id="rId11"/>
    <p:sldId id="2147480118" r:id="rId12"/>
    <p:sldId id="2172" r:id="rId13"/>
    <p:sldId id="2174" r:id="rId14"/>
    <p:sldId id="2147480040" r:id="rId15"/>
    <p:sldId id="2147480030" r:id="rId16"/>
    <p:sldId id="2147480029" r:id="rId17"/>
    <p:sldId id="2147480031" r:id="rId18"/>
    <p:sldId id="2147480037" r:id="rId19"/>
    <p:sldId id="2147480097" r:id="rId20"/>
    <p:sldId id="2147480099" r:id="rId21"/>
    <p:sldId id="2147480036" r:id="rId22"/>
    <p:sldId id="2147480038" r:id="rId23"/>
    <p:sldId id="2147480098" r:id="rId24"/>
    <p:sldId id="2147480035" r:id="rId25"/>
    <p:sldId id="2147480033" r:id="rId26"/>
    <p:sldId id="2147480041" r:id="rId27"/>
    <p:sldId id="2147480042" r:id="rId28"/>
    <p:sldId id="2147480043" r:id="rId29"/>
    <p:sldId id="2147480044" r:id="rId30"/>
    <p:sldId id="2147480104" r:id="rId31"/>
    <p:sldId id="2147480103" r:id="rId32"/>
    <p:sldId id="2147480047" r:id="rId33"/>
    <p:sldId id="2175" r:id="rId34"/>
    <p:sldId id="257" r:id="rId35"/>
    <p:sldId id="2147480014" r:id="rId36"/>
    <p:sldId id="2147480015" r:id="rId37"/>
    <p:sldId id="2147480016" r:id="rId38"/>
    <p:sldId id="2147480017" r:id="rId39"/>
    <p:sldId id="2147480048" r:id="rId40"/>
    <p:sldId id="2147480049" r:id="rId41"/>
    <p:sldId id="2147480053" r:id="rId42"/>
    <p:sldId id="2147480062" r:id="rId43"/>
    <p:sldId id="2147480050" r:id="rId44"/>
    <p:sldId id="2147480054" r:id="rId45"/>
    <p:sldId id="2147480063" r:id="rId46"/>
    <p:sldId id="2147480051" r:id="rId47"/>
    <p:sldId id="2147480052" r:id="rId48"/>
    <p:sldId id="2147480064" r:id="rId49"/>
    <p:sldId id="2147480056" r:id="rId50"/>
    <p:sldId id="2147480068" r:id="rId51"/>
    <p:sldId id="2147480075" r:id="rId52"/>
    <p:sldId id="2147480067" r:id="rId53"/>
    <p:sldId id="2147480074" r:id="rId54"/>
    <p:sldId id="2147480060" r:id="rId55"/>
    <p:sldId id="2147480073" r:id="rId56"/>
    <p:sldId id="2147480071" r:id="rId57"/>
    <p:sldId id="2147480070" r:id="rId58"/>
    <p:sldId id="2147480069" r:id="rId59"/>
    <p:sldId id="2147480057" r:id="rId60"/>
    <p:sldId id="2147480066" r:id="rId61"/>
    <p:sldId id="2147480076" r:id="rId62"/>
    <p:sldId id="2147480065" r:id="rId63"/>
    <p:sldId id="2147480077" r:id="rId64"/>
    <p:sldId id="2147480059" r:id="rId65"/>
    <p:sldId id="2147480078" r:id="rId66"/>
    <p:sldId id="2147480058" r:id="rId67"/>
    <p:sldId id="2147480061" r:id="rId68"/>
    <p:sldId id="2147480079" r:id="rId69"/>
    <p:sldId id="2147480085" r:id="rId70"/>
    <p:sldId id="2147480084" r:id="rId71"/>
    <p:sldId id="2147480083" r:id="rId72"/>
    <p:sldId id="2147480080" r:id="rId73"/>
    <p:sldId id="2147480082" r:id="rId74"/>
    <p:sldId id="2147480086" r:id="rId75"/>
    <p:sldId id="2147480087" r:id="rId76"/>
    <p:sldId id="2147480081" r:id="rId77"/>
    <p:sldId id="2147480072" r:id="rId78"/>
    <p:sldId id="2147480088" r:id="rId79"/>
    <p:sldId id="2147480091" r:id="rId80"/>
    <p:sldId id="2147480090" r:id="rId81"/>
    <p:sldId id="2147480089" r:id="rId82"/>
    <p:sldId id="2147480092" r:id="rId83"/>
    <p:sldId id="2147480094" r:id="rId84"/>
    <p:sldId id="2147480095" r:id="rId85"/>
    <p:sldId id="2147480096" r:id="rId86"/>
  </p:sldIdLst>
  <p:sldSz cx="12192000" cy="6858000"/>
  <p:notesSz cx="9906000" cy="14335125"/>
  <p:embeddedFontLst>
    <p:embeddedFont>
      <p:font typeface="Avenir Next LT Pro" panose="020B0504020202020204" pitchFamily="34" charset="0"/>
      <p:regular r:id="rId88"/>
      <p:bold r:id="rId89"/>
      <p:italic r:id="rId90"/>
      <p:boldItalic r:id="rId91"/>
    </p:embeddedFont>
    <p:embeddedFont>
      <p:font typeface="Cambria" panose="02040503050406030204" pitchFamily="18" charset="0"/>
      <p:regular r:id="rId92"/>
      <p:bold r:id="rId93"/>
      <p:italic r:id="rId94"/>
      <p:boldItalic r:id="rId95"/>
    </p:embeddedFont>
    <p:embeddedFont>
      <p:font typeface="Georgia" panose="02040502050405020303" pitchFamily="18" charset="0"/>
      <p:regular r:id="rId96"/>
      <p:bold r:id="rId97"/>
      <p:italic r:id="rId98"/>
      <p:boldItalic r:id="rId99"/>
    </p:embeddedFont>
    <p:embeddedFont>
      <p:font typeface="Magnel" panose="02000505000000020004" pitchFamily="50" charset="0"/>
      <p:regular r:id="rId100"/>
    </p:embeddedFont>
    <p:embeddedFont>
      <p:font typeface="Playfair Display" panose="00000500000000000000" pitchFamily="2" charset="0"/>
      <p:regular r:id="rId101"/>
      <p:bold r:id="rId102"/>
      <p:italic r:id="rId103"/>
      <p:boldItalic r:id="rId104"/>
    </p:embeddedFont>
    <p:embeddedFont>
      <p:font typeface="Tahoma" panose="020B0604030504040204" pitchFamily="34" charset="0"/>
      <p:regular r:id="rId105"/>
      <p:bold r:id="rId10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679E2A"/>
    <a:srgbClr val="627124"/>
    <a:srgbClr val="237756"/>
    <a:srgbClr val="FFFFFF"/>
    <a:srgbClr val="05754B"/>
    <a:srgbClr val="06945E"/>
    <a:srgbClr val="FBEC13"/>
    <a:srgbClr val="EDE8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87797" autoAdjust="0"/>
  </p:normalViewPr>
  <p:slideViewPr>
    <p:cSldViewPr snapToGrid="0">
      <p:cViewPr varScale="1">
        <p:scale>
          <a:sx n="72" d="100"/>
          <a:sy n="72" d="100"/>
        </p:scale>
        <p:origin x="950"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font" Target="fonts/font2.fntdata"/><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5.fntdata"/><Relationship Id="rId5" Type="http://schemas.openxmlformats.org/officeDocument/2006/relationships/slide" Target="slides/slide4.xml"/><Relationship Id="rId90" Type="http://schemas.openxmlformats.org/officeDocument/2006/relationships/font" Target="fonts/font3.fntdata"/><Relationship Id="rId95" Type="http://schemas.openxmlformats.org/officeDocument/2006/relationships/font" Target="fonts/font8.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6.fntdata"/><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4.fntdata"/><Relationship Id="rId96"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7.fntdata"/><Relationship Id="rId99" Type="http://schemas.openxmlformats.org/officeDocument/2006/relationships/font" Target="fonts/font12.fntdata"/><Relationship Id="rId10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0.fntdata"/><Relationship Id="rId104"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5.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3.fntdata"/><Relationship Id="rId105"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6.fntdata"/><Relationship Id="rId98" Type="http://schemas.openxmlformats.org/officeDocument/2006/relationships/font" Target="fonts/font11.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09/01/2025</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6</a:t>
            </a:fld>
            <a:endParaRPr lang="fr-FR" dirty="0"/>
          </a:p>
        </p:txBody>
      </p:sp>
    </p:spTree>
    <p:extLst>
      <p:ext uri="{BB962C8B-B14F-4D97-AF65-F5344CB8AC3E}">
        <p14:creationId xmlns:p14="http://schemas.microsoft.com/office/powerpoint/2010/main" val="1172276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12</a:t>
            </a:fld>
            <a:endParaRPr lang="fr-FR" dirty="0"/>
          </a:p>
        </p:txBody>
      </p:sp>
    </p:spTree>
    <p:extLst>
      <p:ext uri="{BB962C8B-B14F-4D97-AF65-F5344CB8AC3E}">
        <p14:creationId xmlns:p14="http://schemas.microsoft.com/office/powerpoint/2010/main" val="1587283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B84B6-69B8-353F-8F48-6E463E1BD1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DC6721-A18E-1EC6-8C71-EF5C892A306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83E0E3F-7BD0-83B4-FAF8-E143EFD2623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F14884F-E8C8-F7FE-D79C-B4AFA8FF7AF7}"/>
              </a:ext>
            </a:extLst>
          </p:cNvPr>
          <p:cNvSpPr>
            <a:spLocks noGrp="1"/>
          </p:cNvSpPr>
          <p:nvPr>
            <p:ph type="sldNum" sz="quarter" idx="5"/>
          </p:nvPr>
        </p:nvSpPr>
        <p:spPr/>
        <p:txBody>
          <a:bodyPr/>
          <a:lstStyle/>
          <a:p>
            <a:fld id="{33D9C152-1E26-4F05-B6D8-64339A8ABC77}" type="slidenum">
              <a:rPr lang="fr-FR" smtClean="0"/>
              <a:pPr/>
              <a:t>15</a:t>
            </a:fld>
            <a:endParaRPr lang="fr-FR" dirty="0"/>
          </a:p>
        </p:txBody>
      </p:sp>
    </p:spTree>
    <p:extLst>
      <p:ext uri="{BB962C8B-B14F-4D97-AF65-F5344CB8AC3E}">
        <p14:creationId xmlns:p14="http://schemas.microsoft.com/office/powerpoint/2010/main" val="2372742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65A74-9927-C861-4C91-72BF90FD621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C87DBE4-C2B0-DC20-EAF0-65DCA868959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25CB5DD-964A-C1E2-CCCA-1DF2CD13CBC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688BF5D-EF3D-46D6-D4DF-3D8EC716ABEE}"/>
              </a:ext>
            </a:extLst>
          </p:cNvPr>
          <p:cNvSpPr>
            <a:spLocks noGrp="1"/>
          </p:cNvSpPr>
          <p:nvPr>
            <p:ph type="sldNum" sz="quarter" idx="5"/>
          </p:nvPr>
        </p:nvSpPr>
        <p:spPr/>
        <p:txBody>
          <a:bodyPr/>
          <a:lstStyle/>
          <a:p>
            <a:fld id="{33D9C152-1E26-4F05-B6D8-64339A8ABC77}" type="slidenum">
              <a:rPr lang="fr-FR" smtClean="0"/>
              <a:pPr/>
              <a:t>17</a:t>
            </a:fld>
            <a:endParaRPr lang="fr-FR" dirty="0"/>
          </a:p>
        </p:txBody>
      </p:sp>
    </p:spTree>
    <p:extLst>
      <p:ext uri="{BB962C8B-B14F-4D97-AF65-F5344CB8AC3E}">
        <p14:creationId xmlns:p14="http://schemas.microsoft.com/office/powerpoint/2010/main" val="1204417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35</a:t>
            </a:fld>
            <a:endParaRPr lang="fr-FR" dirty="0"/>
          </a:p>
        </p:txBody>
      </p:sp>
    </p:spTree>
    <p:extLst>
      <p:ext uri="{BB962C8B-B14F-4D97-AF65-F5344CB8AC3E}">
        <p14:creationId xmlns:p14="http://schemas.microsoft.com/office/powerpoint/2010/main" val="4262542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FA13B-4CCC-495C-CD3C-4EC01765E96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F497BA6-79C7-19E9-69B1-E8C2025191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3101BD-5420-758C-2E4F-60632686425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02080EB-A7C4-E909-0D05-ABC630FD8081}"/>
              </a:ext>
            </a:extLst>
          </p:cNvPr>
          <p:cNvSpPr>
            <a:spLocks noGrp="1"/>
          </p:cNvSpPr>
          <p:nvPr>
            <p:ph type="sldNum" sz="quarter" idx="5"/>
          </p:nvPr>
        </p:nvSpPr>
        <p:spPr/>
        <p:txBody>
          <a:bodyPr/>
          <a:lstStyle/>
          <a:p>
            <a:fld id="{33D9C152-1E26-4F05-B6D8-64339A8ABC77}" type="slidenum">
              <a:rPr lang="fr-FR" smtClean="0"/>
              <a:pPr/>
              <a:t>39</a:t>
            </a:fld>
            <a:endParaRPr lang="fr-FR" dirty="0"/>
          </a:p>
        </p:txBody>
      </p:sp>
    </p:spTree>
    <p:extLst>
      <p:ext uri="{BB962C8B-B14F-4D97-AF65-F5344CB8AC3E}">
        <p14:creationId xmlns:p14="http://schemas.microsoft.com/office/powerpoint/2010/main" val="2456354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84</a:t>
            </a:fld>
            <a:endParaRPr lang="fr-FR" dirty="0"/>
          </a:p>
        </p:txBody>
      </p:sp>
    </p:spTree>
    <p:extLst>
      <p:ext uri="{BB962C8B-B14F-4D97-AF65-F5344CB8AC3E}">
        <p14:creationId xmlns:p14="http://schemas.microsoft.com/office/powerpoint/2010/main" val="659472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24587-C27A-9E96-E697-1086EA5A87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F9A05C9-A11F-B15B-0FDA-591764CA48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05AEBA1-6AEF-D7DF-186F-9104EDD4EA9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EFB9B8C-A9AD-2DA7-5E97-A89919FFDAB8}"/>
              </a:ext>
            </a:extLst>
          </p:cNvPr>
          <p:cNvSpPr>
            <a:spLocks noGrp="1"/>
          </p:cNvSpPr>
          <p:nvPr>
            <p:ph type="sldNum" sz="quarter" idx="5"/>
          </p:nvPr>
        </p:nvSpPr>
        <p:spPr/>
        <p:txBody>
          <a:bodyPr/>
          <a:lstStyle/>
          <a:p>
            <a:fld id="{33D9C152-1E26-4F05-B6D8-64339A8ABC77}" type="slidenum">
              <a:rPr lang="fr-FR" smtClean="0"/>
              <a:pPr/>
              <a:t>85</a:t>
            </a:fld>
            <a:endParaRPr lang="fr-FR" dirty="0"/>
          </a:p>
        </p:txBody>
      </p:sp>
    </p:spTree>
    <p:extLst>
      <p:ext uri="{BB962C8B-B14F-4D97-AF65-F5344CB8AC3E}">
        <p14:creationId xmlns:p14="http://schemas.microsoft.com/office/powerpoint/2010/main" val="3810740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B74754-D7DA-9B88-B40C-32D69E67F5E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F839FA-2881-F6BE-2A63-2B87B1EED68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C7D2D4-2972-0D61-262D-B0756EEB57F6}"/>
              </a:ext>
            </a:extLst>
          </p:cNvPr>
          <p:cNvSpPr>
            <a:spLocks noGrp="1"/>
          </p:cNvSpPr>
          <p:nvPr>
            <p:ph type="dt" sz="half" idx="10"/>
          </p:nvPr>
        </p:nvSpPr>
        <p:spPr/>
        <p:txBody>
          <a:bodyPr/>
          <a:lstStyle/>
          <a:p>
            <a:fld id="{534BE295-1066-47F6-88BE-49733BF70541}" type="datetimeFigureOut">
              <a:rPr lang="fr-FR" smtClean="0"/>
              <a:t>09/01/2025</a:t>
            </a:fld>
            <a:endParaRPr lang="fr-FR"/>
          </a:p>
        </p:txBody>
      </p:sp>
      <p:sp>
        <p:nvSpPr>
          <p:cNvPr id="5" name="Espace réservé du pied de page 4">
            <a:extLst>
              <a:ext uri="{FF2B5EF4-FFF2-40B4-BE49-F238E27FC236}">
                <a16:creationId xmlns:a16="http://schemas.microsoft.com/office/drawing/2014/main" id="{D6B4F46B-3AB5-EF41-9170-B32C8EBCE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EF95384-0800-25F7-C715-E700214480A1}"/>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677125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B858F20-0492-C1EF-E5E5-A7AE895F63F2}"/>
              </a:ext>
            </a:extLst>
          </p:cNvPr>
          <p:cNvSpPr>
            <a:spLocks noGrp="1"/>
          </p:cNvSpPr>
          <p:nvPr>
            <p:ph type="dt" sz="half" idx="10"/>
          </p:nvPr>
        </p:nvSpPr>
        <p:spPr/>
        <p:txBody>
          <a:bodyPr/>
          <a:lstStyle/>
          <a:p>
            <a:fld id="{534BE295-1066-47F6-88BE-49733BF70541}" type="datetimeFigureOut">
              <a:rPr lang="fr-FR" smtClean="0"/>
              <a:t>09/01/2025</a:t>
            </a:fld>
            <a:endParaRPr lang="fr-FR"/>
          </a:p>
        </p:txBody>
      </p:sp>
      <p:sp>
        <p:nvSpPr>
          <p:cNvPr id="3" name="Espace réservé du pied de page 2">
            <a:extLst>
              <a:ext uri="{FF2B5EF4-FFF2-40B4-BE49-F238E27FC236}">
                <a16:creationId xmlns:a16="http://schemas.microsoft.com/office/drawing/2014/main" id="{F36ED096-89C1-785B-8E07-56BAA137D0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33E1AA-D26C-8E52-B9B2-BACD94FCA49B}"/>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078899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154624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42" r:id="rId6"/>
    <p:sldLayoutId id="2147483743" r:id="rId7"/>
    <p:sldLayoutId id="2147483744" r:id="rId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POINT 08.01</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861140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F2CD3F-BA4E-F5F1-2E67-76B15A9FE9B1}"/>
              </a:ext>
            </a:extLst>
          </p:cNvPr>
          <p:cNvSpPr>
            <a:spLocks noGrp="1"/>
          </p:cNvSpPr>
          <p:nvPr>
            <p:ph type="title"/>
          </p:nvPr>
        </p:nvSpPr>
        <p:spPr/>
        <p:txBody>
          <a:bodyPr/>
          <a:lstStyle/>
          <a:p>
            <a:r>
              <a:rPr lang="fr-FR" dirty="0"/>
              <a:t>Film Drive</a:t>
            </a:r>
          </a:p>
        </p:txBody>
      </p:sp>
      <p:sp>
        <p:nvSpPr>
          <p:cNvPr id="3" name="Espace réservé du texte 2">
            <a:extLst>
              <a:ext uri="{FF2B5EF4-FFF2-40B4-BE49-F238E27FC236}">
                <a16:creationId xmlns:a16="http://schemas.microsoft.com/office/drawing/2014/main" id="{B2D37385-8B94-53A2-6FAC-100EF5536208}"/>
              </a:ext>
            </a:extLst>
          </p:cNvPr>
          <p:cNvSpPr>
            <a:spLocks noGrp="1"/>
          </p:cNvSpPr>
          <p:nvPr>
            <p:ph type="body" sz="quarter" idx="11"/>
          </p:nvPr>
        </p:nvSpPr>
        <p:spPr/>
        <p:txBody>
          <a:bodyPr>
            <a:normAutofit/>
          </a:bodyPr>
          <a:lstStyle/>
          <a:p>
            <a:endParaRPr lang="fr-FR"/>
          </a:p>
        </p:txBody>
      </p:sp>
    </p:spTree>
    <p:extLst>
      <p:ext uri="{BB962C8B-B14F-4D97-AF65-F5344CB8AC3E}">
        <p14:creationId xmlns:p14="http://schemas.microsoft.com/office/powerpoint/2010/main" val="2260179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E6B18-7BBF-2872-4158-658506A8279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910DE00-7C7E-0E47-7E1C-7FE7B4F2AD28}"/>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FA194E-6F4D-AAAC-E06D-3CE6E65EE408}"/>
              </a:ext>
            </a:extLst>
          </p:cNvPr>
          <p:cNvSpPr>
            <a:spLocks noGrp="1"/>
          </p:cNvSpPr>
          <p:nvPr>
            <p:ph type="title"/>
          </p:nvPr>
        </p:nvSpPr>
        <p:spPr>
          <a:xfrm>
            <a:off x="300038" y="301454"/>
            <a:ext cx="11591924" cy="758439"/>
          </a:xfrm>
        </p:spPr>
        <p:txBody>
          <a:bodyPr/>
          <a:lstStyle/>
          <a:p>
            <a:r>
              <a:rPr lang="fr-FR" dirty="0"/>
              <a:t>Comme au marché – Film 30s</a:t>
            </a:r>
          </a:p>
        </p:txBody>
      </p:sp>
      <p:sp>
        <p:nvSpPr>
          <p:cNvPr id="3" name="Espace réservé du contenu 2">
            <a:extLst>
              <a:ext uri="{FF2B5EF4-FFF2-40B4-BE49-F238E27FC236}">
                <a16:creationId xmlns:a16="http://schemas.microsoft.com/office/drawing/2014/main" id="{C3C734D9-7CA6-4855-6685-07E3CB33625D}"/>
              </a:ext>
            </a:extLst>
          </p:cNvPr>
          <p:cNvSpPr>
            <a:spLocks noGrp="1"/>
          </p:cNvSpPr>
          <p:nvPr>
            <p:ph idx="1"/>
          </p:nvPr>
        </p:nvSpPr>
        <p:spPr>
          <a:xfrm>
            <a:off x="300038" y="1690058"/>
            <a:ext cx="6072187" cy="4417246"/>
          </a:xfrm>
        </p:spPr>
        <p:txBody>
          <a:bodyPr/>
          <a:lstStyle/>
          <a:p>
            <a:r>
              <a:rPr lang="fr-FR" sz="1400" i="1" dirty="0">
                <a:latin typeface="Playfair Display" panose="00000500000000000000" pitchFamily="2" charset="0"/>
              </a:rPr>
              <a:t>On voit un homme sur la place du marché qui tente 1001 trucs pour voir si les produits qu'il veut acheter sont bien mûrs et prêts à être savourés. Mais visiblement, il n'y connaît pas grand-chose... Il regarde en catimini comment font les autres clients, il secoue des endives et écoute le bruit qu’elles font, il sent des pommes de terre, mordille la peau des bananes, regarde un chou par transparence, soupèse un rôti... ce qui donne lieu à des situations cocasses.</a:t>
            </a:r>
            <a:br>
              <a:rPr lang="fr-FR" sz="1400" i="1" dirty="0">
                <a:latin typeface="Playfair Display" panose="00000500000000000000" pitchFamily="2" charset="0"/>
              </a:rPr>
            </a:br>
            <a:endParaRPr lang="fr-FR" sz="1400" i="1" dirty="0">
              <a:latin typeface="Playfair Display" panose="00000500000000000000" pitchFamily="2" charset="0"/>
            </a:endParaRPr>
          </a:p>
          <a:p>
            <a:r>
              <a:rPr lang="fr-FR" sz="1400" b="1" dirty="0">
                <a:latin typeface="Playfair Display" panose="00000500000000000000" pitchFamily="2" charset="0"/>
              </a:rPr>
              <a:t>Voix off ou texte </a:t>
            </a:r>
            <a:r>
              <a:rPr lang="fr-FR" sz="1400" b="1" dirty="0" err="1">
                <a:latin typeface="Playfair Display" panose="00000500000000000000" pitchFamily="2" charset="0"/>
              </a:rPr>
              <a:t>surimp</a:t>
            </a:r>
            <a:r>
              <a:rPr lang="fr-FR" sz="1400" dirty="0">
                <a:latin typeface="Playfair Display" panose="00000500000000000000" pitchFamily="2" charset="0"/>
              </a:rPr>
              <a:t> </a:t>
            </a:r>
            <a:br>
              <a:rPr lang="fr-FR" sz="1400" dirty="0">
                <a:latin typeface="Playfair Display" panose="00000500000000000000" pitchFamily="2" charset="0"/>
              </a:rPr>
            </a:br>
            <a:r>
              <a:rPr lang="fr-FR" sz="1400" b="1" dirty="0">
                <a:latin typeface="Playfair Display" panose="00000500000000000000" pitchFamily="2" charset="0"/>
              </a:rPr>
              <a:t>C’est vrai que ce n’est pas facile de bien choisir ses produits... Et si vous nous laissiez faire ?</a:t>
            </a:r>
            <a:br>
              <a:rPr lang="fr-FR" sz="1400" b="1" dirty="0">
                <a:latin typeface="Playfair Display" panose="00000500000000000000" pitchFamily="2" charset="0"/>
              </a:rPr>
            </a:br>
            <a:r>
              <a:rPr lang="fr-FR" sz="1400" b="1" dirty="0">
                <a:latin typeface="Playfair Display" panose="00000500000000000000" pitchFamily="2" charset="0"/>
              </a:rPr>
              <a:t>Tous les produits du marché sont disponibles sur notre drive</a:t>
            </a:r>
            <a:br>
              <a:rPr lang="fr-FR" sz="1400" dirty="0">
                <a:latin typeface="Playfair Display" panose="00000500000000000000" pitchFamily="2" charset="0"/>
              </a:rPr>
            </a:br>
            <a:r>
              <a:rPr lang="fr-FR" sz="1400" dirty="0">
                <a:latin typeface="Playfair Display" panose="00000500000000000000" pitchFamily="2" charset="0"/>
              </a:rPr>
              <a:t>+ plan du Driver qui sélectionne les produits en rayon + client qui vient chercher ses courses au Drive en voiture.</a:t>
            </a:r>
          </a:p>
          <a:p>
            <a:endParaRPr lang="fr-FR" sz="600" dirty="0">
              <a:latin typeface="Playfair Display" panose="00000500000000000000" pitchFamily="2" charset="0"/>
            </a:endParaRPr>
          </a:p>
        </p:txBody>
      </p:sp>
      <p:pic>
        <p:nvPicPr>
          <p:cNvPr id="5" name="Image 4" descr="Une image contenant texte, homme, habits, Visage humain&#10;&#10;Description générée automatiquement">
            <a:extLst>
              <a:ext uri="{FF2B5EF4-FFF2-40B4-BE49-F238E27FC236}">
                <a16:creationId xmlns:a16="http://schemas.microsoft.com/office/drawing/2014/main" id="{ADA5C41B-483E-E141-843F-23CD63555542}"/>
              </a:ext>
            </a:extLst>
          </p:cNvPr>
          <p:cNvPicPr>
            <a:picLocks noChangeAspect="1"/>
          </p:cNvPicPr>
          <p:nvPr/>
        </p:nvPicPr>
        <p:blipFill>
          <a:blip r:embed="rId2">
            <a:extLst>
              <a:ext uri="{28A0092B-C50C-407E-A947-70E740481C1C}">
                <a14:useLocalDpi xmlns:a14="http://schemas.microsoft.com/office/drawing/2010/main" val="0"/>
              </a:ext>
            </a:extLst>
          </a:blip>
          <a:srcRect l="50884" t="15455" r="5013" b="18472"/>
          <a:stretch/>
        </p:blipFill>
        <p:spPr>
          <a:xfrm>
            <a:off x="6934200" y="1163358"/>
            <a:ext cx="4276725" cy="4531283"/>
          </a:xfrm>
          <a:prstGeom prst="rect">
            <a:avLst/>
          </a:prstGeom>
        </p:spPr>
      </p:pic>
    </p:spTree>
    <p:extLst>
      <p:ext uri="{BB962C8B-B14F-4D97-AF65-F5344CB8AC3E}">
        <p14:creationId xmlns:p14="http://schemas.microsoft.com/office/powerpoint/2010/main" val="3572018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60A09-F132-A5EA-71EE-86A6C3BB5EA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387849C-F137-6722-DBCB-A6A37FE0B9A9}"/>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475828C1-2A4D-2FF4-2BD3-031EAF3AD805}"/>
              </a:ext>
            </a:extLst>
          </p:cNvPr>
          <p:cNvSpPr txBox="1">
            <a:spLocks/>
          </p:cNvSpPr>
          <p:nvPr/>
        </p:nvSpPr>
        <p:spPr>
          <a:xfrm>
            <a:off x="852853" y="909841"/>
            <a:ext cx="10770578"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Capitaliser sur ce l’on installe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Communication produits label santé</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A903AC04-8B8E-ADB2-926E-2E0A67B704B3}"/>
              </a:ext>
            </a:extLst>
          </p:cNvPr>
          <p:cNvSpPr txBox="1"/>
          <p:nvPr/>
        </p:nvSpPr>
        <p:spPr>
          <a:xfrm>
            <a:off x="980129" y="2537137"/>
            <a:ext cx="3431616" cy="1815882"/>
          </a:xfrm>
          <a:prstGeom prst="rect">
            <a:avLst/>
          </a:prstGeom>
          <a:noFill/>
        </p:spPr>
        <p:txBody>
          <a:bodyPr wrap="square">
            <a:spAutoFit/>
          </a:bodyPr>
          <a:lstStyle/>
          <a:p>
            <a:r>
              <a:rPr lang="fr-FR" sz="1600" b="0" i="0" dirty="0">
                <a:solidFill>
                  <a:srgbClr val="0D0D0D"/>
                </a:solidFill>
                <a:effectLst/>
                <a:highlight>
                  <a:srgbClr val="FFFFFF"/>
                </a:highlight>
                <a:latin typeface="Avenir Next LT Pro" panose="020B0504020202020204" pitchFamily="34" charset="0"/>
              </a:rPr>
              <a:t>Valoriser le rôle de Supermarché Match pour répondre aux attentes actuelles des consommateurs en proposant des produits et des services qui favorisent une alimentation saine.</a:t>
            </a:r>
            <a:endParaRPr lang="fr-FR" sz="1600" b="1" dirty="0">
              <a:solidFill>
                <a:srgbClr val="0F0F0F"/>
              </a:solidFill>
              <a:highlight>
                <a:srgbClr val="237756"/>
              </a:highlight>
              <a:latin typeface="Avenir Next LT Pro" panose="020B0504020202020204" pitchFamily="34" charset="0"/>
            </a:endParaRPr>
          </a:p>
          <a:p>
            <a:endParaRPr lang="fr-FR" sz="1600" b="1" dirty="0">
              <a:solidFill>
                <a:srgbClr val="0F0F0F"/>
              </a:solidFill>
              <a:highlight>
                <a:srgbClr val="237756"/>
              </a:highlight>
              <a:latin typeface="Avenir Next LT Pro" panose="020B0504020202020204" pitchFamily="34" charset="0"/>
            </a:endParaRPr>
          </a:p>
        </p:txBody>
      </p:sp>
      <p:sp>
        <p:nvSpPr>
          <p:cNvPr id="2" name="Rectangle 1">
            <a:extLst>
              <a:ext uri="{FF2B5EF4-FFF2-40B4-BE49-F238E27FC236}">
                <a16:creationId xmlns:a16="http://schemas.microsoft.com/office/drawing/2014/main" id="{3E039C0D-6111-4FB2-156D-44E8C12234FB}"/>
              </a:ext>
            </a:extLst>
          </p:cNvPr>
          <p:cNvSpPr/>
          <p:nvPr/>
        </p:nvSpPr>
        <p:spPr>
          <a:xfrm>
            <a:off x="697323" y="5072899"/>
            <a:ext cx="7843101" cy="150291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8F025554-8041-EA4A-1571-63282D50290F}"/>
              </a:ext>
            </a:extLst>
          </p:cNvPr>
          <p:cNvSpPr txBox="1"/>
          <p:nvPr/>
        </p:nvSpPr>
        <p:spPr>
          <a:xfrm>
            <a:off x="1879862" y="5103674"/>
            <a:ext cx="6094428" cy="1754326"/>
          </a:xfrm>
          <a:prstGeom prst="rect">
            <a:avLst/>
          </a:prstGeom>
          <a:noFill/>
        </p:spPr>
        <p:txBody>
          <a:bodyPr wrap="square">
            <a:spAutoFit/>
          </a:bodyPr>
          <a:lstStyle/>
          <a:p>
            <a:r>
              <a:rPr lang="fr-FR" sz="1800" b="1" i="1" dirty="0">
                <a:solidFill>
                  <a:schemeClr val="bg1"/>
                </a:solidFill>
                <a:latin typeface="Avenir Next LT Pro" panose="020B0504020202020204" pitchFamily="34" charset="0"/>
              </a:rPr>
              <a:t>Media affichage « très peu </a:t>
            </a:r>
            <a:r>
              <a:rPr lang="fr-FR" sz="1800" b="1" i="1" dirty="0" err="1">
                <a:solidFill>
                  <a:schemeClr val="bg1"/>
                </a:solidFill>
                <a:latin typeface="Avenir Next LT Pro" panose="020B0504020202020204" pitchFamily="34" charset="0"/>
              </a:rPr>
              <a:t>expoité</a:t>
            </a:r>
            <a:r>
              <a:rPr lang="fr-FR" sz="1800" b="1" i="1" dirty="0">
                <a:solidFill>
                  <a:schemeClr val="bg1"/>
                </a:solidFill>
                <a:latin typeface="Avenir Next LT Pro" panose="020B0504020202020204" pitchFamily="34" charset="0"/>
              </a:rPr>
              <a:t> »</a:t>
            </a:r>
          </a:p>
          <a:p>
            <a:r>
              <a:rPr lang="fr-FR" sz="1800" b="1" i="1" dirty="0">
                <a:solidFill>
                  <a:schemeClr val="bg1"/>
                </a:solidFill>
                <a:latin typeface="Avenir Next LT Pro" panose="020B0504020202020204" pitchFamily="34" charset="0"/>
              </a:rPr>
              <a:t>Podcast</a:t>
            </a:r>
          </a:p>
          <a:p>
            <a:r>
              <a:rPr lang="fr-FR" sz="1800" b="1" i="1" dirty="0">
                <a:solidFill>
                  <a:schemeClr val="bg1"/>
                </a:solidFill>
                <a:latin typeface="Avenir Next LT Pro" panose="020B0504020202020204" pitchFamily="34" charset="0"/>
              </a:rPr>
              <a:t>Evénement presse à venir</a:t>
            </a:r>
          </a:p>
          <a:p>
            <a:r>
              <a:rPr lang="fr-FR" sz="1800" b="1" i="1" dirty="0">
                <a:solidFill>
                  <a:schemeClr val="bg1"/>
                </a:solidFill>
                <a:latin typeface="Avenir Next LT Pro" panose="020B0504020202020204" pitchFamily="34" charset="0"/>
              </a:rPr>
              <a:t>Evénements magasin : rencontres nutritions in-store</a:t>
            </a:r>
          </a:p>
          <a:p>
            <a:r>
              <a:rPr lang="fr-FR" sz="1800" b="1" i="1" dirty="0">
                <a:solidFill>
                  <a:schemeClr val="bg1"/>
                </a:solidFill>
                <a:latin typeface="Avenir Next LT Pro" panose="020B0504020202020204" pitchFamily="34" charset="0"/>
              </a:rPr>
              <a:t>…</a:t>
            </a:r>
          </a:p>
          <a:p>
            <a:endParaRPr lang="fr-FR" sz="1800" i="1" dirty="0">
              <a:solidFill>
                <a:srgbClr val="0F0F0F"/>
              </a:solidFill>
              <a:latin typeface="Avenir Next LT Pro" panose="020B0504020202020204" pitchFamily="34" charset="0"/>
            </a:endParaRPr>
          </a:p>
        </p:txBody>
      </p:sp>
      <p:pic>
        <p:nvPicPr>
          <p:cNvPr id="12" name="Image 11">
            <a:extLst>
              <a:ext uri="{FF2B5EF4-FFF2-40B4-BE49-F238E27FC236}">
                <a16:creationId xmlns:a16="http://schemas.microsoft.com/office/drawing/2014/main" id="{DD542E3D-2FB9-56EC-FB38-9BFD509A209B}"/>
              </a:ext>
            </a:extLst>
          </p:cNvPr>
          <p:cNvPicPr>
            <a:picLocks noChangeAspect="1"/>
          </p:cNvPicPr>
          <p:nvPr/>
        </p:nvPicPr>
        <p:blipFill>
          <a:blip r:embed="rId3"/>
          <a:stretch>
            <a:fillRect/>
          </a:stretch>
        </p:blipFill>
        <p:spPr>
          <a:xfrm>
            <a:off x="9722963" y="2730855"/>
            <a:ext cx="2246661" cy="3993612"/>
          </a:xfrm>
          <a:prstGeom prst="rect">
            <a:avLst/>
          </a:prstGeom>
          <a:effectLst>
            <a:outerShdw blurRad="50800" dist="38100" dir="2700000" algn="tl" rotWithShape="0">
              <a:prstClr val="black">
                <a:alpha val="40000"/>
              </a:prstClr>
            </a:outerShdw>
          </a:effectLst>
        </p:spPr>
      </p:pic>
      <p:pic>
        <p:nvPicPr>
          <p:cNvPr id="14" name="Image 13">
            <a:extLst>
              <a:ext uri="{FF2B5EF4-FFF2-40B4-BE49-F238E27FC236}">
                <a16:creationId xmlns:a16="http://schemas.microsoft.com/office/drawing/2014/main" id="{84CD56F9-3514-616F-7051-F3315DC5BBA1}"/>
              </a:ext>
            </a:extLst>
          </p:cNvPr>
          <p:cNvPicPr>
            <a:picLocks noChangeAspect="1"/>
          </p:cNvPicPr>
          <p:nvPr/>
        </p:nvPicPr>
        <p:blipFill>
          <a:blip r:embed="rId4"/>
          <a:stretch>
            <a:fillRect/>
          </a:stretch>
        </p:blipFill>
        <p:spPr>
          <a:xfrm>
            <a:off x="4411745" y="2322171"/>
            <a:ext cx="4666268" cy="2605361"/>
          </a:xfrm>
          <a:prstGeom prst="rect">
            <a:avLst/>
          </a:prstGeom>
        </p:spPr>
      </p:pic>
    </p:spTree>
    <p:extLst>
      <p:ext uri="{BB962C8B-B14F-4D97-AF65-F5344CB8AC3E}">
        <p14:creationId xmlns:p14="http://schemas.microsoft.com/office/powerpoint/2010/main" val="792896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383DD-2555-065B-FF63-7F4C5B8CB24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E1E8D61-057B-1E54-8DFB-48DD5FCF7786}"/>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1F471ED6-428C-173C-8410-01BD35ABAC3A}"/>
              </a:ext>
            </a:extLst>
          </p:cNvPr>
          <p:cNvSpPr txBox="1">
            <a:spLocks/>
          </p:cNvSpPr>
          <p:nvPr/>
        </p:nvSpPr>
        <p:spPr>
          <a:xfrm>
            <a:off x="852853" y="909841"/>
            <a:ext cx="10770578"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4000" dirty="0">
                <a:latin typeface="Magnel" panose="02000505000000020004" pitchFamily="2" charset="0"/>
              </a:rPr>
              <a:t>Concentrer </a:t>
            </a:r>
            <a:br>
              <a:rPr lang="fr-FR" sz="4000" dirty="0">
                <a:latin typeface="Magnel" panose="02000505000000020004" pitchFamily="2" charset="0"/>
              </a:rPr>
            </a:br>
            <a:r>
              <a:rPr lang="fr-FR" sz="4000" dirty="0">
                <a:latin typeface="Magnel" panose="02000505000000020004" pitchFamily="2" charset="0"/>
              </a:rPr>
              <a:t>nos prises de parole </a:t>
            </a:r>
            <a:br>
              <a:rPr lang="fr-FR" sz="4000" dirty="0">
                <a:latin typeface="Magnel" panose="02000505000000020004" pitchFamily="2" charset="0"/>
              </a:rPr>
            </a:br>
            <a:r>
              <a:rPr lang="fr-FR" sz="4000" dirty="0">
                <a:latin typeface="Magnel" panose="02000505000000020004" pitchFamily="2" charset="0"/>
              </a:rPr>
              <a:t>et l’expression de la marque</a:t>
            </a:r>
            <a:br>
              <a:rPr lang="fr-FR" sz="4000" dirty="0">
                <a:latin typeface="Magnel" panose="02000505000000020004" pitchFamily="2" charset="0"/>
              </a:rPr>
            </a:br>
            <a:r>
              <a:rPr lang="fr-FR" sz="4000" dirty="0">
                <a:latin typeface="Magnel" panose="02000505000000020004" pitchFamily="2" charset="0"/>
              </a:rPr>
              <a:t>a</a:t>
            </a:r>
            <a:r>
              <a:rPr kumimoji="0" lang="fr-FR" sz="4000" b="0" i="0" u="none" strike="noStrike" kern="1200" cap="none" spc="0" normalizeH="0" baseline="0" noProof="0" dirty="0">
                <a:ln>
                  <a:noFill/>
                </a:ln>
                <a:effectLst/>
                <a:uLnTx/>
                <a:uFillTx/>
                <a:latin typeface="Magnel" panose="02000505000000020004" pitchFamily="2" charset="0"/>
                <a:ea typeface="+mn-ea"/>
                <a:cs typeface="+mn-cs"/>
              </a:rPr>
              <a:t>u</a:t>
            </a:r>
            <a:r>
              <a:rPr lang="fr-FR" sz="4000" dirty="0">
                <a:latin typeface="Magnel" panose="02000505000000020004" pitchFamily="2" charset="0"/>
              </a:rPr>
              <a:t>tour de piliers : CPNP/PNPP &amp; PROS</a:t>
            </a:r>
            <a:br>
              <a:rPr lang="fr-FR" sz="4000" dirty="0">
                <a:latin typeface="Magnel" panose="02000505000000020004" pitchFamily="2" charset="0"/>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1FBE195A-6D6A-2DBE-DD0A-6F320C214EF6}"/>
              </a:ext>
            </a:extLst>
          </p:cNvPr>
          <p:cNvSpPr txBox="1"/>
          <p:nvPr/>
        </p:nvSpPr>
        <p:spPr>
          <a:xfrm>
            <a:off x="852853" y="4079630"/>
            <a:ext cx="10676128" cy="1415772"/>
          </a:xfrm>
          <a:prstGeom prst="rect">
            <a:avLst/>
          </a:prstGeom>
          <a:noFill/>
        </p:spPr>
        <p:txBody>
          <a:bodyPr wrap="square">
            <a:spAutoFit/>
          </a:bodyPr>
          <a:lstStyle/>
          <a:p>
            <a:r>
              <a:rPr lang="fr-FR" sz="3200" b="1" dirty="0">
                <a:solidFill>
                  <a:srgbClr val="0F0F0F"/>
                </a:solidFill>
                <a:latin typeface="Avenir Next LT Pro" panose="020B0504020202020204" pitchFamily="34" charset="0"/>
              </a:rPr>
              <a:t>Incarner nos forces, les associer et les incarner</a:t>
            </a:r>
            <a:endParaRPr lang="fr-FR" sz="3200" b="1" i="0" dirty="0">
              <a:solidFill>
                <a:srgbClr val="0F0F0F"/>
              </a:solidFill>
              <a:effectLst/>
              <a:latin typeface="Avenir Next LT Pro" panose="020B0504020202020204" pitchFamily="34" charset="0"/>
            </a:endParaRPr>
          </a:p>
          <a:p>
            <a:endParaRPr lang="fr-FR" b="1" dirty="0">
              <a:solidFill>
                <a:srgbClr val="0F0F0F"/>
              </a:solidFill>
              <a:latin typeface="Avenir Next LT Pro" panose="020B0504020202020204" pitchFamily="34" charset="0"/>
            </a:endParaRPr>
          </a:p>
          <a:p>
            <a:r>
              <a:rPr lang="fr-FR" b="1" i="0" dirty="0">
                <a:solidFill>
                  <a:srgbClr val="0F0F0F"/>
                </a:solidFill>
                <a:effectLst/>
                <a:latin typeface="Avenir Next LT Pro" panose="020B0504020202020204" pitchFamily="34" charset="0"/>
              </a:rPr>
              <a:t> </a:t>
            </a:r>
            <a:endParaRPr lang="fr-FR" b="1" dirty="0">
              <a:solidFill>
                <a:srgbClr val="0F0F0F"/>
              </a:solidFill>
              <a:highlight>
                <a:srgbClr val="237756"/>
              </a:highlight>
              <a:latin typeface="Avenir Next LT Pro" panose="020B0504020202020204" pitchFamily="34" charset="0"/>
            </a:endParaRPr>
          </a:p>
          <a:p>
            <a:endParaRPr lang="fr-FR" b="1" dirty="0">
              <a:solidFill>
                <a:srgbClr val="0F0F0F"/>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1044210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56C57-F724-7E97-A6E8-7A923DEDCC2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A2C2779-FA19-DAFE-1CF6-9CAB8D97B0DF}"/>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9EA2AFD8-E52E-BBA3-3830-3A0B2B082EF6}"/>
              </a:ext>
            </a:extLst>
          </p:cNvPr>
          <p:cNvSpPr txBox="1">
            <a:spLocks/>
          </p:cNvSpPr>
          <p:nvPr/>
        </p:nvSpPr>
        <p:spPr>
          <a:xfrm>
            <a:off x="852853" y="909841"/>
            <a:ext cx="10770578"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4000" dirty="0">
                <a:latin typeface="Magnel" panose="02000505000000020004" pitchFamily="2" charset="0"/>
              </a:rPr>
              <a:t>Concentrer </a:t>
            </a:r>
            <a:br>
              <a:rPr lang="fr-FR" sz="4000" dirty="0">
                <a:latin typeface="Magnel" panose="02000505000000020004" pitchFamily="2" charset="0"/>
              </a:rPr>
            </a:br>
            <a:r>
              <a:rPr lang="fr-FR" sz="4000" dirty="0">
                <a:latin typeface="Magnel" panose="02000505000000020004" pitchFamily="2" charset="0"/>
              </a:rPr>
              <a:t>nos prises de parole </a:t>
            </a:r>
            <a:br>
              <a:rPr lang="fr-FR" sz="4000" dirty="0">
                <a:latin typeface="Magnel" panose="02000505000000020004" pitchFamily="2" charset="0"/>
              </a:rPr>
            </a:br>
            <a:r>
              <a:rPr lang="fr-FR" sz="4000" dirty="0">
                <a:latin typeface="Magnel" panose="02000505000000020004" pitchFamily="2" charset="0"/>
              </a:rPr>
              <a:t>et l’expression de la marque</a:t>
            </a:r>
            <a:br>
              <a:rPr lang="fr-FR" sz="4000" dirty="0">
                <a:latin typeface="Magnel" panose="02000505000000020004" pitchFamily="2" charset="0"/>
              </a:rPr>
            </a:br>
            <a:r>
              <a:rPr lang="fr-FR" sz="4000" dirty="0">
                <a:latin typeface="Magnel" panose="02000505000000020004" pitchFamily="2" charset="0"/>
              </a:rPr>
              <a:t>a</a:t>
            </a:r>
            <a:r>
              <a:rPr kumimoji="0" lang="fr-FR" sz="4000" b="0" i="0" u="none" strike="noStrike" kern="1200" cap="none" spc="0" normalizeH="0" baseline="0" noProof="0" dirty="0">
                <a:ln>
                  <a:noFill/>
                </a:ln>
                <a:effectLst/>
                <a:uLnTx/>
                <a:uFillTx/>
                <a:latin typeface="Magnel" panose="02000505000000020004" pitchFamily="2" charset="0"/>
                <a:ea typeface="+mn-ea"/>
                <a:cs typeface="+mn-cs"/>
              </a:rPr>
              <a:t>u</a:t>
            </a:r>
            <a:r>
              <a:rPr lang="fr-FR" sz="4000" dirty="0">
                <a:latin typeface="Magnel" panose="02000505000000020004" pitchFamily="2" charset="0"/>
              </a:rPr>
              <a:t>tour de piliers : CPNP/PNPP &amp; PROS</a:t>
            </a:r>
            <a:br>
              <a:rPr lang="fr-FR" sz="4000" dirty="0">
                <a:latin typeface="Magnel" panose="02000505000000020004" pitchFamily="2" charset="0"/>
              </a:rPr>
            </a:b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1/2 </a:t>
            </a:r>
            <a:r>
              <a:rPr lang="fr-FR" sz="4000" dirty="0">
                <a:solidFill>
                  <a:schemeClr val="bg1"/>
                </a:solidFill>
                <a:highlight>
                  <a:srgbClr val="526469"/>
                </a:highlight>
                <a:latin typeface="Magnel" panose="02000505000000020004" pitchFamily="2" charset="0"/>
              </a:rPr>
              <a:t>quid de mettre en scène nos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héros </a:t>
            </a:r>
            <a:b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b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532099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E50A3-CBD9-3F7A-61F7-C9B33ACA94A2}"/>
            </a:ext>
          </a:extLst>
        </p:cNvPr>
        <p:cNvGrpSpPr/>
        <p:nvPr/>
      </p:nvGrpSpPr>
      <p:grpSpPr>
        <a:xfrm>
          <a:off x="0" y="0"/>
          <a:ext cx="0" cy="0"/>
          <a:chOff x="0" y="0"/>
          <a:chExt cx="0" cy="0"/>
        </a:xfrm>
      </p:grpSpPr>
      <p:sp>
        <p:nvSpPr>
          <p:cNvPr id="3" name="Sous-titre 2">
            <a:extLst>
              <a:ext uri="{FF2B5EF4-FFF2-40B4-BE49-F238E27FC236}">
                <a16:creationId xmlns:a16="http://schemas.microsoft.com/office/drawing/2014/main" id="{B5C30575-A243-C139-6499-D83C284AE06B}"/>
              </a:ext>
            </a:extLst>
          </p:cNvPr>
          <p:cNvSpPr>
            <a:spLocks noGrp="1"/>
          </p:cNvSpPr>
          <p:nvPr>
            <p:ph type="body" idx="1"/>
          </p:nvPr>
        </p:nvSpPr>
        <p:spPr>
          <a:xfrm>
            <a:off x="378416" y="374709"/>
            <a:ext cx="11587162" cy="395073"/>
          </a:xfrm>
        </p:spPr>
        <p:txBody>
          <a:bodyPr>
            <a:normAutofit/>
          </a:bodyPr>
          <a:lstStyle/>
          <a:p>
            <a:pPr algn="l"/>
            <a:r>
              <a:rPr lang="fr-FR" sz="2900" b="1" dirty="0">
                <a:solidFill>
                  <a:schemeClr val="tx1"/>
                </a:solidFill>
                <a:latin typeface="Georgia" panose="02040502050405020303" pitchFamily="18" charset="0"/>
                <a:ea typeface="Tahoma" panose="020B0604030504040204" pitchFamily="34" charset="0"/>
                <a:cs typeface="Tahoma" panose="020B0604030504040204" pitchFamily="34" charset="0"/>
              </a:rPr>
              <a:t>Pourquoi valoriser les Pros Match ?</a:t>
            </a:r>
          </a:p>
        </p:txBody>
      </p:sp>
      <p:sp>
        <p:nvSpPr>
          <p:cNvPr id="6" name="ZoneTexte 5">
            <a:extLst>
              <a:ext uri="{FF2B5EF4-FFF2-40B4-BE49-F238E27FC236}">
                <a16:creationId xmlns:a16="http://schemas.microsoft.com/office/drawing/2014/main" id="{E7941816-D671-5424-CD2B-0DA49F352B70}"/>
              </a:ext>
            </a:extLst>
          </p:cNvPr>
          <p:cNvSpPr txBox="1"/>
          <p:nvPr/>
        </p:nvSpPr>
        <p:spPr>
          <a:xfrm>
            <a:off x="289535" y="1291930"/>
            <a:ext cx="11333713" cy="3600986"/>
          </a:xfrm>
          <a:prstGeom prst="rect">
            <a:avLst/>
          </a:prstGeom>
          <a:noFill/>
        </p:spPr>
        <p:txBody>
          <a:bodyPr wrap="square">
            <a:spAutoFit/>
          </a:bodyPr>
          <a:lstStyle/>
          <a:p>
            <a:r>
              <a:rPr lang="fr-FR" sz="3200" b="1" dirty="0">
                <a:latin typeface="Georgia" panose="02040502050405020303" pitchFamily="18" charset="0"/>
              </a:rPr>
              <a:t>Bénéfice dual :</a:t>
            </a:r>
          </a:p>
          <a:p>
            <a:endParaRPr lang="fr-FR" sz="3200" b="1" dirty="0">
              <a:latin typeface="Georgia" panose="02040502050405020303" pitchFamily="18" charset="0"/>
            </a:endParaRPr>
          </a:p>
          <a:p>
            <a:r>
              <a:rPr lang="fr-FR" sz="3200" b="1" dirty="0">
                <a:solidFill>
                  <a:schemeClr val="bg1"/>
                </a:solidFill>
                <a:highlight>
                  <a:srgbClr val="D9117E"/>
                </a:highlight>
                <a:latin typeface="Georgia" panose="02040502050405020303" pitchFamily="18" charset="0"/>
              </a:rPr>
              <a:t>Expertise et savoir-faire </a:t>
            </a:r>
            <a:br>
              <a:rPr lang="fr-FR" sz="2000" dirty="0">
                <a:latin typeface="Georgia" panose="02040502050405020303" pitchFamily="18" charset="0"/>
              </a:rPr>
            </a:br>
            <a:r>
              <a:rPr lang="fr-FR" sz="2000" dirty="0">
                <a:latin typeface="Georgia" panose="02040502050405020303" pitchFamily="18" charset="0"/>
              </a:rPr>
              <a:t>➔ Mettre en avant des métiers trad (boucher, poissonnier, boulanger).</a:t>
            </a:r>
            <a:br>
              <a:rPr lang="fr-FR" sz="2000" dirty="0">
                <a:latin typeface="Georgia" panose="02040502050405020303" pitchFamily="18" charset="0"/>
              </a:rPr>
            </a:br>
            <a:r>
              <a:rPr lang="fr-FR" sz="2000" dirty="0">
                <a:latin typeface="Georgia" panose="02040502050405020303" pitchFamily="18" charset="0"/>
              </a:rPr>
              <a:t>➔ Renforcer l’image de spécialiste en produits frais, locaux et de qualité.</a:t>
            </a:r>
          </a:p>
          <a:p>
            <a:pPr>
              <a:buFont typeface="Arial" panose="020B0604020202020204" pitchFamily="34" charset="0"/>
              <a:buChar char="•"/>
            </a:pPr>
            <a:endParaRPr lang="fr-FR" sz="2000" dirty="0">
              <a:latin typeface="Georgia" panose="02040502050405020303" pitchFamily="18" charset="0"/>
            </a:endParaRPr>
          </a:p>
          <a:p>
            <a:r>
              <a:rPr lang="fr-FR" sz="3200" b="1" dirty="0">
                <a:solidFill>
                  <a:schemeClr val="bg1"/>
                </a:solidFill>
                <a:highlight>
                  <a:srgbClr val="D9117E"/>
                </a:highlight>
                <a:latin typeface="Georgia" panose="02040502050405020303" pitchFamily="18" charset="0"/>
              </a:rPr>
              <a:t>Relation humaine et proximité</a:t>
            </a:r>
            <a:br>
              <a:rPr lang="fr-FR" sz="2000" dirty="0">
                <a:latin typeface="Georgia" panose="02040502050405020303" pitchFamily="18" charset="0"/>
              </a:rPr>
            </a:br>
            <a:r>
              <a:rPr lang="fr-FR" sz="2000" dirty="0">
                <a:latin typeface="Georgia" panose="02040502050405020303" pitchFamily="18" charset="0"/>
              </a:rPr>
              <a:t>➔ Créer un lien de confiance avec les clients.</a:t>
            </a:r>
            <a:br>
              <a:rPr lang="fr-FR" sz="2000" dirty="0">
                <a:latin typeface="Georgia" panose="02040502050405020303" pitchFamily="18" charset="0"/>
              </a:rPr>
            </a:br>
            <a:r>
              <a:rPr lang="fr-FR" sz="2000" dirty="0">
                <a:latin typeface="Georgia" panose="02040502050405020303" pitchFamily="18" charset="0"/>
              </a:rPr>
              <a:t>➔ Répondre à la demande croissante de personnalisation et d’interactions authentiques.</a:t>
            </a:r>
          </a:p>
        </p:txBody>
      </p:sp>
    </p:spTree>
    <p:extLst>
      <p:ext uri="{BB962C8B-B14F-4D97-AF65-F5344CB8AC3E}">
        <p14:creationId xmlns:p14="http://schemas.microsoft.com/office/powerpoint/2010/main" val="1752890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045B3-113E-A17C-3176-03C31B062AB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1C3436F-2F29-E465-FADB-F07DE2B40672}"/>
              </a:ext>
            </a:extLst>
          </p:cNvPr>
          <p:cNvSpPr>
            <a:spLocks noGrp="1"/>
          </p:cNvSpPr>
          <p:nvPr>
            <p:ph type="ctrTitle"/>
          </p:nvPr>
        </p:nvSpPr>
        <p:spPr>
          <a:xfrm>
            <a:off x="300036" y="1742466"/>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Focus campagne</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ea typeface="+mj-ea"/>
                <a:cs typeface="+mj-cs"/>
              </a:rPr>
              <a:t>« </a:t>
            </a:r>
            <a:r>
              <a:rPr kumimoji="0" lang="fr-FR" sz="6600" b="1" i="0" u="none" strike="noStrike" kern="1200" cap="none" spc="0" normalizeH="0" baseline="0" noProof="0" dirty="0" err="1">
                <a:ln>
                  <a:noFill/>
                </a:ln>
                <a:effectLst/>
                <a:uLnTx/>
                <a:uFillTx/>
                <a:latin typeface="Playfair Display" panose="00000500000000000000" pitchFamily="2" charset="0"/>
                <a:ea typeface="+mj-ea"/>
                <a:cs typeface="+mj-cs"/>
              </a:rPr>
              <a:t>MatchMen</a:t>
            </a: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 »</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Nos pros ambassadeurs</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915552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A2603-3D49-65EA-4A0A-1FAE5367D62F}"/>
            </a:ext>
          </a:extLst>
        </p:cNvPr>
        <p:cNvGrpSpPr/>
        <p:nvPr/>
      </p:nvGrpSpPr>
      <p:grpSpPr>
        <a:xfrm>
          <a:off x="0" y="0"/>
          <a:ext cx="0" cy="0"/>
          <a:chOff x="0" y="0"/>
          <a:chExt cx="0" cy="0"/>
        </a:xfrm>
      </p:grpSpPr>
      <p:sp>
        <p:nvSpPr>
          <p:cNvPr id="3" name="Sous-titre 2">
            <a:extLst>
              <a:ext uri="{FF2B5EF4-FFF2-40B4-BE49-F238E27FC236}">
                <a16:creationId xmlns:a16="http://schemas.microsoft.com/office/drawing/2014/main" id="{BA5C46BB-E362-58D5-4E0D-DF0ED94891EE}"/>
              </a:ext>
            </a:extLst>
          </p:cNvPr>
          <p:cNvSpPr>
            <a:spLocks noGrp="1"/>
          </p:cNvSpPr>
          <p:nvPr>
            <p:ph type="body" idx="1"/>
          </p:nvPr>
        </p:nvSpPr>
        <p:spPr>
          <a:xfrm>
            <a:off x="378416" y="374709"/>
            <a:ext cx="11587162" cy="395073"/>
          </a:xfrm>
        </p:spPr>
        <p:txBody>
          <a:bodyPr>
            <a:normAutofit/>
          </a:bodyPr>
          <a:lstStyle/>
          <a:p>
            <a:pPr algn="l"/>
            <a:r>
              <a:rPr lang="fr-FR" sz="2900" b="1" dirty="0">
                <a:solidFill>
                  <a:schemeClr val="tx1"/>
                </a:solidFill>
                <a:latin typeface="Georgia" panose="02040502050405020303" pitchFamily="18" charset="0"/>
                <a:ea typeface="Tahoma" panose="020B0604030504040204" pitchFamily="34" charset="0"/>
                <a:cs typeface="Tahoma" panose="020B0604030504040204" pitchFamily="34" charset="0"/>
              </a:rPr>
              <a:t>Le ROLE DE LA CAMPAGNE MATCH MEN</a:t>
            </a:r>
          </a:p>
        </p:txBody>
      </p:sp>
      <p:sp>
        <p:nvSpPr>
          <p:cNvPr id="6" name="ZoneTexte 5">
            <a:extLst>
              <a:ext uri="{FF2B5EF4-FFF2-40B4-BE49-F238E27FC236}">
                <a16:creationId xmlns:a16="http://schemas.microsoft.com/office/drawing/2014/main" id="{20D825D6-EF69-2741-2042-CD71C1665D93}"/>
              </a:ext>
            </a:extLst>
          </p:cNvPr>
          <p:cNvSpPr txBox="1"/>
          <p:nvPr/>
        </p:nvSpPr>
        <p:spPr>
          <a:xfrm>
            <a:off x="308389" y="933712"/>
            <a:ext cx="11333713" cy="4708981"/>
          </a:xfrm>
          <a:prstGeom prst="rect">
            <a:avLst/>
          </a:prstGeom>
          <a:noFill/>
        </p:spPr>
        <p:txBody>
          <a:bodyPr wrap="square">
            <a:spAutoFit/>
          </a:bodyPr>
          <a:lstStyle/>
          <a:p>
            <a:r>
              <a:rPr lang="fr-FR" sz="3200" b="1" dirty="0">
                <a:latin typeface="Georgia" panose="02040502050405020303" pitchFamily="18" charset="0"/>
              </a:rPr>
              <a:t>Créer une différenciation forte</a:t>
            </a:r>
            <a:br>
              <a:rPr lang="fr-FR" sz="3200" b="1" dirty="0">
                <a:latin typeface="Georgia" panose="02040502050405020303" pitchFamily="18" charset="0"/>
              </a:rPr>
            </a:br>
            <a:endParaRPr lang="fr-FR" sz="3200" b="1" dirty="0">
              <a:latin typeface="Georgia" panose="02040502050405020303" pitchFamily="18" charset="0"/>
            </a:endParaRPr>
          </a:p>
          <a:p>
            <a:r>
              <a:rPr lang="fr-FR" sz="3200" b="1" dirty="0">
                <a:solidFill>
                  <a:schemeClr val="bg1"/>
                </a:solidFill>
                <a:highlight>
                  <a:srgbClr val="D9117E"/>
                </a:highlight>
                <a:latin typeface="Georgia" panose="02040502050405020303" pitchFamily="18" charset="0"/>
              </a:rPr>
              <a:t>Humanisation de l’enseigne</a:t>
            </a:r>
            <a:br>
              <a:rPr lang="fr-FR" sz="2000" dirty="0">
                <a:latin typeface="Georgia" panose="02040502050405020303" pitchFamily="18" charset="0"/>
              </a:rPr>
            </a:br>
            <a:r>
              <a:rPr lang="fr-FR" sz="2000" dirty="0">
                <a:latin typeface="Georgia" panose="02040502050405020303" pitchFamily="18" charset="0"/>
              </a:rPr>
              <a:t>Cette campagne rend la marque plus accessible et chaleureuse. Les professionnels des rayons traditionnels deviennent des visages familiers, incarnant le savoir-faire et l’engagement de l’enseigne.</a:t>
            </a:r>
          </a:p>
          <a:p>
            <a:r>
              <a:rPr lang="fr-FR" sz="3200" b="1" dirty="0">
                <a:solidFill>
                  <a:schemeClr val="bg1"/>
                </a:solidFill>
                <a:highlight>
                  <a:srgbClr val="D9117E"/>
                </a:highlight>
                <a:latin typeface="Georgia" panose="02040502050405020303" pitchFamily="18" charset="0"/>
              </a:rPr>
              <a:t>Création d’un lien émotionnel</a:t>
            </a:r>
            <a:br>
              <a:rPr lang="fr-FR" sz="2000" dirty="0">
                <a:latin typeface="Georgia" panose="02040502050405020303" pitchFamily="18" charset="0"/>
              </a:rPr>
            </a:br>
            <a:r>
              <a:rPr lang="fr-FR" sz="2000" dirty="0">
                <a:latin typeface="Georgia" panose="02040502050405020303" pitchFamily="18" charset="0"/>
              </a:rPr>
              <a:t>Une campagne qui soutien la valeur de proximité et qui est une expression forte de l’</a:t>
            </a:r>
            <a:r>
              <a:rPr lang="fr-FR" sz="2000" dirty="0" err="1">
                <a:latin typeface="Georgia" panose="02040502050405020303" pitchFamily="18" charset="0"/>
              </a:rPr>
              <a:t>experience</a:t>
            </a:r>
            <a:r>
              <a:rPr lang="fr-FR" sz="2000" dirty="0">
                <a:latin typeface="Georgia" panose="02040502050405020303" pitchFamily="18" charset="0"/>
              </a:rPr>
              <a:t> unique et différenciante vécue par les clients chez match.</a:t>
            </a:r>
          </a:p>
          <a:p>
            <a:r>
              <a:rPr lang="fr-FR" sz="3200" b="1" dirty="0">
                <a:solidFill>
                  <a:schemeClr val="bg1"/>
                </a:solidFill>
                <a:highlight>
                  <a:srgbClr val="D9117E"/>
                </a:highlight>
                <a:latin typeface="Georgia" panose="02040502050405020303" pitchFamily="18" charset="0"/>
              </a:rPr>
              <a:t>Rupture avec les codes classiques</a:t>
            </a:r>
            <a:br>
              <a:rPr lang="fr-FR" sz="2000" dirty="0">
                <a:latin typeface="Georgia" panose="02040502050405020303" pitchFamily="18" charset="0"/>
              </a:rPr>
            </a:br>
            <a:r>
              <a:rPr lang="fr-FR" sz="2000" dirty="0">
                <a:latin typeface="Georgia" panose="02040502050405020303" pitchFamily="18" charset="0"/>
              </a:rPr>
              <a:t>Savoir rompre avec les codes traditionnels de communication souvent froids et impersonnels dans le secteur.</a:t>
            </a:r>
          </a:p>
        </p:txBody>
      </p:sp>
    </p:spTree>
    <p:extLst>
      <p:ext uri="{BB962C8B-B14F-4D97-AF65-F5344CB8AC3E}">
        <p14:creationId xmlns:p14="http://schemas.microsoft.com/office/powerpoint/2010/main" val="800185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2E021-FC21-1C30-ACC1-26CB901CBBA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DEB2EDF-688C-0588-172D-377ED2A49216}"/>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fruit, Aliments naturels, Nourriture de régime&#10;&#10;Description générée automatiquement">
            <a:extLst>
              <a:ext uri="{FF2B5EF4-FFF2-40B4-BE49-F238E27FC236}">
                <a16:creationId xmlns:a16="http://schemas.microsoft.com/office/drawing/2014/main" id="{7CA6B8B5-EC8B-E65D-4B8F-6A0A01969C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57393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3AB16-DE91-132A-0CB1-3F4D0D5678D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8B2FA85-7A56-7E3D-7D2E-A11AACE17E83}"/>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fruit, Aliments naturels, Nourriture de régime&#10;&#10;Description générée automatiquement">
            <a:extLst>
              <a:ext uri="{FF2B5EF4-FFF2-40B4-BE49-F238E27FC236}">
                <a16:creationId xmlns:a16="http://schemas.microsoft.com/office/drawing/2014/main" id="{6BB95514-EADC-4498-F1EC-6AAD031BF4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250528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7BCE8-EAF4-4DE9-2545-378BB51C3B8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3DC7F91-A788-AFEF-D95B-262866681589}"/>
              </a:ext>
            </a:extLst>
          </p:cNvPr>
          <p:cNvSpPr>
            <a:spLocks noGrp="1"/>
          </p:cNvSpPr>
          <p:nvPr>
            <p:ph type="title"/>
          </p:nvPr>
        </p:nvSpPr>
        <p:spPr/>
        <p:txBody>
          <a:bodyPr/>
          <a:lstStyle/>
          <a:p>
            <a:r>
              <a:rPr lang="fr-FR" dirty="0"/>
              <a:t>Stratégie 2025</a:t>
            </a:r>
          </a:p>
        </p:txBody>
      </p:sp>
    </p:spTree>
    <p:extLst>
      <p:ext uri="{BB962C8B-B14F-4D97-AF65-F5344CB8AC3E}">
        <p14:creationId xmlns:p14="http://schemas.microsoft.com/office/powerpoint/2010/main" val="2241460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906E2-10DC-7E53-F91A-183C640F9BB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F919432-9D0E-064C-DC47-7C039E8AA3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fruit, Aliments naturels, Groupe d’aliments&#10;&#10;Description générée automatiquement">
            <a:extLst>
              <a:ext uri="{FF2B5EF4-FFF2-40B4-BE49-F238E27FC236}">
                <a16:creationId xmlns:a16="http://schemas.microsoft.com/office/drawing/2014/main" id="{9A1D856D-8E61-130A-03B2-8558C04E08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169441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23F81-43A6-3E69-678E-D30B460B576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910175C-EBD9-BF2E-23DB-1E05CAF25558}"/>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habits, homme, chaussures&#10;&#10;Description générée automatiquement">
            <a:extLst>
              <a:ext uri="{FF2B5EF4-FFF2-40B4-BE49-F238E27FC236}">
                <a16:creationId xmlns:a16="http://schemas.microsoft.com/office/drawing/2014/main" id="{002CDD52-8530-B557-4EA5-26AE022AAD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4237879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E35A-FEE7-BA60-EE5C-E8D54931F10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B3D234C-F8BE-376D-3503-FCAAC6A36C93}"/>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habits, affiche, homme&#10;&#10;Description générée automatiquement">
            <a:extLst>
              <a:ext uri="{FF2B5EF4-FFF2-40B4-BE49-F238E27FC236}">
                <a16:creationId xmlns:a16="http://schemas.microsoft.com/office/drawing/2014/main" id="{00E070B4-B0D3-D56B-00D4-56AA6AD065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4066200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D5188-2E28-13D5-CCAF-E8E3B103190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8B7CAA5-2A6B-0867-2732-7D8194E1C0A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habits, homme, affiche&#10;&#10;Description générée automatiquement">
            <a:extLst>
              <a:ext uri="{FF2B5EF4-FFF2-40B4-BE49-F238E27FC236}">
                <a16:creationId xmlns:a16="http://schemas.microsoft.com/office/drawing/2014/main" id="{CD504261-A937-E4A3-1724-FB87ED582B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132757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75FB33-0AE3-3D15-30C4-9A6AACD6AE47}"/>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habits, chaussures, affiche&#10;&#10;Description générée automatiquement">
            <a:extLst>
              <a:ext uri="{FF2B5EF4-FFF2-40B4-BE49-F238E27FC236}">
                <a16:creationId xmlns:a16="http://schemas.microsoft.com/office/drawing/2014/main" id="{D8543A46-5A40-F77B-054A-E08EE64C3E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5475" y="0"/>
            <a:ext cx="4643334" cy="6858000"/>
          </a:xfrm>
          <a:prstGeom prst="rect">
            <a:avLst/>
          </a:prstGeom>
        </p:spPr>
      </p:pic>
      <p:pic>
        <p:nvPicPr>
          <p:cNvPr id="8" name="Image 7" descr="Une image contenant texte, fruit, Aliments naturels, Groupe d’aliments&#10;&#10;Description générée automatiquement">
            <a:extLst>
              <a:ext uri="{FF2B5EF4-FFF2-40B4-BE49-F238E27FC236}">
                <a16:creationId xmlns:a16="http://schemas.microsoft.com/office/drawing/2014/main" id="{6935CA86-AFCB-0C23-D30E-1F06567410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400" y="0"/>
            <a:ext cx="4643334" cy="6858000"/>
          </a:xfrm>
          <a:prstGeom prst="rect">
            <a:avLst/>
          </a:prstGeom>
        </p:spPr>
      </p:pic>
    </p:spTree>
    <p:extLst>
      <p:ext uri="{BB962C8B-B14F-4D97-AF65-F5344CB8AC3E}">
        <p14:creationId xmlns:p14="http://schemas.microsoft.com/office/powerpoint/2010/main" val="2773614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53178DD8-C382-C23E-1014-208AD33CD393}"/>
              </a:ext>
            </a:extLst>
          </p:cNvPr>
          <p:cNvSpPr txBox="1"/>
          <p:nvPr/>
        </p:nvSpPr>
        <p:spPr>
          <a:xfrm>
            <a:off x="622169" y="802299"/>
            <a:ext cx="5637230" cy="5078313"/>
          </a:xfrm>
          <a:prstGeom prst="rect">
            <a:avLst/>
          </a:prstGeom>
          <a:noFill/>
        </p:spPr>
        <p:txBody>
          <a:bodyPr wrap="square">
            <a:spAutoFit/>
          </a:bodyPr>
          <a:lstStyle/>
          <a:p>
            <a:r>
              <a:rPr lang="fr-FR" b="1" dirty="0">
                <a:latin typeface="Avenir Next LT Pro" panose="020B0504020202020204" pitchFamily="34" charset="0"/>
              </a:rPr>
              <a:t>Renforcement de la différenciation :</a:t>
            </a:r>
            <a:endParaRPr lang="fr-FR" dirty="0">
              <a:latin typeface="Avenir Next LT Pro" panose="020B0504020202020204" pitchFamily="34" charset="0"/>
            </a:endParaRPr>
          </a:p>
          <a:p>
            <a:pPr lvl="1"/>
            <a:r>
              <a:rPr lang="fr-FR" dirty="0">
                <a:latin typeface="Avenir Next LT Pro" panose="020B0504020202020204" pitchFamily="34" charset="0"/>
              </a:rPr>
              <a:t>&gt;&gt;En intégrant les pros dans des mises en scène atypiques (énergies positives, personnalités mises en avant), Match se distingue des concurrents qui communiquent de manière plus générique.</a:t>
            </a:r>
          </a:p>
          <a:p>
            <a:pPr lvl="1"/>
            <a:r>
              <a:rPr lang="fr-FR" dirty="0">
                <a:latin typeface="Avenir Next LT Pro" panose="020B0504020202020204" pitchFamily="34" charset="0"/>
              </a:rPr>
              <a:t>&gt;&gt;Cette différenciation attire l’attention et favorise la </a:t>
            </a:r>
            <a:r>
              <a:rPr lang="fr-FR" b="1" dirty="0">
                <a:latin typeface="Avenir Next LT Pro" panose="020B0504020202020204" pitchFamily="34" charset="0"/>
              </a:rPr>
              <a:t>mémorisation</a:t>
            </a:r>
            <a:r>
              <a:rPr lang="fr-FR" dirty="0">
                <a:latin typeface="Avenir Next LT Pro" panose="020B0504020202020204" pitchFamily="34" charset="0"/>
              </a:rPr>
              <a:t> de la campagne.</a:t>
            </a:r>
          </a:p>
          <a:p>
            <a:pPr lvl="1"/>
            <a:endParaRPr lang="fr-FR" dirty="0">
              <a:latin typeface="Avenir Next LT Pro" panose="020B0504020202020204" pitchFamily="34" charset="0"/>
            </a:endParaRPr>
          </a:p>
          <a:p>
            <a:r>
              <a:rPr lang="fr-FR" b="1" dirty="0">
                <a:latin typeface="Avenir Next LT Pro" panose="020B0504020202020204" pitchFamily="34" charset="0"/>
              </a:rPr>
              <a:t>Personnalisation et authenticité :</a:t>
            </a:r>
            <a:endParaRPr lang="fr-FR" dirty="0">
              <a:latin typeface="Avenir Next LT Pro" panose="020B0504020202020204" pitchFamily="34" charset="0"/>
            </a:endParaRPr>
          </a:p>
          <a:p>
            <a:pPr lvl="1"/>
            <a:r>
              <a:rPr lang="fr-FR" dirty="0">
                <a:latin typeface="Avenir Next LT Pro" panose="020B0504020202020204" pitchFamily="34" charset="0"/>
              </a:rPr>
              <a:t>&gt;&gt;Montrer les professionnels dans un contexte qui reflète leur </a:t>
            </a:r>
            <a:r>
              <a:rPr lang="fr-FR" b="1" dirty="0">
                <a:latin typeface="Avenir Next LT Pro" panose="020B0504020202020204" pitchFamily="34" charset="0"/>
              </a:rPr>
              <a:t>personnalité</a:t>
            </a:r>
            <a:r>
              <a:rPr lang="fr-FR" dirty="0">
                <a:latin typeface="Avenir Next LT Pro" panose="020B0504020202020204" pitchFamily="34" charset="0"/>
              </a:rPr>
              <a:t> et </a:t>
            </a:r>
            <a:r>
              <a:rPr lang="fr-FR" b="1" dirty="0">
                <a:latin typeface="Avenir Next LT Pro" panose="020B0504020202020204" pitchFamily="34" charset="0"/>
              </a:rPr>
              <a:t>fierté professionnelle</a:t>
            </a:r>
            <a:r>
              <a:rPr lang="fr-FR" dirty="0">
                <a:latin typeface="Avenir Next LT Pro" panose="020B0504020202020204" pitchFamily="34" charset="0"/>
              </a:rPr>
              <a:t> apporte de l’</a:t>
            </a:r>
            <a:r>
              <a:rPr lang="fr-FR" b="1" dirty="0">
                <a:latin typeface="Avenir Next LT Pro" panose="020B0504020202020204" pitchFamily="34" charset="0"/>
              </a:rPr>
              <a:t>authenticité</a:t>
            </a:r>
            <a:r>
              <a:rPr lang="fr-FR" dirty="0">
                <a:latin typeface="Avenir Next LT Pro" panose="020B0504020202020204" pitchFamily="34" charset="0"/>
              </a:rPr>
              <a:t>.</a:t>
            </a:r>
          </a:p>
          <a:p>
            <a:pPr lvl="1"/>
            <a:r>
              <a:rPr lang="fr-FR" dirty="0">
                <a:latin typeface="Avenir Next LT Pro" panose="020B0504020202020204" pitchFamily="34" charset="0"/>
              </a:rPr>
              <a:t>&gt;&gt;Répond aux attentes des consommateurs qui recherchent des expériences de marque </a:t>
            </a:r>
            <a:r>
              <a:rPr lang="fr-FR" b="1" dirty="0">
                <a:latin typeface="Avenir Next LT Pro" panose="020B0504020202020204" pitchFamily="34" charset="0"/>
              </a:rPr>
              <a:t>humaines et sincères</a:t>
            </a:r>
            <a:r>
              <a:rPr lang="fr-FR" dirty="0">
                <a:latin typeface="Avenir Next LT Pro" panose="020B0504020202020204" pitchFamily="34" charset="0"/>
              </a:rPr>
              <a:t>.</a:t>
            </a:r>
          </a:p>
          <a:p>
            <a:r>
              <a:rPr lang="fr-FR" b="1" dirty="0">
                <a:latin typeface="Avenir Next LT Pro" panose="020B0504020202020204" pitchFamily="34" charset="0"/>
              </a:rPr>
              <a:t> </a:t>
            </a:r>
            <a:endParaRPr lang="fr-FR" dirty="0">
              <a:latin typeface="Avenir Next LT Pro" panose="020B0504020202020204" pitchFamily="34" charset="0"/>
            </a:endParaRPr>
          </a:p>
          <a:p>
            <a:pPr lvl="1"/>
            <a:r>
              <a:rPr lang="fr-FR" dirty="0">
                <a:latin typeface="Avenir Next LT Pro" panose="020B0504020202020204" pitchFamily="34" charset="0"/>
              </a:rPr>
              <a:t> </a:t>
            </a:r>
          </a:p>
        </p:txBody>
      </p:sp>
      <p:pic>
        <p:nvPicPr>
          <p:cNvPr id="6" name="Image 5" descr="Une image contenant texte, fruit, Aliments naturels, Nourriture de régime&#10;&#10;Description générée automatiquement">
            <a:extLst>
              <a:ext uri="{FF2B5EF4-FFF2-40B4-BE49-F238E27FC236}">
                <a16:creationId xmlns:a16="http://schemas.microsoft.com/office/drawing/2014/main" id="{156EF148-0F0B-DED2-01DB-950B406323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9399" y="123824"/>
            <a:ext cx="4144052" cy="3171825"/>
          </a:xfrm>
          <a:prstGeom prst="rect">
            <a:avLst/>
          </a:prstGeom>
          <a:effectLst>
            <a:outerShdw blurRad="50800" dist="38100" dir="2700000" algn="tl" rotWithShape="0">
              <a:prstClr val="black">
                <a:alpha val="40000"/>
              </a:prstClr>
            </a:outerShdw>
          </a:effectLst>
        </p:spPr>
      </p:pic>
      <p:pic>
        <p:nvPicPr>
          <p:cNvPr id="8" name="Image 7" descr="Une image contenant texte, habits, homme, chaussures&#10;&#10;Description générée automatiquement">
            <a:extLst>
              <a:ext uri="{FF2B5EF4-FFF2-40B4-BE49-F238E27FC236}">
                <a16:creationId xmlns:a16="http://schemas.microsoft.com/office/drawing/2014/main" id="{19A19B83-5001-FE10-ACF7-7139D7DFFE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9399" y="3429000"/>
            <a:ext cx="4143758" cy="3171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974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6EDD1-6436-AF51-801F-66CC7E8DBC2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41B4F7D-6A11-C805-F29C-EFFFA41ECEAB}"/>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1FC7DA1F-38D3-F1F1-E44D-EA98B41CAD45}"/>
              </a:ext>
            </a:extLst>
          </p:cNvPr>
          <p:cNvSpPr txBox="1">
            <a:spLocks/>
          </p:cNvSpPr>
          <p:nvPr/>
        </p:nvSpPr>
        <p:spPr>
          <a:xfrm>
            <a:off x="852853" y="909841"/>
            <a:ext cx="10770578"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4000" dirty="0">
                <a:latin typeface="Magnel" panose="02000505000000020004" pitchFamily="2" charset="0"/>
              </a:rPr>
              <a:t>Concentrer </a:t>
            </a:r>
            <a:br>
              <a:rPr lang="fr-FR" sz="4000" dirty="0">
                <a:latin typeface="Magnel" panose="02000505000000020004" pitchFamily="2" charset="0"/>
              </a:rPr>
            </a:br>
            <a:r>
              <a:rPr lang="fr-FR" sz="4000" dirty="0">
                <a:latin typeface="Magnel" panose="02000505000000020004" pitchFamily="2" charset="0"/>
              </a:rPr>
              <a:t>nos prises de parole </a:t>
            </a:r>
            <a:br>
              <a:rPr lang="fr-FR" sz="4000" dirty="0">
                <a:latin typeface="Magnel" panose="02000505000000020004" pitchFamily="2" charset="0"/>
              </a:rPr>
            </a:br>
            <a:r>
              <a:rPr lang="fr-FR" sz="4000" dirty="0">
                <a:latin typeface="Magnel" panose="02000505000000020004" pitchFamily="2" charset="0"/>
              </a:rPr>
              <a:t>et l’expression de la marque</a:t>
            </a:r>
            <a:br>
              <a:rPr lang="fr-FR" sz="4000" dirty="0">
                <a:latin typeface="Magnel" panose="02000505000000020004" pitchFamily="2" charset="0"/>
              </a:rPr>
            </a:br>
            <a:r>
              <a:rPr lang="fr-FR" sz="4000" dirty="0">
                <a:latin typeface="Magnel" panose="02000505000000020004" pitchFamily="2" charset="0"/>
              </a:rPr>
              <a:t>a</a:t>
            </a:r>
            <a:r>
              <a:rPr kumimoji="0" lang="fr-FR" sz="4000" b="0" i="0" u="none" strike="noStrike" kern="1200" cap="none" spc="0" normalizeH="0" baseline="0" noProof="0" dirty="0">
                <a:ln>
                  <a:noFill/>
                </a:ln>
                <a:effectLst/>
                <a:uLnTx/>
                <a:uFillTx/>
                <a:latin typeface="Magnel" panose="02000505000000020004" pitchFamily="2" charset="0"/>
                <a:ea typeface="+mn-ea"/>
                <a:cs typeface="+mn-cs"/>
              </a:rPr>
              <a:t>u</a:t>
            </a:r>
            <a:r>
              <a:rPr lang="fr-FR" sz="4000" dirty="0">
                <a:latin typeface="Magnel" panose="02000505000000020004" pitchFamily="2" charset="0"/>
              </a:rPr>
              <a:t>tour de piliers : CPNP/PNPP &amp; PROS</a:t>
            </a:r>
            <a:br>
              <a:rPr lang="fr-FR" sz="4000" dirty="0">
                <a:latin typeface="Magnel" panose="02000505000000020004" pitchFamily="2" charset="0"/>
              </a:rPr>
            </a:b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1/2 </a:t>
            </a:r>
            <a:r>
              <a:rPr lang="fr-FR" sz="4000" dirty="0">
                <a:solidFill>
                  <a:schemeClr val="bg1"/>
                </a:solidFill>
                <a:highlight>
                  <a:srgbClr val="526469"/>
                </a:highlight>
                <a:latin typeface="Magnel" panose="02000505000000020004" pitchFamily="2" charset="0"/>
              </a:rPr>
              <a:t>quid de mettre en scène nos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héros </a:t>
            </a:r>
            <a:b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b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et les associer à notre offre</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4241679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3616C-AD34-48D8-AF2D-35927D9DAAE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E8702AB-EC7E-7A66-A491-09A57D0C303F}"/>
              </a:ext>
            </a:extLst>
          </p:cNvPr>
          <p:cNvSpPr>
            <a:spLocks noGrp="1"/>
          </p:cNvSpPr>
          <p:nvPr>
            <p:ph type="ctrTitle"/>
          </p:nvPr>
        </p:nvSpPr>
        <p:spPr>
          <a:xfrm>
            <a:off x="300036" y="1742466"/>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Focus </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prise de parole media</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919366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4CF16-F926-4EA8-3124-05C542BF43AC}"/>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7AA90EB6-EB87-9BE7-381A-E62E19A2AD46}"/>
              </a:ext>
            </a:extLst>
          </p:cNvPr>
          <p:cNvSpPr txBox="1">
            <a:spLocks/>
          </p:cNvSpPr>
          <p:nvPr/>
        </p:nvSpPr>
        <p:spPr>
          <a:xfrm>
            <a:off x="796292" y="1729974"/>
            <a:ext cx="10770578" cy="30776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4000" dirty="0">
                <a:latin typeface="Magnel" panose="02000505000000020004" pitchFamily="2" charset="0"/>
              </a:rPr>
              <a:t>Comment valoriser la caution </a:t>
            </a:r>
            <a:br>
              <a:rPr lang="fr-FR" sz="4000" dirty="0">
                <a:latin typeface="Magnel" panose="02000505000000020004" pitchFamily="2" charset="0"/>
              </a:rPr>
            </a:br>
            <a:r>
              <a:rPr lang="fr-FR" sz="4000" dirty="0">
                <a:latin typeface="Magnel" panose="02000505000000020004" pitchFamily="2" charset="0"/>
              </a:rPr>
              <a:t>des  pros dans les prises </a:t>
            </a:r>
            <a:br>
              <a:rPr lang="fr-FR" sz="4000" dirty="0">
                <a:latin typeface="Magnel" panose="02000505000000020004" pitchFamily="2" charset="0"/>
              </a:rPr>
            </a:br>
            <a:r>
              <a:rPr lang="fr-FR" sz="4000" dirty="0">
                <a:latin typeface="Magnel" panose="02000505000000020004" pitchFamily="2" charset="0"/>
              </a:rPr>
              <a:t>de parole media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3" name="ZoneTexte 2">
            <a:extLst>
              <a:ext uri="{FF2B5EF4-FFF2-40B4-BE49-F238E27FC236}">
                <a16:creationId xmlns:a16="http://schemas.microsoft.com/office/drawing/2014/main" id="{B0AC496A-DDD9-93D2-FD09-9222B5A97813}"/>
              </a:ext>
            </a:extLst>
          </p:cNvPr>
          <p:cNvSpPr txBox="1"/>
          <p:nvPr/>
        </p:nvSpPr>
        <p:spPr>
          <a:xfrm>
            <a:off x="8163611" y="1106804"/>
            <a:ext cx="5465189" cy="3154710"/>
          </a:xfrm>
          <a:prstGeom prst="rect">
            <a:avLst/>
          </a:prstGeom>
          <a:noFill/>
        </p:spPr>
        <p:txBody>
          <a:bodyPr wrap="square">
            <a:spAutoFit/>
          </a:bodyPr>
          <a:lstStyle/>
          <a:p>
            <a:r>
              <a:rPr kumimoji="0" lang="fr-FR" sz="199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r>
              <a:rPr lang="fr-FR" sz="19900" dirty="0">
                <a:latin typeface="Magnel" panose="02000505000000020004" pitchFamily="2" charset="0"/>
              </a:rPr>
              <a:t>?</a:t>
            </a:r>
            <a:endParaRPr lang="fr-FR" sz="19900" dirty="0"/>
          </a:p>
        </p:txBody>
      </p:sp>
    </p:spTree>
    <p:extLst>
      <p:ext uri="{BB962C8B-B14F-4D97-AF65-F5344CB8AC3E}">
        <p14:creationId xmlns:p14="http://schemas.microsoft.com/office/powerpoint/2010/main" val="3911938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27F70-4859-13BF-E1E5-D93DB1033123}"/>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FE9914E8-7707-B7E9-F656-B804C323B7B9}"/>
              </a:ext>
            </a:extLst>
          </p:cNvPr>
          <p:cNvSpPr txBox="1"/>
          <p:nvPr/>
        </p:nvSpPr>
        <p:spPr>
          <a:xfrm>
            <a:off x="754144" y="1536174"/>
            <a:ext cx="9851010" cy="3785652"/>
          </a:xfrm>
          <a:prstGeom prst="rect">
            <a:avLst/>
          </a:prstGeom>
          <a:noFill/>
        </p:spPr>
        <p:txBody>
          <a:bodyPr wrap="square">
            <a:spAutoFit/>
          </a:bodyPr>
          <a:lstStyle/>
          <a:p>
            <a:r>
              <a:rPr lang="fr-FR" sz="2400" b="1" dirty="0">
                <a:latin typeface="Avenir Next LT Pro" panose="020B0504020202020204" pitchFamily="34" charset="0"/>
              </a:rPr>
              <a:t>&gt;&gt;Associer de manière innovante l’expertise des pros Match </a:t>
            </a:r>
            <a:br>
              <a:rPr lang="fr-FR" sz="2400" b="1" dirty="0">
                <a:latin typeface="Avenir Next LT Pro" panose="020B0504020202020204" pitchFamily="34" charset="0"/>
              </a:rPr>
            </a:br>
            <a:r>
              <a:rPr lang="fr-FR" sz="2400" b="1" dirty="0">
                <a:latin typeface="Avenir Next LT Pro" panose="020B0504020202020204" pitchFamily="34" charset="0"/>
              </a:rPr>
              <a:t>aux produits de l’enseigne.</a:t>
            </a:r>
          </a:p>
          <a:p>
            <a:endParaRPr lang="fr-FR" sz="2400" b="1" dirty="0">
              <a:latin typeface="Avenir Next LT Pro" panose="020B0504020202020204" pitchFamily="34" charset="0"/>
            </a:endParaRPr>
          </a:p>
          <a:p>
            <a:r>
              <a:rPr lang="fr-FR" sz="2400" b="1" dirty="0">
                <a:latin typeface="Avenir Next LT Pro" panose="020B0504020202020204" pitchFamily="34" charset="0"/>
              </a:rPr>
              <a:t>&gt;&gt;Positionner les pros match comme garant de la qualité, pour légitimer le choix des produits.</a:t>
            </a:r>
          </a:p>
          <a:p>
            <a:endParaRPr lang="fr-FR" sz="2400" b="1" dirty="0">
              <a:latin typeface="Avenir Next LT Pro" panose="020B0504020202020204" pitchFamily="34" charset="0"/>
            </a:endParaRPr>
          </a:p>
          <a:p>
            <a:r>
              <a:rPr lang="fr-FR" sz="2400" b="1" dirty="0">
                <a:latin typeface="Avenir Next LT Pro" panose="020B0504020202020204" pitchFamily="34" charset="0"/>
              </a:rPr>
              <a:t>&gt;&gt;Exprimer l’accompagnement des clients dans leur choix.</a:t>
            </a:r>
          </a:p>
          <a:p>
            <a:endParaRPr lang="fr-FR" sz="2400" b="1" dirty="0">
              <a:latin typeface="Avenir Next LT Pro" panose="020B0504020202020204" pitchFamily="34" charset="0"/>
            </a:endParaRPr>
          </a:p>
          <a:p>
            <a:r>
              <a:rPr lang="fr-FR" sz="2400" b="1" dirty="0">
                <a:latin typeface="Avenir Next LT Pro" panose="020B0504020202020204" pitchFamily="34" charset="0"/>
              </a:rPr>
              <a:t>&gt;&gt;Se démarquer de la concurrence, en misant sur la personnalisation et l’authenticité.</a:t>
            </a:r>
          </a:p>
        </p:txBody>
      </p:sp>
    </p:spTree>
    <p:extLst>
      <p:ext uri="{BB962C8B-B14F-4D97-AF65-F5344CB8AC3E}">
        <p14:creationId xmlns:p14="http://schemas.microsoft.com/office/powerpoint/2010/main" val="3545038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849860-476E-3217-D0DA-0572DD969B77}"/>
              </a:ext>
            </a:extLst>
          </p:cNvPr>
          <p:cNvSpPr>
            <a:spLocks noChangeArrowheads="1"/>
          </p:cNvSpPr>
          <p:nvPr/>
        </p:nvSpPr>
        <p:spPr bwMode="auto">
          <a:xfrm>
            <a:off x="2143083" y="347951"/>
            <a:ext cx="3359080" cy="84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ts val="1500"/>
              </a:lnSpc>
              <a:spcBef>
                <a:spcPct val="0"/>
              </a:spcBef>
              <a:spcAft>
                <a:spcPts val="0"/>
              </a:spcAft>
              <a:buClrTx/>
              <a:buSzTx/>
              <a:buFontTx/>
              <a:buNone/>
              <a:tabLst/>
              <a:defRPr/>
            </a:pPr>
            <a:r>
              <a:rPr kumimoji="0" lang="fr-FR" altLang="fr-FR" sz="1200" b="0" i="0" u="none" strike="noStrike" kern="1200" cap="none" spc="429"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Encarter les nouveaux clients qui découvrent l’enseigne</a:t>
            </a:r>
            <a:br>
              <a:rPr kumimoji="0" lang="fr-FR" altLang="fr-FR" sz="1600" b="1" i="0" u="none" strike="noStrike" kern="1200" cap="none" spc="214"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endParaRPr kumimoji="0" lang="fr-FR" altLang="fr-FR" sz="1200" b="1" i="0" u="none" strike="noStrike" kern="1200" cap="none" spc="214"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 name="Triangle isocèle 3">
            <a:extLst>
              <a:ext uri="{FF2B5EF4-FFF2-40B4-BE49-F238E27FC236}">
                <a16:creationId xmlns:a16="http://schemas.microsoft.com/office/drawing/2014/main" id="{F78F6BE5-B1A6-DD1C-4D55-25E05121FFFD}"/>
              </a:ext>
            </a:extLst>
          </p:cNvPr>
          <p:cNvSpPr/>
          <p:nvPr/>
        </p:nvSpPr>
        <p:spPr>
          <a:xfrm flipV="1">
            <a:off x="3473223" y="93822"/>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23" name="Rectangle 1">
            <a:extLst>
              <a:ext uri="{FF2B5EF4-FFF2-40B4-BE49-F238E27FC236}">
                <a16:creationId xmlns:a16="http://schemas.microsoft.com/office/drawing/2014/main" id="{27E74E7E-697C-E431-20CE-834C1A713159}"/>
              </a:ext>
            </a:extLst>
          </p:cNvPr>
          <p:cNvSpPr>
            <a:spLocks noChangeArrowheads="1"/>
          </p:cNvSpPr>
          <p:nvPr/>
        </p:nvSpPr>
        <p:spPr bwMode="auto">
          <a:xfrm>
            <a:off x="2532476" y="1444726"/>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286" b="1" i="0" u="none" strike="noStrike" kern="1200" cap="none" spc="429"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PARTIS PRIS STRATEGIQUES 2025</a:t>
            </a:r>
          </a:p>
        </p:txBody>
      </p:sp>
      <p:sp>
        <p:nvSpPr>
          <p:cNvPr id="31" name="Rectangle 1">
            <a:extLst>
              <a:ext uri="{FF2B5EF4-FFF2-40B4-BE49-F238E27FC236}">
                <a16:creationId xmlns:a16="http://schemas.microsoft.com/office/drawing/2014/main" id="{5D2F459E-A3F6-5939-2D40-0F2487001FC8}"/>
              </a:ext>
            </a:extLst>
          </p:cNvPr>
          <p:cNvSpPr>
            <a:spLocks noChangeArrowheads="1"/>
          </p:cNvSpPr>
          <p:nvPr/>
        </p:nvSpPr>
        <p:spPr bwMode="auto">
          <a:xfrm>
            <a:off x="2532476" y="4309056"/>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286" b="1" i="0" u="none" strike="noStrike" kern="1200" cap="none" spc="429"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PROMESSE TRANSVERSALE PAC 2025 </a:t>
            </a:r>
            <a:r>
              <a:rPr kumimoji="0" lang="fr-FR" altLang="fr-FR" sz="9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altLang="fr-FR" sz="1286"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8" name="Titre 1">
            <a:extLst>
              <a:ext uri="{FF2B5EF4-FFF2-40B4-BE49-F238E27FC236}">
                <a16:creationId xmlns:a16="http://schemas.microsoft.com/office/drawing/2014/main" id="{59B68780-BFAA-495B-6971-AA2539ABE41D}"/>
              </a:ext>
            </a:extLst>
          </p:cNvPr>
          <p:cNvSpPr txBox="1">
            <a:spLocks/>
          </p:cNvSpPr>
          <p:nvPr/>
        </p:nvSpPr>
        <p:spPr>
          <a:xfrm rot="16200000">
            <a:off x="-2614937" y="2450173"/>
            <a:ext cx="6542036" cy="1641693"/>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r" defTabSz="914400" rtl="0" eaLnBrk="0" fontAlgn="base" latinLnBrk="0" hangingPunct="0">
              <a:lnSpc>
                <a:spcPts val="8000"/>
              </a:lnSpc>
              <a:spcBef>
                <a:spcPct val="0"/>
              </a:spcBef>
              <a:spcAft>
                <a:spcPct val="0"/>
              </a:spcAft>
              <a:buClrTx/>
              <a:buSzTx/>
              <a:buFontTx/>
              <a:buNone/>
              <a:tabLst/>
              <a:defRPr/>
            </a:pPr>
            <a:r>
              <a:rPr kumimoji="0" lang="fr-FR" altLang="fr-FR" sz="7200" b="1" i="0" u="none" strike="noStrike" kern="1200" cap="none" spc="-214" normalizeH="0" baseline="0" noProof="0" dirty="0">
                <a:ln>
                  <a:noFill/>
                </a:ln>
                <a:solidFill>
                  <a:srgbClr val="526469"/>
                </a:solidFill>
                <a:effectLst/>
                <a:uLnTx/>
                <a:uFillTx/>
                <a:latin typeface="Tahoma" panose="020B0604030504040204" pitchFamily="34" charset="0"/>
                <a:ea typeface="Tahoma" panose="020B0604030504040204" pitchFamily="34" charset="0"/>
                <a:cs typeface="Tahoma" panose="020B0604030504040204" pitchFamily="34" charset="0"/>
              </a:rPr>
              <a:t>Road </a:t>
            </a:r>
            <a:r>
              <a:rPr kumimoji="0" lang="fr-FR" altLang="fr-FR" sz="7200" b="1" i="0" u="none" strike="noStrike" kern="1200" cap="none" spc="-214" normalizeH="0" baseline="0" noProof="0" dirty="0" err="1">
                <a:ln>
                  <a:noFill/>
                </a:ln>
                <a:solidFill>
                  <a:srgbClr val="526469"/>
                </a:solidFill>
                <a:effectLst/>
                <a:uLnTx/>
                <a:uFillTx/>
                <a:latin typeface="Tahoma" panose="020B0604030504040204" pitchFamily="34" charset="0"/>
                <a:ea typeface="Tahoma" panose="020B0604030504040204" pitchFamily="34" charset="0"/>
                <a:cs typeface="Tahoma" panose="020B0604030504040204" pitchFamily="34" charset="0"/>
              </a:rPr>
              <a:t>map</a:t>
            </a:r>
            <a:br>
              <a:rPr kumimoji="0" lang="fr-FR" altLang="fr-FR" sz="7200" b="1" i="0" u="none" strike="noStrike" kern="1200" cap="none" spc="-214" normalizeH="0" baseline="0" noProof="0" dirty="0">
                <a:ln>
                  <a:noFill/>
                </a:ln>
                <a:solidFill>
                  <a:srgbClr val="526469"/>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altLang="fr-FR" sz="6000" b="1" i="0" u="none" strike="noStrike" kern="1200" cap="none" spc="-214" normalizeH="0" baseline="0" noProof="0" dirty="0">
                <a:ln>
                  <a:noFill/>
                </a:ln>
                <a:solidFill>
                  <a:srgbClr val="526469"/>
                </a:solidFill>
                <a:effectLst/>
                <a:uLnTx/>
                <a:uFillTx/>
                <a:latin typeface="Tahoma" panose="020B0604030504040204" pitchFamily="34" charset="0"/>
                <a:ea typeface="Tahoma" panose="020B0604030504040204" pitchFamily="34" charset="0"/>
                <a:cs typeface="Tahoma" panose="020B0604030504040204" pitchFamily="34" charset="0"/>
              </a:rPr>
              <a:t>2025</a:t>
            </a:r>
            <a:endParaRPr kumimoji="0" lang="fr-FR" altLang="fr-FR" sz="2800" b="1" i="0" u="none" strike="noStrike" kern="1200" cap="none" spc="-214" normalizeH="0" baseline="0" noProof="0" dirty="0">
              <a:ln>
                <a:noFill/>
              </a:ln>
              <a:solidFill>
                <a:srgbClr val="526469"/>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Espace réservé du contenu 2">
            <a:extLst>
              <a:ext uri="{FF2B5EF4-FFF2-40B4-BE49-F238E27FC236}">
                <a16:creationId xmlns:a16="http://schemas.microsoft.com/office/drawing/2014/main" id="{495DD83A-E4DF-E9F7-E195-9331268320A6}"/>
              </a:ext>
            </a:extLst>
          </p:cNvPr>
          <p:cNvSpPr txBox="1">
            <a:spLocks/>
          </p:cNvSpPr>
          <p:nvPr/>
        </p:nvSpPr>
        <p:spPr>
          <a:xfrm>
            <a:off x="2244887" y="4704546"/>
            <a:ext cx="8580346" cy="232842"/>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marR="0" lvl="0" indent="-227925" algn="ctr" defTabSz="1280160" rtl="0" eaLnBrk="1" fontAlgn="auto" latinLnBrk="0" hangingPunct="1">
              <a:lnSpc>
                <a:spcPct val="90000"/>
              </a:lnSpc>
              <a:spcBef>
                <a:spcPts val="1400"/>
              </a:spcBef>
              <a:spcAft>
                <a:spcPts val="0"/>
              </a:spcAft>
              <a:buClrTx/>
              <a:buSzTx/>
              <a:buFont typeface="Arial" panose="020B0604020202020204" pitchFamily="34" charset="0"/>
              <a:buNone/>
              <a:tabLst/>
              <a:defRPr/>
            </a:pPr>
            <a:r>
              <a:rPr kumimoji="0" lang="fr-FR" sz="14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Manger sain au fil des saisons et accompagner les moments de vie en famille, pour tous les budgets.</a:t>
            </a:r>
            <a:r>
              <a:rPr kumimoji="0" lang="fr-FR" sz="1400" b="0" i="0" u="none" strike="noStrike" kern="1200" cap="none" spc="30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0" name="Rectangle 9">
            <a:extLst>
              <a:ext uri="{FF2B5EF4-FFF2-40B4-BE49-F238E27FC236}">
                <a16:creationId xmlns:a16="http://schemas.microsoft.com/office/drawing/2014/main" id="{94D8C648-7EAE-FF18-07BE-AB108071EBAA}"/>
              </a:ext>
            </a:extLst>
          </p:cNvPr>
          <p:cNvSpPr>
            <a:spLocks noChangeArrowheads="1"/>
          </p:cNvSpPr>
          <p:nvPr/>
        </p:nvSpPr>
        <p:spPr bwMode="auto">
          <a:xfrm>
            <a:off x="5433761" y="345716"/>
            <a:ext cx="3419545"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ts val="1500"/>
              </a:lnSpc>
              <a:spcBef>
                <a:spcPct val="0"/>
              </a:spcBef>
              <a:spcAft>
                <a:spcPts val="0"/>
              </a:spcAft>
              <a:buClrTx/>
              <a:buSzTx/>
              <a:buFontTx/>
              <a:buNone/>
              <a:tabLst/>
              <a:defRPr/>
            </a:pPr>
            <a:r>
              <a:rPr kumimoji="0" lang="fr-FR" altLang="fr-FR" sz="1200" b="0" i="0" u="none" strike="noStrike" kern="1200" cap="none" spc="429"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Attirer de nouvelles cibles, en particulier les familles</a:t>
            </a:r>
          </a:p>
        </p:txBody>
      </p:sp>
      <p:sp>
        <p:nvSpPr>
          <p:cNvPr id="11" name="Triangle isocèle 10">
            <a:extLst>
              <a:ext uri="{FF2B5EF4-FFF2-40B4-BE49-F238E27FC236}">
                <a16:creationId xmlns:a16="http://schemas.microsoft.com/office/drawing/2014/main" id="{06C23F1D-41E9-8F30-EB75-E8D430CD2DBB}"/>
              </a:ext>
            </a:extLst>
          </p:cNvPr>
          <p:cNvSpPr/>
          <p:nvPr/>
        </p:nvSpPr>
        <p:spPr>
          <a:xfrm flipV="1">
            <a:off x="6815242" y="117339"/>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2" name="Rectangle 11">
            <a:extLst>
              <a:ext uri="{FF2B5EF4-FFF2-40B4-BE49-F238E27FC236}">
                <a16:creationId xmlns:a16="http://schemas.microsoft.com/office/drawing/2014/main" id="{E56A2B4B-6159-430D-71CB-2E2EC722AA6E}"/>
              </a:ext>
            </a:extLst>
          </p:cNvPr>
          <p:cNvSpPr>
            <a:spLocks noChangeArrowheads="1"/>
          </p:cNvSpPr>
          <p:nvPr/>
        </p:nvSpPr>
        <p:spPr bwMode="auto">
          <a:xfrm>
            <a:off x="8087762" y="341083"/>
            <a:ext cx="3419545" cy="4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ts val="1500"/>
              </a:lnSpc>
              <a:spcBef>
                <a:spcPct val="0"/>
              </a:spcBef>
              <a:spcAft>
                <a:spcPts val="0"/>
              </a:spcAft>
              <a:buClrTx/>
              <a:buSzTx/>
              <a:buFont typeface="Arial" panose="020B0604020202020204" pitchFamily="34" charset="0"/>
              <a:buNone/>
              <a:tabLst/>
              <a:defRPr/>
            </a:pPr>
            <a:r>
              <a:rPr kumimoji="0" lang="fr-FR" altLang="fr-FR" sz="1200" b="0" i="0" u="none" strike="noStrike" kern="1200" cap="none" spc="429"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Limiter </a:t>
            </a:r>
            <a:br>
              <a:rPr kumimoji="0" lang="fr-FR" altLang="fr-FR" sz="1200" b="0" i="0" u="none" strike="noStrike" kern="1200" cap="none" spc="429"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altLang="fr-FR" sz="1200" b="0" i="0" u="none" strike="noStrike" kern="1200" cap="none" spc="429"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l’attrition</a:t>
            </a:r>
          </a:p>
        </p:txBody>
      </p:sp>
      <p:sp>
        <p:nvSpPr>
          <p:cNvPr id="13" name="Triangle isocèle 12">
            <a:extLst>
              <a:ext uri="{FF2B5EF4-FFF2-40B4-BE49-F238E27FC236}">
                <a16:creationId xmlns:a16="http://schemas.microsoft.com/office/drawing/2014/main" id="{A1BFD2E1-EA26-8EEE-2E9E-FE8299D27F5A}"/>
              </a:ext>
            </a:extLst>
          </p:cNvPr>
          <p:cNvSpPr/>
          <p:nvPr/>
        </p:nvSpPr>
        <p:spPr>
          <a:xfrm flipV="1">
            <a:off x="9571447" y="112706"/>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5" name="ZoneTexte 14">
            <a:extLst>
              <a:ext uri="{FF2B5EF4-FFF2-40B4-BE49-F238E27FC236}">
                <a16:creationId xmlns:a16="http://schemas.microsoft.com/office/drawing/2014/main" id="{F8A9E89F-504E-0F6B-7A9C-B265FE44D2C5}"/>
              </a:ext>
            </a:extLst>
          </p:cNvPr>
          <p:cNvSpPr txBox="1"/>
          <p:nvPr/>
        </p:nvSpPr>
        <p:spPr>
          <a:xfrm>
            <a:off x="2835242" y="1049857"/>
            <a:ext cx="7844246"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Renforcer la perception de valeur ajoutée de l’enseigne</a:t>
            </a:r>
          </a:p>
        </p:txBody>
      </p:sp>
      <p:sp>
        <p:nvSpPr>
          <p:cNvPr id="18" name="TextBox 33">
            <a:extLst>
              <a:ext uri="{FF2B5EF4-FFF2-40B4-BE49-F238E27FC236}">
                <a16:creationId xmlns:a16="http://schemas.microsoft.com/office/drawing/2014/main" id="{F3BFE36B-A063-ACF8-33A0-6F5329E675D3}"/>
              </a:ext>
            </a:extLst>
          </p:cNvPr>
          <p:cNvSpPr txBox="1"/>
          <p:nvPr/>
        </p:nvSpPr>
        <p:spPr>
          <a:xfrm>
            <a:off x="2532476" y="2571671"/>
            <a:ext cx="302518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Santé et Bien-être </a:t>
            </a:r>
            <a:b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Un Engagement de marque fort</a:t>
            </a:r>
            <a:endPar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endParaRPr>
          </a:p>
        </p:txBody>
      </p:sp>
      <p:sp>
        <p:nvSpPr>
          <p:cNvPr id="25" name="TextBox 42">
            <a:extLst>
              <a:ext uri="{FF2B5EF4-FFF2-40B4-BE49-F238E27FC236}">
                <a16:creationId xmlns:a16="http://schemas.microsoft.com/office/drawing/2014/main" id="{28356628-24AD-B6C2-06FE-8DD110AA68CF}"/>
              </a:ext>
            </a:extLst>
          </p:cNvPr>
          <p:cNvSpPr txBox="1"/>
          <p:nvPr/>
        </p:nvSpPr>
        <p:spPr>
          <a:xfrm>
            <a:off x="7931130" y="2567046"/>
            <a:ext cx="313258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Valorisation des produits </a:t>
            </a:r>
            <a:b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différenciants / place du marché</a:t>
            </a:r>
            <a:endPar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TextBox 24">
            <a:extLst>
              <a:ext uri="{FF2B5EF4-FFF2-40B4-BE49-F238E27FC236}">
                <a16:creationId xmlns:a16="http://schemas.microsoft.com/office/drawing/2014/main" id="{5E966BD3-D2E6-5359-41A7-BE7A7B04F7BC}"/>
              </a:ext>
            </a:extLst>
          </p:cNvPr>
          <p:cNvSpPr txBox="1"/>
          <p:nvPr/>
        </p:nvSpPr>
        <p:spPr>
          <a:xfrm>
            <a:off x="2532476" y="1832736"/>
            <a:ext cx="2674130" cy="7386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Renforcement de </a:t>
            </a:r>
            <a:b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l’Expérience Client Digitale </a:t>
            </a:r>
            <a:b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et du Drive</a:t>
            </a:r>
            <a:endPar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endParaRPr>
          </a:p>
        </p:txBody>
      </p:sp>
      <p:sp>
        <p:nvSpPr>
          <p:cNvPr id="34" name="TextBox 45">
            <a:extLst>
              <a:ext uri="{FF2B5EF4-FFF2-40B4-BE49-F238E27FC236}">
                <a16:creationId xmlns:a16="http://schemas.microsoft.com/office/drawing/2014/main" id="{B1304C6F-52D9-858E-4B58-6A99866EAEB1}"/>
              </a:ext>
            </a:extLst>
          </p:cNvPr>
          <p:cNvSpPr txBox="1"/>
          <p:nvPr/>
        </p:nvSpPr>
        <p:spPr>
          <a:xfrm>
            <a:off x="7931130" y="1874612"/>
            <a:ext cx="273825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Accessibilité : </a:t>
            </a:r>
            <a:b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Le Bon Produit au Juste Prix</a:t>
            </a:r>
            <a:endPar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endParaRPr>
          </a:p>
        </p:txBody>
      </p:sp>
      <p:sp>
        <p:nvSpPr>
          <p:cNvPr id="44" name="TextBox 48">
            <a:extLst>
              <a:ext uri="{FF2B5EF4-FFF2-40B4-BE49-F238E27FC236}">
                <a16:creationId xmlns:a16="http://schemas.microsoft.com/office/drawing/2014/main" id="{AE63A4C7-DA36-EEFC-F933-9F4B3C2F301B}"/>
              </a:ext>
            </a:extLst>
          </p:cNvPr>
          <p:cNvSpPr txBox="1"/>
          <p:nvPr/>
        </p:nvSpPr>
        <p:spPr>
          <a:xfrm>
            <a:off x="5769837" y="2576404"/>
            <a:ext cx="204414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Personnalisation</a:t>
            </a:r>
            <a:r>
              <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et </a:t>
            </a:r>
            <a:r>
              <a:rPr kumimoji="0" lang="en-US" sz="1400" b="1" i="0" u="none" strike="noStrike" kern="1200" cap="none" spc="0" normalizeH="0" baseline="0" noProof="0" dirty="0" err="1">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Fidélisation</a:t>
            </a:r>
            <a:r>
              <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 Client</a:t>
            </a:r>
          </a:p>
        </p:txBody>
      </p:sp>
      <p:sp>
        <p:nvSpPr>
          <p:cNvPr id="55" name="TextBox 52">
            <a:extLst>
              <a:ext uri="{FF2B5EF4-FFF2-40B4-BE49-F238E27FC236}">
                <a16:creationId xmlns:a16="http://schemas.microsoft.com/office/drawing/2014/main" id="{15B056EF-147D-ED6C-5523-D02ABB4B098B}"/>
              </a:ext>
            </a:extLst>
          </p:cNvPr>
          <p:cNvSpPr txBox="1"/>
          <p:nvPr/>
        </p:nvSpPr>
        <p:spPr>
          <a:xfrm>
            <a:off x="5802438" y="1874612"/>
            <a:ext cx="112402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Proximité</a:t>
            </a:r>
            <a:r>
              <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highlight>
                  <a:srgbClr val="526469"/>
                </a:highlight>
                <a:uLnTx/>
                <a:uFillTx/>
                <a:latin typeface="Tahoma" panose="020B0604030504040204" pitchFamily="34" charset="0"/>
                <a:ea typeface="Tahoma" panose="020B0604030504040204" pitchFamily="34" charset="0"/>
                <a:cs typeface="Tahoma" panose="020B0604030504040204" pitchFamily="34" charset="0"/>
              </a:rPr>
              <a:t>et relation</a:t>
            </a:r>
          </a:p>
        </p:txBody>
      </p:sp>
      <p:sp>
        <p:nvSpPr>
          <p:cNvPr id="56" name="Espace réservé du contenu 2">
            <a:extLst>
              <a:ext uri="{FF2B5EF4-FFF2-40B4-BE49-F238E27FC236}">
                <a16:creationId xmlns:a16="http://schemas.microsoft.com/office/drawing/2014/main" id="{DF18E022-0A17-D675-3FC7-225C5D520A24}"/>
              </a:ext>
            </a:extLst>
          </p:cNvPr>
          <p:cNvSpPr txBox="1">
            <a:spLocks/>
          </p:cNvSpPr>
          <p:nvPr/>
        </p:nvSpPr>
        <p:spPr>
          <a:xfrm>
            <a:off x="2532476" y="3577518"/>
            <a:ext cx="2339970" cy="931345"/>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2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Engage &amp; </a:t>
            </a:r>
            <a:r>
              <a:rPr kumimoji="0" lang="fr-FR" sz="2200" b="0" i="0" u="none" strike="noStrike" kern="1200" cap="none" spc="0" normalizeH="0" baseline="0" noProof="0" dirty="0" err="1">
                <a:ln>
                  <a:noFill/>
                </a:ln>
                <a:solidFill>
                  <a:srgbClr val="8ABD24"/>
                </a:solidFill>
                <a:effectLst/>
                <a:uLnTx/>
                <a:uFillTx/>
                <a:latin typeface="Magnel" panose="02000505000000020004" pitchFamily="2" charset="0"/>
                <a:ea typeface="+mn-ea"/>
                <a:cs typeface="+mn-cs"/>
              </a:rPr>
              <a:t>Retain</a:t>
            </a:r>
            <a:br>
              <a:rPr kumimoji="0" lang="fr-FR" sz="22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br>
            <a:r>
              <a:rPr kumimoji="0" lang="fr-FR" sz="105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kumimoji="0" lang="fr-FR" sz="1050" b="0" i="0" u="none" strike="noStrike" kern="1200" cap="none" spc="0" normalizeH="0" baseline="0" noProof="0" dirty="0">
                <a:ln>
                  <a:noFill/>
                </a:ln>
                <a:solidFill>
                  <a:prstClr val="black"/>
                </a:solidFill>
                <a:effectLst/>
                <a:uLnTx/>
                <a:uFillTx/>
                <a:latin typeface="Aptos" panose="02110004020202020204"/>
                <a:ea typeface="+mn-ea"/>
                <a:cs typeface="+mn-cs"/>
              </a:rPr>
            </a:br>
            <a:br>
              <a:rPr kumimoji="0" lang="fr-FR" sz="1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br>
            <a:r>
              <a:rPr kumimoji="0" lang="fr-FR" sz="1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p>
        </p:txBody>
      </p:sp>
      <p:sp>
        <p:nvSpPr>
          <p:cNvPr id="63" name="Rectangle 1">
            <a:extLst>
              <a:ext uri="{FF2B5EF4-FFF2-40B4-BE49-F238E27FC236}">
                <a16:creationId xmlns:a16="http://schemas.microsoft.com/office/drawing/2014/main" id="{ED2D8C52-6E9B-2C62-5D69-B1B08CAE89F1}"/>
              </a:ext>
            </a:extLst>
          </p:cNvPr>
          <p:cNvSpPr>
            <a:spLocks noChangeArrowheads="1"/>
          </p:cNvSpPr>
          <p:nvPr/>
        </p:nvSpPr>
        <p:spPr bwMode="auto">
          <a:xfrm>
            <a:off x="2554185" y="3204044"/>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286" b="1" i="0" u="none" strike="noStrike" kern="1200" cap="none" spc="429"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3 PILIERS DE LA STRATEGIE 2025</a:t>
            </a:r>
          </a:p>
        </p:txBody>
      </p:sp>
      <p:sp>
        <p:nvSpPr>
          <p:cNvPr id="64" name="Espace réservé du contenu 2">
            <a:extLst>
              <a:ext uri="{FF2B5EF4-FFF2-40B4-BE49-F238E27FC236}">
                <a16:creationId xmlns:a16="http://schemas.microsoft.com/office/drawing/2014/main" id="{F3557CAA-211D-3156-0972-0460CBA0DDA5}"/>
              </a:ext>
            </a:extLst>
          </p:cNvPr>
          <p:cNvSpPr txBox="1">
            <a:spLocks/>
          </p:cNvSpPr>
          <p:nvPr/>
        </p:nvSpPr>
        <p:spPr>
          <a:xfrm>
            <a:off x="8212255" y="3577518"/>
            <a:ext cx="2339970" cy="7865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Santé &amp; drive </a:t>
            </a:r>
            <a:r>
              <a:rPr kumimoji="0" lang="fr-FR" sz="1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Opportunité de différenciation et de recrutement</a:t>
            </a:r>
            <a:endParaRPr kumimoji="0" lang="fr-FR" sz="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66" name="ZoneTexte 65">
            <a:extLst>
              <a:ext uri="{FF2B5EF4-FFF2-40B4-BE49-F238E27FC236}">
                <a16:creationId xmlns:a16="http://schemas.microsoft.com/office/drawing/2014/main" id="{14ECB4ED-BAFA-8175-95E2-3C35FE7BEFEC}"/>
              </a:ext>
            </a:extLst>
          </p:cNvPr>
          <p:cNvSpPr txBox="1"/>
          <p:nvPr/>
        </p:nvSpPr>
        <p:spPr>
          <a:xfrm>
            <a:off x="5451513" y="3537066"/>
            <a:ext cx="2412086"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Triple conquête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endParaRPr kumimoji="0" lang="fr-FR" sz="1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7" name="Rectangle 1">
            <a:extLst>
              <a:ext uri="{FF2B5EF4-FFF2-40B4-BE49-F238E27FC236}">
                <a16:creationId xmlns:a16="http://schemas.microsoft.com/office/drawing/2014/main" id="{0146F4ED-78F2-676C-EF5D-54ED127D0344}"/>
              </a:ext>
            </a:extLst>
          </p:cNvPr>
          <p:cNvSpPr>
            <a:spLocks noChangeArrowheads="1"/>
          </p:cNvSpPr>
          <p:nvPr/>
        </p:nvSpPr>
        <p:spPr bwMode="auto">
          <a:xfrm>
            <a:off x="2532476" y="5074188"/>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286" b="1" i="0" u="none" strike="noStrike" kern="1200" cap="none" spc="429"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LEVIERS CLES DU PAC 2025</a:t>
            </a:r>
            <a:endParaRPr kumimoji="0" lang="fr-FR" altLang="fr-FR" sz="1286"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70" name="ZoneTexte 69">
            <a:extLst>
              <a:ext uri="{FF2B5EF4-FFF2-40B4-BE49-F238E27FC236}">
                <a16:creationId xmlns:a16="http://schemas.microsoft.com/office/drawing/2014/main" id="{6DD44898-2BCE-1EE8-B875-E3239634986E}"/>
              </a:ext>
            </a:extLst>
          </p:cNvPr>
          <p:cNvSpPr txBox="1"/>
          <p:nvPr/>
        </p:nvSpPr>
        <p:spPr>
          <a:xfrm>
            <a:off x="2452008" y="5411823"/>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1" name="ZoneTexte 70">
            <a:extLst>
              <a:ext uri="{FF2B5EF4-FFF2-40B4-BE49-F238E27FC236}">
                <a16:creationId xmlns:a16="http://schemas.microsoft.com/office/drawing/2014/main" id="{DC15BF62-B61B-5D37-814C-030429D7B7DB}"/>
              </a:ext>
            </a:extLst>
          </p:cNvPr>
          <p:cNvSpPr txBox="1"/>
          <p:nvPr/>
        </p:nvSpPr>
        <p:spPr>
          <a:xfrm>
            <a:off x="5212676" y="5411822"/>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2" name="Espace réservé du contenu 2">
            <a:extLst>
              <a:ext uri="{FF2B5EF4-FFF2-40B4-BE49-F238E27FC236}">
                <a16:creationId xmlns:a16="http://schemas.microsoft.com/office/drawing/2014/main" id="{DAAD6D2C-7A86-D887-F5A8-7ABC65154E54}"/>
              </a:ext>
            </a:extLst>
          </p:cNvPr>
          <p:cNvSpPr txBox="1">
            <a:spLocks/>
          </p:cNvSpPr>
          <p:nvPr/>
        </p:nvSpPr>
        <p:spPr>
          <a:xfrm>
            <a:off x="2835242" y="5443755"/>
            <a:ext cx="1641695" cy="4363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rPr>
              <a:t>LES 65 ANS </a:t>
            </a: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rPr>
              <a:t> L’ANNIVERSAIRE </a:t>
            </a:r>
          </a:p>
        </p:txBody>
      </p:sp>
      <p:sp>
        <p:nvSpPr>
          <p:cNvPr id="73" name="ZoneTexte 72">
            <a:extLst>
              <a:ext uri="{FF2B5EF4-FFF2-40B4-BE49-F238E27FC236}">
                <a16:creationId xmlns:a16="http://schemas.microsoft.com/office/drawing/2014/main" id="{A219016D-3DAE-6079-2F6E-E14C51F76F79}"/>
              </a:ext>
            </a:extLst>
          </p:cNvPr>
          <p:cNvSpPr txBox="1"/>
          <p:nvPr/>
        </p:nvSpPr>
        <p:spPr>
          <a:xfrm>
            <a:off x="8002842" y="5440805"/>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05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6" name="Espace réservé du contenu 2">
            <a:extLst>
              <a:ext uri="{FF2B5EF4-FFF2-40B4-BE49-F238E27FC236}">
                <a16:creationId xmlns:a16="http://schemas.microsoft.com/office/drawing/2014/main" id="{E9056664-37EB-C018-820B-6F9DCEF7ED3B}"/>
              </a:ext>
            </a:extLst>
          </p:cNvPr>
          <p:cNvSpPr txBox="1">
            <a:spLocks/>
          </p:cNvSpPr>
          <p:nvPr/>
        </p:nvSpPr>
        <p:spPr>
          <a:xfrm>
            <a:off x="5621649" y="5426316"/>
            <a:ext cx="1880349" cy="6026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rPr>
              <a:t>RYTHME ALTERNÉ &amp; TEMPS FORTS PLUS COURTS ET INTENSES</a:t>
            </a:r>
            <a:endPar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p:txBody>
      </p:sp>
      <p:sp>
        <p:nvSpPr>
          <p:cNvPr id="78" name="ZoneTexte 77">
            <a:extLst>
              <a:ext uri="{FF2B5EF4-FFF2-40B4-BE49-F238E27FC236}">
                <a16:creationId xmlns:a16="http://schemas.microsoft.com/office/drawing/2014/main" id="{26970525-5C9B-865E-9D8D-04E6BC441FED}"/>
              </a:ext>
            </a:extLst>
          </p:cNvPr>
          <p:cNvSpPr txBox="1"/>
          <p:nvPr/>
        </p:nvSpPr>
        <p:spPr>
          <a:xfrm>
            <a:off x="8595556" y="5431551"/>
            <a:ext cx="246816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VALORISER LES PRODUITS DE NOTRE NOUVELLE MARQUE PROPRE</a:t>
            </a:r>
            <a:endPar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4" name="ZoneTexte 83">
            <a:extLst>
              <a:ext uri="{FF2B5EF4-FFF2-40B4-BE49-F238E27FC236}">
                <a16:creationId xmlns:a16="http://schemas.microsoft.com/office/drawing/2014/main" id="{D72B40EA-87BB-6751-4537-9123CF9EAD98}"/>
              </a:ext>
            </a:extLst>
          </p:cNvPr>
          <p:cNvSpPr txBox="1"/>
          <p:nvPr/>
        </p:nvSpPr>
        <p:spPr>
          <a:xfrm>
            <a:off x="2451795" y="6092044"/>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5" name="Espace réservé du contenu 2">
            <a:extLst>
              <a:ext uri="{FF2B5EF4-FFF2-40B4-BE49-F238E27FC236}">
                <a16:creationId xmlns:a16="http://schemas.microsoft.com/office/drawing/2014/main" id="{020FD869-8B62-B928-C4BB-57FA4BF2995A}"/>
              </a:ext>
            </a:extLst>
          </p:cNvPr>
          <p:cNvSpPr txBox="1">
            <a:spLocks/>
          </p:cNvSpPr>
          <p:nvPr/>
        </p:nvSpPr>
        <p:spPr>
          <a:xfrm>
            <a:off x="2860768" y="6106538"/>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rPr>
              <a:t>RELAYER L’APP  &amp; LE SITE VIA  LA ROUE DE LA PROMO</a:t>
            </a:r>
            <a:endPar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p:txBody>
      </p:sp>
      <p:sp>
        <p:nvSpPr>
          <p:cNvPr id="86" name="ZoneTexte 85">
            <a:extLst>
              <a:ext uri="{FF2B5EF4-FFF2-40B4-BE49-F238E27FC236}">
                <a16:creationId xmlns:a16="http://schemas.microsoft.com/office/drawing/2014/main" id="{68BE163E-2540-F4BA-7C1A-509CF92FEAB6}"/>
              </a:ext>
            </a:extLst>
          </p:cNvPr>
          <p:cNvSpPr txBox="1"/>
          <p:nvPr/>
        </p:nvSpPr>
        <p:spPr>
          <a:xfrm>
            <a:off x="5206606" y="6076603"/>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#5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7" name="Espace réservé du contenu 2">
            <a:extLst>
              <a:ext uri="{FF2B5EF4-FFF2-40B4-BE49-F238E27FC236}">
                <a16:creationId xmlns:a16="http://schemas.microsoft.com/office/drawing/2014/main" id="{B2146FC9-A34F-E5E1-EA19-40497C3F57DD}"/>
              </a:ext>
            </a:extLst>
          </p:cNvPr>
          <p:cNvSpPr txBox="1">
            <a:spLocks/>
          </p:cNvSpPr>
          <p:nvPr/>
        </p:nvSpPr>
        <p:spPr>
          <a:xfrm>
            <a:off x="5615579" y="6091097"/>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rPr>
              <a:t>ADOPTER UNE STRUCTURE LISIBLE SELL/TELL DU PAC DU RYTHME DU PAC</a:t>
            </a:r>
            <a:endPar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p:txBody>
      </p:sp>
      <p:sp>
        <p:nvSpPr>
          <p:cNvPr id="88" name="ZoneTexte 87">
            <a:extLst>
              <a:ext uri="{FF2B5EF4-FFF2-40B4-BE49-F238E27FC236}">
                <a16:creationId xmlns:a16="http://schemas.microsoft.com/office/drawing/2014/main" id="{0136D2EE-345F-0500-C132-6953E78B1CF8}"/>
              </a:ext>
            </a:extLst>
          </p:cNvPr>
          <p:cNvSpPr txBox="1"/>
          <p:nvPr/>
        </p:nvSpPr>
        <p:spPr>
          <a:xfrm>
            <a:off x="8002842" y="6084221"/>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#6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9" name="Espace réservé du contenu 2">
            <a:extLst>
              <a:ext uri="{FF2B5EF4-FFF2-40B4-BE49-F238E27FC236}">
                <a16:creationId xmlns:a16="http://schemas.microsoft.com/office/drawing/2014/main" id="{014E39B7-B9E9-0B69-F389-DDCCEE403998}"/>
              </a:ext>
            </a:extLst>
          </p:cNvPr>
          <p:cNvSpPr txBox="1">
            <a:spLocks/>
          </p:cNvSpPr>
          <p:nvPr/>
        </p:nvSpPr>
        <p:spPr>
          <a:xfrm>
            <a:off x="8595556" y="6098715"/>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rPr>
              <a:t>INNOVER AVEC DE NOUVELLES OPERATIONS</a:t>
            </a:r>
            <a:endParaRPr kumimoji="0" lang="fr-FR" sz="12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p:txBody>
      </p:sp>
    </p:spTree>
    <p:extLst>
      <p:ext uri="{BB962C8B-B14F-4D97-AF65-F5344CB8AC3E}">
        <p14:creationId xmlns:p14="http://schemas.microsoft.com/office/powerpoint/2010/main" val="3986564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096F4-3FF6-0C93-B954-0FD70C00367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849FA06-45C8-6698-6879-18502B62B968}"/>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fruit, Aliments naturels, orange&#10;&#10;Description générée automatiquement">
            <a:extLst>
              <a:ext uri="{FF2B5EF4-FFF2-40B4-BE49-F238E27FC236}">
                <a16:creationId xmlns:a16="http://schemas.microsoft.com/office/drawing/2014/main" id="{7383E00B-F51C-7171-A015-E9CD498E6C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067202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EE712-76E9-C56B-9C6C-3B92B666783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3A890B2-6D44-145C-87B8-806225D479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nourriture, personne, Visage humain&#10;&#10;Description générée automatiquement">
            <a:extLst>
              <a:ext uri="{FF2B5EF4-FFF2-40B4-BE49-F238E27FC236}">
                <a16:creationId xmlns:a16="http://schemas.microsoft.com/office/drawing/2014/main" id="{B1720681-0BCA-9CA0-78A9-D75FA189E6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620735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87DAD-1C77-FFCE-996B-0372357F30B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EDCEA4D-1409-4ED6-506D-E9E0AD8C1DBD}"/>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habits, Visage humain, personne&#10;&#10;Description générée automatiquement">
            <a:extLst>
              <a:ext uri="{FF2B5EF4-FFF2-40B4-BE49-F238E27FC236}">
                <a16:creationId xmlns:a16="http://schemas.microsoft.com/office/drawing/2014/main" id="{2974406B-29A3-8767-FE8F-EA17B19BE5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203886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8C230-BE85-5870-8AA0-FF0069CB0AF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1DC67E0-9948-F875-1609-B4AAADE2637D}"/>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1950D86A-0B94-DDE2-775D-AD8B8A1C8D92}"/>
              </a:ext>
            </a:extLst>
          </p:cNvPr>
          <p:cNvSpPr txBox="1">
            <a:spLocks/>
          </p:cNvSpPr>
          <p:nvPr/>
        </p:nvSpPr>
        <p:spPr>
          <a:xfrm>
            <a:off x="852853" y="909841"/>
            <a:ext cx="10770578"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4000" dirty="0">
                <a:latin typeface="Magnel" panose="02000505000000020004" pitchFamily="2" charset="0"/>
              </a:rPr>
              <a:t>Essayer de concentrer </a:t>
            </a:r>
            <a:br>
              <a:rPr lang="fr-FR" sz="4000" dirty="0">
                <a:latin typeface="Magnel" panose="02000505000000020004" pitchFamily="2" charset="0"/>
              </a:rPr>
            </a:br>
            <a:r>
              <a:rPr lang="fr-FR" sz="4000" dirty="0">
                <a:latin typeface="Magnel" panose="02000505000000020004" pitchFamily="2" charset="0"/>
              </a:rPr>
              <a:t>nos prises de parole </a:t>
            </a:r>
            <a:br>
              <a:rPr lang="fr-FR" sz="4000" dirty="0">
                <a:latin typeface="Magnel" panose="02000505000000020004" pitchFamily="2" charset="0"/>
              </a:rPr>
            </a:br>
            <a:r>
              <a:rPr lang="fr-FR" sz="4000" dirty="0">
                <a:latin typeface="Magnel" panose="02000505000000020004" pitchFamily="2" charset="0"/>
              </a:rPr>
              <a:t>et l’expression de la marque</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quid des PPNP &amp; CPNP</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6C101BEE-9D27-8D9B-4682-E5BD56AEE174}"/>
              </a:ext>
            </a:extLst>
          </p:cNvPr>
          <p:cNvSpPr txBox="1"/>
          <p:nvPr/>
        </p:nvSpPr>
        <p:spPr>
          <a:xfrm>
            <a:off x="852853" y="4079630"/>
            <a:ext cx="8631936" cy="1261884"/>
          </a:xfrm>
          <a:prstGeom prst="rect">
            <a:avLst/>
          </a:prstGeom>
          <a:noFill/>
        </p:spPr>
        <p:txBody>
          <a:bodyPr wrap="square">
            <a:spAutoFit/>
          </a:bodyPr>
          <a:lstStyle/>
          <a:p>
            <a:r>
              <a:rPr lang="fr-FR" sz="2800" b="1" dirty="0">
                <a:solidFill>
                  <a:srgbClr val="0F0F0F"/>
                </a:solidFill>
                <a:latin typeface="Avenir Next LT Pro" panose="020B0504020202020204" pitchFamily="34" charset="0"/>
              </a:rPr>
              <a:t>Incarner nos forces, les associer et les incarner</a:t>
            </a:r>
            <a:endParaRPr lang="fr-FR" sz="2800" b="1" i="0" dirty="0">
              <a:solidFill>
                <a:srgbClr val="0F0F0F"/>
              </a:solidFill>
              <a:effectLst/>
              <a:latin typeface="Avenir Next LT Pro" panose="020B0504020202020204" pitchFamily="34" charset="0"/>
            </a:endParaRPr>
          </a:p>
          <a:p>
            <a:endParaRPr lang="fr-FR" sz="1600" b="1" dirty="0">
              <a:solidFill>
                <a:srgbClr val="0F0F0F"/>
              </a:solidFill>
              <a:latin typeface="Avenir Next LT Pro" panose="020B0504020202020204" pitchFamily="34" charset="0"/>
            </a:endParaRPr>
          </a:p>
          <a:p>
            <a:r>
              <a:rPr lang="fr-FR" sz="1600" b="1" i="0" dirty="0">
                <a:solidFill>
                  <a:srgbClr val="0F0F0F"/>
                </a:solidFill>
                <a:effectLst/>
                <a:latin typeface="Avenir Next LT Pro" panose="020B0504020202020204" pitchFamily="34" charset="0"/>
              </a:rPr>
              <a:t> </a:t>
            </a:r>
            <a:endParaRPr lang="fr-FR" sz="1600" b="1" dirty="0">
              <a:solidFill>
                <a:srgbClr val="0F0F0F"/>
              </a:solidFill>
              <a:highlight>
                <a:srgbClr val="237756"/>
              </a:highlight>
              <a:latin typeface="Avenir Next LT Pro" panose="020B0504020202020204" pitchFamily="34" charset="0"/>
            </a:endParaRPr>
          </a:p>
          <a:p>
            <a:endParaRPr lang="fr-FR" sz="1600" b="1" dirty="0">
              <a:solidFill>
                <a:srgbClr val="0F0F0F"/>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3336412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PPNP/CPNP</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Marketer les marques</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0A844E52-673C-24AF-5C43-D25868553684}"/>
              </a:ext>
            </a:extLst>
          </p:cNvPr>
          <p:cNvSpPr>
            <a:spLocks noGrp="1"/>
          </p:cNvSpPr>
          <p:nvPr>
            <p:ph type="body" idx="1"/>
          </p:nvPr>
        </p:nvSpPr>
        <p:spPr>
          <a:xfrm>
            <a:off x="378416" y="374709"/>
            <a:ext cx="11587162" cy="395073"/>
          </a:xfrm>
        </p:spPr>
        <p:txBody>
          <a:bodyPr>
            <a:normAutofit/>
          </a:bodyPr>
          <a:lstStyle/>
          <a:p>
            <a:pPr algn="l"/>
            <a:r>
              <a:rPr lang="fr-FR" sz="2900" b="1" dirty="0">
                <a:solidFill>
                  <a:schemeClr val="tx1"/>
                </a:solidFill>
                <a:latin typeface="Georgia" panose="02040502050405020303" pitchFamily="18" charset="0"/>
                <a:ea typeface="Tahoma" panose="020B0604030504040204" pitchFamily="34" charset="0"/>
                <a:cs typeface="Tahoma" panose="020B0604030504040204" pitchFamily="34" charset="0"/>
              </a:rPr>
              <a:t>ENJEUX de la DEMARCHE CPNP/PPNP</a:t>
            </a:r>
          </a:p>
        </p:txBody>
      </p:sp>
      <p:sp>
        <p:nvSpPr>
          <p:cNvPr id="6" name="ZoneTexte 5">
            <a:extLst>
              <a:ext uri="{FF2B5EF4-FFF2-40B4-BE49-F238E27FC236}">
                <a16:creationId xmlns:a16="http://schemas.microsoft.com/office/drawing/2014/main" id="{4DE1B3E5-8DA8-14EA-E2DF-C0D4C081238A}"/>
              </a:ext>
            </a:extLst>
          </p:cNvPr>
          <p:cNvSpPr txBox="1"/>
          <p:nvPr/>
        </p:nvSpPr>
        <p:spPr>
          <a:xfrm>
            <a:off x="289535" y="1376771"/>
            <a:ext cx="11333713" cy="3785652"/>
          </a:xfrm>
          <a:prstGeom prst="rect">
            <a:avLst/>
          </a:prstGeom>
          <a:noFill/>
        </p:spPr>
        <p:txBody>
          <a:bodyPr wrap="square">
            <a:spAutoFit/>
          </a:bodyPr>
          <a:lstStyle/>
          <a:p>
            <a:r>
              <a:rPr lang="fr-FR" sz="2000" dirty="0">
                <a:latin typeface="Georgia" panose="02040502050405020303" pitchFamily="18" charset="0"/>
                <a:ea typeface="Tahoma" panose="020B0604030504040204" pitchFamily="34" charset="0"/>
                <a:cs typeface="Tahoma" panose="020B0604030504040204" pitchFamily="34" charset="0"/>
              </a:rPr>
              <a:t>Supermarché Match se distingue par son engagement envers le bien-manger, la proximité, sa place du marché. Les CPNP  et PPNP  incarnent le positionnement de l’enseigne et sont des leviers de différenciation majeurs. </a:t>
            </a:r>
            <a:br>
              <a:rPr lang="fr-FR" sz="2000" dirty="0">
                <a:latin typeface="Georgia" panose="02040502050405020303" pitchFamily="18" charset="0"/>
                <a:ea typeface="Tahoma" panose="020B0604030504040204" pitchFamily="34" charset="0"/>
                <a:cs typeface="Tahoma" panose="020B0604030504040204" pitchFamily="34" charset="0"/>
              </a:rPr>
            </a:br>
            <a:br>
              <a:rPr lang="fr-FR" sz="2000" dirty="0">
                <a:latin typeface="Georgia" panose="02040502050405020303" pitchFamily="18" charset="0"/>
                <a:ea typeface="Tahoma" panose="020B0604030504040204" pitchFamily="34" charset="0"/>
                <a:cs typeface="Tahoma" panose="020B0604030504040204" pitchFamily="34" charset="0"/>
              </a:rPr>
            </a:br>
            <a:r>
              <a:rPr lang="fr-FR" sz="2000" dirty="0">
                <a:latin typeface="Georgia" panose="02040502050405020303" pitchFamily="18" charset="0"/>
                <a:ea typeface="Tahoma" panose="020B0604030504040204" pitchFamily="34" charset="0"/>
                <a:cs typeface="Tahoma" panose="020B0604030504040204" pitchFamily="34" charset="0"/>
              </a:rPr>
              <a:t>Ces marques nécessitent une identité plus forte pour :</a:t>
            </a:r>
          </a:p>
          <a:p>
            <a:endParaRPr lang="fr-FR" sz="2000" dirty="0">
              <a:latin typeface="Georgia" panose="02040502050405020303" pitchFamily="18" charset="0"/>
              <a:ea typeface="Tahoma" panose="020B0604030504040204" pitchFamily="34" charset="0"/>
              <a:cs typeface="Tahoma" panose="020B0604030504040204" pitchFamily="34" charset="0"/>
            </a:endParaRPr>
          </a:p>
          <a:p>
            <a:r>
              <a:rPr lang="fr-FR" sz="2000" b="1" dirty="0">
                <a:latin typeface="Georgia" panose="02040502050405020303" pitchFamily="18" charset="0"/>
                <a:ea typeface="Tahoma" panose="020B0604030504040204" pitchFamily="34" charset="0"/>
                <a:cs typeface="Tahoma" panose="020B0604030504040204" pitchFamily="34" charset="0"/>
              </a:rPr>
              <a:t>	&gt;&gt; Renforcer leur visibilité auprès des consommateurs.</a:t>
            </a:r>
          </a:p>
          <a:p>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	&gt;&gt; Stimuler l’attachement à l’enseigne en capitalisant sur la qualité, 	l’expertise, et le savoir-faire des professionnels.</a:t>
            </a:r>
            <a:br>
              <a:rPr lang="fr-FR" sz="2000" dirty="0">
                <a:latin typeface="Georgia" panose="02040502050405020303" pitchFamily="18" charset="0"/>
                <a:ea typeface="Tahoma" panose="020B0604030504040204" pitchFamily="34" charset="0"/>
                <a:cs typeface="Tahoma" panose="020B0604030504040204" pitchFamily="34" charset="0"/>
              </a:rPr>
            </a:br>
            <a:br>
              <a:rPr lang="fr-FR" sz="2000" dirty="0">
                <a:latin typeface="Georgia" panose="02040502050405020303" pitchFamily="18" charset="0"/>
                <a:ea typeface="Tahoma" panose="020B0604030504040204" pitchFamily="34" charset="0"/>
                <a:cs typeface="Tahoma" panose="020B0604030504040204" pitchFamily="34" charset="0"/>
              </a:rPr>
            </a:br>
            <a:endParaRPr lang="fr-FR" sz="2000" b="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70069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B9EA0-659D-211F-D9A8-810D5669C7F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B7DF165-7E3E-7103-7E7D-9F09430FB6D0}"/>
              </a:ext>
            </a:extLst>
          </p:cNvPr>
          <p:cNvSpPr>
            <a:spLocks noGrp="1"/>
          </p:cNvSpPr>
          <p:nvPr>
            <p:ph type="title"/>
          </p:nvPr>
        </p:nvSpPr>
        <p:spPr/>
        <p:txBody>
          <a:bodyPr>
            <a:normAutofit fontScale="90000"/>
          </a:bodyPr>
          <a:lstStyle/>
          <a:p>
            <a:pPr algn="l"/>
            <a:r>
              <a:rPr lang="fr-FR" dirty="0"/>
              <a:t>LEVIERS STRATEGIQUES CPNP / PPNP</a:t>
            </a:r>
            <a:br>
              <a:rPr lang="fr-FR" dirty="0"/>
            </a:br>
            <a:endParaRPr lang="fr-FR" dirty="0"/>
          </a:p>
        </p:txBody>
      </p:sp>
      <p:sp>
        <p:nvSpPr>
          <p:cNvPr id="5" name="Titre 3">
            <a:extLst>
              <a:ext uri="{FF2B5EF4-FFF2-40B4-BE49-F238E27FC236}">
                <a16:creationId xmlns:a16="http://schemas.microsoft.com/office/drawing/2014/main" id="{BED44FCF-AC4F-F931-D92E-160B3557230A}"/>
              </a:ext>
            </a:extLst>
          </p:cNvPr>
          <p:cNvSpPr txBox="1">
            <a:spLocks/>
          </p:cNvSpPr>
          <p:nvPr/>
        </p:nvSpPr>
        <p:spPr bwMode="auto">
          <a:xfrm>
            <a:off x="463257" y="1612336"/>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4400" dirty="0">
                <a:solidFill>
                  <a:schemeClr val="bg1"/>
                </a:solidFill>
                <a:highlight>
                  <a:srgbClr val="D9117E"/>
                </a:highlight>
              </a:rPr>
              <a:t>VALORISER</a:t>
            </a:r>
            <a:br>
              <a:rPr lang="fr-FR" sz="3200" dirty="0"/>
            </a:br>
            <a:br>
              <a:rPr lang="fr-FR" sz="3200" dirty="0"/>
            </a:br>
            <a:r>
              <a:rPr lang="fr-FR" sz="3200" dirty="0"/>
              <a:t>Augmenter la perception de valeur</a:t>
            </a:r>
            <a:br>
              <a:rPr lang="fr-FR" sz="3200" dirty="0"/>
            </a:br>
            <a:r>
              <a:rPr lang="fr-FR" sz="3200" b="0" dirty="0"/>
              <a:t>pour renforcer l’attachement</a:t>
            </a:r>
            <a:br>
              <a:rPr lang="fr-FR" sz="3200" b="0" dirty="0"/>
            </a:br>
            <a:br>
              <a:rPr lang="fr-FR" sz="3200" dirty="0"/>
            </a:br>
            <a:r>
              <a:rPr lang="fr-FR" sz="2400" b="0" dirty="0">
                <a:latin typeface="Avenir Next LT Pro" panose="020B0504020202020204" pitchFamily="34" charset="0"/>
              </a:rPr>
              <a:t>Accroitre la perception qualitative des CPNP et PPNP, par le storytelling et la constitution de marque reconnaissable,  permet une meilleure fidélisation et potentiellement une politique de marge plus favorable.</a:t>
            </a:r>
            <a:endParaRPr lang="fr-FR" sz="4000" b="0" dirty="0">
              <a:latin typeface="Avenir Next LT Pro" panose="020B0504020202020204" pitchFamily="34" charset="0"/>
            </a:endParaRPr>
          </a:p>
        </p:txBody>
      </p:sp>
      <p:sp>
        <p:nvSpPr>
          <p:cNvPr id="3" name="Triangle isocèle 2">
            <a:extLst>
              <a:ext uri="{FF2B5EF4-FFF2-40B4-BE49-F238E27FC236}">
                <a16:creationId xmlns:a16="http://schemas.microsoft.com/office/drawing/2014/main" id="{D7CDB898-E1EE-D730-DAFE-5AAA185962BC}"/>
              </a:ext>
            </a:extLst>
          </p:cNvPr>
          <p:cNvSpPr/>
          <p:nvPr/>
        </p:nvSpPr>
        <p:spPr>
          <a:xfrm flipV="1">
            <a:off x="8606673" y="151888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778C100E-FF6C-9B48-313E-9A4AF83CDE9D}"/>
              </a:ext>
            </a:extLst>
          </p:cNvPr>
          <p:cNvSpPr/>
          <p:nvPr/>
        </p:nvSpPr>
        <p:spPr>
          <a:xfrm flipV="1">
            <a:off x="8606673" y="89589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377480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C8D08-20B5-C48D-C872-D7E15CC35C1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7D9600B-824A-B76C-9F85-ACEC471904A9}"/>
              </a:ext>
            </a:extLst>
          </p:cNvPr>
          <p:cNvSpPr>
            <a:spLocks noGrp="1"/>
          </p:cNvSpPr>
          <p:nvPr>
            <p:ph type="title"/>
          </p:nvPr>
        </p:nvSpPr>
        <p:spPr/>
        <p:txBody>
          <a:bodyPr>
            <a:normAutofit fontScale="90000"/>
          </a:bodyPr>
          <a:lstStyle/>
          <a:p>
            <a:pPr algn="l"/>
            <a:r>
              <a:rPr lang="fr-FR" dirty="0"/>
              <a:t>LEVIERS STRATEGIQUES</a:t>
            </a:r>
            <a:br>
              <a:rPr lang="fr-FR" dirty="0"/>
            </a:br>
            <a:endParaRPr lang="fr-FR" dirty="0"/>
          </a:p>
        </p:txBody>
      </p:sp>
      <p:sp>
        <p:nvSpPr>
          <p:cNvPr id="5" name="Titre 3">
            <a:extLst>
              <a:ext uri="{FF2B5EF4-FFF2-40B4-BE49-F238E27FC236}">
                <a16:creationId xmlns:a16="http://schemas.microsoft.com/office/drawing/2014/main" id="{484579C5-21EF-CBD3-5341-CFEE7DF22D38}"/>
              </a:ext>
            </a:extLst>
          </p:cNvPr>
          <p:cNvSpPr txBox="1">
            <a:spLocks/>
          </p:cNvSpPr>
          <p:nvPr/>
        </p:nvSpPr>
        <p:spPr bwMode="auto">
          <a:xfrm>
            <a:off x="463257" y="1612336"/>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4400" dirty="0">
                <a:solidFill>
                  <a:schemeClr val="bg1"/>
                </a:solidFill>
                <a:highlight>
                  <a:srgbClr val="D9117E"/>
                </a:highlight>
              </a:rPr>
              <a:t>SE DIFFERENCIER</a:t>
            </a:r>
            <a:br>
              <a:rPr lang="fr-FR" sz="3200" dirty="0"/>
            </a:br>
            <a:br>
              <a:rPr lang="fr-FR" sz="3200" dirty="0"/>
            </a:br>
            <a:r>
              <a:rPr lang="fr-FR" sz="3200" dirty="0"/>
              <a:t>Créer une différenciation durable</a:t>
            </a:r>
            <a:br>
              <a:rPr lang="fr-FR" sz="3200" dirty="0"/>
            </a:br>
            <a:r>
              <a:rPr lang="fr-FR" sz="3200" b="0" dirty="0"/>
              <a:t>en valorisant l’unicité de l’offre</a:t>
            </a:r>
            <a:br>
              <a:rPr lang="fr-FR" sz="3200" b="0" dirty="0"/>
            </a:br>
            <a:br>
              <a:rPr lang="fr-FR" sz="3200" dirty="0"/>
            </a:br>
            <a:r>
              <a:rPr lang="fr-FR" sz="2400" b="0" dirty="0">
                <a:latin typeface="Avenir Next LT Pro" panose="020B0504020202020204" pitchFamily="34" charset="0"/>
              </a:rPr>
              <a:t>Construire une proposition de valeur unique à travers une communication différenciée et qualitative</a:t>
            </a:r>
            <a:endParaRPr lang="fr-FR" sz="4000" b="0" dirty="0">
              <a:latin typeface="Avenir Next LT Pro" panose="020B0504020202020204" pitchFamily="34" charset="0"/>
            </a:endParaRPr>
          </a:p>
        </p:txBody>
      </p:sp>
      <p:sp>
        <p:nvSpPr>
          <p:cNvPr id="3" name="Triangle isocèle 2">
            <a:extLst>
              <a:ext uri="{FF2B5EF4-FFF2-40B4-BE49-F238E27FC236}">
                <a16:creationId xmlns:a16="http://schemas.microsoft.com/office/drawing/2014/main" id="{668234FB-0741-5F80-F8EA-2AEFDD12005B}"/>
              </a:ext>
            </a:extLst>
          </p:cNvPr>
          <p:cNvSpPr/>
          <p:nvPr/>
        </p:nvSpPr>
        <p:spPr>
          <a:xfrm flipV="1">
            <a:off x="8606673" y="151888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B83245C3-2672-8F8E-2DAB-75DEAB139F1B}"/>
              </a:ext>
            </a:extLst>
          </p:cNvPr>
          <p:cNvSpPr/>
          <p:nvPr/>
        </p:nvSpPr>
        <p:spPr>
          <a:xfrm flipV="1">
            <a:off x="8606673" y="89589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07010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E1D02-82B0-EDC3-690A-410A3D7BBCB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C58401F-1249-8B93-DD2A-9EF48645EAA8}"/>
              </a:ext>
            </a:extLst>
          </p:cNvPr>
          <p:cNvSpPr>
            <a:spLocks noGrp="1"/>
          </p:cNvSpPr>
          <p:nvPr>
            <p:ph type="title"/>
          </p:nvPr>
        </p:nvSpPr>
        <p:spPr/>
        <p:txBody>
          <a:bodyPr>
            <a:normAutofit fontScale="90000"/>
          </a:bodyPr>
          <a:lstStyle/>
          <a:p>
            <a:pPr algn="l"/>
            <a:r>
              <a:rPr lang="fr-FR" dirty="0"/>
              <a:t>LEVIERS STRATEGIQUES</a:t>
            </a:r>
            <a:br>
              <a:rPr lang="fr-FR" dirty="0"/>
            </a:br>
            <a:endParaRPr lang="fr-FR" dirty="0"/>
          </a:p>
        </p:txBody>
      </p:sp>
      <p:sp>
        <p:nvSpPr>
          <p:cNvPr id="5" name="Titre 3">
            <a:extLst>
              <a:ext uri="{FF2B5EF4-FFF2-40B4-BE49-F238E27FC236}">
                <a16:creationId xmlns:a16="http://schemas.microsoft.com/office/drawing/2014/main" id="{845254E0-C669-E392-0E17-CD40A362B522}"/>
              </a:ext>
            </a:extLst>
          </p:cNvPr>
          <p:cNvSpPr txBox="1">
            <a:spLocks/>
          </p:cNvSpPr>
          <p:nvPr/>
        </p:nvSpPr>
        <p:spPr bwMode="auto">
          <a:xfrm>
            <a:off x="397269" y="1386093"/>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4400" dirty="0">
                <a:solidFill>
                  <a:schemeClr val="bg1"/>
                </a:solidFill>
                <a:highlight>
                  <a:srgbClr val="D9117E"/>
                </a:highlight>
              </a:rPr>
              <a:t>INCARNER</a:t>
            </a:r>
            <a:br>
              <a:rPr lang="fr-FR" sz="3200" dirty="0"/>
            </a:br>
            <a:br>
              <a:rPr lang="fr-FR" sz="3200" dirty="0"/>
            </a:br>
            <a:r>
              <a:rPr lang="fr-FR" sz="3200" dirty="0"/>
              <a:t>Capitaliser sur l’expertise des pros</a:t>
            </a:r>
          </a:p>
          <a:p>
            <a:pPr algn="l"/>
            <a:r>
              <a:rPr lang="fr-FR" sz="3200" b="0" dirty="0"/>
              <a:t>qui est un véritable levier de différenciation</a:t>
            </a:r>
            <a:br>
              <a:rPr lang="fr-FR" sz="3200" b="0" dirty="0"/>
            </a:br>
            <a:br>
              <a:rPr lang="fr-FR" sz="3200" dirty="0"/>
            </a:br>
            <a:r>
              <a:rPr lang="fr-FR" sz="2400" b="0" dirty="0">
                <a:latin typeface="Avenir Next LT Pro" panose="020B0504020202020204" pitchFamily="34" charset="0"/>
              </a:rPr>
              <a:t>Les CPNP et PPNP mettent en avant le savoir-faire des professionnels. Une identité de marque forte amplifie cette expertise en la rendant reconnaissable et désirable. Une mise en récit claire (storytelling) autour de la notion de pro (bouchers, boulangers, cuisiniers) renforcera la connexion émotionnelle avec les clients.</a:t>
            </a:r>
            <a:endParaRPr lang="fr-FR" sz="4000" b="0" dirty="0">
              <a:latin typeface="Avenir Next LT Pro" panose="020B0504020202020204" pitchFamily="34" charset="0"/>
            </a:endParaRPr>
          </a:p>
        </p:txBody>
      </p:sp>
      <p:sp>
        <p:nvSpPr>
          <p:cNvPr id="6" name="Triangle isocèle 5">
            <a:extLst>
              <a:ext uri="{FF2B5EF4-FFF2-40B4-BE49-F238E27FC236}">
                <a16:creationId xmlns:a16="http://schemas.microsoft.com/office/drawing/2014/main" id="{EBCA0A3C-4E29-AF24-F6A1-CC689116A6BB}"/>
              </a:ext>
            </a:extLst>
          </p:cNvPr>
          <p:cNvSpPr/>
          <p:nvPr/>
        </p:nvSpPr>
        <p:spPr>
          <a:xfrm flipV="1">
            <a:off x="8606673" y="151888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85C36680-E946-2777-C599-F1080AABB00E}"/>
              </a:ext>
            </a:extLst>
          </p:cNvPr>
          <p:cNvSpPr/>
          <p:nvPr/>
        </p:nvSpPr>
        <p:spPr>
          <a:xfrm flipV="1">
            <a:off x="8606673" y="895899"/>
            <a:ext cx="2243579" cy="716437"/>
          </a:xfrm>
          <a:prstGeom prst="triangle">
            <a:avLst/>
          </a:prstGeom>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59813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7B911-AD8B-F9B0-3199-D797159F6FCA}"/>
            </a:ext>
          </a:extLst>
        </p:cNvPr>
        <p:cNvGrpSpPr/>
        <p:nvPr/>
      </p:nvGrpSpPr>
      <p:grpSpPr>
        <a:xfrm>
          <a:off x="0" y="0"/>
          <a:ext cx="0" cy="0"/>
          <a:chOff x="0" y="0"/>
          <a:chExt cx="0" cy="0"/>
        </a:xfrm>
      </p:grpSpPr>
      <p:sp>
        <p:nvSpPr>
          <p:cNvPr id="3" name="Sous-titre 2">
            <a:extLst>
              <a:ext uri="{FF2B5EF4-FFF2-40B4-BE49-F238E27FC236}">
                <a16:creationId xmlns:a16="http://schemas.microsoft.com/office/drawing/2014/main" id="{6D400377-C227-B710-37F2-639C1A08F87C}"/>
              </a:ext>
            </a:extLst>
          </p:cNvPr>
          <p:cNvSpPr>
            <a:spLocks noGrp="1"/>
          </p:cNvSpPr>
          <p:nvPr>
            <p:ph type="body" idx="1"/>
          </p:nvPr>
        </p:nvSpPr>
        <p:spPr>
          <a:xfrm>
            <a:off x="378416" y="374709"/>
            <a:ext cx="11587162" cy="395073"/>
          </a:xfrm>
        </p:spPr>
        <p:txBody>
          <a:bodyPr>
            <a:normAutofit/>
          </a:bodyPr>
          <a:lstStyle/>
          <a:p>
            <a:pPr algn="l"/>
            <a:r>
              <a:rPr lang="fr-FR" sz="2900" b="1" dirty="0">
                <a:solidFill>
                  <a:schemeClr val="tx1"/>
                </a:solidFill>
                <a:latin typeface="Georgia" panose="02040502050405020303" pitchFamily="18" charset="0"/>
                <a:ea typeface="Tahoma" panose="020B0604030504040204" pitchFamily="34" charset="0"/>
                <a:cs typeface="Tahoma" panose="020B0604030504040204" pitchFamily="34" charset="0"/>
              </a:rPr>
              <a:t>ENJEUX de la DEMARCHE CPNP/PPNP</a:t>
            </a:r>
          </a:p>
        </p:txBody>
      </p:sp>
      <p:sp>
        <p:nvSpPr>
          <p:cNvPr id="6" name="ZoneTexte 5">
            <a:extLst>
              <a:ext uri="{FF2B5EF4-FFF2-40B4-BE49-F238E27FC236}">
                <a16:creationId xmlns:a16="http://schemas.microsoft.com/office/drawing/2014/main" id="{0B1D83B0-0712-CE70-B5DA-18A0BD460B90}"/>
              </a:ext>
            </a:extLst>
          </p:cNvPr>
          <p:cNvSpPr txBox="1"/>
          <p:nvPr/>
        </p:nvSpPr>
        <p:spPr>
          <a:xfrm>
            <a:off x="289535" y="1376771"/>
            <a:ext cx="11333713" cy="3600986"/>
          </a:xfrm>
          <a:prstGeom prst="rect">
            <a:avLst/>
          </a:prstGeom>
          <a:noFill/>
        </p:spPr>
        <p:txBody>
          <a:bodyPr wrap="square">
            <a:spAutoFit/>
          </a:bodyPr>
          <a:lstStyle/>
          <a:p>
            <a:r>
              <a:rPr lang="fr-FR" sz="2000" dirty="0">
                <a:latin typeface="Georgia" panose="02040502050405020303" pitchFamily="18" charset="0"/>
                <a:ea typeface="Tahoma" panose="020B0604030504040204" pitchFamily="34" charset="0"/>
                <a:cs typeface="Tahoma" panose="020B0604030504040204" pitchFamily="34" charset="0"/>
              </a:rPr>
              <a:t>Faire des CPNP et PPNP des marques à part entière, </a:t>
            </a:r>
            <a:br>
              <a:rPr lang="fr-FR" sz="2000" dirty="0">
                <a:latin typeface="Georgia" panose="02040502050405020303" pitchFamily="18" charset="0"/>
                <a:ea typeface="Tahoma" panose="020B0604030504040204" pitchFamily="34" charset="0"/>
                <a:cs typeface="Tahoma" panose="020B0604030504040204" pitchFamily="34" charset="0"/>
              </a:rPr>
            </a:br>
            <a:r>
              <a:rPr lang="fr-FR" sz="3600" b="1" dirty="0">
                <a:latin typeface="Georgia" panose="02040502050405020303" pitchFamily="18" charset="0"/>
                <a:ea typeface="Tahoma" panose="020B0604030504040204" pitchFamily="34" charset="0"/>
                <a:cs typeface="Tahoma" panose="020B0604030504040204" pitchFamily="34" charset="0"/>
              </a:rPr>
              <a:t>dotées d’une identité visuelle distinctive, </a:t>
            </a:r>
            <a:br>
              <a:rPr lang="fr-FR" sz="3600" b="1" dirty="0">
                <a:latin typeface="Georgia" panose="02040502050405020303" pitchFamily="18" charset="0"/>
                <a:ea typeface="Tahoma" panose="020B0604030504040204" pitchFamily="34" charset="0"/>
                <a:cs typeface="Tahoma" panose="020B0604030504040204" pitchFamily="34" charset="0"/>
              </a:rPr>
            </a:br>
            <a:r>
              <a:rPr lang="fr-FR" sz="3600" b="1" dirty="0">
                <a:latin typeface="Georgia" panose="02040502050405020303" pitchFamily="18" charset="0"/>
                <a:ea typeface="Tahoma" panose="020B0604030504040204" pitchFamily="34" charset="0"/>
                <a:cs typeface="Tahoma" panose="020B0604030504040204" pitchFamily="34" charset="0"/>
              </a:rPr>
              <a:t>fondée sur une écriture photo évocatrice, </a:t>
            </a:r>
            <a:br>
              <a:rPr lang="fr-FR" sz="3600" b="1" dirty="0">
                <a:latin typeface="Georgia" panose="02040502050405020303" pitchFamily="18" charset="0"/>
                <a:ea typeface="Tahoma" panose="020B0604030504040204" pitchFamily="34" charset="0"/>
                <a:cs typeface="Tahoma" panose="020B0604030504040204" pitchFamily="34" charset="0"/>
              </a:rPr>
            </a:br>
            <a:r>
              <a:rPr lang="fr-FR" sz="3600" b="1" dirty="0">
                <a:latin typeface="Georgia" panose="02040502050405020303" pitchFamily="18" charset="0"/>
                <a:ea typeface="Tahoma" panose="020B0604030504040204" pitchFamily="34" charset="0"/>
                <a:cs typeface="Tahoma" panose="020B0604030504040204" pitchFamily="34" charset="0"/>
              </a:rPr>
              <a:t>et d’une signature de marque.</a:t>
            </a:r>
          </a:p>
          <a:p>
            <a:endParaRPr lang="fr-FR" sz="2000" dirty="0">
              <a:latin typeface="Georgia" panose="02040502050405020303" pitchFamily="18" charset="0"/>
              <a:ea typeface="Tahoma" panose="020B0604030504040204" pitchFamily="34" charset="0"/>
              <a:cs typeface="Tahoma" panose="020B0604030504040204" pitchFamily="34" charset="0"/>
            </a:endParaRPr>
          </a:p>
          <a:p>
            <a:r>
              <a:rPr lang="fr-FR" sz="2000" dirty="0">
                <a:latin typeface="Georgia" panose="02040502050405020303" pitchFamily="18" charset="0"/>
                <a:ea typeface="Tahoma" panose="020B0604030504040204" pitchFamily="34" charset="0"/>
                <a:cs typeface="Tahoma" panose="020B0604030504040204" pitchFamily="34" charset="0"/>
              </a:rPr>
              <a:t>Avec comme enjeu de </a:t>
            </a:r>
            <a:r>
              <a:rPr lang="fr-FR" sz="2000" b="1" dirty="0">
                <a:latin typeface="Georgia" panose="02040502050405020303" pitchFamily="18" charset="0"/>
                <a:ea typeface="Tahoma" panose="020B0604030504040204" pitchFamily="34" charset="0"/>
                <a:cs typeface="Tahoma" panose="020B0604030504040204" pitchFamily="34" charset="0"/>
              </a:rPr>
              <a:t>maximiser leur impact,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renforcer leur attractivité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et la cohérence.</a:t>
            </a:r>
            <a:br>
              <a:rPr lang="fr-FR" sz="2000" dirty="0">
                <a:latin typeface="Georgia" panose="02040502050405020303" pitchFamily="18" charset="0"/>
                <a:ea typeface="Tahoma" panose="020B0604030504040204" pitchFamily="34" charset="0"/>
                <a:cs typeface="Tahoma" panose="020B0604030504040204" pitchFamily="34" charset="0"/>
              </a:rPr>
            </a:br>
            <a:endParaRPr lang="fr-FR" sz="2000" b="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32085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322F4-8FC8-717C-7396-6DF5DCC6CDAB}"/>
            </a:ext>
          </a:extLst>
        </p:cNvPr>
        <p:cNvGrpSpPr/>
        <p:nvPr/>
      </p:nvGrpSpPr>
      <p:grpSpPr>
        <a:xfrm>
          <a:off x="0" y="0"/>
          <a:ext cx="0" cy="0"/>
          <a:chOff x="0" y="0"/>
          <a:chExt cx="0" cy="0"/>
        </a:xfrm>
      </p:grpSpPr>
      <p:sp>
        <p:nvSpPr>
          <p:cNvPr id="5" name="Triangle isocèle 4">
            <a:extLst>
              <a:ext uri="{FF2B5EF4-FFF2-40B4-BE49-F238E27FC236}">
                <a16:creationId xmlns:a16="http://schemas.microsoft.com/office/drawing/2014/main" id="{98565CC7-9611-3F3A-6133-42FCE6FE2FE5}"/>
              </a:ext>
            </a:extLst>
          </p:cNvPr>
          <p:cNvSpPr/>
          <p:nvPr/>
        </p:nvSpPr>
        <p:spPr>
          <a:xfrm flipV="1">
            <a:off x="9001127" y="3281325"/>
            <a:ext cx="2487789" cy="2561139"/>
          </a:xfrm>
          <a:prstGeom prst="triangle">
            <a:avLst/>
          </a:prstGeom>
          <a:solidFill>
            <a:schemeClr val="tx1">
              <a:lumMod val="10000"/>
              <a:lumOff val="90000"/>
            </a:schemeClr>
          </a:solidFill>
          <a:ln w="76200">
            <a:solidFill>
              <a:srgbClr val="00B050"/>
            </a:solid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EE1E96B4-6C6E-71AA-981D-8795920629C7}"/>
              </a:ext>
            </a:extLst>
          </p:cNvPr>
          <p:cNvSpPr>
            <a:spLocks noChangeArrowheads="1"/>
          </p:cNvSpPr>
          <p:nvPr/>
        </p:nvSpPr>
        <p:spPr bwMode="auto">
          <a:xfrm>
            <a:off x="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CAMPAGNE MEDIA  2025  </a:t>
            </a:r>
          </a:p>
        </p:txBody>
      </p:sp>
      <p:sp>
        <p:nvSpPr>
          <p:cNvPr id="62" name="Espace réservé du contenu 2">
            <a:extLst>
              <a:ext uri="{FF2B5EF4-FFF2-40B4-BE49-F238E27FC236}">
                <a16:creationId xmlns:a16="http://schemas.microsoft.com/office/drawing/2014/main" id="{BA7A200E-5A72-B95C-F124-C28E5D4148EF}"/>
              </a:ext>
            </a:extLst>
          </p:cNvPr>
          <p:cNvSpPr txBox="1">
            <a:spLocks/>
          </p:cNvSpPr>
          <p:nvPr/>
        </p:nvSpPr>
        <p:spPr>
          <a:xfrm>
            <a:off x="-1" y="909841"/>
            <a:ext cx="5433849"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Engage &amp; </a:t>
            </a:r>
            <a:r>
              <a:rPr kumimoji="0" lang="fr-FR" sz="4000" b="0" i="0" u="none" strike="noStrike" kern="1200" cap="none" spc="0" normalizeH="0" baseline="0" noProof="0" dirty="0" err="1">
                <a:ln>
                  <a:noFill/>
                </a:ln>
                <a:solidFill>
                  <a:srgbClr val="8ABD24"/>
                </a:solidFill>
                <a:effectLst/>
                <a:uLnTx/>
                <a:uFillTx/>
                <a:latin typeface="Magnel" panose="02000505000000020004" pitchFamily="2" charset="0"/>
                <a:ea typeface="+mn-ea"/>
                <a:cs typeface="+mn-cs"/>
              </a:rPr>
              <a:t>Retain</a:t>
            </a:r>
            <a:br>
              <a:rPr kumimoji="0" lang="fr-FR" sz="4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Fidélisation et Encartage des Nouveaux Clients</a:t>
            </a:r>
            <a:endParaRPr kumimoji="0" lang="fr-FR" sz="1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63" name="Espace réservé du contenu 2">
            <a:extLst>
              <a:ext uri="{FF2B5EF4-FFF2-40B4-BE49-F238E27FC236}">
                <a16:creationId xmlns:a16="http://schemas.microsoft.com/office/drawing/2014/main" id="{1BA130CF-2DA4-9A82-0D11-B976D06E275D}"/>
              </a:ext>
            </a:extLst>
          </p:cNvPr>
          <p:cNvSpPr txBox="1">
            <a:spLocks/>
          </p:cNvSpPr>
          <p:nvPr/>
        </p:nvSpPr>
        <p:spPr>
          <a:xfrm>
            <a:off x="66247" y="4564094"/>
            <a:ext cx="5433849" cy="7865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Santé &amp; drive </a:t>
            </a:r>
          </a:p>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Opportunité de différenciation et de recrutement</a:t>
            </a:r>
            <a:endParaRPr kumimoji="0" lang="fr-FR" sz="105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p:txBody>
      </p:sp>
      <p:sp>
        <p:nvSpPr>
          <p:cNvPr id="64" name="ZoneTexte 63">
            <a:extLst>
              <a:ext uri="{FF2B5EF4-FFF2-40B4-BE49-F238E27FC236}">
                <a16:creationId xmlns:a16="http://schemas.microsoft.com/office/drawing/2014/main" id="{B36ECDBC-E229-A9C3-2A65-D0B13C3D7632}"/>
              </a:ext>
            </a:extLst>
          </p:cNvPr>
          <p:cNvSpPr txBox="1"/>
          <p:nvPr/>
        </p:nvSpPr>
        <p:spPr>
          <a:xfrm>
            <a:off x="109335" y="2704033"/>
            <a:ext cx="5601316" cy="707886"/>
          </a:xfrm>
          <a:prstGeom prst="rect">
            <a:avLst/>
          </a:prstGeom>
          <a:noFill/>
        </p:spPr>
        <p:txBody>
          <a:bodyPr wrap="square">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1200" cap="none" spc="0" normalizeH="0" baseline="0" noProof="0" dirty="0">
                <a:ln>
                  <a:noFill/>
                </a:ln>
                <a:solidFill>
                  <a:srgbClr val="8ABD24"/>
                </a:solidFill>
                <a:effectLst/>
                <a:uLnTx/>
                <a:uFillTx/>
                <a:latin typeface="Magnel" panose="02000505000000020004" pitchFamily="2" charset="0"/>
                <a:ea typeface="+mn-ea"/>
                <a:cs typeface="+mn-cs"/>
              </a:rPr>
              <a:t>Triple conquête </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endParaRPr kumimoji="0" lang="fr-FR" sz="16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2" name="ZoneTexte 71">
            <a:extLst>
              <a:ext uri="{FF2B5EF4-FFF2-40B4-BE49-F238E27FC236}">
                <a16:creationId xmlns:a16="http://schemas.microsoft.com/office/drawing/2014/main" id="{44211B33-9D68-529C-16E1-CEE4C32D283F}"/>
              </a:ext>
            </a:extLst>
          </p:cNvPr>
          <p:cNvSpPr txBox="1"/>
          <p:nvPr/>
        </p:nvSpPr>
        <p:spPr>
          <a:xfrm>
            <a:off x="6958637" y="1123201"/>
            <a:ext cx="1716698" cy="523220"/>
          </a:xfrm>
          <a:prstGeom prst="rect">
            <a:avLst/>
          </a:prstGeom>
          <a:noFill/>
        </p:spPr>
        <p:txBody>
          <a:bodyPr wrap="square">
            <a:spAutoFit/>
          </a:bodyPr>
          <a:lstStyle/>
          <a:p>
            <a:r>
              <a:rPr kumimoji="0" lang="fr-FR" sz="1400" b="1" i="0" u="none" strike="noStrike" kern="1200" cap="none" spc="0" normalizeH="0" baseline="0" noProof="0" dirty="0">
                <a:ln>
                  <a:noFill/>
                </a:ln>
                <a:solidFill>
                  <a:prstClr val="white"/>
                </a:solidFill>
                <a:effectLst/>
                <a:highlight>
                  <a:srgbClr val="526469"/>
                </a:highlight>
                <a:uLnTx/>
                <a:uFillTx/>
                <a:latin typeface="Avenir Next LT Pro" panose="020B0504020202020204" pitchFamily="34" charset="0"/>
                <a:ea typeface="Tahoma" panose="020B0604030504040204" pitchFamily="34" charset="0"/>
                <a:cs typeface="Tahoma" panose="020B0604030504040204" pitchFamily="34" charset="0"/>
              </a:rPr>
              <a:t>Big Bang </a:t>
            </a:r>
            <a:br>
              <a:rPr kumimoji="0" lang="fr-FR" sz="1400" b="1" i="0" u="none" strike="noStrike" kern="1200" cap="none" spc="0" normalizeH="0" baseline="0" noProof="0" dirty="0">
                <a:ln>
                  <a:noFill/>
                </a:ln>
                <a:solidFill>
                  <a:prstClr val="white"/>
                </a:solidFill>
                <a:effectLst/>
                <a:highlight>
                  <a:srgbClr val="526469"/>
                </a:highlight>
                <a:uLnTx/>
                <a:uFillTx/>
                <a:latin typeface="Avenir Next LT Pro" panose="020B0504020202020204" pitchFamily="34" charset="0"/>
                <a:ea typeface="Tahoma" panose="020B0604030504040204" pitchFamily="34" charset="0"/>
                <a:cs typeface="Tahoma" panose="020B0604030504040204" pitchFamily="34" charset="0"/>
              </a:rPr>
            </a:br>
            <a:r>
              <a:rPr kumimoji="0" lang="fr-FR" sz="1400" b="1" i="0" u="none" strike="noStrike" kern="1200" cap="none" spc="0" normalizeH="0" baseline="0" noProof="0" dirty="0">
                <a:ln>
                  <a:noFill/>
                </a:ln>
                <a:solidFill>
                  <a:prstClr val="white"/>
                </a:solidFill>
                <a:effectLst/>
                <a:highlight>
                  <a:srgbClr val="526469"/>
                </a:highlight>
                <a:uLnTx/>
                <a:uFillTx/>
                <a:latin typeface="Avenir Next LT Pro" panose="020B0504020202020204" pitchFamily="34" charset="0"/>
                <a:ea typeface="Tahoma" panose="020B0604030504040204" pitchFamily="34" charset="0"/>
                <a:cs typeface="Tahoma" panose="020B0604030504040204" pitchFamily="34" charset="0"/>
              </a:rPr>
              <a:t>Fidélité</a:t>
            </a:r>
            <a:endParaRPr lang="fr-FR" sz="900" dirty="0"/>
          </a:p>
        </p:txBody>
      </p:sp>
      <p:sp>
        <p:nvSpPr>
          <p:cNvPr id="76" name="ZoneTexte 75">
            <a:extLst>
              <a:ext uri="{FF2B5EF4-FFF2-40B4-BE49-F238E27FC236}">
                <a16:creationId xmlns:a16="http://schemas.microsoft.com/office/drawing/2014/main" id="{56D904B0-84A8-2BAF-EE80-D4FC62D2DCCD}"/>
              </a:ext>
            </a:extLst>
          </p:cNvPr>
          <p:cNvSpPr txBox="1"/>
          <p:nvPr/>
        </p:nvSpPr>
        <p:spPr>
          <a:xfrm>
            <a:off x="6897696" y="2996863"/>
            <a:ext cx="2838612" cy="523220"/>
          </a:xfrm>
          <a:prstGeom prst="rect">
            <a:avLst/>
          </a:prstGeom>
          <a:noFill/>
        </p:spPr>
        <p:txBody>
          <a:bodyPr wrap="square">
            <a:spAutoFit/>
          </a:bodyPr>
          <a:lstStyle/>
          <a:p>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Marques Propres </a:t>
            </a:r>
            <a:b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Carrefour </a:t>
            </a:r>
            <a:endParaRPr lang="fr-FR" sz="1400" dirty="0"/>
          </a:p>
        </p:txBody>
      </p:sp>
      <p:sp>
        <p:nvSpPr>
          <p:cNvPr id="78" name="ZoneTexte 77">
            <a:extLst>
              <a:ext uri="{FF2B5EF4-FFF2-40B4-BE49-F238E27FC236}">
                <a16:creationId xmlns:a16="http://schemas.microsoft.com/office/drawing/2014/main" id="{8CB8EBC2-6C5C-E726-3C1C-C2D4F7ED57E3}"/>
              </a:ext>
            </a:extLst>
          </p:cNvPr>
          <p:cNvSpPr txBox="1"/>
          <p:nvPr/>
        </p:nvSpPr>
        <p:spPr>
          <a:xfrm>
            <a:off x="9105788" y="3006551"/>
            <a:ext cx="1355277" cy="523220"/>
          </a:xfrm>
          <a:prstGeom prst="rect">
            <a:avLst/>
          </a:prstGeom>
          <a:noFill/>
        </p:spPr>
        <p:txBody>
          <a:bodyPr wrap="square">
            <a:spAutoFit/>
          </a:bodyPr>
          <a:lstStyle/>
          <a:p>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Les héros du marché</a:t>
            </a:r>
            <a:endParaRPr lang="fr-FR" sz="1400" dirty="0"/>
          </a:p>
        </p:txBody>
      </p:sp>
      <p:sp>
        <p:nvSpPr>
          <p:cNvPr id="80" name="ZoneTexte 79">
            <a:extLst>
              <a:ext uri="{FF2B5EF4-FFF2-40B4-BE49-F238E27FC236}">
                <a16:creationId xmlns:a16="http://schemas.microsoft.com/office/drawing/2014/main" id="{61C9B696-E246-84C6-341F-87B4D8553B6D}"/>
              </a:ext>
            </a:extLst>
          </p:cNvPr>
          <p:cNvSpPr txBox="1"/>
          <p:nvPr/>
        </p:nvSpPr>
        <p:spPr>
          <a:xfrm>
            <a:off x="10774990" y="3021939"/>
            <a:ext cx="1318032" cy="523220"/>
          </a:xfrm>
          <a:prstGeom prst="rect">
            <a:avLst/>
          </a:prstGeom>
          <a:noFill/>
        </p:spPr>
        <p:txBody>
          <a:bodyPr wrap="square">
            <a:spAutoFit/>
          </a:bodyPr>
          <a:lstStyle/>
          <a:p>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PPNP &amp; TOTEM</a:t>
            </a:r>
            <a:endParaRPr lang="fr-FR" sz="1400" dirty="0"/>
          </a:p>
        </p:txBody>
      </p:sp>
      <p:sp>
        <p:nvSpPr>
          <p:cNvPr id="82" name="ZoneTexte 81">
            <a:extLst>
              <a:ext uri="{FF2B5EF4-FFF2-40B4-BE49-F238E27FC236}">
                <a16:creationId xmlns:a16="http://schemas.microsoft.com/office/drawing/2014/main" id="{C7B4E521-4C98-C45D-CA6D-D68A2BB5E41E}"/>
              </a:ext>
            </a:extLst>
          </p:cNvPr>
          <p:cNvSpPr txBox="1"/>
          <p:nvPr/>
        </p:nvSpPr>
        <p:spPr>
          <a:xfrm>
            <a:off x="6914257" y="5016815"/>
            <a:ext cx="1355277" cy="523220"/>
          </a:xfrm>
          <a:prstGeom prst="rect">
            <a:avLst/>
          </a:prstGeom>
          <a:noFill/>
        </p:spPr>
        <p:txBody>
          <a:bodyPr wrap="square">
            <a:spAutoFit/>
          </a:bodyPr>
          <a:lstStyle/>
          <a:p>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Drive révolution</a:t>
            </a:r>
            <a:endParaRPr lang="fr-FR" sz="1400" dirty="0"/>
          </a:p>
        </p:txBody>
      </p:sp>
      <p:sp>
        <p:nvSpPr>
          <p:cNvPr id="84" name="ZoneTexte 83">
            <a:extLst>
              <a:ext uri="{FF2B5EF4-FFF2-40B4-BE49-F238E27FC236}">
                <a16:creationId xmlns:a16="http://schemas.microsoft.com/office/drawing/2014/main" id="{2F2538CC-F0A9-E83E-B0E0-EA1DAA15E6FE}"/>
              </a:ext>
            </a:extLst>
          </p:cNvPr>
          <p:cNvSpPr txBox="1"/>
          <p:nvPr/>
        </p:nvSpPr>
        <p:spPr>
          <a:xfrm>
            <a:off x="9040614" y="5016815"/>
            <a:ext cx="1074859" cy="523220"/>
          </a:xfrm>
          <a:prstGeom prst="rect">
            <a:avLst/>
          </a:prstGeom>
          <a:noFill/>
        </p:spPr>
        <p:txBody>
          <a:bodyPr wrap="square">
            <a:spAutoFit/>
          </a:bodyPr>
          <a:lstStyle/>
          <a:p>
            <a:r>
              <a:rPr lang="fr-FR" sz="14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Priorité Santé</a:t>
            </a:r>
            <a:endParaRPr lang="fr-FR" sz="1400" dirty="0"/>
          </a:p>
        </p:txBody>
      </p:sp>
      <p:sp>
        <p:nvSpPr>
          <p:cNvPr id="2" name="Triangle isocèle 1">
            <a:extLst>
              <a:ext uri="{FF2B5EF4-FFF2-40B4-BE49-F238E27FC236}">
                <a16:creationId xmlns:a16="http://schemas.microsoft.com/office/drawing/2014/main" id="{687B8D0D-571C-6456-053C-01C2FE70C13B}"/>
              </a:ext>
            </a:extLst>
          </p:cNvPr>
          <p:cNvSpPr/>
          <p:nvPr/>
        </p:nvSpPr>
        <p:spPr>
          <a:xfrm rot="5400000">
            <a:off x="5530577" y="1127098"/>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FE23158E-164B-AA29-0D25-14FA526B7E1C}"/>
              </a:ext>
            </a:extLst>
          </p:cNvPr>
          <p:cNvSpPr/>
          <p:nvPr/>
        </p:nvSpPr>
        <p:spPr>
          <a:xfrm rot="5400000">
            <a:off x="5535930" y="2991457"/>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1FC4F930-34A3-41E1-A9D2-FE6B4F64C3A1}"/>
              </a:ext>
            </a:extLst>
          </p:cNvPr>
          <p:cNvSpPr/>
          <p:nvPr/>
        </p:nvSpPr>
        <p:spPr>
          <a:xfrm rot="5400000">
            <a:off x="5530577" y="4969325"/>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Triangle isocèle 18">
            <a:extLst>
              <a:ext uri="{FF2B5EF4-FFF2-40B4-BE49-F238E27FC236}">
                <a16:creationId xmlns:a16="http://schemas.microsoft.com/office/drawing/2014/main" id="{8C41F365-1A0F-456F-5DB1-2024C1435C68}"/>
              </a:ext>
            </a:extLst>
          </p:cNvPr>
          <p:cNvSpPr/>
          <p:nvPr/>
        </p:nvSpPr>
        <p:spPr>
          <a:xfrm rot="5400000">
            <a:off x="5769794" y="1127099"/>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Triangle isocèle 19">
            <a:extLst>
              <a:ext uri="{FF2B5EF4-FFF2-40B4-BE49-F238E27FC236}">
                <a16:creationId xmlns:a16="http://schemas.microsoft.com/office/drawing/2014/main" id="{255A4B6C-5412-92E7-59EF-647EF58C7D98}"/>
              </a:ext>
            </a:extLst>
          </p:cNvPr>
          <p:cNvSpPr/>
          <p:nvPr/>
        </p:nvSpPr>
        <p:spPr>
          <a:xfrm rot="5400000">
            <a:off x="5775147" y="2991458"/>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Triangle isocèle 20">
            <a:extLst>
              <a:ext uri="{FF2B5EF4-FFF2-40B4-BE49-F238E27FC236}">
                <a16:creationId xmlns:a16="http://schemas.microsoft.com/office/drawing/2014/main" id="{5893C714-7057-9C96-9083-F71305E434EF}"/>
              </a:ext>
            </a:extLst>
          </p:cNvPr>
          <p:cNvSpPr/>
          <p:nvPr/>
        </p:nvSpPr>
        <p:spPr>
          <a:xfrm rot="5400000">
            <a:off x="5769794" y="4969326"/>
            <a:ext cx="620111" cy="41853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a:extLst>
              <a:ext uri="{FF2B5EF4-FFF2-40B4-BE49-F238E27FC236}">
                <a16:creationId xmlns:a16="http://schemas.microsoft.com/office/drawing/2014/main" id="{797B8F75-B6BD-D04E-526B-12E51169A631}"/>
              </a:ext>
            </a:extLst>
          </p:cNvPr>
          <p:cNvSpPr txBox="1"/>
          <p:nvPr/>
        </p:nvSpPr>
        <p:spPr>
          <a:xfrm>
            <a:off x="9105788" y="5548735"/>
            <a:ext cx="1946367" cy="553998"/>
          </a:xfrm>
          <a:prstGeom prst="rect">
            <a:avLst/>
          </a:prstGeom>
          <a:solidFill>
            <a:srgbClr val="679E2A"/>
          </a:solidFill>
        </p:spPr>
        <p:txBody>
          <a:bodyPr wrap="none" rtlCol="0">
            <a:spAutoFit/>
          </a:bodyPr>
          <a:lstStyle/>
          <a:p>
            <a:r>
              <a:rPr lang="fr-FR" sz="1000" b="1" dirty="0">
                <a:latin typeface="Avenir Next LT Pro" panose="020B0504020202020204" pitchFamily="34" charset="0"/>
              </a:rPr>
              <a:t>Com &gt;&gt; </a:t>
            </a:r>
            <a:br>
              <a:rPr lang="fr-FR" sz="1000" b="1" dirty="0">
                <a:latin typeface="Avenir Next LT Pro" panose="020B0504020202020204" pitchFamily="34" charset="0"/>
              </a:rPr>
            </a:br>
            <a:r>
              <a:rPr lang="fr-FR" sz="1000" b="1" dirty="0">
                <a:latin typeface="Avenir Next LT Pro" panose="020B0504020202020204" pitchFamily="34" charset="0"/>
              </a:rPr>
              <a:t>&gt;Bon pour moi</a:t>
            </a:r>
            <a:br>
              <a:rPr lang="fr-FR" sz="1000" b="1" dirty="0">
                <a:latin typeface="Avenir Next LT Pro" panose="020B0504020202020204" pitchFamily="34" charset="0"/>
              </a:rPr>
            </a:br>
            <a:r>
              <a:rPr lang="fr-FR" sz="1000" b="1" dirty="0">
                <a:latin typeface="Avenir Next LT Pro" panose="020B0504020202020204" pitchFamily="34" charset="0"/>
              </a:rPr>
              <a:t>&gt;Quid campagne générique</a:t>
            </a:r>
          </a:p>
        </p:txBody>
      </p:sp>
      <p:sp>
        <p:nvSpPr>
          <p:cNvPr id="23" name="ZoneTexte 22">
            <a:extLst>
              <a:ext uri="{FF2B5EF4-FFF2-40B4-BE49-F238E27FC236}">
                <a16:creationId xmlns:a16="http://schemas.microsoft.com/office/drawing/2014/main" id="{ACABDB3C-960B-9BB3-3CB2-735269B95B4B}"/>
              </a:ext>
            </a:extLst>
          </p:cNvPr>
          <p:cNvSpPr txBox="1"/>
          <p:nvPr/>
        </p:nvSpPr>
        <p:spPr>
          <a:xfrm>
            <a:off x="9105788" y="3568597"/>
            <a:ext cx="1009685" cy="553998"/>
          </a:xfrm>
          <a:prstGeom prst="rect">
            <a:avLst/>
          </a:prstGeom>
          <a:solidFill>
            <a:srgbClr val="679E2A"/>
          </a:solidFill>
        </p:spPr>
        <p:txBody>
          <a:bodyPr wrap="square" rtlCol="0">
            <a:spAutoFit/>
          </a:bodyPr>
          <a:lstStyle/>
          <a:p>
            <a:r>
              <a:rPr lang="fr-FR" sz="1000" b="1" dirty="0">
                <a:latin typeface="Avenir Next LT Pro" panose="020B0504020202020204" pitchFamily="34" charset="0"/>
              </a:rPr>
              <a:t>Com &gt;&gt; </a:t>
            </a:r>
            <a:r>
              <a:rPr lang="fr-FR" sz="1000" b="1" dirty="0" err="1">
                <a:latin typeface="Avenir Next LT Pro" panose="020B0504020202020204" pitchFamily="34" charset="0"/>
              </a:rPr>
              <a:t>MatchMen</a:t>
            </a:r>
            <a:br>
              <a:rPr lang="fr-FR" sz="1000" b="1" dirty="0">
                <a:latin typeface="Avenir Next LT Pro" panose="020B0504020202020204" pitchFamily="34" charset="0"/>
              </a:rPr>
            </a:br>
            <a:r>
              <a:rPr lang="fr-FR" sz="1000" b="1" dirty="0">
                <a:latin typeface="Avenir Next LT Pro" panose="020B0504020202020204" pitchFamily="34" charset="0"/>
              </a:rPr>
              <a:t>Opé du PAC</a:t>
            </a:r>
          </a:p>
        </p:txBody>
      </p:sp>
      <p:sp>
        <p:nvSpPr>
          <p:cNvPr id="24" name="ZoneTexte 23">
            <a:extLst>
              <a:ext uri="{FF2B5EF4-FFF2-40B4-BE49-F238E27FC236}">
                <a16:creationId xmlns:a16="http://schemas.microsoft.com/office/drawing/2014/main" id="{943F2857-A443-BB05-6423-4DBEEDBD3861}"/>
              </a:ext>
            </a:extLst>
          </p:cNvPr>
          <p:cNvSpPr txBox="1"/>
          <p:nvPr/>
        </p:nvSpPr>
        <p:spPr>
          <a:xfrm>
            <a:off x="6897696" y="3576675"/>
            <a:ext cx="1111187" cy="553998"/>
          </a:xfrm>
          <a:prstGeom prst="rect">
            <a:avLst/>
          </a:prstGeom>
          <a:solidFill>
            <a:srgbClr val="679E2A"/>
          </a:solidFill>
        </p:spPr>
        <p:txBody>
          <a:bodyPr wrap="square" rtlCol="0">
            <a:spAutoFit/>
          </a:bodyPr>
          <a:lstStyle/>
          <a:p>
            <a:r>
              <a:rPr lang="fr-FR" sz="1000" b="1" dirty="0">
                <a:latin typeface="Avenir Next LT Pro" panose="020B0504020202020204" pitchFamily="34" charset="0"/>
              </a:rPr>
              <a:t>Com &gt;&gt; Accessibilité prix MDC</a:t>
            </a:r>
          </a:p>
        </p:txBody>
      </p:sp>
      <p:sp>
        <p:nvSpPr>
          <p:cNvPr id="25" name="ZoneTexte 24">
            <a:extLst>
              <a:ext uri="{FF2B5EF4-FFF2-40B4-BE49-F238E27FC236}">
                <a16:creationId xmlns:a16="http://schemas.microsoft.com/office/drawing/2014/main" id="{DC3E6439-2FD6-1DDE-3D0B-1348320C3403}"/>
              </a:ext>
            </a:extLst>
          </p:cNvPr>
          <p:cNvSpPr txBox="1"/>
          <p:nvPr/>
        </p:nvSpPr>
        <p:spPr>
          <a:xfrm>
            <a:off x="10429397" y="3568597"/>
            <a:ext cx="847509" cy="553998"/>
          </a:xfrm>
          <a:prstGeom prst="rect">
            <a:avLst/>
          </a:prstGeom>
          <a:solidFill>
            <a:srgbClr val="679E2A"/>
          </a:solidFill>
        </p:spPr>
        <p:txBody>
          <a:bodyPr wrap="square" rtlCol="0">
            <a:spAutoFit/>
          </a:bodyPr>
          <a:lstStyle/>
          <a:p>
            <a:r>
              <a:rPr lang="fr-FR" sz="1000" b="1" dirty="0">
                <a:latin typeface="Avenir Next LT Pro" panose="020B0504020202020204" pitchFamily="34" charset="0"/>
              </a:rPr>
              <a:t>Com &gt;&gt; CPNP</a:t>
            </a:r>
            <a:br>
              <a:rPr lang="fr-FR" sz="1000" b="1" dirty="0">
                <a:latin typeface="Avenir Next LT Pro" panose="020B0504020202020204" pitchFamily="34" charset="0"/>
              </a:rPr>
            </a:br>
            <a:r>
              <a:rPr lang="fr-FR" sz="1000" b="1" dirty="0">
                <a:latin typeface="Avenir Next LT Pro" panose="020B0504020202020204" pitchFamily="34" charset="0"/>
              </a:rPr>
              <a:t>PPNP</a:t>
            </a:r>
          </a:p>
        </p:txBody>
      </p:sp>
      <p:sp>
        <p:nvSpPr>
          <p:cNvPr id="26" name="ZoneTexte 25">
            <a:extLst>
              <a:ext uri="{FF2B5EF4-FFF2-40B4-BE49-F238E27FC236}">
                <a16:creationId xmlns:a16="http://schemas.microsoft.com/office/drawing/2014/main" id="{69426C02-BA00-986F-AE9F-C5F2D79B4C53}"/>
              </a:ext>
            </a:extLst>
          </p:cNvPr>
          <p:cNvSpPr txBox="1"/>
          <p:nvPr/>
        </p:nvSpPr>
        <p:spPr>
          <a:xfrm>
            <a:off x="6958637" y="1646421"/>
            <a:ext cx="847509" cy="400110"/>
          </a:xfrm>
          <a:prstGeom prst="rect">
            <a:avLst/>
          </a:prstGeom>
          <a:solidFill>
            <a:srgbClr val="679E2A"/>
          </a:solidFill>
        </p:spPr>
        <p:txBody>
          <a:bodyPr wrap="square" rtlCol="0">
            <a:spAutoFit/>
          </a:bodyPr>
          <a:lstStyle/>
          <a:p>
            <a:r>
              <a:rPr lang="fr-FR" sz="1000" b="1" dirty="0">
                <a:latin typeface="Avenir Next LT Pro" panose="020B0504020202020204" pitchFamily="34" charset="0"/>
              </a:rPr>
              <a:t>Com &gt;&gt; Personae</a:t>
            </a:r>
          </a:p>
        </p:txBody>
      </p:sp>
      <p:sp>
        <p:nvSpPr>
          <p:cNvPr id="6" name="Rectangle : coins arrondis 5">
            <a:extLst>
              <a:ext uri="{FF2B5EF4-FFF2-40B4-BE49-F238E27FC236}">
                <a16:creationId xmlns:a16="http://schemas.microsoft.com/office/drawing/2014/main" id="{7B196689-CD72-4FBD-6B2F-C4E5094AFAB7}"/>
              </a:ext>
            </a:extLst>
          </p:cNvPr>
          <p:cNvSpPr/>
          <p:nvPr/>
        </p:nvSpPr>
        <p:spPr>
          <a:xfrm>
            <a:off x="6984524" y="5586110"/>
            <a:ext cx="1419023" cy="411958"/>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DIGITAL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prstClr val="black"/>
                </a:solidFill>
                <a:effectLst/>
                <a:uLnTx/>
                <a:uFillTx/>
                <a:latin typeface="Avenir Next LT Pro" panose="020B0504020202020204" pitchFamily="34" charset="0"/>
              </a:rPr>
              <a:t>Campagne image</a:t>
            </a:r>
          </a:p>
        </p:txBody>
      </p:sp>
      <p:sp>
        <p:nvSpPr>
          <p:cNvPr id="7" name="Rectangle : coins arrondis 6">
            <a:extLst>
              <a:ext uri="{FF2B5EF4-FFF2-40B4-BE49-F238E27FC236}">
                <a16:creationId xmlns:a16="http://schemas.microsoft.com/office/drawing/2014/main" id="{56CF7467-6C39-5662-8E8E-91D4B0C37DF6}"/>
              </a:ext>
            </a:extLst>
          </p:cNvPr>
          <p:cNvSpPr/>
          <p:nvPr/>
        </p:nvSpPr>
        <p:spPr>
          <a:xfrm>
            <a:off x="9148805" y="6148487"/>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PODCAST</a:t>
            </a:r>
          </a:p>
        </p:txBody>
      </p:sp>
      <p:sp>
        <p:nvSpPr>
          <p:cNvPr id="8" name="Rectangle : coins arrondis 7">
            <a:extLst>
              <a:ext uri="{FF2B5EF4-FFF2-40B4-BE49-F238E27FC236}">
                <a16:creationId xmlns:a16="http://schemas.microsoft.com/office/drawing/2014/main" id="{4B8DDB22-1EB9-3D49-6BFA-69BDD358C899}"/>
              </a:ext>
            </a:extLst>
          </p:cNvPr>
          <p:cNvSpPr/>
          <p:nvPr/>
        </p:nvSpPr>
        <p:spPr>
          <a:xfrm>
            <a:off x="10097653" y="6148486"/>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RS</a:t>
            </a:r>
          </a:p>
        </p:txBody>
      </p:sp>
      <p:sp>
        <p:nvSpPr>
          <p:cNvPr id="11" name="Rectangle : coins arrondis 10">
            <a:extLst>
              <a:ext uri="{FF2B5EF4-FFF2-40B4-BE49-F238E27FC236}">
                <a16:creationId xmlns:a16="http://schemas.microsoft.com/office/drawing/2014/main" id="{7E2A9939-7086-4E0C-7C58-E1547EDE9F4D}"/>
              </a:ext>
            </a:extLst>
          </p:cNvPr>
          <p:cNvSpPr/>
          <p:nvPr/>
        </p:nvSpPr>
        <p:spPr>
          <a:xfrm>
            <a:off x="6424132" y="4261217"/>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RADIO</a:t>
            </a:r>
          </a:p>
        </p:txBody>
      </p:sp>
      <p:sp>
        <p:nvSpPr>
          <p:cNvPr id="12" name="Rectangle : coins arrondis 11">
            <a:extLst>
              <a:ext uri="{FF2B5EF4-FFF2-40B4-BE49-F238E27FC236}">
                <a16:creationId xmlns:a16="http://schemas.microsoft.com/office/drawing/2014/main" id="{03373ECD-FC92-4D9C-E589-E10625317A8F}"/>
              </a:ext>
            </a:extLst>
          </p:cNvPr>
          <p:cNvSpPr/>
          <p:nvPr/>
        </p:nvSpPr>
        <p:spPr>
          <a:xfrm>
            <a:off x="7475834" y="4254832"/>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AFFICHAGE</a:t>
            </a:r>
          </a:p>
        </p:txBody>
      </p:sp>
      <p:sp>
        <p:nvSpPr>
          <p:cNvPr id="13" name="Rectangle : coins arrondis 12">
            <a:extLst>
              <a:ext uri="{FF2B5EF4-FFF2-40B4-BE49-F238E27FC236}">
                <a16:creationId xmlns:a16="http://schemas.microsoft.com/office/drawing/2014/main" id="{CDC095ED-45A0-AFDE-0A90-F2E70A619085}"/>
              </a:ext>
            </a:extLst>
          </p:cNvPr>
          <p:cNvSpPr/>
          <p:nvPr/>
        </p:nvSpPr>
        <p:spPr>
          <a:xfrm>
            <a:off x="6954100" y="4515643"/>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DIGITAL</a:t>
            </a:r>
          </a:p>
        </p:txBody>
      </p:sp>
      <p:sp>
        <p:nvSpPr>
          <p:cNvPr id="14" name="ZoneTexte 13">
            <a:extLst>
              <a:ext uri="{FF2B5EF4-FFF2-40B4-BE49-F238E27FC236}">
                <a16:creationId xmlns:a16="http://schemas.microsoft.com/office/drawing/2014/main" id="{B5A7081E-6945-7A01-8991-3B70265A5342}"/>
              </a:ext>
            </a:extLst>
          </p:cNvPr>
          <p:cNvSpPr txBox="1"/>
          <p:nvPr/>
        </p:nvSpPr>
        <p:spPr>
          <a:xfrm>
            <a:off x="11344491" y="3576675"/>
            <a:ext cx="847509" cy="400110"/>
          </a:xfrm>
          <a:prstGeom prst="rect">
            <a:avLst/>
          </a:prstGeom>
          <a:solidFill>
            <a:srgbClr val="679E2A"/>
          </a:solidFill>
        </p:spPr>
        <p:txBody>
          <a:bodyPr wrap="square" rtlCol="0">
            <a:spAutoFit/>
          </a:bodyPr>
          <a:lstStyle/>
          <a:p>
            <a:r>
              <a:rPr lang="fr-FR" sz="1000" b="1" dirty="0">
                <a:latin typeface="Avenir Next LT Pro" panose="020B0504020202020204" pitchFamily="34" charset="0"/>
              </a:rPr>
              <a:t>Com &gt;&gt; TOTEM</a:t>
            </a:r>
          </a:p>
        </p:txBody>
      </p:sp>
      <p:sp>
        <p:nvSpPr>
          <p:cNvPr id="15" name="Rectangle : coins arrondis 14">
            <a:extLst>
              <a:ext uri="{FF2B5EF4-FFF2-40B4-BE49-F238E27FC236}">
                <a16:creationId xmlns:a16="http://schemas.microsoft.com/office/drawing/2014/main" id="{8962E539-8B97-5132-B59C-7D8B9401194E}"/>
              </a:ext>
            </a:extLst>
          </p:cNvPr>
          <p:cNvSpPr/>
          <p:nvPr/>
        </p:nvSpPr>
        <p:spPr>
          <a:xfrm>
            <a:off x="9232950" y="4187701"/>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RADIO</a:t>
            </a:r>
          </a:p>
        </p:txBody>
      </p:sp>
      <p:sp>
        <p:nvSpPr>
          <p:cNvPr id="16" name="Rectangle : coins arrondis 15">
            <a:extLst>
              <a:ext uri="{FF2B5EF4-FFF2-40B4-BE49-F238E27FC236}">
                <a16:creationId xmlns:a16="http://schemas.microsoft.com/office/drawing/2014/main" id="{9D28623F-32C2-F1B5-1E03-C9EE8F8AD0DA}"/>
              </a:ext>
            </a:extLst>
          </p:cNvPr>
          <p:cNvSpPr/>
          <p:nvPr/>
        </p:nvSpPr>
        <p:spPr>
          <a:xfrm>
            <a:off x="10170191" y="4180662"/>
            <a:ext cx="864703" cy="207679"/>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AFFICHAGE</a:t>
            </a:r>
          </a:p>
        </p:txBody>
      </p:sp>
      <p:sp>
        <p:nvSpPr>
          <p:cNvPr id="17" name="Rectangle : coins arrondis 16">
            <a:extLst>
              <a:ext uri="{FF2B5EF4-FFF2-40B4-BE49-F238E27FC236}">
                <a16:creationId xmlns:a16="http://schemas.microsoft.com/office/drawing/2014/main" id="{C86D16AC-CA1A-E506-B6B9-97514E9606BD}"/>
              </a:ext>
            </a:extLst>
          </p:cNvPr>
          <p:cNvSpPr/>
          <p:nvPr/>
        </p:nvSpPr>
        <p:spPr>
          <a:xfrm>
            <a:off x="9683121" y="4481814"/>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DIGITAL</a:t>
            </a:r>
          </a:p>
        </p:txBody>
      </p:sp>
      <p:sp>
        <p:nvSpPr>
          <p:cNvPr id="18" name="Rectangle : coins arrondis 17">
            <a:extLst>
              <a:ext uri="{FF2B5EF4-FFF2-40B4-BE49-F238E27FC236}">
                <a16:creationId xmlns:a16="http://schemas.microsoft.com/office/drawing/2014/main" id="{B01BF830-F121-773E-7537-B920AA4CC97B}"/>
              </a:ext>
            </a:extLst>
          </p:cNvPr>
          <p:cNvSpPr/>
          <p:nvPr/>
        </p:nvSpPr>
        <p:spPr>
          <a:xfrm>
            <a:off x="11344491" y="4023582"/>
            <a:ext cx="864703" cy="400110"/>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FULL MEDIA</a:t>
            </a:r>
          </a:p>
        </p:txBody>
      </p:sp>
      <p:sp>
        <p:nvSpPr>
          <p:cNvPr id="27" name="Rectangle : coins arrondis 26">
            <a:extLst>
              <a:ext uri="{FF2B5EF4-FFF2-40B4-BE49-F238E27FC236}">
                <a16:creationId xmlns:a16="http://schemas.microsoft.com/office/drawing/2014/main" id="{366B1CE5-CB25-E52A-EAE3-001C825C51BA}"/>
              </a:ext>
            </a:extLst>
          </p:cNvPr>
          <p:cNvSpPr/>
          <p:nvPr/>
        </p:nvSpPr>
        <p:spPr>
          <a:xfrm>
            <a:off x="9148805" y="6410102"/>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EVENT</a:t>
            </a:r>
          </a:p>
        </p:txBody>
      </p:sp>
      <p:sp>
        <p:nvSpPr>
          <p:cNvPr id="28" name="Rectangle : coins arrondis 27">
            <a:extLst>
              <a:ext uri="{FF2B5EF4-FFF2-40B4-BE49-F238E27FC236}">
                <a16:creationId xmlns:a16="http://schemas.microsoft.com/office/drawing/2014/main" id="{78AC360F-6CFB-CC15-ADE9-225D44C5C549}"/>
              </a:ext>
            </a:extLst>
          </p:cNvPr>
          <p:cNvSpPr/>
          <p:nvPr/>
        </p:nvSpPr>
        <p:spPr>
          <a:xfrm>
            <a:off x="9148805" y="6649649"/>
            <a:ext cx="864703" cy="208351"/>
          </a:xfrm>
          <a:prstGeom prst="roundRect">
            <a:avLst/>
          </a:prstGeom>
          <a:noFill/>
          <a:ln w="19050">
            <a:solidFill>
              <a:srgbClr val="ECB64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900" b="1" dirty="0">
                <a:solidFill>
                  <a:prstClr val="black"/>
                </a:solidFill>
                <a:latin typeface="Avenir Next LT Pro" panose="020B0504020202020204" pitchFamily="34" charset="0"/>
              </a:rPr>
              <a:t>AFFICHAGE</a:t>
            </a:r>
          </a:p>
        </p:txBody>
      </p:sp>
    </p:spTree>
    <p:extLst>
      <p:ext uri="{BB962C8B-B14F-4D97-AF65-F5344CB8AC3E}">
        <p14:creationId xmlns:p14="http://schemas.microsoft.com/office/powerpoint/2010/main" val="21188066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AC0E-04F1-CD79-D517-AFD004BA158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3A2253C-2871-4800-FD7B-F4A35D6FDDB1}"/>
              </a:ext>
            </a:extLst>
          </p:cNvPr>
          <p:cNvSpPr>
            <a:spLocks noGrp="1"/>
          </p:cNvSpPr>
          <p:nvPr>
            <p:ph type="ctrTitle"/>
          </p:nvPr>
        </p:nvSpPr>
        <p:spPr>
          <a:xfrm>
            <a:off x="300036" y="2562598"/>
            <a:ext cx="11591925" cy="893036"/>
          </a:xfrm>
        </p:spPr>
        <p:txBody>
          <a:bodyPr/>
          <a:lstStyle/>
          <a:p>
            <a:r>
              <a:rPr lang="fr-FR" sz="4800" b="0" dirty="0">
                <a:latin typeface="Georgia" panose="02040502050405020303" pitchFamily="18" charset="0"/>
                <a:ea typeface="Tahoma" panose="020B0604030504040204" pitchFamily="34" charset="0"/>
                <a:cs typeface="Tahoma" panose="020B0604030504040204" pitchFamily="34" charset="0"/>
              </a:rPr>
              <a:t>Ecriture photo évocatrice </a:t>
            </a:r>
            <a:br>
              <a:rPr lang="fr-FR" sz="4800" b="0" dirty="0">
                <a:latin typeface="Georgia" panose="02040502050405020303" pitchFamily="18" charset="0"/>
                <a:ea typeface="Tahoma" panose="020B0604030504040204" pitchFamily="34" charset="0"/>
                <a:cs typeface="Tahoma" panose="020B0604030504040204" pitchFamily="34" charset="0"/>
              </a:rPr>
            </a:br>
            <a:r>
              <a:rPr lang="fr-FR" sz="5400" dirty="0">
                <a:ea typeface="+mj-ea"/>
                <a:cs typeface="+mj-cs"/>
              </a:rPr>
              <a:t>Expression 1</a:t>
            </a:r>
            <a:br>
              <a:rPr lang="fr-FR" sz="5400" dirty="0">
                <a:ea typeface="+mj-ea"/>
                <a:cs typeface="+mj-cs"/>
              </a:rPr>
            </a:br>
            <a:r>
              <a:rPr kumimoji="0" lang="fr-FR" sz="4000" b="1" i="0" u="none" strike="noStrike" kern="1200" cap="none" spc="0" normalizeH="0" baseline="0" noProof="0" dirty="0">
                <a:ln>
                  <a:noFill/>
                </a:ln>
                <a:effectLst/>
                <a:uLnTx/>
                <a:uFillTx/>
                <a:ea typeface="+mj-ea"/>
                <a:cs typeface="+mj-cs"/>
              </a:rPr>
              <a:t>Origines</a:t>
            </a:r>
            <a:br>
              <a:rPr lang="fr-FR" dirty="0"/>
            </a:br>
            <a:endParaRPr lang="fr-FR" dirty="0"/>
          </a:p>
        </p:txBody>
      </p:sp>
    </p:spTree>
    <p:extLst>
      <p:ext uri="{BB962C8B-B14F-4D97-AF65-F5344CB8AC3E}">
        <p14:creationId xmlns:p14="http://schemas.microsoft.com/office/powerpoint/2010/main" val="174927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9F4E9-898B-1FBC-4433-1E787D3A950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8FEB9A2-7BD0-AAD9-0332-D4482320F6F9}"/>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nourriture, plat, tomates farcies, légume&#10;&#10;Description générée automatiquement">
            <a:extLst>
              <a:ext uri="{FF2B5EF4-FFF2-40B4-BE49-F238E27FC236}">
                <a16:creationId xmlns:a16="http://schemas.microsoft.com/office/drawing/2014/main" id="{2983C068-2247-4B0A-FE1C-45BA826A52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6143573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D72D7-2759-F185-CF8B-C320BCF26D4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1E0F27F-DF8F-8791-9197-9EEBE9222BA6}"/>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nourriture, produits de boulangerie, assiette, Snack&#10;&#10;Description générée automatiquement">
            <a:extLst>
              <a:ext uri="{FF2B5EF4-FFF2-40B4-BE49-F238E27FC236}">
                <a16:creationId xmlns:a16="http://schemas.microsoft.com/office/drawing/2014/main" id="{FDD71852-C145-1F7E-0205-5DF67259BA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5963492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8EB83-78BD-B743-44AA-53B9CA15F25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7C288C6-FCE4-8D0F-7B08-09C020763535}"/>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Ecriture photo évocatrice </a:t>
            </a:r>
            <a:b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Expression 2</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G</a:t>
            </a:r>
            <a:r>
              <a:rPr lang="fr-FR" sz="4800" dirty="0">
                <a:latin typeface="Playfair Display" panose="00000500000000000000" pitchFamily="2" charset="0"/>
                <a:ea typeface="+mj-ea"/>
                <a:cs typeface="+mj-cs"/>
              </a:rPr>
              <a:t>e</a:t>
            </a:r>
            <a:r>
              <a:rPr kumimoji="0" lang="fr-FR" sz="4800" b="1" i="0" u="none" strike="noStrike" kern="1200" cap="none" spc="0" normalizeH="0" baseline="0" noProof="0" dirty="0" err="1">
                <a:ln>
                  <a:noFill/>
                </a:ln>
                <a:effectLst/>
                <a:uLnTx/>
                <a:uFillTx/>
                <a:latin typeface="Playfair Display" panose="00000500000000000000" pitchFamily="2" charset="0"/>
                <a:ea typeface="+mj-ea"/>
                <a:cs typeface="+mj-cs"/>
              </a:rPr>
              <a:t>ste</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82661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5E38A-1628-EA4C-2559-97E8398283B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ABD7510-E0AA-0F44-A26E-336281EBD55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at, nourriture, tomates farcies, personne&#10;&#10;Description générée automatiquement">
            <a:extLst>
              <a:ext uri="{FF2B5EF4-FFF2-40B4-BE49-F238E27FC236}">
                <a16:creationId xmlns:a16="http://schemas.microsoft.com/office/drawing/2014/main" id="{6DC861D9-C95B-427A-EE2A-0107B4C490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420569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4F4A8-4F14-3FA6-8A1D-D8DB0CC4FE2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F618ABD-5963-93B1-6A36-8F650532286E}"/>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nourriture, produits de boulangerie, Art culinaire, assiette&#10;&#10;Description générée automatiquement">
            <a:extLst>
              <a:ext uri="{FF2B5EF4-FFF2-40B4-BE49-F238E27FC236}">
                <a16:creationId xmlns:a16="http://schemas.microsoft.com/office/drawing/2014/main" id="{BD0220C1-29DB-EFFA-CB63-1DA0DC07FB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40294466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34ADA-0416-09FC-1A2F-483BD218130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8C1535E-3634-14A3-A90B-40DD435F403B}"/>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Ecriture photo évocatrice </a:t>
            </a:r>
            <a:b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Expression 3</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Porté par le pro</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698261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BB746-DA4A-2AAC-34A2-583DCBAD1D2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3C14A75-0580-5193-DA29-5E21E85BE6F8}"/>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at, nourriture, tomates farcies, personne&#10;&#10;Description générée automatiquement">
            <a:extLst>
              <a:ext uri="{FF2B5EF4-FFF2-40B4-BE49-F238E27FC236}">
                <a16:creationId xmlns:a16="http://schemas.microsoft.com/office/drawing/2014/main" id="{1CDCBCC8-97DF-C875-AD5B-688CAD526D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1451770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55FC0-63E1-89B8-655A-83019B92FAA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92CFE20-6828-42FC-D69C-51985C257B66}"/>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personne, dessert, produits de boulangerie, Snack&#10;&#10;Description générée automatiquement">
            <a:extLst>
              <a:ext uri="{FF2B5EF4-FFF2-40B4-BE49-F238E27FC236}">
                <a16:creationId xmlns:a16="http://schemas.microsoft.com/office/drawing/2014/main" id="{2F4AFA54-D2D1-3907-972D-060A85E380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5896077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70E3F-1846-1569-D645-6D8849E858D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4454CA1-6777-90CC-6073-EBF172FD59DE}"/>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de lancement</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1</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685906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A5E0CED-50F4-31F6-9841-16650DE64A6B}"/>
              </a:ext>
            </a:extLst>
          </p:cNvPr>
          <p:cNvSpPr txBox="1"/>
          <p:nvPr/>
        </p:nvSpPr>
        <p:spPr>
          <a:xfrm>
            <a:off x="852853" y="3095536"/>
            <a:ext cx="9596072" cy="1477328"/>
          </a:xfrm>
          <a:prstGeom prst="rect">
            <a:avLst/>
          </a:prstGeom>
          <a:noFill/>
        </p:spPr>
        <p:txBody>
          <a:bodyPr wrap="square">
            <a:spAutoFit/>
          </a:bodyPr>
          <a:lstStyle/>
          <a:p>
            <a:r>
              <a:rPr lang="fr-FR" b="1" dirty="0">
                <a:latin typeface="Avenir Next LT Pro" panose="020B0504020202020204" pitchFamily="34" charset="0"/>
              </a:rPr>
              <a:t>Mettre en lumière l’arrivée des produits Carrefour à petits prix chez Supermarché Match</a:t>
            </a:r>
            <a:r>
              <a:rPr lang="fr-FR" dirty="0">
                <a:latin typeface="Avenir Next LT Pro" panose="020B0504020202020204" pitchFamily="34" charset="0"/>
              </a:rPr>
              <a:t> et comment cela permet aux clients </a:t>
            </a:r>
            <a:r>
              <a:rPr lang="fr-FR" b="1" dirty="0">
                <a:latin typeface="Avenir Next LT Pro" panose="020B0504020202020204" pitchFamily="34" charset="0"/>
              </a:rPr>
              <a:t>de préserver leur pouvoir d’achat </a:t>
            </a:r>
            <a:r>
              <a:rPr lang="fr-FR" dirty="0">
                <a:latin typeface="Avenir Next LT Pro" panose="020B0504020202020204" pitchFamily="34" charset="0"/>
              </a:rPr>
              <a:t>tout en continuant à profiter de produits frais et de qualité.</a:t>
            </a:r>
          </a:p>
          <a:p>
            <a:endParaRPr lang="fr-FR" dirty="0">
              <a:latin typeface="Avenir Next LT Pro" panose="020B0504020202020204" pitchFamily="34" charset="0"/>
            </a:endParaRPr>
          </a:p>
          <a:p>
            <a:endParaRPr lang="fr-FR" dirty="0">
              <a:latin typeface="Avenir Next LT Pro" panose="020B0504020202020204" pitchFamily="34" charset="0"/>
            </a:endParaRPr>
          </a:p>
        </p:txBody>
      </p:sp>
      <p:sp>
        <p:nvSpPr>
          <p:cNvPr id="7" name="Rectangle 6">
            <a:extLst>
              <a:ext uri="{FF2B5EF4-FFF2-40B4-BE49-F238E27FC236}">
                <a16:creationId xmlns:a16="http://schemas.microsoft.com/office/drawing/2014/main" id="{E5B72E7A-D738-9FF3-6683-A87E4837DC62}"/>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8" name="Espace réservé du contenu 2">
            <a:extLst>
              <a:ext uri="{FF2B5EF4-FFF2-40B4-BE49-F238E27FC236}">
                <a16:creationId xmlns:a16="http://schemas.microsoft.com/office/drawing/2014/main" id="{80F8527F-587D-78A7-15CB-8D8A226FC056}"/>
              </a:ext>
            </a:extLst>
          </p:cNvPr>
          <p:cNvSpPr txBox="1">
            <a:spLocks/>
          </p:cNvSpPr>
          <p:nvPr/>
        </p:nvSpPr>
        <p:spPr>
          <a:xfrm>
            <a:off x="852853" y="909841"/>
            <a:ext cx="10700972"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Déployer l’offre Carrefour</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Valoriser le gain en pouvoir d‘achat</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9" name="Rectangle 8">
            <a:extLst>
              <a:ext uri="{FF2B5EF4-FFF2-40B4-BE49-F238E27FC236}">
                <a16:creationId xmlns:a16="http://schemas.microsoft.com/office/drawing/2014/main" id="{D153AC0A-BBB3-59EC-24E6-3530E32531E9}"/>
              </a:ext>
            </a:extLst>
          </p:cNvPr>
          <p:cNvSpPr/>
          <p:nvPr/>
        </p:nvSpPr>
        <p:spPr>
          <a:xfrm>
            <a:off x="1866247" y="4572864"/>
            <a:ext cx="7843101" cy="14088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FD34BF77-3D1F-ACC5-0494-767D5DD67BD9}"/>
              </a:ext>
            </a:extLst>
          </p:cNvPr>
          <p:cNvSpPr txBox="1"/>
          <p:nvPr/>
        </p:nvSpPr>
        <p:spPr>
          <a:xfrm>
            <a:off x="2432380" y="4677139"/>
            <a:ext cx="7276968" cy="1200329"/>
          </a:xfrm>
          <a:prstGeom prst="rect">
            <a:avLst/>
          </a:prstGeom>
          <a:noFill/>
        </p:spPr>
        <p:txBody>
          <a:bodyPr wrap="square">
            <a:spAutoFit/>
          </a:bodyPr>
          <a:lstStyle/>
          <a:p>
            <a:r>
              <a:rPr lang="fr-FR" sz="1800" b="1" i="1" dirty="0">
                <a:solidFill>
                  <a:schemeClr val="bg1"/>
                </a:solidFill>
                <a:latin typeface="Avenir Next LT Pro" panose="020B0504020202020204" pitchFamily="34" charset="0"/>
              </a:rPr>
              <a:t>Dispositif 360° </a:t>
            </a:r>
          </a:p>
          <a:p>
            <a:r>
              <a:rPr lang="fr-FR" b="1" i="1" dirty="0">
                <a:solidFill>
                  <a:schemeClr val="bg1"/>
                </a:solidFill>
                <a:latin typeface="Avenir Next LT Pro" panose="020B0504020202020204" pitchFamily="34" charset="0"/>
              </a:rPr>
              <a:t>Déclinaison exemples produits</a:t>
            </a:r>
            <a:br>
              <a:rPr lang="fr-FR" b="1" i="1" dirty="0">
                <a:solidFill>
                  <a:schemeClr val="bg1"/>
                </a:solidFill>
                <a:latin typeface="Avenir Next LT Pro" panose="020B0504020202020204" pitchFamily="34" charset="0"/>
              </a:rPr>
            </a:br>
            <a:endParaRPr lang="fr-FR" b="1" i="1" dirty="0">
              <a:solidFill>
                <a:schemeClr val="bg1"/>
              </a:solidFill>
              <a:latin typeface="Avenir Next LT Pro" panose="020B0504020202020204" pitchFamily="34" charset="0"/>
            </a:endParaRPr>
          </a:p>
          <a:p>
            <a:r>
              <a:rPr lang="fr-FR" sz="1800" b="1" i="1" dirty="0">
                <a:solidFill>
                  <a:schemeClr val="bg1"/>
                </a:solidFill>
                <a:latin typeface="Avenir Next LT Pro" panose="020B0504020202020204" pitchFamily="34" charset="0"/>
                <a:sym typeface="Wingdings" panose="05000000000000000000" pitchFamily="2" charset="2"/>
              </a:rPr>
              <a:t> Film pub MDC</a:t>
            </a:r>
            <a:endParaRPr lang="fr-FR" sz="1800" i="1" dirty="0">
              <a:solidFill>
                <a:srgbClr val="0F0F0F"/>
              </a:solidFill>
              <a:latin typeface="Avenir Next LT Pro" panose="020B0504020202020204" pitchFamily="34" charset="0"/>
            </a:endParaRPr>
          </a:p>
        </p:txBody>
      </p:sp>
    </p:spTree>
    <p:extLst>
      <p:ext uri="{BB962C8B-B14F-4D97-AF65-F5344CB8AC3E}">
        <p14:creationId xmlns:p14="http://schemas.microsoft.com/office/powerpoint/2010/main" val="19372537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B61FB-4325-EEB2-9D76-EC5FAB8853D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44A8963-DD7A-E2C6-786F-12EA01A14CF9}"/>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at, nourriture, tomates farcies, texte&#10;&#10;Description générée automatiquement">
            <a:extLst>
              <a:ext uri="{FF2B5EF4-FFF2-40B4-BE49-F238E27FC236}">
                <a16:creationId xmlns:a16="http://schemas.microsoft.com/office/drawing/2014/main" id="{E0D772C9-FAC9-1CBA-A12A-FD033E2BCE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15191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54901-232C-3FB8-F896-AA71A50BBAD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3E70A53-80DB-7EDF-C02E-241D60AA005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6E7E2388-EC20-541C-C0FC-0A71EACB81EB}"/>
              </a:ext>
            </a:extLst>
          </p:cNvPr>
          <p:cNvPicPr>
            <a:picLocks noChangeAspect="1"/>
          </p:cNvPicPr>
          <p:nvPr/>
        </p:nvPicPr>
        <p:blipFill>
          <a:blip r:embed="rId2"/>
          <a:stretch>
            <a:fillRect/>
          </a:stretch>
        </p:blipFill>
        <p:spPr>
          <a:xfrm>
            <a:off x="0" y="-1609786"/>
            <a:ext cx="12192000" cy="10077572"/>
          </a:xfrm>
          <a:prstGeom prst="rect">
            <a:avLst/>
          </a:prstGeom>
        </p:spPr>
      </p:pic>
    </p:spTree>
    <p:extLst>
      <p:ext uri="{BB962C8B-B14F-4D97-AF65-F5344CB8AC3E}">
        <p14:creationId xmlns:p14="http://schemas.microsoft.com/office/powerpoint/2010/main" val="2116603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F1D78-D2D4-ACA7-E7E4-EC7091F1615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05D9D97-EAF1-4167-CF2D-1CCD7D2E29CE}"/>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plat, nourriture, légume&#10;&#10;Description générée automatiquement">
            <a:extLst>
              <a:ext uri="{FF2B5EF4-FFF2-40B4-BE49-F238E27FC236}">
                <a16:creationId xmlns:a16="http://schemas.microsoft.com/office/drawing/2014/main" id="{1E54619C-9FC3-B6E2-AF37-D515E926A6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2465132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D188F-93EB-FCEC-ADEA-EEF9F449CAE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F0682E7-5F41-5188-D36E-E346276B138A}"/>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plein air, Panneau d’affichage, ciel&#10;&#10;Description générée automatiquement">
            <a:extLst>
              <a:ext uri="{FF2B5EF4-FFF2-40B4-BE49-F238E27FC236}">
                <a16:creationId xmlns:a16="http://schemas.microsoft.com/office/drawing/2014/main" id="{444412DC-66A3-A96B-E2AB-B329D6250653}"/>
              </a:ext>
            </a:extLst>
          </p:cNvPr>
          <p:cNvPicPr>
            <a:picLocks noChangeAspect="1"/>
          </p:cNvPicPr>
          <p:nvPr/>
        </p:nvPicPr>
        <p:blipFill>
          <a:blip r:embed="rId2"/>
          <a:stretch>
            <a:fillRect/>
          </a:stretch>
        </p:blipFill>
        <p:spPr>
          <a:xfrm>
            <a:off x="0" y="-1609786"/>
            <a:ext cx="12192000" cy="10077572"/>
          </a:xfrm>
          <a:prstGeom prst="rect">
            <a:avLst/>
          </a:prstGeom>
        </p:spPr>
      </p:pic>
    </p:spTree>
    <p:extLst>
      <p:ext uri="{BB962C8B-B14F-4D97-AF65-F5344CB8AC3E}">
        <p14:creationId xmlns:p14="http://schemas.microsoft.com/office/powerpoint/2010/main" val="3436089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314A1-E3D0-83F8-79E4-0B456085C6A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BAB83B9-9D48-2EA7-C483-D9D50478E2F2}"/>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nourriture, plat, tomates farcies&#10;&#10;Description générée automatiquement">
            <a:extLst>
              <a:ext uri="{FF2B5EF4-FFF2-40B4-BE49-F238E27FC236}">
                <a16:creationId xmlns:a16="http://schemas.microsoft.com/office/drawing/2014/main" id="{C8AA0851-3451-535D-48FB-7105379260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3219959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D3D51-DE7B-4C48-D3A3-00DB2F1E3FA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29E32EE-F546-51C2-D07A-039C0CE3824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plein air, Panneau d’affichage, arbre&#10;&#10;Description générée automatiquement">
            <a:extLst>
              <a:ext uri="{FF2B5EF4-FFF2-40B4-BE49-F238E27FC236}">
                <a16:creationId xmlns:a16="http://schemas.microsoft.com/office/drawing/2014/main" id="{B9F4D5A7-B510-6489-68D1-BBBE53B2EE2F}"/>
              </a:ext>
            </a:extLst>
          </p:cNvPr>
          <p:cNvPicPr>
            <a:picLocks noChangeAspect="1"/>
          </p:cNvPicPr>
          <p:nvPr/>
        </p:nvPicPr>
        <p:blipFill>
          <a:blip r:embed="rId2"/>
          <a:stretch>
            <a:fillRect/>
          </a:stretch>
        </p:blipFill>
        <p:spPr>
          <a:xfrm>
            <a:off x="0" y="-1609786"/>
            <a:ext cx="12192000" cy="10077572"/>
          </a:xfrm>
          <a:prstGeom prst="rect">
            <a:avLst/>
          </a:prstGeom>
        </p:spPr>
      </p:pic>
    </p:spTree>
    <p:extLst>
      <p:ext uri="{BB962C8B-B14F-4D97-AF65-F5344CB8AC3E}">
        <p14:creationId xmlns:p14="http://schemas.microsoft.com/office/powerpoint/2010/main" val="4370175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F651C-F6AD-EF34-8676-D2F3DE5F39C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10A13FE-5755-C9D5-0308-7C9A9B5F28C3}"/>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dessert, produits de boulangerie, Snack&#10;&#10;Description générée automatiquement">
            <a:extLst>
              <a:ext uri="{FF2B5EF4-FFF2-40B4-BE49-F238E27FC236}">
                <a16:creationId xmlns:a16="http://schemas.microsoft.com/office/drawing/2014/main" id="{79B14175-38E0-1EF4-069A-851F4E8358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8586037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25EC4-A6EC-3F6B-05CF-C3C13BD743A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A149E94-CE3E-7DDC-D8E9-A6B88522ECB9}"/>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nourriture, personne&#10;&#10;Description générée automatiquement">
            <a:extLst>
              <a:ext uri="{FF2B5EF4-FFF2-40B4-BE49-F238E27FC236}">
                <a16:creationId xmlns:a16="http://schemas.microsoft.com/office/drawing/2014/main" id="{2FC76560-6E45-D8DC-7A5B-B8E0EDBDDA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2846663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C0041-A7E7-0455-22BD-73156EE2221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7A558E4-FB89-9081-D340-22F8D4C0A6B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nourriture, Snack, dessert&#10;&#10;Description générée automatiquement">
            <a:extLst>
              <a:ext uri="{FF2B5EF4-FFF2-40B4-BE49-F238E27FC236}">
                <a16:creationId xmlns:a16="http://schemas.microsoft.com/office/drawing/2014/main" id="{F3ADBF56-2BFF-753F-EEFF-505E4001C1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5326316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02089-C6AD-FB13-F60C-9C6B5FEF63A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0873243-AF43-774F-E06B-72DF6FE68F8B}"/>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de lancement</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2</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3013129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A74F-B46B-D442-A0D3-4C7F52AEAEDF}"/>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6AB4AA8-3780-A3F7-427E-7C6701C1FEF5}"/>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531C0A3C-7E96-4DE1-9D6E-246C44D87EFE}"/>
              </a:ext>
            </a:extLst>
          </p:cNvPr>
          <p:cNvSpPr>
            <a:spLocks noGrp="1"/>
          </p:cNvSpPr>
          <p:nvPr>
            <p:ph type="title"/>
          </p:nvPr>
        </p:nvSpPr>
        <p:spPr>
          <a:xfrm>
            <a:off x="300038" y="301454"/>
            <a:ext cx="11591924" cy="758439"/>
          </a:xfrm>
        </p:spPr>
        <p:txBody>
          <a:bodyPr/>
          <a:lstStyle/>
          <a:p>
            <a:r>
              <a:rPr lang="fr-FR" dirty="0"/>
              <a:t>L’album de famille</a:t>
            </a:r>
          </a:p>
        </p:txBody>
      </p:sp>
      <p:sp>
        <p:nvSpPr>
          <p:cNvPr id="3" name="Espace réservé du contenu 2">
            <a:extLst>
              <a:ext uri="{FF2B5EF4-FFF2-40B4-BE49-F238E27FC236}">
                <a16:creationId xmlns:a16="http://schemas.microsoft.com/office/drawing/2014/main" id="{0D1FE099-4512-BD7B-CD03-6C31B7F750E6}"/>
              </a:ext>
            </a:extLst>
          </p:cNvPr>
          <p:cNvSpPr>
            <a:spLocks noGrp="1"/>
          </p:cNvSpPr>
          <p:nvPr>
            <p:ph idx="1"/>
          </p:nvPr>
        </p:nvSpPr>
        <p:spPr>
          <a:xfrm>
            <a:off x="300038" y="1415143"/>
            <a:ext cx="6434137" cy="4417246"/>
          </a:xfrm>
        </p:spPr>
        <p:txBody>
          <a:bodyPr/>
          <a:lstStyle/>
          <a:p>
            <a:pPr algn="just"/>
            <a:r>
              <a:rPr lang="fr-FR" sz="1400" i="1" kern="100" dirty="0">
                <a:effectLst/>
                <a:latin typeface="Cambria" panose="02040503050406030204" pitchFamily="18" charset="0"/>
                <a:ea typeface="Aptos" panose="020B0004020202020204" pitchFamily="34" charset="0"/>
                <a:cs typeface="Times New Roman (Corps CS)"/>
              </a:rPr>
              <a:t>Une famille est assise dans le canapé du salon. Les enfants sont sur leur smartphone tandis que les parents feuillètent l’album de famille. La caméra est rivée sur les parents sans que l’on distingue les photos de l’album.</a:t>
            </a:r>
            <a:endParaRPr lang="fr-FR" sz="1400" kern="100" dirty="0">
              <a:effectLst/>
              <a:latin typeface="Cambria" panose="02040503050406030204" pitchFamily="18" charset="0"/>
              <a:ea typeface="Aptos" panose="020B0004020202020204" pitchFamily="34" charset="0"/>
              <a:cs typeface="Times New Roman (Corps CS)"/>
            </a:endParaRPr>
          </a:p>
          <a:p>
            <a:pPr algn="just"/>
            <a:r>
              <a:rPr lang="fr-FR" sz="1400" i="1" kern="100" dirty="0">
                <a:effectLst/>
                <a:latin typeface="Cambria" panose="02040503050406030204" pitchFamily="18" charset="0"/>
                <a:ea typeface="Aptos" panose="020B0004020202020204" pitchFamily="34" charset="0"/>
                <a:cs typeface="Times New Roman (Corps CS)"/>
              </a:rPr>
              <a:t>- Femme, assez neutre :</a:t>
            </a:r>
            <a:r>
              <a:rPr lang="fr-FR" sz="1400" kern="100" dirty="0">
                <a:effectLst/>
                <a:latin typeface="Cambria" panose="02040503050406030204" pitchFamily="18" charset="0"/>
                <a:ea typeface="Aptos" panose="020B0004020202020204" pitchFamily="34" charset="0"/>
                <a:cs typeface="Times New Roman (Corps CS)"/>
              </a:rPr>
              <a:t> Ca c’est la naissance de Thibaut…</a:t>
            </a:r>
          </a:p>
          <a:p>
            <a:pPr algn="just"/>
            <a:r>
              <a:rPr lang="fr-FR" sz="1400" i="1" kern="100" dirty="0">
                <a:effectLst/>
                <a:latin typeface="Cambria" panose="02040503050406030204" pitchFamily="18" charset="0"/>
                <a:ea typeface="Aptos" panose="020B0004020202020204" pitchFamily="34" charset="0"/>
                <a:cs typeface="Times New Roman (Corps CS)"/>
              </a:rPr>
              <a:t>Rapidement, ils tournent la page. Instantanément, leurs visages se figent, l’émotion est palpable, une petite larme apparaissant même au coin de leurs yeux humides…</a:t>
            </a:r>
            <a:endParaRPr lang="fr-FR" sz="1400" kern="100" dirty="0">
              <a:effectLst/>
              <a:latin typeface="Cambria" panose="02040503050406030204" pitchFamily="18" charset="0"/>
              <a:ea typeface="Aptos" panose="020B0004020202020204" pitchFamily="34" charset="0"/>
              <a:cs typeface="Times New Roman (Corps CS)"/>
            </a:endParaRPr>
          </a:p>
          <a:p>
            <a:pPr algn="just"/>
            <a:r>
              <a:rPr lang="fr-FR" sz="1400" i="1" kern="100" dirty="0">
                <a:effectLst/>
                <a:latin typeface="Cambria" panose="02040503050406030204" pitchFamily="18" charset="0"/>
                <a:ea typeface="Aptos" panose="020B0004020202020204" pitchFamily="34" charset="0"/>
                <a:cs typeface="Times New Roman (Corps CS)"/>
              </a:rPr>
              <a:t>- Homme, très ému :</a:t>
            </a:r>
            <a:r>
              <a:rPr lang="fr-FR" sz="1400" kern="100" dirty="0">
                <a:effectLst/>
                <a:latin typeface="Cambria" panose="02040503050406030204" pitchFamily="18" charset="0"/>
                <a:ea typeface="Aptos" panose="020B0004020202020204" pitchFamily="34" charset="0"/>
                <a:cs typeface="Times New Roman (Corps CS)"/>
              </a:rPr>
              <a:t> </a:t>
            </a:r>
            <a:r>
              <a:rPr lang="fr-FR" sz="1400" kern="100" dirty="0" err="1">
                <a:effectLst/>
                <a:latin typeface="Cambria" panose="02040503050406030204" pitchFamily="18" charset="0"/>
                <a:ea typeface="Aptos" panose="020B0004020202020204" pitchFamily="34" charset="0"/>
                <a:cs typeface="Times New Roman (Corps CS)"/>
              </a:rPr>
              <a:t>Ohhhh</a:t>
            </a:r>
            <a:r>
              <a:rPr lang="fr-FR" sz="1400" kern="100" dirty="0">
                <a:effectLst/>
                <a:latin typeface="Cambria" panose="02040503050406030204" pitchFamily="18" charset="0"/>
                <a:ea typeface="Aptos" panose="020B0004020202020204" pitchFamily="34" charset="0"/>
                <a:cs typeface="Times New Roman (Corps CS)"/>
              </a:rPr>
              <a:t>… tu te souviens ?</a:t>
            </a:r>
          </a:p>
          <a:p>
            <a:pPr algn="just"/>
            <a:r>
              <a:rPr lang="fr-FR" sz="1400" i="1" kern="100" dirty="0">
                <a:effectLst/>
                <a:latin typeface="Cambria" panose="02040503050406030204" pitchFamily="18" charset="0"/>
                <a:ea typeface="Aptos" panose="020B0004020202020204" pitchFamily="34" charset="0"/>
                <a:cs typeface="Times New Roman (Corps CS)"/>
              </a:rPr>
              <a:t>- Femme, attrapant tendrement la main de son mari :</a:t>
            </a:r>
            <a:r>
              <a:rPr lang="fr-FR" sz="1400" kern="100" dirty="0">
                <a:effectLst/>
                <a:latin typeface="Cambria" panose="02040503050406030204" pitchFamily="18" charset="0"/>
                <a:ea typeface="Aptos" panose="020B0004020202020204" pitchFamily="34" charset="0"/>
                <a:cs typeface="Times New Roman (Corps CS)"/>
              </a:rPr>
              <a:t> Tu penses… Bien sûr que je me souviens. Comme si c’était hier !</a:t>
            </a:r>
          </a:p>
          <a:p>
            <a:pPr algn="just"/>
            <a:r>
              <a:rPr lang="fr-FR" sz="1400" i="1" kern="100" dirty="0">
                <a:effectLst/>
                <a:latin typeface="Cambria" panose="02040503050406030204" pitchFamily="18" charset="0"/>
                <a:ea typeface="Aptos" panose="020B0004020202020204" pitchFamily="34" charset="0"/>
                <a:cs typeface="Times New Roman (Corps CS)"/>
              </a:rPr>
              <a:t>Le couple soupire et marque un temps d’arrêt, pris par l’émotion. La caméra passe dans leur dos. On voit désormais l’album, et plus précisément la « photo » qui éveille tant de beaux souvenirs : un ticket de caisse Supermarché Match !</a:t>
            </a:r>
            <a:endParaRPr lang="fr-FR" sz="1400" kern="100" dirty="0">
              <a:effectLst/>
              <a:latin typeface="Cambria" panose="02040503050406030204" pitchFamily="18" charset="0"/>
              <a:ea typeface="Aptos" panose="020B0004020202020204" pitchFamily="34" charset="0"/>
              <a:cs typeface="Times New Roman (Corps CS)"/>
            </a:endParaRPr>
          </a:p>
          <a:p>
            <a:pPr algn="just"/>
            <a:r>
              <a:rPr lang="fr-FR" sz="1400" i="1" kern="100" dirty="0">
                <a:effectLst/>
                <a:latin typeface="Cambria" panose="02040503050406030204" pitchFamily="18" charset="0"/>
                <a:ea typeface="Aptos" panose="020B0004020202020204" pitchFamily="34" charset="0"/>
                <a:cs typeface="Times New Roman (Corps CS)"/>
              </a:rPr>
              <a:t>- Homme, la voix légèrement chevrotante :</a:t>
            </a:r>
            <a:r>
              <a:rPr lang="fr-FR" sz="1400" kern="100" dirty="0">
                <a:effectLst/>
                <a:latin typeface="Cambria" panose="02040503050406030204" pitchFamily="18" charset="0"/>
                <a:ea typeface="Aptos" panose="020B0004020202020204" pitchFamily="34" charset="0"/>
                <a:cs typeface="Times New Roman (Corps CS)"/>
              </a:rPr>
              <a:t> L’arrivée des produits Carrefour chez Supermarché Match…</a:t>
            </a:r>
          </a:p>
          <a:p>
            <a:pPr algn="just"/>
            <a:r>
              <a:rPr lang="fr-FR" sz="1400" i="1" kern="100" dirty="0">
                <a:effectLst/>
                <a:latin typeface="Cambria" panose="02040503050406030204" pitchFamily="18" charset="0"/>
                <a:ea typeface="Aptos" panose="020B0004020202020204" pitchFamily="34" charset="0"/>
                <a:cs typeface="Times New Roman (Corps CS)"/>
              </a:rPr>
              <a:t>- Femme, un large sourire sur le visage :</a:t>
            </a:r>
            <a:r>
              <a:rPr lang="fr-FR" sz="1400" kern="100" dirty="0">
                <a:effectLst/>
                <a:latin typeface="Cambria" panose="02040503050406030204" pitchFamily="18" charset="0"/>
                <a:ea typeface="Aptos" panose="020B0004020202020204" pitchFamily="34" charset="0"/>
                <a:cs typeface="Times New Roman (Corps CS)"/>
              </a:rPr>
              <a:t> 32 euros d’économies sur notre plein de courses !</a:t>
            </a:r>
          </a:p>
          <a:p>
            <a:pPr algn="just"/>
            <a:r>
              <a:rPr lang="fr-FR" sz="1400" i="1" kern="100" dirty="0">
                <a:effectLst/>
                <a:latin typeface="Cambria" panose="02040503050406030204" pitchFamily="18" charset="0"/>
                <a:ea typeface="Aptos" panose="020B0004020202020204" pitchFamily="34" charset="0"/>
                <a:cs typeface="Times New Roman (Corps CS)"/>
              </a:rPr>
              <a:t>- Homme, regardant sa femme dans les yeux :</a:t>
            </a:r>
            <a:r>
              <a:rPr lang="fr-FR" sz="1400" kern="100" dirty="0">
                <a:effectLst/>
                <a:latin typeface="Cambria" panose="02040503050406030204" pitchFamily="18" charset="0"/>
                <a:ea typeface="Aptos" panose="020B0004020202020204" pitchFamily="34" charset="0"/>
                <a:cs typeface="Times New Roman (Corps CS)"/>
              </a:rPr>
              <a:t> La vie nous a bien gâté quand même…</a:t>
            </a:r>
          </a:p>
          <a:p>
            <a:pPr algn="just"/>
            <a:r>
              <a:rPr lang="fr-FR" sz="1400" kern="100" dirty="0">
                <a:effectLst/>
                <a:latin typeface="Cambria" panose="02040503050406030204" pitchFamily="18" charset="0"/>
                <a:ea typeface="Aptos" panose="020B0004020202020204" pitchFamily="34" charset="0"/>
                <a:cs typeface="Times New Roman (Corps CS)"/>
              </a:rPr>
              <a:t> </a:t>
            </a:r>
          </a:p>
          <a:p>
            <a:pPr algn="just"/>
            <a:r>
              <a:rPr lang="fr-FR" sz="1400" i="1" kern="100" dirty="0">
                <a:effectLst/>
                <a:latin typeface="Cambria" panose="02040503050406030204" pitchFamily="18" charset="0"/>
                <a:ea typeface="Aptos" panose="020B0004020202020204" pitchFamily="34" charset="0"/>
                <a:cs typeface="Times New Roman (Corps CS)"/>
              </a:rPr>
              <a:t>Voix-off :</a:t>
            </a:r>
            <a:r>
              <a:rPr lang="fr-FR" sz="1400" kern="100" dirty="0">
                <a:effectLst/>
                <a:latin typeface="Cambria" panose="02040503050406030204" pitchFamily="18" charset="0"/>
                <a:ea typeface="Aptos" panose="020B0004020202020204" pitchFamily="34" charset="0"/>
                <a:cs typeface="Times New Roman (Corps CS)"/>
              </a:rPr>
              <a:t> Eh oui, maintenant dans votre Supermarché Match, vous retrouvez plus de 500 produits Carrefour à petits prix. Vous allez faire des économies que vous n’êtes pas près d’oublier !</a:t>
            </a:r>
          </a:p>
          <a:p>
            <a:pPr algn="just"/>
            <a:r>
              <a:rPr lang="fr-FR" sz="1400" kern="100" dirty="0">
                <a:effectLst/>
                <a:latin typeface="Cambria" panose="02040503050406030204" pitchFamily="18" charset="0"/>
                <a:ea typeface="Aptos" panose="020B0004020202020204" pitchFamily="34" charset="0"/>
                <a:cs typeface="Times New Roman (Corps CS)"/>
              </a:rPr>
              <a:t> </a:t>
            </a:r>
          </a:p>
          <a:p>
            <a:endParaRPr lang="fr-FR" sz="800" dirty="0">
              <a:latin typeface="Playfair Display" panose="00000500000000000000" pitchFamily="2" charset="0"/>
            </a:endParaRPr>
          </a:p>
        </p:txBody>
      </p:sp>
      <p:pic>
        <p:nvPicPr>
          <p:cNvPr id="4" name="Image 3">
            <a:extLst>
              <a:ext uri="{FF2B5EF4-FFF2-40B4-BE49-F238E27FC236}">
                <a16:creationId xmlns:a16="http://schemas.microsoft.com/office/drawing/2014/main" id="{9E04A030-AC82-31A9-9AA0-8C450D581732}"/>
              </a:ext>
            </a:extLst>
          </p:cNvPr>
          <p:cNvPicPr>
            <a:picLocks noChangeAspect="1"/>
          </p:cNvPicPr>
          <p:nvPr/>
        </p:nvPicPr>
        <p:blipFill>
          <a:blip r:embed="rId3"/>
          <a:stretch>
            <a:fillRect/>
          </a:stretch>
        </p:blipFill>
        <p:spPr>
          <a:xfrm>
            <a:off x="7034213" y="1207568"/>
            <a:ext cx="4953000" cy="4953000"/>
          </a:xfrm>
          <a:prstGeom prst="rect">
            <a:avLst/>
          </a:prstGeom>
        </p:spPr>
      </p:pic>
      <p:pic>
        <p:nvPicPr>
          <p:cNvPr id="8" name="Image 7">
            <a:extLst>
              <a:ext uri="{FF2B5EF4-FFF2-40B4-BE49-F238E27FC236}">
                <a16:creationId xmlns:a16="http://schemas.microsoft.com/office/drawing/2014/main" id="{C3B357ED-C286-5832-C49D-762C80343A8E}"/>
              </a:ext>
            </a:extLst>
          </p:cNvPr>
          <p:cNvPicPr>
            <a:picLocks noChangeAspect="1"/>
          </p:cNvPicPr>
          <p:nvPr/>
        </p:nvPicPr>
        <p:blipFill>
          <a:blip r:embed="rId4"/>
          <a:stretch>
            <a:fillRect/>
          </a:stretch>
        </p:blipFill>
        <p:spPr>
          <a:xfrm>
            <a:off x="10163176" y="4732509"/>
            <a:ext cx="1824037" cy="1824037"/>
          </a:xfrm>
          <a:prstGeom prst="rect">
            <a:avLst/>
          </a:prstGeom>
        </p:spPr>
      </p:pic>
    </p:spTree>
    <p:extLst>
      <p:ext uri="{BB962C8B-B14F-4D97-AF65-F5344CB8AC3E}">
        <p14:creationId xmlns:p14="http://schemas.microsoft.com/office/powerpoint/2010/main" val="185589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5E215-5251-C7FF-9200-683B6C5E829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F3332FA-8F6A-011B-BB9D-8C8AA81E3CE5}"/>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at, nourriture, texte, légume&#10;&#10;Description générée automatiquement">
            <a:extLst>
              <a:ext uri="{FF2B5EF4-FFF2-40B4-BE49-F238E27FC236}">
                <a16:creationId xmlns:a16="http://schemas.microsoft.com/office/drawing/2014/main" id="{25A8AD2B-A60E-6B91-D6F1-6CE306923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599593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99BC8-1C3E-C041-5744-BF0FA428060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D0E8EC1-D21B-C604-7C37-B49B470A099E}"/>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plein air, Panneau d’affichage, ciel&#10;&#10;Description générée automatiquement">
            <a:extLst>
              <a:ext uri="{FF2B5EF4-FFF2-40B4-BE49-F238E27FC236}">
                <a16:creationId xmlns:a16="http://schemas.microsoft.com/office/drawing/2014/main" id="{432E10D9-9B40-7D2D-C81E-9BC25F39120E}"/>
              </a:ext>
            </a:extLst>
          </p:cNvPr>
          <p:cNvPicPr>
            <a:picLocks noChangeAspect="1"/>
          </p:cNvPicPr>
          <p:nvPr/>
        </p:nvPicPr>
        <p:blipFill>
          <a:blip r:embed="rId2"/>
          <a:stretch>
            <a:fillRect/>
          </a:stretch>
        </p:blipFill>
        <p:spPr>
          <a:xfrm>
            <a:off x="0" y="-1609786"/>
            <a:ext cx="12192000" cy="10077572"/>
          </a:xfrm>
          <a:prstGeom prst="rect">
            <a:avLst/>
          </a:prstGeom>
        </p:spPr>
      </p:pic>
    </p:spTree>
    <p:extLst>
      <p:ext uri="{BB962C8B-B14F-4D97-AF65-F5344CB8AC3E}">
        <p14:creationId xmlns:p14="http://schemas.microsoft.com/office/powerpoint/2010/main" val="24928168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D0987-4DF8-2B66-614B-772A7FE744A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176B297-3C3C-CC0E-9425-51B04C2877A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plat, nourriture, légume&#10;&#10;Description générée automatiquement">
            <a:extLst>
              <a:ext uri="{FF2B5EF4-FFF2-40B4-BE49-F238E27FC236}">
                <a16:creationId xmlns:a16="http://schemas.microsoft.com/office/drawing/2014/main" id="{F2BDB6A6-F960-0D1C-2A7D-5AED936C36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0751975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9583A-220B-0213-8DE0-995B56C562A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61BE2BC-65C4-2F0F-A797-DFE71F311FA3}"/>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plein air, Panneau d’affichage, ciel&#10;&#10;Description générée automatiquement">
            <a:extLst>
              <a:ext uri="{FF2B5EF4-FFF2-40B4-BE49-F238E27FC236}">
                <a16:creationId xmlns:a16="http://schemas.microsoft.com/office/drawing/2014/main" id="{0C2D390C-DA76-38A4-9A94-D01DBEBA9512}"/>
              </a:ext>
            </a:extLst>
          </p:cNvPr>
          <p:cNvPicPr>
            <a:picLocks noChangeAspect="1"/>
          </p:cNvPicPr>
          <p:nvPr/>
        </p:nvPicPr>
        <p:blipFill>
          <a:blip r:embed="rId2"/>
          <a:stretch>
            <a:fillRect/>
          </a:stretch>
        </p:blipFill>
        <p:spPr>
          <a:xfrm>
            <a:off x="-1" y="-1609786"/>
            <a:ext cx="12191999" cy="10077572"/>
          </a:xfrm>
          <a:prstGeom prst="rect">
            <a:avLst/>
          </a:prstGeom>
        </p:spPr>
      </p:pic>
    </p:spTree>
    <p:extLst>
      <p:ext uri="{BB962C8B-B14F-4D97-AF65-F5344CB8AC3E}">
        <p14:creationId xmlns:p14="http://schemas.microsoft.com/office/powerpoint/2010/main" val="5617834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A323E-CEC1-9BC9-1889-CFF0A9FEF2F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D38FE63-2C7A-C441-DC9C-9DFB205F30FA}"/>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plat, nourriture, tomates farcies&#10;&#10;Description générée automatiquement">
            <a:extLst>
              <a:ext uri="{FF2B5EF4-FFF2-40B4-BE49-F238E27FC236}">
                <a16:creationId xmlns:a16="http://schemas.microsoft.com/office/drawing/2014/main" id="{C83A104F-9532-59BC-FAE6-926D0E0187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7659848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8545B-8327-D27A-488C-06923C27603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81B41BE-0652-E45A-8719-58DBF1D773E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ein air, texte, ciel, arbre&#10;&#10;Description générée automatiquement">
            <a:extLst>
              <a:ext uri="{FF2B5EF4-FFF2-40B4-BE49-F238E27FC236}">
                <a16:creationId xmlns:a16="http://schemas.microsoft.com/office/drawing/2014/main" id="{2A8E132D-61CB-0EAD-580E-AEE49114D3DA}"/>
              </a:ext>
            </a:extLst>
          </p:cNvPr>
          <p:cNvPicPr>
            <a:picLocks noChangeAspect="1"/>
          </p:cNvPicPr>
          <p:nvPr/>
        </p:nvPicPr>
        <p:blipFill>
          <a:blip r:embed="rId2"/>
          <a:stretch>
            <a:fillRect/>
          </a:stretch>
        </p:blipFill>
        <p:spPr>
          <a:xfrm>
            <a:off x="0" y="-1609786"/>
            <a:ext cx="12192000" cy="10077572"/>
          </a:xfrm>
          <a:prstGeom prst="rect">
            <a:avLst/>
          </a:prstGeom>
        </p:spPr>
      </p:pic>
    </p:spTree>
    <p:extLst>
      <p:ext uri="{BB962C8B-B14F-4D97-AF65-F5344CB8AC3E}">
        <p14:creationId xmlns:p14="http://schemas.microsoft.com/office/powerpoint/2010/main" val="39365444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48871-1FB9-BF2B-CF7A-9EF98FC6333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197100D-1E92-793A-454F-0EB265C2801B}"/>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de lancement</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3</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7190044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8AE71-549B-78B1-FB11-A6982E79B00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7946991-0E93-8280-FF01-5F1C4628026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nourriture, Snack, dessert&#10;&#10;Description générée automatiquement">
            <a:extLst>
              <a:ext uri="{FF2B5EF4-FFF2-40B4-BE49-F238E27FC236}">
                <a16:creationId xmlns:a16="http://schemas.microsoft.com/office/drawing/2014/main" id="{C7EA7C50-F8C1-F878-9603-10B6FC2369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2170491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8B314-1CAA-B38D-79E0-C8F249951B7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61FF633-8218-F63B-64A1-128F672FDFCE}"/>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temps 2</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1</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1582503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D42FB-6ADA-F8E9-8D9F-04994656727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C5D654D-030C-1147-972A-5D63BC53BC62}"/>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nourriture, dessert, plat&#10;&#10;Description générée automatiquement">
            <a:extLst>
              <a:ext uri="{FF2B5EF4-FFF2-40B4-BE49-F238E27FC236}">
                <a16:creationId xmlns:a16="http://schemas.microsoft.com/office/drawing/2014/main" id="{076C5D22-812D-0C25-C2B2-101E32ACB9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004071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3EB63-544E-6A95-13D9-D6DE2BD1946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EC0A8F76-0B82-FECE-29BF-B19DBF452B3A}"/>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9703334B-810A-7A1F-6530-624E4002C2BA}"/>
              </a:ext>
            </a:extLst>
          </p:cNvPr>
          <p:cNvSpPr>
            <a:spLocks noGrp="1"/>
          </p:cNvSpPr>
          <p:nvPr>
            <p:ph type="title"/>
          </p:nvPr>
        </p:nvSpPr>
        <p:spPr>
          <a:xfrm>
            <a:off x="300038" y="301454"/>
            <a:ext cx="11591924" cy="758439"/>
          </a:xfrm>
        </p:spPr>
        <p:txBody>
          <a:bodyPr/>
          <a:lstStyle/>
          <a:p>
            <a:r>
              <a:rPr lang="fr-FR" dirty="0"/>
              <a:t>L’album de famille</a:t>
            </a:r>
          </a:p>
        </p:txBody>
      </p:sp>
      <p:sp>
        <p:nvSpPr>
          <p:cNvPr id="5" name="ZoneTexte 4">
            <a:extLst>
              <a:ext uri="{FF2B5EF4-FFF2-40B4-BE49-F238E27FC236}">
                <a16:creationId xmlns:a16="http://schemas.microsoft.com/office/drawing/2014/main" id="{960C2FD3-DE8A-A261-BB72-30EB51E4D60C}"/>
              </a:ext>
            </a:extLst>
          </p:cNvPr>
          <p:cNvSpPr txBox="1"/>
          <p:nvPr/>
        </p:nvSpPr>
        <p:spPr>
          <a:xfrm>
            <a:off x="5476875" y="2214145"/>
            <a:ext cx="6110286" cy="2308324"/>
          </a:xfrm>
          <a:prstGeom prst="rect">
            <a:avLst/>
          </a:prstGeom>
          <a:noFill/>
        </p:spPr>
        <p:txBody>
          <a:bodyPr wrap="square">
            <a:spAutoFit/>
          </a:bodyPr>
          <a:lstStyle/>
          <a:p>
            <a:pPr>
              <a:buFont typeface="Arial" panose="020B0604020202020204" pitchFamily="34" charset="0"/>
              <a:buChar char="•"/>
            </a:pPr>
            <a:r>
              <a:rPr lang="fr-FR" sz="2400" dirty="0">
                <a:latin typeface="Avenir Next LT Pro" panose="020B0504020202020204" pitchFamily="34" charset="0"/>
              </a:rPr>
              <a:t>Décaler les discours et créer une connexion émotionnelle avec les consommateurs en montrant que les économies réalisées grâce à Carrefour et Match deviennent mémorables.</a:t>
            </a:r>
            <a:br>
              <a:rPr lang="fr-FR" sz="2400" dirty="0">
                <a:latin typeface="Avenir Next LT Pro" panose="020B0504020202020204" pitchFamily="34" charset="0"/>
              </a:rPr>
            </a:br>
            <a:r>
              <a:rPr lang="fr-FR" sz="2400" dirty="0">
                <a:latin typeface="Avenir Next LT Pro" panose="020B0504020202020204" pitchFamily="34" charset="0"/>
              </a:rPr>
              <a:t> </a:t>
            </a:r>
          </a:p>
        </p:txBody>
      </p:sp>
      <p:pic>
        <p:nvPicPr>
          <p:cNvPr id="4" name="Image 3">
            <a:extLst>
              <a:ext uri="{FF2B5EF4-FFF2-40B4-BE49-F238E27FC236}">
                <a16:creationId xmlns:a16="http://schemas.microsoft.com/office/drawing/2014/main" id="{886478EB-85D5-ED53-7492-2C268F40DA7A}"/>
              </a:ext>
            </a:extLst>
          </p:cNvPr>
          <p:cNvPicPr>
            <a:picLocks noChangeAspect="1"/>
          </p:cNvPicPr>
          <p:nvPr/>
        </p:nvPicPr>
        <p:blipFill>
          <a:blip r:embed="rId2"/>
          <a:stretch>
            <a:fillRect/>
          </a:stretch>
        </p:blipFill>
        <p:spPr>
          <a:xfrm>
            <a:off x="300038" y="1207568"/>
            <a:ext cx="4953000" cy="4953000"/>
          </a:xfrm>
          <a:prstGeom prst="rect">
            <a:avLst/>
          </a:prstGeom>
        </p:spPr>
      </p:pic>
    </p:spTree>
    <p:extLst>
      <p:ext uri="{BB962C8B-B14F-4D97-AF65-F5344CB8AC3E}">
        <p14:creationId xmlns:p14="http://schemas.microsoft.com/office/powerpoint/2010/main" val="714037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70C84-88B2-0B5B-3D51-5A09473BDD3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F797C86-8868-79D6-1EA0-E4ECF79EE5A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dessert, produits de boulangerie, nourriture&#10;&#10;Description générée automatiquement">
            <a:extLst>
              <a:ext uri="{FF2B5EF4-FFF2-40B4-BE49-F238E27FC236}">
                <a16:creationId xmlns:a16="http://schemas.microsoft.com/office/drawing/2014/main" id="{DF9A756F-01DF-27B3-0902-59CC03FF9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0092920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D8032-9A44-A3B1-4316-243AB3E1629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F3F8D49-E410-1080-94FA-9CE98627D3D1}"/>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dessert, Snack, capture d’écran&#10;&#10;Description générée automatiquement">
            <a:extLst>
              <a:ext uri="{FF2B5EF4-FFF2-40B4-BE49-F238E27FC236}">
                <a16:creationId xmlns:a16="http://schemas.microsoft.com/office/drawing/2014/main" id="{4E5E7A16-D1A8-9ADD-0CB1-92FF9F097D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20445930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D72F2-DB58-D296-4FEE-4ECCCF4EB9D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764DF09-5B09-B6B8-5FD0-36723B1F6DC4}"/>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temps 2</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2</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2403817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78064-AC0A-53FE-C924-E61A1977494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315F3E8-0A1D-91DC-6AC8-D1D4186AABF5}"/>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dessert, Snack, capture d’écran&#10;&#10;Description générée automatiquement">
            <a:extLst>
              <a:ext uri="{FF2B5EF4-FFF2-40B4-BE49-F238E27FC236}">
                <a16:creationId xmlns:a16="http://schemas.microsoft.com/office/drawing/2014/main" id="{03793D6D-C81E-1DF4-8659-B1EE5AC086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9727847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F2D85-B8D4-4F2E-B598-5BCC9D2A9B7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EEE0D0F-4FF0-7400-77DC-B4270F6407D8}"/>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dessert, produits de boulangerie, nourriture&#10;&#10;Description générée automatiquement">
            <a:extLst>
              <a:ext uri="{FF2B5EF4-FFF2-40B4-BE49-F238E27FC236}">
                <a16:creationId xmlns:a16="http://schemas.microsoft.com/office/drawing/2014/main" id="{53270C5D-DB68-7148-9879-35EACC9A83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2667296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796DD-2BF5-22EC-B5D4-24C06329329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B2C9B2F-1AFE-4EBB-80C1-BE26AACF53B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nourriture, dessert, plat&#10;&#10;Description générée automatiquement">
            <a:extLst>
              <a:ext uri="{FF2B5EF4-FFF2-40B4-BE49-F238E27FC236}">
                <a16:creationId xmlns:a16="http://schemas.microsoft.com/office/drawing/2014/main" id="{386FB343-06E2-1047-A5DD-5BC0CC48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4680519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6A407-5CE5-748B-29D5-8BEE819A3E8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2D1462A-FE0D-7F16-3A21-ECCFB92AD831}"/>
              </a:ext>
            </a:extLst>
          </p:cNvPr>
          <p:cNvSpPr>
            <a:spLocks noGrp="1"/>
          </p:cNvSpPr>
          <p:nvPr>
            <p:ph type="ctrTitle"/>
          </p:nvPr>
        </p:nvSpPr>
        <p:spPr>
          <a:xfrm>
            <a:off x="300036" y="2562598"/>
            <a:ext cx="11591925" cy="893036"/>
          </a:xfrm>
        </p:spPr>
        <p:txBody>
          <a:bodyPr/>
          <a:lstStyle/>
          <a:p>
            <a:r>
              <a:rPr kumimoji="0" lang="fr-FR" sz="4800" b="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 </a:t>
            </a:r>
            <a: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Campagne temps 2</a:t>
            </a:r>
            <a:br>
              <a:rPr kumimoji="0" lang="fr-FR" sz="54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sz="4800" b="1" i="0" u="none" strike="noStrike" kern="1200" cap="none" spc="0" normalizeH="0" baseline="0" noProof="0" dirty="0">
                <a:ln>
                  <a:noFill/>
                </a:ln>
                <a:effectLst/>
                <a:uLnTx/>
                <a:uFillTx/>
                <a:latin typeface="Playfair Display" panose="00000500000000000000" pitchFamily="2" charset="0"/>
                <a:ea typeface="+mj-ea"/>
                <a:cs typeface="+mj-cs"/>
              </a:rPr>
              <a:t>Signature 3</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5660265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1CE82-E736-1E34-0121-D4F516DE0E6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5F8ABB6-CDD3-E664-451B-90AF1D621A3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dessert, Snack, capture d’écran&#10;&#10;Description générée automatiquement">
            <a:extLst>
              <a:ext uri="{FF2B5EF4-FFF2-40B4-BE49-F238E27FC236}">
                <a16:creationId xmlns:a16="http://schemas.microsoft.com/office/drawing/2014/main" id="{E0E45612-1C62-7B68-14C9-F8A326F815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8177708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911EB-573B-C899-92F9-AC2246D23EE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87C12B4-3D2F-2EE4-6C69-8794AF75D51E}"/>
              </a:ext>
            </a:extLst>
          </p:cNvPr>
          <p:cNvSpPr>
            <a:spLocks noGrp="1"/>
          </p:cNvSpPr>
          <p:nvPr>
            <p:ph type="ctrTitle"/>
          </p:nvPr>
        </p:nvSpPr>
        <p:spPr>
          <a:xfrm>
            <a:off x="300036" y="2562598"/>
            <a:ext cx="11591925" cy="893036"/>
          </a:xfrm>
        </p:spPr>
        <p:txBody>
          <a:bodyPr/>
          <a:lstStyle/>
          <a:p>
            <a:r>
              <a:rPr kumimoji="0" lang="fr-FR" sz="480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Exemple de déclinaisons</a:t>
            </a:r>
            <a:endParaRPr lang="fr-FR" dirty="0">
              <a:latin typeface="Playfair Display" panose="00000500000000000000" pitchFamily="2" charset="0"/>
            </a:endParaRPr>
          </a:p>
        </p:txBody>
      </p:sp>
    </p:spTree>
    <p:extLst>
      <p:ext uri="{BB962C8B-B14F-4D97-AF65-F5344CB8AC3E}">
        <p14:creationId xmlns:p14="http://schemas.microsoft.com/office/powerpoint/2010/main" val="26039635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63777-23E6-8CD0-CC48-A8FA9073756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CCE0C7B-F129-10B9-5FFA-5A172E91AC8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plat, nourriture, tomates farcies, légume&#10;&#10;Description générée automatiquement">
            <a:extLst>
              <a:ext uri="{FF2B5EF4-FFF2-40B4-BE49-F238E27FC236}">
                <a16:creationId xmlns:a16="http://schemas.microsoft.com/office/drawing/2014/main" id="{3974D9C5-B215-6285-26EC-C7421F3FF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1881115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49BBC2-B7E4-775C-5B06-4E4B786914D7}"/>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842EB7D0-0B5A-A872-C482-E8B65B56C6C6}"/>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Capitaliser sur ce que l’on installe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Campagne produit Totem</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1EE790DA-A7A1-3F00-110A-A9704CDA8336}"/>
              </a:ext>
            </a:extLst>
          </p:cNvPr>
          <p:cNvSpPr txBox="1"/>
          <p:nvPr/>
        </p:nvSpPr>
        <p:spPr>
          <a:xfrm>
            <a:off x="998981" y="2401717"/>
            <a:ext cx="8631936" cy="2800767"/>
          </a:xfrm>
          <a:prstGeom prst="rect">
            <a:avLst/>
          </a:prstGeom>
          <a:noFill/>
        </p:spPr>
        <p:txBody>
          <a:bodyPr wrap="square">
            <a:spAutoFit/>
          </a:bodyPr>
          <a:lstStyle/>
          <a:p>
            <a:r>
              <a:rPr lang="fr-FR" sz="1600" b="1" i="0" dirty="0">
                <a:solidFill>
                  <a:srgbClr val="0F0F0F"/>
                </a:solidFill>
                <a:effectLst/>
                <a:latin typeface="Avenir Next LT Pro" panose="020B0504020202020204" pitchFamily="34" charset="0"/>
              </a:rPr>
              <a:t>Rappel :</a:t>
            </a:r>
            <a:br>
              <a:rPr lang="fr-FR" sz="1600" b="1" i="0" dirty="0">
                <a:solidFill>
                  <a:srgbClr val="0F0F0F"/>
                </a:solidFill>
                <a:effectLst/>
                <a:latin typeface="Avenir Next LT Pro" panose="020B0504020202020204" pitchFamily="34" charset="0"/>
              </a:rPr>
            </a:br>
            <a:r>
              <a:rPr lang="fr-FR" sz="1200" b="1" i="1" dirty="0">
                <a:solidFill>
                  <a:srgbClr val="0F0F0F"/>
                </a:solidFill>
                <a:effectLst/>
                <a:latin typeface="Avenir Next LT Pro" panose="020B0504020202020204" pitchFamily="34" charset="0"/>
              </a:rPr>
              <a:t>Un produit totem, c'est un produit emblématique de la place du marché qui a des aspérités fortes et reconnues.</a:t>
            </a:r>
            <a:br>
              <a:rPr lang="fr-FR" sz="1200" b="1" i="1" dirty="0">
                <a:solidFill>
                  <a:srgbClr val="0F0F0F"/>
                </a:solidFill>
                <a:effectLst/>
                <a:latin typeface="Avenir Next LT Pro" panose="020B0504020202020204" pitchFamily="34" charset="0"/>
              </a:rPr>
            </a:br>
            <a:r>
              <a:rPr lang="fr-FR" sz="1200" i="1" dirty="0">
                <a:solidFill>
                  <a:srgbClr val="0F0F0F"/>
                </a:solidFill>
                <a:latin typeface="Avenir Next LT Pro" panose="020B0504020202020204" pitchFamily="34" charset="0"/>
              </a:rPr>
              <a:t>C</a:t>
            </a:r>
            <a:r>
              <a:rPr lang="fr-FR" sz="1200" b="0" i="1" dirty="0">
                <a:solidFill>
                  <a:srgbClr val="0F0F0F"/>
                </a:solidFill>
                <a:effectLst/>
                <a:latin typeface="Avenir Next LT Pro" panose="020B0504020202020204" pitchFamily="34" charset="0"/>
              </a:rPr>
              <a:t>e sont des produits que Match est fier d'avoir sourcé et de proposer à ses clients. Ces produits ont des aspérités en santé et</a:t>
            </a:r>
            <a:r>
              <a:rPr lang="fr-FR" sz="1200" i="1" dirty="0">
                <a:solidFill>
                  <a:srgbClr val="0F0F0F"/>
                </a:solidFill>
                <a:latin typeface="Avenir Next LT Pro" panose="020B0504020202020204" pitchFamily="34" charset="0"/>
              </a:rPr>
              <a:t>/ou</a:t>
            </a:r>
            <a:r>
              <a:rPr lang="fr-FR" sz="1200" b="0" i="1" dirty="0">
                <a:solidFill>
                  <a:srgbClr val="0F0F0F"/>
                </a:solidFill>
                <a:effectLst/>
                <a:latin typeface="Avenir Next LT Pro" panose="020B0504020202020204" pitchFamily="34" charset="0"/>
              </a:rPr>
              <a:t> en valeur gustative. </a:t>
            </a:r>
            <a:br>
              <a:rPr lang="fr-FR" sz="1200" b="0" i="1" dirty="0">
                <a:solidFill>
                  <a:srgbClr val="0F0F0F"/>
                </a:solidFill>
                <a:effectLst/>
                <a:latin typeface="Avenir Next LT Pro" panose="020B0504020202020204" pitchFamily="34" charset="0"/>
              </a:rPr>
            </a:br>
            <a:r>
              <a:rPr lang="fr-FR" sz="1200" b="0" i="1" dirty="0">
                <a:solidFill>
                  <a:srgbClr val="0F0F0F"/>
                </a:solidFill>
                <a:effectLst/>
                <a:latin typeface="Avenir Next LT Pro" panose="020B0504020202020204" pitchFamily="34" charset="0"/>
              </a:rPr>
              <a:t>Ces produits sont français</a:t>
            </a:r>
            <a:r>
              <a:rPr lang="fr-FR" sz="1200" i="1" dirty="0">
                <a:solidFill>
                  <a:srgbClr val="0F0F0F"/>
                </a:solidFill>
                <a:latin typeface="Avenir Next LT Pro" panose="020B0504020202020204" pitchFamily="34" charset="0"/>
              </a:rPr>
              <a:t>, certains sont d’origine locale.</a:t>
            </a:r>
            <a:br>
              <a:rPr lang="fr-FR" sz="1200" b="0" i="1" dirty="0">
                <a:solidFill>
                  <a:srgbClr val="0F0F0F"/>
                </a:solidFill>
                <a:effectLst/>
                <a:latin typeface="Avenir Next LT Pro" panose="020B0504020202020204" pitchFamily="34" charset="0"/>
              </a:rPr>
            </a:br>
            <a:r>
              <a:rPr lang="fr-FR" sz="1200" b="0" i="1" dirty="0">
                <a:solidFill>
                  <a:srgbClr val="0F0F0F"/>
                </a:solidFill>
                <a:effectLst/>
                <a:latin typeface="Avenir Next LT Pro" panose="020B0504020202020204" pitchFamily="34" charset="0"/>
              </a:rPr>
              <a:t>Ils intègrent parfois une dimension responsable, de biodiversité ou sociétale (Ex Banane française). Mais la priorité c'est le goût et la santé. </a:t>
            </a:r>
            <a:br>
              <a:rPr lang="fr-FR" sz="1200" b="0" i="1" dirty="0">
                <a:solidFill>
                  <a:srgbClr val="0F0F0F"/>
                </a:solidFill>
                <a:effectLst/>
                <a:latin typeface="Avenir Next LT Pro" panose="020B0504020202020204" pitchFamily="34" charset="0"/>
              </a:rPr>
            </a:br>
            <a:r>
              <a:rPr lang="fr-FR" sz="1200" b="0" i="1" dirty="0">
                <a:solidFill>
                  <a:srgbClr val="0F0F0F"/>
                </a:solidFill>
                <a:effectLst/>
                <a:latin typeface="Avenir Next LT Pro" panose="020B0504020202020204" pitchFamily="34" charset="0"/>
              </a:rPr>
              <a:t>Et ce sont des produits proposés au prix le plus juste. </a:t>
            </a:r>
            <a:br>
              <a:rPr lang="fr-FR" sz="1200" b="0" i="1" dirty="0">
                <a:solidFill>
                  <a:srgbClr val="0F0F0F"/>
                </a:solidFill>
                <a:effectLst/>
                <a:latin typeface="Avenir Next LT Pro" panose="020B0504020202020204" pitchFamily="34" charset="0"/>
              </a:rPr>
            </a:br>
            <a:r>
              <a:rPr lang="fr-FR" sz="1200" b="0" i="1" dirty="0">
                <a:solidFill>
                  <a:srgbClr val="0F0F0F"/>
                </a:solidFill>
                <a:effectLst/>
                <a:latin typeface="Avenir Next LT Pro" panose="020B0504020202020204" pitchFamily="34" charset="0"/>
              </a:rPr>
              <a:t>L'accessibilité produit est importante. </a:t>
            </a:r>
            <a:br>
              <a:rPr lang="fr-FR" sz="1600" b="0" i="0" dirty="0">
                <a:solidFill>
                  <a:srgbClr val="0F0F0F"/>
                </a:solidFill>
                <a:effectLst/>
                <a:latin typeface="Avenir Next LT Pro" panose="020B0504020202020204" pitchFamily="34" charset="0"/>
              </a:rPr>
            </a:br>
            <a:endParaRPr lang="fr-FR" sz="1600" b="0" i="0" dirty="0">
              <a:solidFill>
                <a:srgbClr val="0F0F0F"/>
              </a:solidFill>
              <a:effectLst/>
              <a:latin typeface="Avenir Next LT Pro" panose="020B0504020202020204" pitchFamily="34" charset="0"/>
            </a:endParaRPr>
          </a:p>
          <a:p>
            <a:r>
              <a:rPr lang="fr-FR" sz="1600" b="1" i="0" dirty="0">
                <a:solidFill>
                  <a:schemeClr val="bg1"/>
                </a:solidFill>
                <a:effectLst/>
                <a:highlight>
                  <a:srgbClr val="237756"/>
                </a:highlight>
                <a:latin typeface="Avenir Next LT Pro" panose="020B0504020202020204" pitchFamily="34" charset="0"/>
              </a:rPr>
              <a:t>C'est un produit d'appel qui est comparable mais nous lui apportons de la valeur mais il reste accessible.</a:t>
            </a:r>
          </a:p>
          <a:p>
            <a:endParaRPr lang="fr-FR" sz="1600" b="1" dirty="0">
              <a:solidFill>
                <a:schemeClr val="bg1"/>
              </a:solidFill>
              <a:highlight>
                <a:srgbClr val="237756"/>
              </a:highlight>
              <a:latin typeface="Avenir Next LT Pro" panose="020B0504020202020204" pitchFamily="34" charset="0"/>
            </a:endParaRPr>
          </a:p>
        </p:txBody>
      </p:sp>
      <p:sp>
        <p:nvSpPr>
          <p:cNvPr id="2" name="Rectangle 1">
            <a:extLst>
              <a:ext uri="{FF2B5EF4-FFF2-40B4-BE49-F238E27FC236}">
                <a16:creationId xmlns:a16="http://schemas.microsoft.com/office/drawing/2014/main" id="{D78F438F-BDA1-5D7D-1FB2-FDAD52BBFC0D}"/>
              </a:ext>
            </a:extLst>
          </p:cNvPr>
          <p:cNvSpPr/>
          <p:nvPr/>
        </p:nvSpPr>
        <p:spPr>
          <a:xfrm>
            <a:off x="1866247" y="5177070"/>
            <a:ext cx="7843101" cy="14088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31EDE7DB-1B51-8328-D6D2-4F4AAE8B23F7}"/>
              </a:ext>
            </a:extLst>
          </p:cNvPr>
          <p:cNvSpPr txBox="1"/>
          <p:nvPr/>
        </p:nvSpPr>
        <p:spPr>
          <a:xfrm>
            <a:off x="3048785" y="5177071"/>
            <a:ext cx="7276968" cy="1477328"/>
          </a:xfrm>
          <a:prstGeom prst="rect">
            <a:avLst/>
          </a:prstGeom>
          <a:noFill/>
        </p:spPr>
        <p:txBody>
          <a:bodyPr wrap="square">
            <a:spAutoFit/>
          </a:bodyPr>
          <a:lstStyle/>
          <a:p>
            <a:r>
              <a:rPr lang="fr-FR" sz="1800" b="1" i="1" dirty="0">
                <a:solidFill>
                  <a:schemeClr val="bg1"/>
                </a:solidFill>
                <a:latin typeface="Avenir Next LT Pro" panose="020B0504020202020204" pitchFamily="34" charset="0"/>
              </a:rPr>
              <a:t>Dispositif 360°  </a:t>
            </a:r>
          </a:p>
          <a:p>
            <a:r>
              <a:rPr lang="fr-FR" b="1" i="1" dirty="0">
                <a:solidFill>
                  <a:schemeClr val="bg1"/>
                </a:solidFill>
                <a:latin typeface="Avenir Next LT Pro" panose="020B0504020202020204" pitchFamily="34" charset="0"/>
              </a:rPr>
              <a:t>Mettre en scène nos produits ‘stars’ en continue</a:t>
            </a:r>
            <a:br>
              <a:rPr lang="fr-FR" b="1" i="1" dirty="0">
                <a:solidFill>
                  <a:schemeClr val="bg1"/>
                </a:solidFill>
                <a:latin typeface="Avenir Next LT Pro" panose="020B0504020202020204" pitchFamily="34" charset="0"/>
              </a:rPr>
            </a:br>
            <a:endParaRPr lang="fr-FR" b="1" i="1" dirty="0">
              <a:solidFill>
                <a:schemeClr val="bg1"/>
              </a:solidFill>
              <a:latin typeface="Avenir Next LT Pro" panose="020B0504020202020204" pitchFamily="34" charset="0"/>
            </a:endParaRPr>
          </a:p>
          <a:p>
            <a:r>
              <a:rPr lang="fr-FR" sz="1800" b="1" i="1" dirty="0">
                <a:solidFill>
                  <a:schemeClr val="bg1"/>
                </a:solidFill>
                <a:latin typeface="Avenir Next LT Pro" panose="020B0504020202020204" pitchFamily="34" charset="0"/>
              </a:rPr>
              <a:t>Quid de concentrer e</a:t>
            </a:r>
            <a:r>
              <a:rPr lang="fr-FR" b="1" i="1" dirty="0">
                <a:solidFill>
                  <a:schemeClr val="bg1"/>
                </a:solidFill>
                <a:latin typeface="Avenir Next LT Pro" panose="020B0504020202020204" pitchFamily="34" charset="0"/>
              </a:rPr>
              <a:t>n médiatisation</a:t>
            </a:r>
            <a:br>
              <a:rPr lang="fr-FR" b="1" i="1" dirty="0">
                <a:solidFill>
                  <a:schemeClr val="bg1"/>
                </a:solidFill>
                <a:latin typeface="Avenir Next LT Pro" panose="020B0504020202020204" pitchFamily="34" charset="0"/>
              </a:rPr>
            </a:br>
            <a:r>
              <a:rPr lang="fr-FR" sz="1800" b="1" i="1" dirty="0">
                <a:solidFill>
                  <a:schemeClr val="bg1"/>
                </a:solidFill>
                <a:latin typeface="Avenir Next LT Pro" panose="020B0504020202020204" pitchFamily="34" charset="0"/>
              </a:rPr>
              <a:t>&amp; répéter pour installer  3-4 produits ‘iconiques’</a:t>
            </a:r>
            <a:endParaRPr lang="fr-FR" sz="1800" i="1" dirty="0">
              <a:solidFill>
                <a:srgbClr val="0F0F0F"/>
              </a:solidFill>
              <a:latin typeface="Avenir Next LT Pro" panose="020B0504020202020204" pitchFamily="34" charset="0"/>
            </a:endParaRPr>
          </a:p>
        </p:txBody>
      </p:sp>
    </p:spTree>
    <p:extLst>
      <p:ext uri="{BB962C8B-B14F-4D97-AF65-F5344CB8AC3E}">
        <p14:creationId xmlns:p14="http://schemas.microsoft.com/office/powerpoint/2010/main" val="41160499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D64F-8058-2D82-F612-AE5C80C6094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6C63103-E3F7-A7B9-40ED-F36A7693BE9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plat, nourriture, tomates farcies&#10;&#10;Description générée automatiquement">
            <a:extLst>
              <a:ext uri="{FF2B5EF4-FFF2-40B4-BE49-F238E27FC236}">
                <a16:creationId xmlns:a16="http://schemas.microsoft.com/office/drawing/2014/main" id="{155EBBFF-617F-E5A5-DC3F-21D621E1CD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41438227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12AAF-357F-0556-79BB-5C5C8749E8E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6EE844C-4C2F-EB7B-6A6A-5ABBB769F4A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plat, nourriture, tomates farcies&#10;&#10;Description générée automatiquement">
            <a:extLst>
              <a:ext uri="{FF2B5EF4-FFF2-40B4-BE49-F238E27FC236}">
                <a16:creationId xmlns:a16="http://schemas.microsoft.com/office/drawing/2014/main" id="{7ACD8222-0F67-BD91-CDDC-354B7F2A17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43" y="0"/>
            <a:ext cx="8960113" cy="6858000"/>
          </a:xfrm>
          <a:prstGeom prst="rect">
            <a:avLst/>
          </a:prstGeom>
        </p:spPr>
      </p:pic>
    </p:spTree>
    <p:extLst>
      <p:ext uri="{BB962C8B-B14F-4D97-AF65-F5344CB8AC3E}">
        <p14:creationId xmlns:p14="http://schemas.microsoft.com/office/powerpoint/2010/main" val="390128333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13262-60B4-0171-985C-AF16FA69B34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C974F6-6E8F-278B-7903-30B60DB5656B}"/>
              </a:ext>
            </a:extLst>
          </p:cNvPr>
          <p:cNvSpPr>
            <a:spLocks noGrp="1"/>
          </p:cNvSpPr>
          <p:nvPr>
            <p:ph type="ctrTitle"/>
          </p:nvPr>
        </p:nvSpPr>
        <p:spPr>
          <a:xfrm>
            <a:off x="300036" y="2562598"/>
            <a:ext cx="11591925" cy="893036"/>
          </a:xfrm>
        </p:spPr>
        <p:txBody>
          <a:bodyPr/>
          <a:lstStyle/>
          <a:p>
            <a:r>
              <a:rPr kumimoji="0" lang="fr-FR" sz="4800"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Signatures</a:t>
            </a:r>
            <a:endParaRPr lang="fr-FR" dirty="0">
              <a:latin typeface="Playfair Display" panose="00000500000000000000" pitchFamily="2" charset="0"/>
            </a:endParaRPr>
          </a:p>
        </p:txBody>
      </p:sp>
    </p:spTree>
    <p:extLst>
      <p:ext uri="{BB962C8B-B14F-4D97-AF65-F5344CB8AC3E}">
        <p14:creationId xmlns:p14="http://schemas.microsoft.com/office/powerpoint/2010/main" val="18479123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CB41A0A-4D96-1C35-628A-1278A43737DE}"/>
              </a:ext>
            </a:extLst>
          </p:cNvPr>
          <p:cNvPicPr>
            <a:picLocks noChangeAspect="1"/>
          </p:cNvPicPr>
          <p:nvPr/>
        </p:nvPicPr>
        <p:blipFill>
          <a:blip r:embed="rId2"/>
          <a:srcRect l="17294" t="29166" r="5250"/>
          <a:stretch/>
        </p:blipFill>
        <p:spPr>
          <a:xfrm>
            <a:off x="5202384" y="420335"/>
            <a:ext cx="6780066" cy="4932715"/>
          </a:xfrm>
          <a:prstGeom prst="rect">
            <a:avLst/>
          </a:prstGeom>
          <a:effectLst>
            <a:outerShdw blurRad="50800" dist="38100" dir="2700000" algn="tl" rotWithShape="0">
              <a:prstClr val="black">
                <a:alpha val="40000"/>
              </a:prstClr>
            </a:outerShdw>
          </a:effectLst>
        </p:spPr>
      </p:pic>
      <p:sp>
        <p:nvSpPr>
          <p:cNvPr id="8" name="ZoneTexte 7">
            <a:extLst>
              <a:ext uri="{FF2B5EF4-FFF2-40B4-BE49-F238E27FC236}">
                <a16:creationId xmlns:a16="http://schemas.microsoft.com/office/drawing/2014/main" id="{732195D1-85F8-9F13-32D1-5B068B5B8775}"/>
              </a:ext>
            </a:extLst>
          </p:cNvPr>
          <p:cNvSpPr txBox="1"/>
          <p:nvPr/>
        </p:nvSpPr>
        <p:spPr>
          <a:xfrm>
            <a:off x="209550" y="751820"/>
            <a:ext cx="4629150" cy="3970318"/>
          </a:xfrm>
          <a:prstGeom prst="rect">
            <a:avLst/>
          </a:prstGeom>
          <a:noFill/>
        </p:spPr>
        <p:txBody>
          <a:bodyPr wrap="square">
            <a:spAutoFit/>
          </a:bodyPr>
          <a:lstStyle/>
          <a:p>
            <a:r>
              <a:rPr lang="fr-FR" sz="2000" b="1" dirty="0">
                <a:latin typeface="Georgia" panose="02040502050405020303" pitchFamily="18" charset="0"/>
              </a:rPr>
              <a:t>Met en avant les qualités tangibles des PPNP/CPNP de manière claire et immédiate.</a:t>
            </a:r>
            <a:br>
              <a:rPr lang="fr-FR" sz="1600" dirty="0">
                <a:latin typeface="Avenir Next LT Pro" panose="020B0504020202020204" pitchFamily="34" charset="0"/>
              </a:rPr>
            </a:br>
            <a:endParaRPr lang="fr-FR" sz="1600" b="1"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Efficacité et modernité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Concise et rythmée, ce qui la rend mémorable et facilement reconnaissable.</a:t>
            </a:r>
            <a:br>
              <a:rPr lang="fr-FR" sz="1600" dirty="0">
                <a:latin typeface="Avenir Next LT Pro" panose="020B0504020202020204" pitchFamily="34" charset="0"/>
              </a:rPr>
            </a:br>
            <a:endParaRPr lang="fr-FR" sz="1600"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Focus qualité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deux aspects clés des PPNP : la qualité de la préparation ("bien fait") et la fraîcheur des produits ("bien frais"), deux arguments majeurs pour les clients sensibles au bien-manger.</a:t>
            </a:r>
          </a:p>
          <a:p>
            <a:br>
              <a:rPr lang="fr-FR" sz="1600" dirty="0">
                <a:latin typeface="Avenir Next LT Pro" panose="020B0504020202020204" pitchFamily="34" charset="0"/>
              </a:rPr>
            </a:br>
            <a:endParaRPr lang="fr-FR" sz="1600" dirty="0">
              <a:latin typeface="Avenir Next LT Pro" panose="020B0504020202020204" pitchFamily="34" charset="0"/>
            </a:endParaRPr>
          </a:p>
        </p:txBody>
      </p:sp>
    </p:spTree>
    <p:extLst>
      <p:ext uri="{BB962C8B-B14F-4D97-AF65-F5344CB8AC3E}">
        <p14:creationId xmlns:p14="http://schemas.microsoft.com/office/powerpoint/2010/main" val="22562820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3852D-FCFD-0433-C99C-94B4134EBEA0}"/>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5C55C5D4-C094-471F-FC4E-6D42D9016233}"/>
              </a:ext>
            </a:extLst>
          </p:cNvPr>
          <p:cNvSpPr txBox="1"/>
          <p:nvPr/>
        </p:nvSpPr>
        <p:spPr>
          <a:xfrm>
            <a:off x="209550" y="751820"/>
            <a:ext cx="4629150" cy="3724096"/>
          </a:xfrm>
          <a:prstGeom prst="rect">
            <a:avLst/>
          </a:prstGeom>
          <a:noFill/>
        </p:spPr>
        <p:txBody>
          <a:bodyPr wrap="square">
            <a:spAutoFit/>
          </a:bodyPr>
          <a:lstStyle/>
          <a:p>
            <a:r>
              <a:rPr lang="fr-FR" sz="2000" b="1" dirty="0">
                <a:latin typeface="Georgia" panose="02040502050405020303" pitchFamily="18" charset="0"/>
              </a:rPr>
              <a:t>Courte, mémorisable et percutante, valorise également la qualité des produits par le goût.</a:t>
            </a:r>
            <a:br>
              <a:rPr lang="fr-FR" sz="1600" dirty="0">
                <a:latin typeface="Avenir Next LT Pro" panose="020B0504020202020204" pitchFamily="34" charset="0"/>
              </a:rPr>
            </a:br>
            <a:endParaRPr lang="fr-FR" sz="1600" b="1"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Emotion et simplicité :</a:t>
            </a:r>
            <a:r>
              <a:rPr lang="fr-FR" sz="1600" dirty="0">
                <a:latin typeface="Avenir Next LT Pro" panose="020B0504020202020204" pitchFamily="34" charset="0"/>
              </a:rPr>
              <a:t> un langage parlé pour la modernité qui joue sur l'authenticité et la promesse de saveur.  </a:t>
            </a:r>
          </a:p>
          <a:p>
            <a:pPr>
              <a:buFont typeface="Arial" panose="020B0604020202020204" pitchFamily="34" charset="0"/>
              <a:buChar char="•"/>
            </a:pPr>
            <a:endParaRPr lang="fr-FR" sz="1600"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Force universelle :</a:t>
            </a:r>
            <a:r>
              <a:rPr lang="fr-FR" sz="1600" dirty="0">
                <a:latin typeface="Avenir Next LT Pro" panose="020B0504020202020204" pitchFamily="34" charset="0"/>
              </a:rPr>
              <a:t> Le mot "vrai" évoque la qualité, la transparence et l'intégrité, trois valeurs fondamentales qui rassurent les consommateurs.</a:t>
            </a:r>
          </a:p>
          <a:p>
            <a:br>
              <a:rPr lang="fr-FR" sz="1600" dirty="0">
                <a:latin typeface="Avenir Next LT Pro" panose="020B0504020202020204" pitchFamily="34" charset="0"/>
              </a:rPr>
            </a:br>
            <a:endParaRPr lang="fr-FR" sz="1600" dirty="0">
              <a:latin typeface="Avenir Next LT Pro" panose="020B0504020202020204" pitchFamily="34" charset="0"/>
            </a:endParaRPr>
          </a:p>
        </p:txBody>
      </p:sp>
      <p:pic>
        <p:nvPicPr>
          <p:cNvPr id="5" name="Image 4" descr="Une image contenant nourriture, Cuisine, Restauration rapide, citron&#10;&#10;Description générée automatiquement">
            <a:extLst>
              <a:ext uri="{FF2B5EF4-FFF2-40B4-BE49-F238E27FC236}">
                <a16:creationId xmlns:a16="http://schemas.microsoft.com/office/drawing/2014/main" id="{07C8B784-F2C2-95EB-21AC-A4FF7DFA1BCA}"/>
              </a:ext>
            </a:extLst>
          </p:cNvPr>
          <p:cNvPicPr>
            <a:picLocks noChangeAspect="1"/>
          </p:cNvPicPr>
          <p:nvPr/>
        </p:nvPicPr>
        <p:blipFill>
          <a:blip r:embed="rId3"/>
          <a:srcRect l="19394" t="24306" r="23371" b="2082"/>
          <a:stretch/>
        </p:blipFill>
        <p:spPr>
          <a:xfrm>
            <a:off x="6286500" y="133349"/>
            <a:ext cx="5669388" cy="5800725"/>
          </a:xfrm>
          <a:prstGeom prst="rect">
            <a:avLst/>
          </a:prstGeom>
        </p:spPr>
      </p:pic>
    </p:spTree>
    <p:extLst>
      <p:ext uri="{BB962C8B-B14F-4D97-AF65-F5344CB8AC3E}">
        <p14:creationId xmlns:p14="http://schemas.microsoft.com/office/powerpoint/2010/main" val="19431557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561F5-E904-F792-7E1C-FABEF1821D39}"/>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6189F823-B526-CC1F-6F71-7F3A4A8DEDCC}"/>
              </a:ext>
            </a:extLst>
          </p:cNvPr>
          <p:cNvSpPr txBox="1"/>
          <p:nvPr/>
        </p:nvSpPr>
        <p:spPr>
          <a:xfrm>
            <a:off x="209550" y="751820"/>
            <a:ext cx="4629150" cy="3847207"/>
          </a:xfrm>
          <a:prstGeom prst="rect">
            <a:avLst/>
          </a:prstGeom>
          <a:noFill/>
        </p:spPr>
        <p:txBody>
          <a:bodyPr wrap="square">
            <a:spAutoFit/>
          </a:bodyPr>
          <a:lstStyle/>
          <a:p>
            <a:r>
              <a:rPr lang="fr-FR" sz="2000" b="1" dirty="0">
                <a:latin typeface="Georgia" panose="02040502050405020303" pitchFamily="18" charset="0"/>
              </a:rPr>
              <a:t>Etablit un lien entre les pros  et les clients. Elle valorise l’expertise du trad tout en impliquant directement le consommateur dans l’expérience.</a:t>
            </a:r>
            <a:br>
              <a:rPr lang="fr-FR" sz="1600" dirty="0">
                <a:latin typeface="Avenir Next LT Pro" panose="020B0504020202020204" pitchFamily="34" charset="0"/>
              </a:rPr>
            </a:br>
            <a:endParaRPr lang="fr-FR" sz="1600" b="1"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Expertise valorisée :</a:t>
            </a:r>
            <a:r>
              <a:rPr lang="fr-FR" sz="1600" dirty="0">
                <a:latin typeface="Avenir Next LT Pro" panose="020B0504020202020204" pitchFamily="34" charset="0"/>
              </a:rPr>
              <a:t> souligner l’expertise et l’engagement des professionnels envers les besoins des clients</a:t>
            </a:r>
            <a:br>
              <a:rPr lang="fr-FR" sz="1600" dirty="0">
                <a:latin typeface="Avenir Next LT Pro" panose="020B0504020202020204" pitchFamily="34" charset="0"/>
              </a:rPr>
            </a:br>
            <a:endParaRPr lang="fr-FR" sz="1600" dirty="0">
              <a:latin typeface="Avenir Next LT Pro" panose="020B0504020202020204" pitchFamily="34" charset="0"/>
            </a:endParaRPr>
          </a:p>
          <a:p>
            <a:pPr>
              <a:buFont typeface="Arial" panose="020B0604020202020204" pitchFamily="34" charset="0"/>
              <a:buChar char="•"/>
            </a:pPr>
            <a:r>
              <a:rPr lang="fr-FR" sz="1600" b="1" dirty="0">
                <a:latin typeface="Avenir Next LT Pro" panose="020B0504020202020204" pitchFamily="34" charset="0"/>
              </a:rPr>
              <a:t>Orientation client : </a:t>
            </a:r>
            <a:r>
              <a:rPr lang="fr-FR" sz="1600" dirty="0">
                <a:latin typeface="Avenir Next LT Pro" panose="020B0504020202020204" pitchFamily="34" charset="0"/>
              </a:rPr>
              <a:t>faire ressentir au consommateur que son avis est au centre des préoccupations de l’enseigne</a:t>
            </a:r>
            <a:br>
              <a:rPr lang="fr-FR" sz="1600" dirty="0">
                <a:latin typeface="Avenir Next LT Pro" panose="020B0504020202020204" pitchFamily="34" charset="0"/>
              </a:rPr>
            </a:br>
            <a:endParaRPr lang="fr-FR" sz="1600" dirty="0">
              <a:latin typeface="Avenir Next LT Pro" panose="020B0504020202020204" pitchFamily="34" charset="0"/>
            </a:endParaRPr>
          </a:p>
        </p:txBody>
      </p:sp>
      <p:pic>
        <p:nvPicPr>
          <p:cNvPr id="3" name="Image 2" descr="Une image contenant nourriture, Cuisine, citron, Restauration rapide&#10;&#10;Description générée automatiquement">
            <a:extLst>
              <a:ext uri="{FF2B5EF4-FFF2-40B4-BE49-F238E27FC236}">
                <a16:creationId xmlns:a16="http://schemas.microsoft.com/office/drawing/2014/main" id="{DF0C1ACE-9FBF-5403-2D19-097E4FEE6251}"/>
              </a:ext>
            </a:extLst>
          </p:cNvPr>
          <p:cNvPicPr>
            <a:picLocks noChangeAspect="1"/>
          </p:cNvPicPr>
          <p:nvPr/>
        </p:nvPicPr>
        <p:blipFill>
          <a:blip r:embed="rId3"/>
          <a:srcRect l="19062" t="22084" r="21934"/>
          <a:stretch/>
        </p:blipFill>
        <p:spPr>
          <a:xfrm>
            <a:off x="6238875" y="95249"/>
            <a:ext cx="5743575" cy="6033979"/>
          </a:xfrm>
          <a:prstGeom prst="rect">
            <a:avLst/>
          </a:prstGeom>
        </p:spPr>
      </p:pic>
    </p:spTree>
    <p:extLst>
      <p:ext uri="{BB962C8B-B14F-4D97-AF65-F5344CB8AC3E}">
        <p14:creationId xmlns:p14="http://schemas.microsoft.com/office/powerpoint/2010/main" val="389115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2CEC8-066B-2F4D-7A21-1B0E4D991BA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993519A-4471-CE37-7C2F-8E283CA1D5C4}"/>
              </a:ext>
            </a:extLst>
          </p:cNvPr>
          <p:cNvSpPr/>
          <p:nvPr/>
        </p:nvSpPr>
        <p:spPr>
          <a:xfrm>
            <a:off x="1866247" y="5177070"/>
            <a:ext cx="7843101" cy="93134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F5E63876-35C7-8266-DEDA-25D0EBF62A34}"/>
              </a:ext>
            </a:extLst>
          </p:cNvPr>
          <p:cNvSpPr>
            <a:spLocks noChangeArrowheads="1"/>
          </p:cNvSpPr>
          <p:nvPr/>
        </p:nvSpPr>
        <p:spPr bwMode="auto">
          <a:xfrm>
            <a:off x="457200" y="272050"/>
            <a:ext cx="10269929" cy="338554"/>
          </a:xfrm>
          <a:prstGeom prst="rect">
            <a:avLst/>
          </a:prstGeom>
          <a:no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FR" altLang="fr-FR" sz="1600" b="1" i="0" u="none" strike="noStrike" kern="1200" cap="none" spc="214" normalizeH="0" baseline="0" noProof="0" dirty="0">
                <a:ln>
                  <a:noFill/>
                </a:ln>
                <a:solidFill>
                  <a:prstClr val="black"/>
                </a:solidFill>
                <a:effectLst/>
                <a:uLnTx/>
                <a:uFillTx/>
                <a:latin typeface="Avenir Next LT Pro" panose="020B0504020202020204" pitchFamily="34" charset="0"/>
              </a:rPr>
              <a:t>Les enjeux créatifs de la communication média</a:t>
            </a:r>
          </a:p>
        </p:txBody>
      </p:sp>
      <p:sp>
        <p:nvSpPr>
          <p:cNvPr id="5" name="Espace réservé du contenu 2">
            <a:extLst>
              <a:ext uri="{FF2B5EF4-FFF2-40B4-BE49-F238E27FC236}">
                <a16:creationId xmlns:a16="http://schemas.microsoft.com/office/drawing/2014/main" id="{0E46F920-1516-624D-9E5C-D6C26F3F0E4F}"/>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Développer</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kumimoji="0" lang="fr-FR" sz="4000" b="0" i="0" u="none" strike="noStrike" kern="1200" cap="none" spc="0" normalizeH="0" baseline="0" noProof="0" dirty="0">
                <a:ln>
                  <a:noFill/>
                </a:ln>
                <a:solidFill>
                  <a:schemeClr val="bg1"/>
                </a:solidFill>
                <a:effectLst/>
                <a:highlight>
                  <a:srgbClr val="526469"/>
                </a:highlight>
                <a:uLnTx/>
                <a:uFillTx/>
                <a:latin typeface="Magnel" panose="02000505000000020004" pitchFamily="2" charset="0"/>
                <a:ea typeface="+mn-ea"/>
                <a:cs typeface="+mn-cs"/>
              </a:rPr>
              <a:t>Drive</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4B2C9CAC-037E-59C9-2D03-8986506F499E}"/>
              </a:ext>
            </a:extLst>
          </p:cNvPr>
          <p:cNvSpPr txBox="1"/>
          <p:nvPr/>
        </p:nvSpPr>
        <p:spPr>
          <a:xfrm>
            <a:off x="998981" y="2401717"/>
            <a:ext cx="8631936" cy="3231654"/>
          </a:xfrm>
          <a:prstGeom prst="rect">
            <a:avLst/>
          </a:prstGeom>
          <a:noFill/>
        </p:spPr>
        <p:txBody>
          <a:bodyPr wrap="square">
            <a:spAutoFit/>
          </a:bodyPr>
          <a:lstStyle/>
          <a:p>
            <a:r>
              <a:rPr lang="fr-FR" sz="1600" b="1" i="0" dirty="0">
                <a:solidFill>
                  <a:srgbClr val="0F0F0F"/>
                </a:solidFill>
                <a:effectLst/>
                <a:latin typeface="Avenir Next LT Pro" panose="020B0504020202020204" pitchFamily="34" charset="0"/>
              </a:rPr>
              <a:t>Site drive valoriser la principale valeur ajoutée vs les autres sites :</a:t>
            </a:r>
          </a:p>
          <a:p>
            <a:r>
              <a:rPr lang="fr-FR" sz="1600" b="1" dirty="0">
                <a:solidFill>
                  <a:schemeClr val="bg1"/>
                </a:solidFill>
                <a:highlight>
                  <a:srgbClr val="237756"/>
                </a:highlight>
                <a:latin typeface="Avenir Next LT Pro" panose="020B0504020202020204" pitchFamily="34" charset="0"/>
              </a:rPr>
              <a:t>TRAD &amp; PPNP</a:t>
            </a:r>
          </a:p>
          <a:p>
            <a:r>
              <a:rPr lang="fr-FR" sz="1600" i="1" dirty="0">
                <a:solidFill>
                  <a:srgbClr val="0F0F0F"/>
                </a:solidFill>
                <a:latin typeface="Avenir Next LT Pro" panose="020B0504020202020204" pitchFamily="34" charset="0"/>
              </a:rPr>
              <a:t>Bio, place du marché, solutions repas … </a:t>
            </a:r>
            <a:br>
              <a:rPr lang="fr-FR" sz="1600" i="1" dirty="0">
                <a:solidFill>
                  <a:srgbClr val="0F0F0F"/>
                </a:solidFill>
                <a:latin typeface="Avenir Next LT Pro" panose="020B0504020202020204" pitchFamily="34" charset="0"/>
              </a:rPr>
            </a:br>
            <a:r>
              <a:rPr lang="fr-FR" sz="1600" i="1" dirty="0">
                <a:solidFill>
                  <a:srgbClr val="0F0F0F"/>
                </a:solidFill>
                <a:latin typeface="Avenir Next LT Pro" panose="020B0504020202020204" pitchFamily="34" charset="0"/>
              </a:rPr>
              <a:t>&gt;&gt;</a:t>
            </a:r>
            <a:r>
              <a:rPr lang="fr-FR" sz="1600" dirty="0">
                <a:solidFill>
                  <a:srgbClr val="0F0F0F"/>
                </a:solidFill>
                <a:latin typeface="Avenir Next LT Pro" panose="020B0504020202020204" pitchFamily="34" charset="0"/>
              </a:rPr>
              <a:t>Nos atouts sont dans les aspérités différenciantes de la place du marché : </a:t>
            </a:r>
            <a:br>
              <a:rPr lang="fr-FR" sz="1600" dirty="0">
                <a:solidFill>
                  <a:srgbClr val="0F0F0F"/>
                </a:solidFill>
                <a:latin typeface="Avenir Next LT Pro" panose="020B0504020202020204" pitchFamily="34" charset="0"/>
              </a:rPr>
            </a:br>
            <a:r>
              <a:rPr lang="fr-FR" sz="1600" dirty="0">
                <a:solidFill>
                  <a:srgbClr val="0F0F0F"/>
                </a:solidFill>
                <a:latin typeface="Avenir Next LT Pro" panose="020B0504020202020204" pitchFamily="34" charset="0"/>
              </a:rPr>
              <a:t>Ex : Carotte Locale, Comté 24 mois d’affinage, Ta commande de découpe sur mesure, </a:t>
            </a:r>
            <a:r>
              <a:rPr lang="fr-FR" sz="1600" dirty="0" err="1">
                <a:solidFill>
                  <a:srgbClr val="0F0F0F"/>
                </a:solidFill>
                <a:latin typeface="Avenir Next LT Pro" panose="020B0504020202020204" pitchFamily="34" charset="0"/>
              </a:rPr>
              <a:t>Alnatura</a:t>
            </a:r>
            <a:r>
              <a:rPr lang="fr-FR" sz="1600" dirty="0">
                <a:solidFill>
                  <a:srgbClr val="0F0F0F"/>
                </a:solidFill>
                <a:latin typeface="Avenir Next LT Pro" panose="020B0504020202020204" pitchFamily="34" charset="0"/>
              </a:rPr>
              <a:t>, Carrefour Bio…</a:t>
            </a:r>
            <a:br>
              <a:rPr lang="fr-FR" sz="1600" i="1" dirty="0">
                <a:solidFill>
                  <a:srgbClr val="0F0F0F"/>
                </a:solidFill>
                <a:latin typeface="Avenir Next LT Pro" panose="020B0504020202020204" pitchFamily="34" charset="0"/>
              </a:rPr>
            </a:br>
            <a:r>
              <a:rPr lang="fr-FR" sz="1600" i="1" dirty="0">
                <a:solidFill>
                  <a:srgbClr val="0F0F0F"/>
                </a:solidFill>
                <a:latin typeface="Avenir Next LT Pro" panose="020B0504020202020204" pitchFamily="34" charset="0"/>
              </a:rPr>
              <a:t>Ex : Cave de spécialiste  : créer une expérience différente au rayon cave sur le site</a:t>
            </a:r>
            <a:br>
              <a:rPr lang="fr-FR" sz="1600" i="1" dirty="0">
                <a:solidFill>
                  <a:srgbClr val="0F0F0F"/>
                </a:solidFill>
                <a:latin typeface="Avenir Next LT Pro" panose="020B0504020202020204" pitchFamily="34" charset="0"/>
              </a:rPr>
            </a:br>
            <a:endParaRPr lang="fr-FR" sz="1600" i="1" dirty="0">
              <a:solidFill>
                <a:srgbClr val="0F0F0F"/>
              </a:solidFill>
              <a:latin typeface="Avenir Next LT Pro" panose="020B0504020202020204" pitchFamily="34" charset="0"/>
            </a:endParaRPr>
          </a:p>
          <a:p>
            <a:r>
              <a:rPr lang="fr-FR" sz="2800" b="1" i="1" dirty="0">
                <a:solidFill>
                  <a:srgbClr val="0F0F0F"/>
                </a:solidFill>
                <a:latin typeface="Avenir Next LT Pro" panose="020B0504020202020204" pitchFamily="34" charset="0"/>
              </a:rPr>
              <a:t>Le drive c’est le magasin en +++</a:t>
            </a:r>
          </a:p>
          <a:p>
            <a:br>
              <a:rPr lang="fr-FR" sz="1600" i="1" dirty="0">
                <a:solidFill>
                  <a:srgbClr val="0F0F0F"/>
                </a:solidFill>
                <a:latin typeface="Avenir Next LT Pro" panose="020B0504020202020204" pitchFamily="34" charset="0"/>
              </a:rPr>
            </a:br>
            <a:br>
              <a:rPr lang="fr-FR" sz="1600" i="1" dirty="0">
                <a:solidFill>
                  <a:srgbClr val="0F0F0F"/>
                </a:solidFill>
                <a:latin typeface="Avenir Next LT Pro" panose="020B0504020202020204" pitchFamily="34" charset="0"/>
              </a:rPr>
            </a:br>
            <a:endParaRPr lang="fr-FR" sz="1600" i="1" dirty="0">
              <a:solidFill>
                <a:srgbClr val="0F0F0F"/>
              </a:solidFill>
              <a:latin typeface="Avenir Next LT Pro" panose="020B0504020202020204" pitchFamily="34" charset="0"/>
            </a:endParaRPr>
          </a:p>
        </p:txBody>
      </p:sp>
      <p:sp>
        <p:nvSpPr>
          <p:cNvPr id="7" name="ZoneTexte 6">
            <a:extLst>
              <a:ext uri="{FF2B5EF4-FFF2-40B4-BE49-F238E27FC236}">
                <a16:creationId xmlns:a16="http://schemas.microsoft.com/office/drawing/2014/main" id="{6D629A1E-F836-6D0A-E1D2-9E32019C7946}"/>
              </a:ext>
            </a:extLst>
          </p:cNvPr>
          <p:cNvSpPr txBox="1"/>
          <p:nvPr/>
        </p:nvSpPr>
        <p:spPr>
          <a:xfrm>
            <a:off x="3048786" y="5177071"/>
            <a:ext cx="6094428" cy="1200329"/>
          </a:xfrm>
          <a:prstGeom prst="rect">
            <a:avLst/>
          </a:prstGeom>
          <a:noFill/>
        </p:spPr>
        <p:txBody>
          <a:bodyPr wrap="square">
            <a:spAutoFit/>
          </a:bodyPr>
          <a:lstStyle/>
          <a:p>
            <a:r>
              <a:rPr lang="fr-FR" sz="1800" b="1" i="1" dirty="0">
                <a:solidFill>
                  <a:schemeClr val="bg1"/>
                </a:solidFill>
                <a:latin typeface="Avenir Next LT Pro" panose="020B0504020202020204" pitchFamily="34" charset="0"/>
              </a:rPr>
              <a:t>Quid d’une refonte des visuels sur le site</a:t>
            </a:r>
          </a:p>
          <a:p>
            <a:r>
              <a:rPr lang="fr-FR" sz="1800" b="1" i="1" dirty="0">
                <a:solidFill>
                  <a:schemeClr val="bg1"/>
                </a:solidFill>
                <a:latin typeface="Avenir Next LT Pro" panose="020B0504020202020204" pitchFamily="34" charset="0"/>
              </a:rPr>
              <a:t>Quid de valoriser en média nos atouts</a:t>
            </a:r>
          </a:p>
          <a:p>
            <a:r>
              <a:rPr lang="fr-FR" sz="1800" b="1" i="1" dirty="0">
                <a:solidFill>
                  <a:schemeClr val="bg1"/>
                </a:solidFill>
                <a:latin typeface="Avenir Next LT Pro" panose="020B0504020202020204" pitchFamily="34" charset="0"/>
                <a:sym typeface="Wingdings" panose="05000000000000000000" pitchFamily="2" charset="2"/>
              </a:rPr>
              <a:t> Un média d’image : films courts &amp; film long…</a:t>
            </a:r>
            <a:endParaRPr lang="fr-FR" sz="1800" b="1" i="1" dirty="0">
              <a:solidFill>
                <a:schemeClr val="bg1"/>
              </a:solidFill>
              <a:latin typeface="Avenir Next LT Pro" panose="020B0504020202020204" pitchFamily="34" charset="0"/>
            </a:endParaRPr>
          </a:p>
          <a:p>
            <a:endParaRPr lang="fr-FR" sz="1800" i="1" dirty="0">
              <a:solidFill>
                <a:srgbClr val="0F0F0F"/>
              </a:solidFill>
              <a:latin typeface="Avenir Next LT Pro" panose="020B0504020202020204" pitchFamily="34" charset="0"/>
            </a:endParaRPr>
          </a:p>
        </p:txBody>
      </p:sp>
    </p:spTree>
    <p:extLst>
      <p:ext uri="{BB962C8B-B14F-4D97-AF65-F5344CB8AC3E}">
        <p14:creationId xmlns:p14="http://schemas.microsoft.com/office/powerpoint/2010/main" val="2733173109"/>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34934</TotalTime>
  <Words>2352</Words>
  <Application>Microsoft Office PowerPoint</Application>
  <PresentationFormat>Grand écran</PresentationFormat>
  <Paragraphs>210</Paragraphs>
  <Slides>85</Slides>
  <Notes>8</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85</vt:i4>
      </vt:variant>
    </vt:vector>
  </HeadingPairs>
  <TitlesOfParts>
    <vt:vector size="97" baseType="lpstr">
      <vt:lpstr>Magnel</vt:lpstr>
      <vt:lpstr>Aptos</vt:lpstr>
      <vt:lpstr>Avenir Next LT Pro</vt:lpstr>
      <vt:lpstr>Playfair Display</vt:lpstr>
      <vt:lpstr>Wingdings</vt:lpstr>
      <vt:lpstr>Cambria</vt:lpstr>
      <vt:lpstr>Georgia</vt:lpstr>
      <vt:lpstr>Tahoma</vt:lpstr>
      <vt:lpstr>Police système Courant</vt:lpstr>
      <vt:lpstr>Calibri</vt:lpstr>
      <vt:lpstr>Arial</vt:lpstr>
      <vt:lpstr>1_Thème LNB</vt:lpstr>
      <vt:lpstr>POINT 08.01 </vt:lpstr>
      <vt:lpstr>Stratégie 2025</vt:lpstr>
      <vt:lpstr>Présentation PowerPoint</vt:lpstr>
      <vt:lpstr>Présentation PowerPoint</vt:lpstr>
      <vt:lpstr>Présentation PowerPoint</vt:lpstr>
      <vt:lpstr>L’album de famille</vt:lpstr>
      <vt:lpstr>L’album de famille</vt:lpstr>
      <vt:lpstr>Présentation PowerPoint</vt:lpstr>
      <vt:lpstr>Présentation PowerPoint</vt:lpstr>
      <vt:lpstr>Film Drive</vt:lpstr>
      <vt:lpstr>Comme au marché – Film 30s</vt:lpstr>
      <vt:lpstr>Présentation PowerPoint</vt:lpstr>
      <vt:lpstr>Présentation PowerPoint</vt:lpstr>
      <vt:lpstr>Présentation PowerPoint</vt:lpstr>
      <vt:lpstr>Présentation PowerPoint</vt:lpstr>
      <vt:lpstr>Focus campagne « MatchMen » Nos pros ambassadeurs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Focus  prise de parole media  </vt:lpstr>
      <vt:lpstr>Présentation PowerPoint</vt:lpstr>
      <vt:lpstr>Présentation PowerPoint</vt:lpstr>
      <vt:lpstr>Présentation PowerPoint</vt:lpstr>
      <vt:lpstr>Présentation PowerPoint</vt:lpstr>
      <vt:lpstr>Présentation PowerPoint</vt:lpstr>
      <vt:lpstr>Présentation PowerPoint</vt:lpstr>
      <vt:lpstr>PPNP/CPNP Marketer les marques </vt:lpstr>
      <vt:lpstr>Présentation PowerPoint</vt:lpstr>
      <vt:lpstr>LEVIERS STRATEGIQUES CPNP / PPNP </vt:lpstr>
      <vt:lpstr>LEVIERS STRATEGIQUES </vt:lpstr>
      <vt:lpstr>LEVIERS STRATEGIQUES </vt:lpstr>
      <vt:lpstr>Présentation PowerPoint</vt:lpstr>
      <vt:lpstr>Ecriture photo évocatrice  Expression 1 Origines </vt:lpstr>
      <vt:lpstr>Présentation PowerPoint</vt:lpstr>
      <vt:lpstr>Présentation PowerPoint</vt:lpstr>
      <vt:lpstr>Ecriture photo évocatrice  Expression 2 Geste </vt:lpstr>
      <vt:lpstr>Présentation PowerPoint</vt:lpstr>
      <vt:lpstr>Présentation PowerPoint</vt:lpstr>
      <vt:lpstr>Ecriture photo évocatrice  Expression 3 Porté par le pro </vt:lpstr>
      <vt:lpstr>Présentation PowerPoint</vt:lpstr>
      <vt:lpstr>Présentation PowerPoint</vt:lpstr>
      <vt:lpstr> Campagne de lancement Signature 1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Campagne de lancement Signature 2 </vt:lpstr>
      <vt:lpstr>Présentation PowerPoint</vt:lpstr>
      <vt:lpstr>Présentation PowerPoint</vt:lpstr>
      <vt:lpstr>Présentation PowerPoint</vt:lpstr>
      <vt:lpstr>Présentation PowerPoint</vt:lpstr>
      <vt:lpstr>Présentation PowerPoint</vt:lpstr>
      <vt:lpstr>Présentation PowerPoint</vt:lpstr>
      <vt:lpstr> Campagne de lancement Signature 3 </vt:lpstr>
      <vt:lpstr>Présentation PowerPoint</vt:lpstr>
      <vt:lpstr> Campagne temps 2 Signature 1 </vt:lpstr>
      <vt:lpstr>Présentation PowerPoint</vt:lpstr>
      <vt:lpstr>Présentation PowerPoint</vt:lpstr>
      <vt:lpstr>Présentation PowerPoint</vt:lpstr>
      <vt:lpstr> Campagne temps 2 Signature 2 </vt:lpstr>
      <vt:lpstr>Présentation PowerPoint</vt:lpstr>
      <vt:lpstr>Présentation PowerPoint</vt:lpstr>
      <vt:lpstr>Présentation PowerPoint</vt:lpstr>
      <vt:lpstr> Campagne temps 2 Signature 3 </vt:lpstr>
      <vt:lpstr>Présentation PowerPoint</vt:lpstr>
      <vt:lpstr>Exemple de déclinaisons</vt:lpstr>
      <vt:lpstr>Présentation PowerPoint</vt:lpstr>
      <vt:lpstr>Présentation PowerPoint</vt:lpstr>
      <vt:lpstr>Présentation PowerPoint</vt:lpstr>
      <vt:lpstr>Signatures</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Aude ALARIO</cp:lastModifiedBy>
  <cp:revision>203</cp:revision>
  <cp:lastPrinted>2022-07-05T07:32:58Z</cp:lastPrinted>
  <dcterms:created xsi:type="dcterms:W3CDTF">2023-04-17T13:19:25Z</dcterms:created>
  <dcterms:modified xsi:type="dcterms:W3CDTF">2025-01-09T11:49:03Z</dcterms:modified>
  <cp:category/>
</cp:coreProperties>
</file>