
<file path=[Content_Types].xml><?xml version="1.0" encoding="utf-8"?>
<Types xmlns="http://schemas.openxmlformats.org/package/2006/content-types">
  <Default Extension="emf" ContentType="image/x-emf"/>
  <Default Extension="jpeg" ContentType="image/jpeg"/>
  <Default Extension="jp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3"/>
  </p:notesMasterIdLst>
  <p:sldIdLst>
    <p:sldId id="257" r:id="rId2"/>
    <p:sldId id="656" r:id="rId3"/>
    <p:sldId id="318" r:id="rId4"/>
    <p:sldId id="657" r:id="rId5"/>
    <p:sldId id="658" r:id="rId6"/>
    <p:sldId id="659" r:id="rId7"/>
    <p:sldId id="660" r:id="rId8"/>
    <p:sldId id="661" r:id="rId9"/>
    <p:sldId id="662" r:id="rId10"/>
    <p:sldId id="664" r:id="rId11"/>
    <p:sldId id="666" r:id="rId12"/>
    <p:sldId id="1609" r:id="rId13"/>
    <p:sldId id="1610" r:id="rId14"/>
    <p:sldId id="1611" r:id="rId15"/>
    <p:sldId id="1612" r:id="rId16"/>
    <p:sldId id="1615" r:id="rId17"/>
    <p:sldId id="1616" r:id="rId18"/>
    <p:sldId id="1617" r:id="rId19"/>
    <p:sldId id="1618" r:id="rId20"/>
    <p:sldId id="1619" r:id="rId21"/>
    <p:sldId id="1620" r:id="rId22"/>
    <p:sldId id="665" r:id="rId23"/>
    <p:sldId id="1621" r:id="rId24"/>
    <p:sldId id="1622" r:id="rId25"/>
    <p:sldId id="1623" r:id="rId26"/>
    <p:sldId id="1625" r:id="rId27"/>
    <p:sldId id="1624" r:id="rId28"/>
    <p:sldId id="1626" r:id="rId29"/>
    <p:sldId id="1627" r:id="rId30"/>
    <p:sldId id="663" r:id="rId31"/>
    <p:sldId id="651" r:id="rId32"/>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FFFFFF"/>
    <a:srgbClr val="EDE8E3"/>
    <a:srgbClr val="FBEC13"/>
    <a:srgbClr val="A27F4A"/>
    <a:srgbClr val="DAA478"/>
    <a:srgbClr val="237756"/>
    <a:srgbClr val="6F8E30"/>
    <a:srgbClr val="4E6489"/>
    <a:srgbClr val="8A81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02" autoAdjust="0"/>
    <p:restoredTop sz="97259" autoAdjust="0"/>
  </p:normalViewPr>
  <p:slideViewPr>
    <p:cSldViewPr snapToGrid="0">
      <p:cViewPr varScale="1">
        <p:scale>
          <a:sx n="79" d="100"/>
          <a:sy n="79" d="100"/>
        </p:scale>
        <p:origin x="821"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21/09/2023</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7" y="875654"/>
            <a:ext cx="3581401"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21/09/2023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smtClean="0"/>
              <a:pPr>
                <a:defRPr/>
              </a:pPr>
              <a:t>‹N°›</a:t>
            </a:fld>
            <a:endParaRPr lang="fr-FR" dirty="0"/>
          </a:p>
        </p:txBody>
      </p:sp>
    </p:spTree>
    <p:extLst>
      <p:ext uri="{BB962C8B-B14F-4D97-AF65-F5344CB8AC3E}">
        <p14:creationId xmlns:p14="http://schemas.microsoft.com/office/powerpoint/2010/main" val="3757225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09" r:id="rId3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p:txBody>
          <a:bodyPr/>
          <a:lstStyle/>
          <a:p>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POINT Q4 2023</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br>
              <a:rPr lang="fr-FR" dirty="0">
                <a:latin typeface="Playfair Display" panose="00000500000000000000" pitchFamily="2" charset="0"/>
              </a:rPr>
            </a:br>
            <a:r>
              <a:rPr lang="fr-FR" sz="2400" dirty="0">
                <a:latin typeface="Playfair Display" panose="00000500000000000000" pitchFamily="2" charset="0"/>
                <a:ea typeface="+mj-ea"/>
                <a:cs typeface="+mj-cs"/>
              </a:rPr>
              <a:t>21 septembre 2023</a:t>
            </a:r>
            <a:br>
              <a:rPr kumimoji="0" lang="fr-FR" sz="2400" i="0" u="none" strike="noStrike" kern="1200" cap="none" spc="0" normalizeH="0" baseline="0" noProof="0" dirty="0">
                <a:ln>
                  <a:noFill/>
                </a:ln>
                <a:effectLst/>
                <a:uLnTx/>
                <a:uFillTx/>
                <a:latin typeface="Playfair Display" panose="00000500000000000000" pitchFamily="2" charset="0"/>
                <a:ea typeface="+mj-ea"/>
                <a:cs typeface="+mj-cs"/>
              </a:rPr>
            </a:b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5C614AF7-B27F-55C8-0DE1-6868B5B327B8}"/>
              </a:ext>
            </a:extLst>
          </p:cNvPr>
          <p:cNvSpPr txBox="1"/>
          <p:nvPr/>
        </p:nvSpPr>
        <p:spPr>
          <a:xfrm>
            <a:off x="1147863" y="2522654"/>
            <a:ext cx="9445557" cy="1200329"/>
          </a:xfrm>
          <a:prstGeom prst="rect">
            <a:avLst/>
          </a:prstGeom>
          <a:noFill/>
        </p:spPr>
        <p:txBody>
          <a:bodyPr wrap="square">
            <a:spAutoFit/>
          </a:bodyPr>
          <a:lstStyle/>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1- Créer un nouveau territoire radio </a:t>
            </a:r>
          </a:p>
          <a:p>
            <a:pPr marL="0" lvl="1" indent="0" eaLnBrk="1" hangingPunct="1">
              <a:buNone/>
              <a:defRPr/>
            </a:pPr>
            <a:r>
              <a:rPr lang="fr-FR" sz="1600" b="1" dirty="0">
                <a:solidFill>
                  <a:srgbClr val="D9117E"/>
                </a:solidFill>
                <a:latin typeface="Georgia" panose="02040502050405020303" pitchFamily="18" charset="0"/>
                <a:cs typeface="Calibri Light" panose="020F0302020204030204" pitchFamily="34" charset="0"/>
              </a:rPr>
              <a:t>	</a:t>
            </a:r>
            <a:r>
              <a:rPr lang="fr-FR" b="1" dirty="0">
                <a:solidFill>
                  <a:srgbClr val="D9117E"/>
                </a:solidFill>
                <a:latin typeface="Georgia" panose="02040502050405020303" pitchFamily="18" charset="0"/>
                <a:cs typeface="Calibri Light" panose="020F0302020204030204" pitchFamily="34" charset="0"/>
                <a:sym typeface="Wingdings" panose="05000000000000000000" pitchFamily="2" charset="2"/>
              </a:rPr>
              <a:t></a:t>
            </a:r>
            <a:r>
              <a:rPr lang="fr-FR" b="1" dirty="0">
                <a:solidFill>
                  <a:srgbClr val="D9117E"/>
                </a:solidFill>
                <a:latin typeface="Georgia" panose="02040502050405020303" pitchFamily="18" charset="0"/>
                <a:cs typeface="Calibri Light" panose="020F0302020204030204" pitchFamily="34" charset="0"/>
              </a:rPr>
              <a:t> S’appuyer sur un code fort et codifié 	</a:t>
            </a:r>
            <a:br>
              <a:rPr lang="fr-FR" b="1" dirty="0">
                <a:solidFill>
                  <a:srgbClr val="D9117E"/>
                </a:solidFill>
                <a:latin typeface="Georgia" panose="02040502050405020303" pitchFamily="18" charset="0"/>
                <a:cs typeface="Calibri Light" panose="020F0302020204030204" pitchFamily="34" charset="0"/>
              </a:rPr>
            </a:br>
            <a:r>
              <a:rPr lang="fr-FR" b="1" dirty="0">
                <a:solidFill>
                  <a:srgbClr val="D9117E"/>
                </a:solidFill>
                <a:latin typeface="Georgia" panose="02040502050405020303" pitchFamily="18" charset="0"/>
                <a:cs typeface="Calibri Light" panose="020F0302020204030204" pitchFamily="34" charset="0"/>
              </a:rPr>
              <a:t>	qui favorise l’émergence du discours</a:t>
            </a:r>
          </a:p>
        </p:txBody>
      </p:sp>
    </p:spTree>
    <p:extLst>
      <p:ext uri="{BB962C8B-B14F-4D97-AF65-F5344CB8AC3E}">
        <p14:creationId xmlns:p14="http://schemas.microsoft.com/office/powerpoint/2010/main" val="1469155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5C614AF7-B27F-55C8-0DE1-6868B5B327B8}"/>
              </a:ext>
            </a:extLst>
          </p:cNvPr>
          <p:cNvSpPr txBox="1"/>
          <p:nvPr/>
        </p:nvSpPr>
        <p:spPr>
          <a:xfrm>
            <a:off x="1147863" y="2522654"/>
            <a:ext cx="9445557" cy="1754326"/>
          </a:xfrm>
          <a:prstGeom prst="rect">
            <a:avLst/>
          </a:prstGeom>
          <a:noFill/>
        </p:spPr>
        <p:txBody>
          <a:bodyPr wrap="square">
            <a:spAutoFit/>
          </a:bodyPr>
          <a:lstStyle/>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Axe 1 – CHEZ NOUS</a:t>
            </a:r>
          </a:p>
          <a:p>
            <a:r>
              <a:rPr lang="fr-FR" sz="1600" b="1" dirty="0">
                <a:solidFill>
                  <a:srgbClr val="D9117E"/>
                </a:solidFill>
                <a:latin typeface="Georgia" panose="02040502050405020303" pitchFamily="18" charset="0"/>
                <a:cs typeface="Calibri Light" panose="020F0302020204030204" pitchFamily="34" charset="0"/>
              </a:rPr>
              <a:t>	</a:t>
            </a:r>
            <a:r>
              <a:rPr lang="fr-FR" sz="1800" dirty="0">
                <a:solidFill>
                  <a:srgbClr val="D9117E"/>
                </a:solidFill>
                <a:latin typeface="Avenir Next LT Pro" panose="020B0504020202020204" pitchFamily="34" charset="0"/>
                <a:cs typeface="Calibri Light" panose="020F0302020204030204" pitchFamily="34" charset="0"/>
              </a:rPr>
              <a:t>&gt; Expression qui positionne l’enseigne vs les autres</a:t>
            </a:r>
          </a:p>
          <a:p>
            <a:r>
              <a:rPr lang="fr-FR" sz="1800" dirty="0">
                <a:solidFill>
                  <a:srgbClr val="D9117E"/>
                </a:solidFill>
                <a:latin typeface="Avenir Next LT Pro" panose="020B0504020202020204" pitchFamily="34" charset="0"/>
                <a:cs typeface="Calibri Light" panose="020F0302020204030204" pitchFamily="34" charset="0"/>
              </a:rPr>
              <a:t>	&gt;Parfaite cohérence avec la plateforme de marque</a:t>
            </a:r>
          </a:p>
          <a:p>
            <a:r>
              <a:rPr lang="fr-FR" sz="1800" dirty="0">
                <a:solidFill>
                  <a:srgbClr val="D9117E"/>
                </a:solidFill>
                <a:latin typeface="Avenir Next LT Pro" panose="020B0504020202020204" pitchFamily="34" charset="0"/>
                <a:cs typeface="Calibri Light" panose="020F0302020204030204" pitchFamily="34" charset="0"/>
              </a:rPr>
              <a:t>	&gt;Territoire propriétaire et très riche </a:t>
            </a:r>
          </a:p>
          <a:p>
            <a:pPr marL="0" lvl="1" indent="0" eaLnBrk="1" hangingPunct="1">
              <a:buNone/>
              <a:defRPr/>
            </a:pPr>
            <a:endParaRPr lang="fr-FR" b="1" dirty="0">
              <a:solidFill>
                <a:prstClr val="black"/>
              </a:solidFill>
              <a:latin typeface="Georgia" panose="02040502050405020303" pitchFamily="18" charset="0"/>
              <a:cs typeface="Calibri Light" panose="020F0302020204030204" pitchFamily="34" charset="0"/>
            </a:endParaRPr>
          </a:p>
        </p:txBody>
      </p:sp>
    </p:spTree>
    <p:extLst>
      <p:ext uri="{BB962C8B-B14F-4D97-AF65-F5344CB8AC3E}">
        <p14:creationId xmlns:p14="http://schemas.microsoft.com/office/powerpoint/2010/main" val="2084016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63194C0-1CF8-4A5D-BF5F-860B9D8439A8}"/>
              </a:ext>
            </a:extLst>
          </p:cNvPr>
          <p:cNvSpPr txBox="1"/>
          <p:nvPr/>
        </p:nvSpPr>
        <p:spPr>
          <a:xfrm>
            <a:off x="767408" y="476672"/>
            <a:ext cx="8784976" cy="646331"/>
          </a:xfrm>
          <a:prstGeom prst="rect">
            <a:avLst/>
          </a:prstGeom>
          <a:noFill/>
        </p:spPr>
        <p:txBody>
          <a:bodyPr wrap="square">
            <a:spAutoFit/>
          </a:bodyPr>
          <a:lstStyle/>
          <a:p>
            <a:r>
              <a:rPr lang="fr-FR" sz="3600" b="1" dirty="0">
                <a:solidFill>
                  <a:srgbClr val="FFFF00"/>
                </a:solidFill>
                <a:effectLst/>
                <a:latin typeface="Avenir Next LT Pro" panose="020B0504020202020204" pitchFamily="34" charset="0"/>
                <a:ea typeface="Calibri" panose="020F0502020204030204" pitchFamily="34" charset="0"/>
                <a:cs typeface="Calibri Light" panose="020F0302020204030204" pitchFamily="34" charset="0"/>
              </a:rPr>
              <a:t>Axe 1 : CHEZ NOUS !</a:t>
            </a:r>
          </a:p>
        </p:txBody>
      </p:sp>
      <p:sp>
        <p:nvSpPr>
          <p:cNvPr id="4" name="ZoneTexte 3">
            <a:extLst>
              <a:ext uri="{FF2B5EF4-FFF2-40B4-BE49-F238E27FC236}">
                <a16:creationId xmlns:a16="http://schemas.microsoft.com/office/drawing/2014/main" id="{ACF269F9-6514-4AD5-9311-98BCE553B080}"/>
              </a:ext>
            </a:extLst>
          </p:cNvPr>
          <p:cNvSpPr txBox="1"/>
          <p:nvPr/>
        </p:nvSpPr>
        <p:spPr>
          <a:xfrm>
            <a:off x="839416" y="1325195"/>
            <a:ext cx="8712968" cy="3508653"/>
          </a:xfrm>
          <a:prstGeom prst="rect">
            <a:avLst/>
          </a:prstGeom>
          <a:noFill/>
        </p:spPr>
        <p:txBody>
          <a:bodyPr wrap="square">
            <a:spAutoFit/>
          </a:bodyPr>
          <a:lstStyle/>
          <a:p>
            <a:pPr algn="just"/>
            <a:r>
              <a:rPr lang="fr-FR" sz="14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Hook d’entrée :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Supermarché Match ♬</a:t>
            </a:r>
          </a:p>
          <a:p>
            <a:pPr algn="just"/>
            <a:r>
              <a:rPr lang="fr-FR" sz="1600" kern="0" dirty="0">
                <a:solidFill>
                  <a:schemeClr val="bg1"/>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0" dirty="0">
                <a:solidFill>
                  <a:schemeClr val="bg1"/>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qui vous proposent des asperges… question goût, </a:t>
            </a:r>
            <a:r>
              <a:rPr lang="fr-FR" sz="1600" kern="0" dirty="0" err="1">
                <a:solidFill>
                  <a:schemeClr val="bg1"/>
                </a:solidFill>
                <a:effectLst/>
                <a:latin typeface="Avenir Next LT Pro" panose="020B0504020202020204" pitchFamily="34" charset="0"/>
                <a:ea typeface="Times New Roman" panose="02020603050405020304" pitchFamily="18" charset="0"/>
                <a:cs typeface="Calibri" panose="020F0502020204030204" pitchFamily="34" charset="0"/>
              </a:rPr>
              <a:t>ouahou</a:t>
            </a:r>
            <a:r>
              <a:rPr lang="fr-FR" sz="1600" kern="0" dirty="0">
                <a:solidFill>
                  <a:schemeClr val="bg1"/>
                </a:solidFill>
                <a:effectLst/>
                <a:latin typeface="Avenir Next LT Pro" panose="020B0504020202020204" pitchFamily="34" charset="0"/>
                <a:ea typeface="Times New Roman" panose="02020603050405020304" pitchFamily="18" charset="0"/>
                <a:cs typeface="Calibri" panose="020F0502020204030204" pitchFamily="34" charset="0"/>
              </a:rPr>
              <a:t>… c’est clairement pas le haut du panier !</a:t>
            </a:r>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0" dirty="0">
                <a:solidFill>
                  <a:schemeClr val="bg1"/>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0" dirty="0">
                <a:solidFill>
                  <a:schemeClr val="bg1"/>
                </a:solidFill>
                <a:effectLst/>
                <a:latin typeface="Avenir Next LT Pro" panose="020B0504020202020204" pitchFamily="34" charset="0"/>
                <a:ea typeface="Times New Roman" panose="02020603050405020304" pitchFamily="18" charset="0"/>
                <a:cs typeface="Calibri" panose="020F0502020204030204" pitchFamily="34" charset="0"/>
              </a:rPr>
              <a:t>MAIS CHEZ NOUS, dans les supermarchés Match, les asperges sont locales et cultivées de façon artisanale pour obtenir ce goût délicat. Eh oui, chez Supermarché Match, on a de petits prix mais de grandes exigences ! </a:t>
            </a:r>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La preuve, du 20 au 27 mai, les délicieuses asperges blanches origine Alsace sont à 6€ le kilo seulement dans votre Supermarché Match. 6€ seulement !</a:t>
            </a: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Signature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Supermarché Match : c’est tous les jours le marché !</a:t>
            </a:r>
          </a:p>
        </p:txBody>
      </p:sp>
    </p:spTree>
    <p:extLst>
      <p:ext uri="{BB962C8B-B14F-4D97-AF65-F5344CB8AC3E}">
        <p14:creationId xmlns:p14="http://schemas.microsoft.com/office/powerpoint/2010/main" val="2604924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63194C0-1CF8-4A5D-BF5F-860B9D8439A8}"/>
              </a:ext>
            </a:extLst>
          </p:cNvPr>
          <p:cNvSpPr txBox="1"/>
          <p:nvPr/>
        </p:nvSpPr>
        <p:spPr>
          <a:xfrm>
            <a:off x="767408" y="476672"/>
            <a:ext cx="8784976" cy="646331"/>
          </a:xfrm>
          <a:prstGeom prst="rect">
            <a:avLst/>
          </a:prstGeom>
          <a:noFill/>
        </p:spPr>
        <p:txBody>
          <a:bodyPr wrap="square">
            <a:spAutoFit/>
          </a:bodyPr>
          <a:lstStyle/>
          <a:p>
            <a:r>
              <a:rPr lang="fr-FR" sz="3600" b="1" dirty="0">
                <a:solidFill>
                  <a:srgbClr val="FFFF00"/>
                </a:solidFill>
                <a:effectLst/>
                <a:latin typeface="Avenir Next LT Pro" panose="020B0504020202020204" pitchFamily="34" charset="0"/>
                <a:ea typeface="Calibri" panose="020F0502020204030204" pitchFamily="34" charset="0"/>
                <a:cs typeface="Calibri Light" panose="020F0302020204030204" pitchFamily="34" charset="0"/>
              </a:rPr>
              <a:t>Axe 1 : CHEZ NOUS !</a:t>
            </a:r>
          </a:p>
        </p:txBody>
      </p:sp>
      <p:sp>
        <p:nvSpPr>
          <p:cNvPr id="4" name="ZoneTexte 3">
            <a:extLst>
              <a:ext uri="{FF2B5EF4-FFF2-40B4-BE49-F238E27FC236}">
                <a16:creationId xmlns:a16="http://schemas.microsoft.com/office/drawing/2014/main" id="{ACF269F9-6514-4AD5-9311-98BCE553B080}"/>
              </a:ext>
            </a:extLst>
          </p:cNvPr>
          <p:cNvSpPr txBox="1"/>
          <p:nvPr/>
        </p:nvSpPr>
        <p:spPr>
          <a:xfrm>
            <a:off x="839416" y="1325195"/>
            <a:ext cx="8712968" cy="3262432"/>
          </a:xfrm>
          <a:prstGeom prst="rect">
            <a:avLst/>
          </a:prstGeom>
          <a:noFill/>
        </p:spPr>
        <p:txBody>
          <a:bodyPr wrap="square">
            <a:spAutoFit/>
          </a:bodyPr>
          <a:lstStyle/>
          <a:p>
            <a:pPr algn="just"/>
            <a:r>
              <a:rPr lang="fr-FR" sz="14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Hook d’entrée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Supermarché Match ♬</a:t>
            </a:r>
          </a:p>
          <a:p>
            <a:pPr algn="just"/>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Y’a des supermarchés qui font des promos sur des produits que personne n’achète…</a:t>
            </a:r>
          </a:p>
          <a:p>
            <a:pPr algn="just"/>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MAIS CHEZ NOUS, dans les supermarchés Match, on vous propose des réductions aussi sur les produits star qui vous font vraiment plaisir. Eh oui, chez Supermarché Match, on a de petits prix même sur les grandes marques ! </a:t>
            </a:r>
          </a:p>
          <a:p>
            <a:pPr algn="just"/>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La preuve, du 5 au 12 octobre, dans votre Supermarché Match, on vous offre 30% de remise sur le pot de Nutella de 750 grammes. 30% de remise sur le Nutella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Signature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Supermarché Match : c’est tous les jours le marché !</a:t>
            </a:r>
          </a:p>
        </p:txBody>
      </p:sp>
    </p:spTree>
    <p:extLst>
      <p:ext uri="{BB962C8B-B14F-4D97-AF65-F5344CB8AC3E}">
        <p14:creationId xmlns:p14="http://schemas.microsoft.com/office/powerpoint/2010/main" val="554852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63194C0-1CF8-4A5D-BF5F-860B9D8439A8}"/>
              </a:ext>
            </a:extLst>
          </p:cNvPr>
          <p:cNvSpPr txBox="1"/>
          <p:nvPr/>
        </p:nvSpPr>
        <p:spPr>
          <a:xfrm>
            <a:off x="767408" y="476672"/>
            <a:ext cx="8784976" cy="646331"/>
          </a:xfrm>
          <a:prstGeom prst="rect">
            <a:avLst/>
          </a:prstGeom>
          <a:noFill/>
        </p:spPr>
        <p:txBody>
          <a:bodyPr wrap="square">
            <a:spAutoFit/>
          </a:bodyPr>
          <a:lstStyle/>
          <a:p>
            <a:r>
              <a:rPr lang="fr-FR" sz="3600" b="1" dirty="0">
                <a:solidFill>
                  <a:srgbClr val="FFFF00"/>
                </a:solidFill>
                <a:effectLst/>
                <a:latin typeface="Avenir Next LT Pro" panose="020B0504020202020204" pitchFamily="34" charset="0"/>
                <a:ea typeface="Calibri" panose="020F0502020204030204" pitchFamily="34" charset="0"/>
                <a:cs typeface="Calibri Light" panose="020F0302020204030204" pitchFamily="34" charset="0"/>
              </a:rPr>
              <a:t>Axe 1 : CHEZ NOUS !</a:t>
            </a:r>
          </a:p>
        </p:txBody>
      </p:sp>
      <p:sp>
        <p:nvSpPr>
          <p:cNvPr id="4" name="ZoneTexte 3">
            <a:extLst>
              <a:ext uri="{FF2B5EF4-FFF2-40B4-BE49-F238E27FC236}">
                <a16:creationId xmlns:a16="http://schemas.microsoft.com/office/drawing/2014/main" id="{ACF269F9-6514-4AD5-9311-98BCE553B080}"/>
              </a:ext>
            </a:extLst>
          </p:cNvPr>
          <p:cNvSpPr txBox="1"/>
          <p:nvPr/>
        </p:nvSpPr>
        <p:spPr>
          <a:xfrm>
            <a:off x="839416" y="1325195"/>
            <a:ext cx="8712968" cy="3508653"/>
          </a:xfrm>
          <a:prstGeom prst="rect">
            <a:avLst/>
          </a:prstGeom>
          <a:noFill/>
        </p:spPr>
        <p:txBody>
          <a:bodyPr wrap="square">
            <a:spAutoFit/>
          </a:bodyPr>
          <a:lstStyle/>
          <a:p>
            <a:pPr algn="just"/>
            <a:r>
              <a:rPr lang="fr-FR" sz="14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Hook d’entrée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Supermarché Match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Y’a des supermarchés qui vous proposent des petits plats préparés… préparés, d’accord, mais par qui ???</a:t>
            </a:r>
          </a:p>
          <a:p>
            <a:pPr algn="just"/>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CHEZ NOUS, dans les supermarchés Match, ce sont nos poissonniers qui préparent eux-mêmes nos délicieuses bouchées de la mer. Eh oui, chez Supermarché Match, on a de petits prix mais de grandes exigences ! </a:t>
            </a:r>
          </a:p>
          <a:p>
            <a:pPr algn="just"/>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La preuve, du 22 au 29 novembre, les savoureuses bouchées de la mer préparées par nos pros sont à 3€50 dans votre Supermarché Match. 3€50 seulement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Signature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Supermarché Match : c’est tous les jours le marché !</a:t>
            </a:r>
          </a:p>
        </p:txBody>
      </p:sp>
    </p:spTree>
    <p:extLst>
      <p:ext uri="{BB962C8B-B14F-4D97-AF65-F5344CB8AC3E}">
        <p14:creationId xmlns:p14="http://schemas.microsoft.com/office/powerpoint/2010/main" val="30463082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63194C0-1CF8-4A5D-BF5F-860B9D8439A8}"/>
              </a:ext>
            </a:extLst>
          </p:cNvPr>
          <p:cNvSpPr txBox="1"/>
          <p:nvPr/>
        </p:nvSpPr>
        <p:spPr>
          <a:xfrm>
            <a:off x="767408" y="476672"/>
            <a:ext cx="8784976" cy="646331"/>
          </a:xfrm>
          <a:prstGeom prst="rect">
            <a:avLst/>
          </a:prstGeom>
          <a:noFill/>
        </p:spPr>
        <p:txBody>
          <a:bodyPr wrap="square">
            <a:spAutoFit/>
          </a:bodyPr>
          <a:lstStyle/>
          <a:p>
            <a:r>
              <a:rPr lang="fr-FR" sz="3600" b="1" dirty="0">
                <a:solidFill>
                  <a:srgbClr val="FFFF00"/>
                </a:solidFill>
                <a:effectLst/>
                <a:latin typeface="Avenir Next LT Pro" panose="020B0504020202020204" pitchFamily="34" charset="0"/>
                <a:ea typeface="Calibri" panose="020F0502020204030204" pitchFamily="34" charset="0"/>
                <a:cs typeface="Calibri Light" panose="020F0302020204030204" pitchFamily="34" charset="0"/>
              </a:rPr>
              <a:t>Axe 1 : CHEZ NOUS !</a:t>
            </a:r>
          </a:p>
        </p:txBody>
      </p:sp>
      <p:sp>
        <p:nvSpPr>
          <p:cNvPr id="4" name="ZoneTexte 3">
            <a:extLst>
              <a:ext uri="{FF2B5EF4-FFF2-40B4-BE49-F238E27FC236}">
                <a16:creationId xmlns:a16="http://schemas.microsoft.com/office/drawing/2014/main" id="{ACF269F9-6514-4AD5-9311-98BCE553B080}"/>
              </a:ext>
            </a:extLst>
          </p:cNvPr>
          <p:cNvSpPr txBox="1"/>
          <p:nvPr/>
        </p:nvSpPr>
        <p:spPr>
          <a:xfrm>
            <a:off x="839416" y="1325195"/>
            <a:ext cx="8712968" cy="3508653"/>
          </a:xfrm>
          <a:prstGeom prst="rect">
            <a:avLst/>
          </a:prstGeom>
          <a:noFill/>
        </p:spPr>
        <p:txBody>
          <a:bodyPr wrap="square">
            <a:spAutoFit/>
          </a:bodyPr>
          <a:lstStyle/>
          <a:p>
            <a:pPr algn="just"/>
            <a:r>
              <a:rPr lang="fr-FR" sz="14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Hook d’entrée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Supermarché Match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Y’a des supermarchés qui vous proposent des plats préparés qui question goût… euh non merci, sans façon !</a:t>
            </a:r>
          </a:p>
          <a:p>
            <a:pPr algn="just"/>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CHEZ NOUS, dans les supermarchés Match, nos petits plats sont préparés chaque jour par nos pros eux-mêmes avec de bons produits frais et sans additifs. Eh oui, chez Supermarché Match, on a de petits prix mais de grandes exigences ! </a:t>
            </a:r>
          </a:p>
          <a:p>
            <a:pPr algn="just"/>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La preuve, du 22 au 29 novembre, les savoureuses bouchées de la mer préparées par nos pros sont à 3€50 dans votre Supermarché Match. 3€50 seulement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Signature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Supermarché Match : c’est tous les jours le marché !</a:t>
            </a:r>
          </a:p>
        </p:txBody>
      </p:sp>
    </p:spTree>
    <p:extLst>
      <p:ext uri="{BB962C8B-B14F-4D97-AF65-F5344CB8AC3E}">
        <p14:creationId xmlns:p14="http://schemas.microsoft.com/office/powerpoint/2010/main" val="701784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5C614AF7-B27F-55C8-0DE1-6868B5B327B8}"/>
              </a:ext>
            </a:extLst>
          </p:cNvPr>
          <p:cNvSpPr txBox="1"/>
          <p:nvPr/>
        </p:nvSpPr>
        <p:spPr>
          <a:xfrm>
            <a:off x="1167318" y="2542109"/>
            <a:ext cx="9445557" cy="1477328"/>
          </a:xfrm>
          <a:prstGeom prst="rect">
            <a:avLst/>
          </a:prstGeom>
          <a:noFill/>
        </p:spPr>
        <p:txBody>
          <a:bodyPr wrap="square">
            <a:spAutoFit/>
          </a:bodyPr>
          <a:lstStyle/>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Axe 2 – Préjugés !</a:t>
            </a:r>
          </a:p>
          <a:p>
            <a:r>
              <a:rPr lang="fr-FR" sz="1600" b="1" dirty="0">
                <a:solidFill>
                  <a:srgbClr val="D9117E"/>
                </a:solidFill>
                <a:latin typeface="Georgia" panose="02040502050405020303" pitchFamily="18" charset="0"/>
                <a:cs typeface="Calibri Light" panose="020F0302020204030204" pitchFamily="34" charset="0"/>
              </a:rPr>
              <a:t>	</a:t>
            </a:r>
            <a:r>
              <a:rPr lang="fr-FR" sz="1800" dirty="0">
                <a:solidFill>
                  <a:srgbClr val="D9117E"/>
                </a:solidFill>
                <a:latin typeface="Avenir Next LT Pro" panose="020B0504020202020204" pitchFamily="34" charset="0"/>
                <a:cs typeface="Calibri Light" panose="020F0302020204030204" pitchFamily="34" charset="0"/>
              </a:rPr>
              <a:t>&gt; Adopter une démarche très engageante </a:t>
            </a:r>
          </a:p>
          <a:p>
            <a:r>
              <a:rPr lang="fr-FR" sz="1800" dirty="0">
                <a:solidFill>
                  <a:srgbClr val="D9117E"/>
                </a:solidFill>
                <a:latin typeface="Avenir Next LT Pro" panose="020B0504020202020204" pitchFamily="34" charset="0"/>
                <a:cs typeface="Calibri Light" panose="020F0302020204030204" pitchFamily="34" charset="0"/>
              </a:rPr>
              <a:t>	&gt;Installer un territoire propriétaire  </a:t>
            </a:r>
          </a:p>
          <a:p>
            <a:pPr marL="0" lvl="1" indent="0" eaLnBrk="1" hangingPunct="1">
              <a:buNone/>
              <a:defRPr/>
            </a:pPr>
            <a:endParaRPr lang="fr-FR" b="1" dirty="0">
              <a:solidFill>
                <a:prstClr val="black"/>
              </a:solidFill>
              <a:latin typeface="Georgia" panose="02040502050405020303" pitchFamily="18" charset="0"/>
              <a:cs typeface="Calibri Light" panose="020F0302020204030204" pitchFamily="34" charset="0"/>
            </a:endParaRPr>
          </a:p>
        </p:txBody>
      </p:sp>
    </p:spTree>
    <p:extLst>
      <p:ext uri="{BB962C8B-B14F-4D97-AF65-F5344CB8AC3E}">
        <p14:creationId xmlns:p14="http://schemas.microsoft.com/office/powerpoint/2010/main" val="908307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63194C0-1CF8-4A5D-BF5F-860B9D8439A8}"/>
              </a:ext>
            </a:extLst>
          </p:cNvPr>
          <p:cNvSpPr txBox="1"/>
          <p:nvPr/>
        </p:nvSpPr>
        <p:spPr>
          <a:xfrm>
            <a:off x="767408" y="476672"/>
            <a:ext cx="8784976" cy="646331"/>
          </a:xfrm>
          <a:prstGeom prst="rect">
            <a:avLst/>
          </a:prstGeom>
          <a:noFill/>
        </p:spPr>
        <p:txBody>
          <a:bodyPr wrap="square">
            <a:spAutoFit/>
          </a:bodyPr>
          <a:lstStyle/>
          <a:p>
            <a:r>
              <a:rPr lang="fr-FR" sz="3600" b="1" dirty="0">
                <a:solidFill>
                  <a:srgbClr val="FFFF00"/>
                </a:solidFill>
                <a:effectLst/>
                <a:latin typeface="Avenir Next LT Pro" panose="020B0504020202020204" pitchFamily="34" charset="0"/>
                <a:ea typeface="Calibri" panose="020F0502020204030204" pitchFamily="34" charset="0"/>
                <a:cs typeface="Calibri Light" panose="020F0302020204030204" pitchFamily="34" charset="0"/>
              </a:rPr>
              <a:t>Axe 2 : Préjugés !</a:t>
            </a:r>
          </a:p>
        </p:txBody>
      </p:sp>
      <p:sp>
        <p:nvSpPr>
          <p:cNvPr id="4" name="ZoneTexte 3">
            <a:extLst>
              <a:ext uri="{FF2B5EF4-FFF2-40B4-BE49-F238E27FC236}">
                <a16:creationId xmlns:a16="http://schemas.microsoft.com/office/drawing/2014/main" id="{ACF269F9-6514-4AD5-9311-98BCE553B080}"/>
              </a:ext>
            </a:extLst>
          </p:cNvPr>
          <p:cNvSpPr txBox="1"/>
          <p:nvPr/>
        </p:nvSpPr>
        <p:spPr>
          <a:xfrm>
            <a:off x="839416" y="1325195"/>
            <a:ext cx="8712968" cy="3016210"/>
          </a:xfrm>
          <a:prstGeom prst="rect">
            <a:avLst/>
          </a:prstGeom>
          <a:noFill/>
        </p:spPr>
        <p:txBody>
          <a:bodyPr wrap="square">
            <a:spAutoFit/>
          </a:bodyPr>
          <a:lstStyle/>
          <a:p>
            <a:pPr algn="just"/>
            <a:r>
              <a:rPr lang="fr-FR" sz="14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Hook d’entrée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Supermarché Match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Homme 35 ans, en micro-trottoir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c’est vrai que les légumes frais chez Supermarchés Match, ils sont hyper bons. Mais bon, cette qualité, tout le monde peut pas se la payer…</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Voix-off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Détrompez-vous : manger de bons fruits et légumes chez Supermarchés Match, ça ne coûte pas plus cher ! La preuve : du 20 au 27 mai, les délicieuses asperges blanches origine Alsace au goût délicat légèrement sucré sont à 6€ le kilo seulement dans votre Supermarché Match. 6€ seulement le kilo d’asperges locales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Signature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Supermarché Match : c’est tous les jours le marché !</a:t>
            </a:r>
          </a:p>
        </p:txBody>
      </p:sp>
    </p:spTree>
    <p:extLst>
      <p:ext uri="{BB962C8B-B14F-4D97-AF65-F5344CB8AC3E}">
        <p14:creationId xmlns:p14="http://schemas.microsoft.com/office/powerpoint/2010/main" val="3674225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63194C0-1CF8-4A5D-BF5F-860B9D8439A8}"/>
              </a:ext>
            </a:extLst>
          </p:cNvPr>
          <p:cNvSpPr txBox="1"/>
          <p:nvPr/>
        </p:nvSpPr>
        <p:spPr>
          <a:xfrm>
            <a:off x="767408" y="476672"/>
            <a:ext cx="8784976" cy="646331"/>
          </a:xfrm>
          <a:prstGeom prst="rect">
            <a:avLst/>
          </a:prstGeom>
          <a:noFill/>
        </p:spPr>
        <p:txBody>
          <a:bodyPr wrap="square">
            <a:spAutoFit/>
          </a:bodyPr>
          <a:lstStyle/>
          <a:p>
            <a:r>
              <a:rPr lang="fr-FR" sz="3600" b="1" dirty="0">
                <a:solidFill>
                  <a:srgbClr val="FFFF00"/>
                </a:solidFill>
                <a:effectLst/>
                <a:latin typeface="Avenir Next LT Pro" panose="020B0504020202020204" pitchFamily="34" charset="0"/>
                <a:ea typeface="Calibri" panose="020F0502020204030204" pitchFamily="34" charset="0"/>
                <a:cs typeface="Calibri Light" panose="020F0302020204030204" pitchFamily="34" charset="0"/>
              </a:rPr>
              <a:t>Axe 2 : Préjugés !</a:t>
            </a:r>
          </a:p>
        </p:txBody>
      </p:sp>
      <p:sp>
        <p:nvSpPr>
          <p:cNvPr id="4" name="ZoneTexte 3">
            <a:extLst>
              <a:ext uri="{FF2B5EF4-FFF2-40B4-BE49-F238E27FC236}">
                <a16:creationId xmlns:a16="http://schemas.microsoft.com/office/drawing/2014/main" id="{ACF269F9-6514-4AD5-9311-98BCE553B080}"/>
              </a:ext>
            </a:extLst>
          </p:cNvPr>
          <p:cNvSpPr txBox="1"/>
          <p:nvPr/>
        </p:nvSpPr>
        <p:spPr>
          <a:xfrm>
            <a:off x="839416" y="1325195"/>
            <a:ext cx="8712968" cy="3016210"/>
          </a:xfrm>
          <a:prstGeom prst="rect">
            <a:avLst/>
          </a:prstGeom>
          <a:noFill/>
        </p:spPr>
        <p:txBody>
          <a:bodyPr wrap="square">
            <a:spAutoFit/>
          </a:bodyPr>
          <a:lstStyle/>
          <a:p>
            <a:pPr algn="just"/>
            <a:r>
              <a:rPr lang="fr-FR" sz="14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Hook d’entrée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Supermarché Match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Femme 40 ans, en micro-trottoir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chez Supermarchés Match, c’est vrai qu’ils font plein de réductions sur les produits basiques. Mais du coup, ils se rattrapent sur le prix des grandes marques…</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Voix-off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Détrompez-vous : chez Supermarchés Match, il y a aussi de petits prix sur les grandes marques. Par exemple, du 5 au 12 octobre, dans votre Supermarché Match, on vous offre 30% de remise sur le pot de Nutella de 750 grammes. 30% de remise sur le Nutella !!!</a:t>
            </a:r>
          </a:p>
          <a:p>
            <a:pPr algn="just"/>
            <a:endPar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Signature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Supermarché Match : c’est tous les jours le marché !</a:t>
            </a:r>
          </a:p>
        </p:txBody>
      </p:sp>
    </p:spTree>
    <p:extLst>
      <p:ext uri="{BB962C8B-B14F-4D97-AF65-F5344CB8AC3E}">
        <p14:creationId xmlns:p14="http://schemas.microsoft.com/office/powerpoint/2010/main" val="14233150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5C614AF7-B27F-55C8-0DE1-6868B5B327B8}"/>
              </a:ext>
            </a:extLst>
          </p:cNvPr>
          <p:cNvSpPr txBox="1"/>
          <p:nvPr/>
        </p:nvSpPr>
        <p:spPr>
          <a:xfrm>
            <a:off x="1167318" y="2542109"/>
            <a:ext cx="9445557" cy="1477328"/>
          </a:xfrm>
          <a:prstGeom prst="rect">
            <a:avLst/>
          </a:prstGeom>
          <a:noFill/>
        </p:spPr>
        <p:txBody>
          <a:bodyPr wrap="square">
            <a:spAutoFit/>
          </a:bodyPr>
          <a:lstStyle/>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Axe 3 – Les petits secrets</a:t>
            </a:r>
          </a:p>
          <a:p>
            <a:r>
              <a:rPr lang="fr-FR" sz="1600" b="1" dirty="0">
                <a:solidFill>
                  <a:srgbClr val="D9117E"/>
                </a:solidFill>
                <a:latin typeface="Georgia" panose="02040502050405020303" pitchFamily="18" charset="0"/>
                <a:cs typeface="Calibri Light" panose="020F0302020204030204" pitchFamily="34" charset="0"/>
              </a:rPr>
              <a:t>	</a:t>
            </a:r>
            <a:r>
              <a:rPr lang="fr-FR" sz="1800" dirty="0">
                <a:solidFill>
                  <a:srgbClr val="D9117E"/>
                </a:solidFill>
                <a:latin typeface="Avenir Next LT Pro" panose="020B0504020202020204" pitchFamily="34" charset="0"/>
                <a:cs typeface="Calibri Light" panose="020F0302020204030204" pitchFamily="34" charset="0"/>
              </a:rPr>
              <a:t>&gt;Expression émergente</a:t>
            </a:r>
            <a:br>
              <a:rPr lang="fr-FR" sz="1800" dirty="0">
                <a:solidFill>
                  <a:srgbClr val="D9117E"/>
                </a:solidFill>
                <a:latin typeface="Avenir Next LT Pro" panose="020B0504020202020204" pitchFamily="34" charset="0"/>
                <a:cs typeface="Calibri Light" panose="020F0302020204030204" pitchFamily="34" charset="0"/>
              </a:rPr>
            </a:br>
            <a:r>
              <a:rPr lang="fr-FR" sz="1800" dirty="0">
                <a:solidFill>
                  <a:srgbClr val="D9117E"/>
                </a:solidFill>
                <a:latin typeface="Avenir Next LT Pro" panose="020B0504020202020204" pitchFamily="34" charset="0"/>
                <a:cs typeface="Calibri Light" panose="020F0302020204030204" pitchFamily="34" charset="0"/>
              </a:rPr>
              <a:t>	&gt;Tonalité qui crée la connivence</a:t>
            </a:r>
          </a:p>
          <a:p>
            <a:pPr marL="0" lvl="1" indent="0" eaLnBrk="1" hangingPunct="1">
              <a:buNone/>
              <a:defRPr/>
            </a:pPr>
            <a:endParaRPr lang="fr-FR" b="1" dirty="0">
              <a:solidFill>
                <a:prstClr val="black"/>
              </a:solidFill>
              <a:latin typeface="Georgia" panose="02040502050405020303" pitchFamily="18" charset="0"/>
              <a:cs typeface="Calibri Light" panose="020F0302020204030204" pitchFamily="34" charset="0"/>
            </a:endParaRPr>
          </a:p>
        </p:txBody>
      </p:sp>
    </p:spTree>
    <p:extLst>
      <p:ext uri="{BB962C8B-B14F-4D97-AF65-F5344CB8AC3E}">
        <p14:creationId xmlns:p14="http://schemas.microsoft.com/office/powerpoint/2010/main" val="3581445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Infos/Bench</a:t>
            </a:r>
          </a:p>
        </p:txBody>
      </p:sp>
    </p:spTree>
    <p:extLst>
      <p:ext uri="{BB962C8B-B14F-4D97-AF65-F5344CB8AC3E}">
        <p14:creationId xmlns:p14="http://schemas.microsoft.com/office/powerpoint/2010/main" val="3430955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63194C0-1CF8-4A5D-BF5F-860B9D8439A8}"/>
              </a:ext>
            </a:extLst>
          </p:cNvPr>
          <p:cNvSpPr txBox="1"/>
          <p:nvPr/>
        </p:nvSpPr>
        <p:spPr>
          <a:xfrm>
            <a:off x="767408" y="476672"/>
            <a:ext cx="8784976" cy="646331"/>
          </a:xfrm>
          <a:prstGeom prst="rect">
            <a:avLst/>
          </a:prstGeom>
          <a:noFill/>
        </p:spPr>
        <p:txBody>
          <a:bodyPr wrap="square">
            <a:spAutoFit/>
          </a:bodyPr>
          <a:lstStyle/>
          <a:p>
            <a:r>
              <a:rPr lang="fr-FR" sz="3600" b="1" dirty="0">
                <a:solidFill>
                  <a:srgbClr val="FFFF00"/>
                </a:solidFill>
                <a:effectLst/>
                <a:latin typeface="Avenir Next LT Pro" panose="020B0504020202020204" pitchFamily="34" charset="0"/>
                <a:ea typeface="Calibri" panose="020F0502020204030204" pitchFamily="34" charset="0"/>
                <a:cs typeface="Calibri Light" panose="020F0302020204030204" pitchFamily="34" charset="0"/>
              </a:rPr>
              <a:t>Axe 3 : Les petits secrets</a:t>
            </a:r>
          </a:p>
        </p:txBody>
      </p:sp>
      <p:sp>
        <p:nvSpPr>
          <p:cNvPr id="4" name="ZoneTexte 3">
            <a:extLst>
              <a:ext uri="{FF2B5EF4-FFF2-40B4-BE49-F238E27FC236}">
                <a16:creationId xmlns:a16="http://schemas.microsoft.com/office/drawing/2014/main" id="{ACF269F9-6514-4AD5-9311-98BCE553B080}"/>
              </a:ext>
            </a:extLst>
          </p:cNvPr>
          <p:cNvSpPr txBox="1"/>
          <p:nvPr/>
        </p:nvSpPr>
        <p:spPr>
          <a:xfrm>
            <a:off x="839416" y="1325195"/>
            <a:ext cx="8712968" cy="3477875"/>
          </a:xfrm>
          <a:prstGeom prst="rect">
            <a:avLst/>
          </a:prstGeom>
          <a:noFill/>
        </p:spPr>
        <p:txBody>
          <a:bodyPr wrap="square">
            <a:spAutoFit/>
          </a:bodyPr>
          <a:lstStyle/>
          <a:p>
            <a:pPr algn="just"/>
            <a:r>
              <a:rPr lang="fr-FR" sz="12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Hook d’entrée :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Supermarché Match ♬</a:t>
            </a: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Homme A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r>
              <a:rPr lang="fr-FR" sz="1600" kern="100" dirty="0" err="1">
                <a:solidFill>
                  <a:schemeClr val="bg1"/>
                </a:solidFill>
                <a:effectLst/>
                <a:latin typeface="Avenir Next LT Pro" panose="020B0504020202020204" pitchFamily="34" charset="0"/>
                <a:ea typeface="Calibri" panose="020F0502020204030204" pitchFamily="34" charset="0"/>
                <a:cs typeface="Times New Roman (Corps CS)"/>
              </a:rPr>
              <a:t>Mmmm</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Délicieuses tes tomates François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Homme B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Oh c’est rien tu sais, le potager, c’est ma passion. 2-3 heures par jour…</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Homme A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François, te casse pas, je l’ai vu ton sac de courses Supermarché Match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Homme B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Ah non mais ça c’est pas du tout ce que tu crois…</a:t>
            </a:r>
          </a:p>
          <a:p>
            <a:pPr algn="just"/>
            <a:r>
              <a:rPr lang="fr-FR" sz="1600" kern="0" dirty="0">
                <a:solidFill>
                  <a:schemeClr val="bg1"/>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Voix-off, chuchotée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En ce moment, le petit secret pour se régaler, ce sont les tomates cœur de bœuf origine Bretagne des Supermarchés Match. En plus, du 16 au 22 septembre, elles ne coûtent que 3€ le kilo dans vos Supermarchés Match. 3€ le kilo seulement ! Mais </a:t>
            </a:r>
            <a:r>
              <a:rPr lang="fr-FR" sz="1600" kern="100" dirty="0" err="1">
                <a:solidFill>
                  <a:schemeClr val="bg1"/>
                </a:solidFill>
                <a:effectLst/>
                <a:latin typeface="Avenir Next LT Pro" panose="020B0504020202020204" pitchFamily="34" charset="0"/>
                <a:ea typeface="Calibri" panose="020F0502020204030204" pitchFamily="34" charset="0"/>
                <a:cs typeface="Times New Roman (Corps CS)"/>
              </a:rPr>
              <a:t>chuuuut</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Signature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Supermarché Match : c’est tous les jours le marché !</a:t>
            </a:r>
          </a:p>
        </p:txBody>
      </p:sp>
    </p:spTree>
    <p:extLst>
      <p:ext uri="{BB962C8B-B14F-4D97-AF65-F5344CB8AC3E}">
        <p14:creationId xmlns:p14="http://schemas.microsoft.com/office/powerpoint/2010/main" val="1001485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63194C0-1CF8-4A5D-BF5F-860B9D8439A8}"/>
              </a:ext>
            </a:extLst>
          </p:cNvPr>
          <p:cNvSpPr txBox="1"/>
          <p:nvPr/>
        </p:nvSpPr>
        <p:spPr>
          <a:xfrm>
            <a:off x="767408" y="476672"/>
            <a:ext cx="8784976" cy="646331"/>
          </a:xfrm>
          <a:prstGeom prst="rect">
            <a:avLst/>
          </a:prstGeom>
          <a:noFill/>
        </p:spPr>
        <p:txBody>
          <a:bodyPr wrap="square">
            <a:spAutoFit/>
          </a:bodyPr>
          <a:lstStyle/>
          <a:p>
            <a:r>
              <a:rPr lang="fr-FR" sz="3600" b="1" dirty="0">
                <a:solidFill>
                  <a:srgbClr val="FFFF00"/>
                </a:solidFill>
                <a:effectLst/>
                <a:latin typeface="Avenir Next LT Pro" panose="020B0504020202020204" pitchFamily="34" charset="0"/>
                <a:ea typeface="Calibri" panose="020F0502020204030204" pitchFamily="34" charset="0"/>
                <a:cs typeface="Calibri Light" panose="020F0302020204030204" pitchFamily="34" charset="0"/>
              </a:rPr>
              <a:t>Axe 3 : Les petits secrets</a:t>
            </a:r>
          </a:p>
        </p:txBody>
      </p:sp>
      <p:sp>
        <p:nvSpPr>
          <p:cNvPr id="4" name="ZoneTexte 3">
            <a:extLst>
              <a:ext uri="{FF2B5EF4-FFF2-40B4-BE49-F238E27FC236}">
                <a16:creationId xmlns:a16="http://schemas.microsoft.com/office/drawing/2014/main" id="{ACF269F9-6514-4AD5-9311-98BCE553B080}"/>
              </a:ext>
            </a:extLst>
          </p:cNvPr>
          <p:cNvSpPr txBox="1"/>
          <p:nvPr/>
        </p:nvSpPr>
        <p:spPr>
          <a:xfrm>
            <a:off x="839416" y="1123003"/>
            <a:ext cx="8712968" cy="3954929"/>
          </a:xfrm>
          <a:prstGeom prst="rect">
            <a:avLst/>
          </a:prstGeom>
          <a:noFill/>
        </p:spPr>
        <p:txBody>
          <a:bodyPr wrap="square">
            <a:spAutoFit/>
          </a:bodyPr>
          <a:lstStyle/>
          <a:p>
            <a:pPr algn="just"/>
            <a:r>
              <a:rPr lang="fr-FR" sz="11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Hook d’entrée :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Supermarché Match ♬</a:t>
            </a:r>
          </a:p>
          <a:p>
            <a:pPr algn="just"/>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Femme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François, comment tu fais pour faire autant d’économies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Homme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Oh faut faire des sacrifices tu sais. Moi je mange plus que des produits premier prix par exemple…</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Femme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Et les pots de Nutella qui sont cachés dans le sac Supermarchés Match là, c’est quoi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Homme :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Le sac ? Quel sac ? Je vois pas de sac moi… </a:t>
            </a:r>
          </a:p>
          <a:p>
            <a:pPr algn="just"/>
            <a:r>
              <a:rPr lang="fr-FR" sz="1600" kern="0" dirty="0">
                <a:solidFill>
                  <a:schemeClr val="bg1"/>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600" kern="100" dirty="0">
              <a:solidFill>
                <a:schemeClr val="bg1"/>
              </a:solidFill>
              <a:effectLst/>
              <a:latin typeface="Avenir Next LT Pro" panose="020B0504020202020204" pitchFamily="34" charset="0"/>
              <a:ea typeface="Calibri" panose="020F0502020204030204" pitchFamily="34" charset="0"/>
              <a:cs typeface="Times New Roman (Corps CS)"/>
            </a:endParaRP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Voix-off, chuchoté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En ce moment, le petit secret pour faire des économies, c’est le pot de Nutella 750 grammes des Supermarchés Match. Eh oui, du 6 au 13 octobre, votre supermarché Match vous offre 30% de remise sur le Nutella. 30% de remise !!! Mais </a:t>
            </a:r>
            <a:r>
              <a:rPr lang="fr-FR" sz="1600" kern="100" dirty="0" err="1">
                <a:solidFill>
                  <a:schemeClr val="bg1"/>
                </a:solidFill>
                <a:effectLst/>
                <a:latin typeface="Avenir Next LT Pro" panose="020B0504020202020204" pitchFamily="34" charset="0"/>
                <a:ea typeface="Calibri" panose="020F0502020204030204" pitchFamily="34" charset="0"/>
                <a:cs typeface="Times New Roman (Corps CS)"/>
              </a:rPr>
              <a:t>chuuuut</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a:t>
            </a:r>
          </a:p>
          <a:p>
            <a:pPr algn="just"/>
            <a:r>
              <a:rPr lang="fr-FR" sz="1600" i="1" kern="100" dirty="0">
                <a:solidFill>
                  <a:schemeClr val="bg1"/>
                </a:solidFill>
                <a:effectLst/>
                <a:latin typeface="Avenir Next LT Pro" panose="020B0504020202020204" pitchFamily="34" charset="0"/>
                <a:ea typeface="Calibri" panose="020F0502020204030204" pitchFamily="34" charset="0"/>
                <a:cs typeface="Times New Roman (Corps CS)"/>
              </a:rPr>
              <a:t>- Signature :</a:t>
            </a:r>
            <a:r>
              <a:rPr lang="fr-FR" sz="1600" kern="100" dirty="0">
                <a:solidFill>
                  <a:schemeClr val="bg1"/>
                </a:solidFill>
                <a:effectLst/>
                <a:latin typeface="Avenir Next LT Pro" panose="020B0504020202020204" pitchFamily="34" charset="0"/>
                <a:ea typeface="Calibri" panose="020F0502020204030204" pitchFamily="34" charset="0"/>
                <a:cs typeface="Times New Roman (Corps CS)"/>
              </a:rPr>
              <a:t> Supermarché Match : c’est tous les jours le marché !</a:t>
            </a:r>
          </a:p>
        </p:txBody>
      </p:sp>
    </p:spTree>
    <p:extLst>
      <p:ext uri="{BB962C8B-B14F-4D97-AF65-F5344CB8AC3E}">
        <p14:creationId xmlns:p14="http://schemas.microsoft.com/office/powerpoint/2010/main" val="25020351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5C614AF7-B27F-55C8-0DE1-6868B5B327B8}"/>
              </a:ext>
            </a:extLst>
          </p:cNvPr>
          <p:cNvSpPr txBox="1"/>
          <p:nvPr/>
        </p:nvSpPr>
        <p:spPr>
          <a:xfrm>
            <a:off x="1147863" y="2522654"/>
            <a:ext cx="10642059" cy="923330"/>
          </a:xfrm>
          <a:prstGeom prst="rect">
            <a:avLst/>
          </a:prstGeom>
          <a:noFill/>
        </p:spPr>
        <p:txBody>
          <a:bodyPr wrap="square">
            <a:spAutoFit/>
          </a:bodyPr>
          <a:lstStyle/>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2-Installer une nouvelle identité sonore</a:t>
            </a:r>
          </a:p>
          <a:p>
            <a:pPr marL="0" lvl="1" indent="0" eaLnBrk="1" hangingPunct="1">
              <a:buNone/>
              <a:defRPr/>
            </a:pPr>
            <a:r>
              <a:rPr lang="fr-FR" sz="1600" b="1" dirty="0">
                <a:solidFill>
                  <a:prstClr val="black"/>
                </a:solidFill>
                <a:latin typeface="Georgia" panose="02040502050405020303" pitchFamily="18" charset="0"/>
                <a:cs typeface="Calibri Light" panose="020F0302020204030204" pitchFamily="34" charset="0"/>
              </a:rPr>
              <a:t>	</a:t>
            </a:r>
            <a:r>
              <a:rPr lang="fr-FR" b="1" dirty="0">
                <a:solidFill>
                  <a:srgbClr val="D9117E"/>
                </a:solidFill>
                <a:latin typeface="Georgia" panose="02040502050405020303" pitchFamily="18" charset="0"/>
                <a:cs typeface="Calibri Light" panose="020F0302020204030204" pitchFamily="34" charset="0"/>
                <a:sym typeface="Wingdings" panose="05000000000000000000" pitchFamily="2" charset="2"/>
              </a:rPr>
              <a:t></a:t>
            </a:r>
            <a:r>
              <a:rPr lang="fr-FR" b="1" dirty="0">
                <a:solidFill>
                  <a:srgbClr val="D9117E"/>
                </a:solidFill>
                <a:latin typeface="Georgia" panose="02040502050405020303" pitchFamily="18" charset="0"/>
                <a:cs typeface="Calibri Light" panose="020F0302020204030204" pitchFamily="34" charset="0"/>
              </a:rPr>
              <a:t> Rappel des clés de succès d’une identité sonore</a:t>
            </a:r>
          </a:p>
        </p:txBody>
      </p:sp>
      <p:sp>
        <p:nvSpPr>
          <p:cNvPr id="5" name="ZoneTexte 4">
            <a:extLst>
              <a:ext uri="{FF2B5EF4-FFF2-40B4-BE49-F238E27FC236}">
                <a16:creationId xmlns:a16="http://schemas.microsoft.com/office/drawing/2014/main" id="{4E9C5155-7B27-166D-074C-9D449C2242E8}"/>
              </a:ext>
            </a:extLst>
          </p:cNvPr>
          <p:cNvSpPr txBox="1"/>
          <p:nvPr/>
        </p:nvSpPr>
        <p:spPr>
          <a:xfrm>
            <a:off x="235896" y="3660551"/>
            <a:ext cx="1943100" cy="1477328"/>
          </a:xfrm>
          <a:prstGeom prst="rect">
            <a:avLst/>
          </a:prstGeom>
          <a:noFill/>
        </p:spPr>
        <p:txBody>
          <a:bodyPr wrap="square">
            <a:spAutoFit/>
          </a:bodyPr>
          <a:lstStyle/>
          <a:p>
            <a:pPr algn="l"/>
            <a:r>
              <a:rPr lang="fr-FR" b="1" i="0" dirty="0">
                <a:solidFill>
                  <a:srgbClr val="D9117E"/>
                </a:solidFill>
                <a:effectLst/>
                <a:latin typeface="Georgia" panose="02040502050405020303" pitchFamily="18" charset="0"/>
              </a:rPr>
              <a:t>Cohérence</a:t>
            </a:r>
            <a:r>
              <a:rPr lang="fr-FR" b="0" i="0" dirty="0">
                <a:solidFill>
                  <a:srgbClr val="24292F"/>
                </a:solidFill>
                <a:effectLst/>
                <a:latin typeface="Avenir Next LT Pro" panose="020B0504020202020204" pitchFamily="34" charset="0"/>
              </a:rPr>
              <a:t> </a:t>
            </a:r>
            <a:br>
              <a:rPr lang="fr-FR" b="0" i="0" dirty="0">
                <a:solidFill>
                  <a:srgbClr val="24292F"/>
                </a:solidFill>
                <a:effectLst/>
                <a:latin typeface="Avenir Next LT Pro" panose="020B0504020202020204" pitchFamily="34" charset="0"/>
              </a:rPr>
            </a:br>
            <a:r>
              <a:rPr lang="fr-FR" b="0" i="0" dirty="0">
                <a:solidFill>
                  <a:srgbClr val="24292F"/>
                </a:solidFill>
                <a:effectLst/>
                <a:latin typeface="Avenir Next LT Pro" panose="020B0504020202020204" pitchFamily="34" charset="0"/>
              </a:rPr>
              <a:t>Avec les valeurs, la personnalité et l'image de Match.  </a:t>
            </a:r>
          </a:p>
        </p:txBody>
      </p:sp>
      <p:sp>
        <p:nvSpPr>
          <p:cNvPr id="8" name="ZoneTexte 7">
            <a:extLst>
              <a:ext uri="{FF2B5EF4-FFF2-40B4-BE49-F238E27FC236}">
                <a16:creationId xmlns:a16="http://schemas.microsoft.com/office/drawing/2014/main" id="{D26D3A94-5FF8-ABDB-692E-533B8719188B}"/>
              </a:ext>
            </a:extLst>
          </p:cNvPr>
          <p:cNvSpPr txBox="1"/>
          <p:nvPr/>
        </p:nvSpPr>
        <p:spPr>
          <a:xfrm>
            <a:off x="2178996" y="3660551"/>
            <a:ext cx="2519463" cy="2031325"/>
          </a:xfrm>
          <a:prstGeom prst="rect">
            <a:avLst/>
          </a:prstGeom>
          <a:noFill/>
        </p:spPr>
        <p:txBody>
          <a:bodyPr wrap="square">
            <a:spAutoFit/>
          </a:bodyPr>
          <a:lstStyle/>
          <a:p>
            <a:pPr algn="l"/>
            <a:r>
              <a:rPr lang="fr-FR" b="1" i="0" dirty="0">
                <a:solidFill>
                  <a:srgbClr val="D9117E"/>
                </a:solidFill>
                <a:effectLst/>
                <a:latin typeface="Georgia" panose="02040502050405020303" pitchFamily="18" charset="0"/>
              </a:rPr>
              <a:t>Reconnaissance</a:t>
            </a:r>
            <a:r>
              <a:rPr lang="fr-FR" b="0" i="0" dirty="0">
                <a:solidFill>
                  <a:srgbClr val="24292F"/>
                </a:solidFill>
                <a:effectLst/>
                <a:latin typeface="Georgia" panose="02040502050405020303" pitchFamily="18" charset="0"/>
              </a:rPr>
              <a:t> </a:t>
            </a:r>
            <a:br>
              <a:rPr lang="fr-FR" dirty="0">
                <a:solidFill>
                  <a:srgbClr val="24292F"/>
                </a:solidFill>
                <a:latin typeface="Georgia" panose="02040502050405020303" pitchFamily="18" charset="0"/>
              </a:rPr>
            </a:br>
            <a:r>
              <a:rPr lang="fr-FR" dirty="0" err="1">
                <a:solidFill>
                  <a:srgbClr val="24292F"/>
                </a:solidFill>
                <a:latin typeface="Avenir Next LT Pro" panose="020B0504020202020204" pitchFamily="34" charset="0"/>
              </a:rPr>
              <a:t>Etre</a:t>
            </a:r>
            <a:r>
              <a:rPr lang="fr-FR" dirty="0">
                <a:solidFill>
                  <a:srgbClr val="24292F"/>
                </a:solidFill>
                <a:latin typeface="Avenir Next LT Pro" panose="020B0504020202020204" pitchFamily="34" charset="0"/>
              </a:rPr>
              <a:t> distinctif et facilement reconnaissable. Il faut pouvoir l'associer immédiatement à la marque.</a:t>
            </a:r>
          </a:p>
        </p:txBody>
      </p:sp>
      <p:sp>
        <p:nvSpPr>
          <p:cNvPr id="12" name="ZoneTexte 11">
            <a:extLst>
              <a:ext uri="{FF2B5EF4-FFF2-40B4-BE49-F238E27FC236}">
                <a16:creationId xmlns:a16="http://schemas.microsoft.com/office/drawing/2014/main" id="{1DC33104-353A-41D1-4CBB-E6CB83ADA727}"/>
              </a:ext>
            </a:extLst>
          </p:cNvPr>
          <p:cNvSpPr txBox="1"/>
          <p:nvPr/>
        </p:nvSpPr>
        <p:spPr>
          <a:xfrm>
            <a:off x="4956242" y="3660551"/>
            <a:ext cx="2519463" cy="2031325"/>
          </a:xfrm>
          <a:prstGeom prst="rect">
            <a:avLst/>
          </a:prstGeom>
          <a:noFill/>
        </p:spPr>
        <p:txBody>
          <a:bodyPr wrap="square">
            <a:spAutoFit/>
          </a:bodyPr>
          <a:lstStyle/>
          <a:p>
            <a:r>
              <a:rPr lang="fr-FR" b="1" i="0" dirty="0">
                <a:solidFill>
                  <a:srgbClr val="D9117E"/>
                </a:solidFill>
                <a:effectLst/>
                <a:latin typeface="Georgia" panose="02040502050405020303" pitchFamily="18" charset="0"/>
              </a:rPr>
              <a:t>Mémorisation </a:t>
            </a:r>
            <a:br>
              <a:rPr lang="fr-FR" dirty="0">
                <a:solidFill>
                  <a:srgbClr val="24292F"/>
                </a:solidFill>
                <a:latin typeface="Georgia" panose="02040502050405020303" pitchFamily="18" charset="0"/>
              </a:rPr>
            </a:br>
            <a:r>
              <a:rPr lang="fr-FR" dirty="0">
                <a:solidFill>
                  <a:srgbClr val="24292F"/>
                </a:solidFill>
                <a:latin typeface="Avenir Next LT Pro" panose="020B0504020202020204" pitchFamily="34" charset="0"/>
              </a:rPr>
              <a:t>Une mélodie ou un jingle accrocheur facilement mémorisable  pour un bon souvenir publicitaire</a:t>
            </a:r>
          </a:p>
        </p:txBody>
      </p:sp>
      <p:sp>
        <p:nvSpPr>
          <p:cNvPr id="13" name="ZoneTexte 12">
            <a:extLst>
              <a:ext uri="{FF2B5EF4-FFF2-40B4-BE49-F238E27FC236}">
                <a16:creationId xmlns:a16="http://schemas.microsoft.com/office/drawing/2014/main" id="{612726B3-BD90-07CD-BCC1-8CEC5DF8E044}"/>
              </a:ext>
            </a:extLst>
          </p:cNvPr>
          <p:cNvSpPr txBox="1"/>
          <p:nvPr/>
        </p:nvSpPr>
        <p:spPr>
          <a:xfrm>
            <a:off x="7746464" y="3660550"/>
            <a:ext cx="1943100" cy="2031325"/>
          </a:xfrm>
          <a:prstGeom prst="rect">
            <a:avLst/>
          </a:prstGeom>
          <a:noFill/>
        </p:spPr>
        <p:txBody>
          <a:bodyPr wrap="square">
            <a:spAutoFit/>
          </a:bodyPr>
          <a:lstStyle/>
          <a:p>
            <a:r>
              <a:rPr lang="fr-FR" b="1" i="0" dirty="0">
                <a:solidFill>
                  <a:srgbClr val="D9117E"/>
                </a:solidFill>
                <a:effectLst/>
                <a:latin typeface="Georgia" panose="02040502050405020303" pitchFamily="18" charset="0"/>
              </a:rPr>
              <a:t>Longévité</a:t>
            </a:r>
            <a:br>
              <a:rPr lang="fr-FR" dirty="0">
                <a:solidFill>
                  <a:srgbClr val="24292F"/>
                </a:solidFill>
                <a:latin typeface="Georgia" panose="02040502050405020303" pitchFamily="18" charset="0"/>
              </a:rPr>
            </a:br>
            <a:r>
              <a:rPr lang="fr-FR" dirty="0">
                <a:solidFill>
                  <a:srgbClr val="24292F"/>
                </a:solidFill>
                <a:latin typeface="Avenir Next LT Pro" panose="020B0504020202020204" pitchFamily="34" charset="0"/>
              </a:rPr>
              <a:t>Rester pertinent et efficace sur le long terme, même lorsque l’enseigne évolue.</a:t>
            </a:r>
          </a:p>
        </p:txBody>
      </p:sp>
      <p:sp>
        <p:nvSpPr>
          <p:cNvPr id="14" name="ZoneTexte 13">
            <a:extLst>
              <a:ext uri="{FF2B5EF4-FFF2-40B4-BE49-F238E27FC236}">
                <a16:creationId xmlns:a16="http://schemas.microsoft.com/office/drawing/2014/main" id="{302FA5E6-8C00-2264-94B6-DF7653DE9DD3}"/>
              </a:ext>
            </a:extLst>
          </p:cNvPr>
          <p:cNvSpPr txBox="1"/>
          <p:nvPr/>
        </p:nvSpPr>
        <p:spPr>
          <a:xfrm>
            <a:off x="9914919" y="3660549"/>
            <a:ext cx="2157106" cy="2031325"/>
          </a:xfrm>
          <a:prstGeom prst="rect">
            <a:avLst/>
          </a:prstGeom>
          <a:noFill/>
        </p:spPr>
        <p:txBody>
          <a:bodyPr wrap="square">
            <a:spAutoFit/>
          </a:bodyPr>
          <a:lstStyle/>
          <a:p>
            <a:r>
              <a:rPr lang="fr-FR" b="1" i="0" dirty="0">
                <a:solidFill>
                  <a:srgbClr val="D9117E"/>
                </a:solidFill>
                <a:effectLst/>
                <a:latin typeface="Georgia" panose="02040502050405020303" pitchFamily="18" charset="0"/>
              </a:rPr>
              <a:t>Emotion</a:t>
            </a:r>
            <a:br>
              <a:rPr lang="fr-FR" dirty="0">
                <a:solidFill>
                  <a:srgbClr val="24292F"/>
                </a:solidFill>
                <a:latin typeface="Georgia" panose="02040502050405020303" pitchFamily="18" charset="0"/>
              </a:rPr>
            </a:br>
            <a:r>
              <a:rPr lang="fr-FR" dirty="0">
                <a:solidFill>
                  <a:srgbClr val="24292F"/>
                </a:solidFill>
                <a:latin typeface="Avenir Next LT Pro" panose="020B0504020202020204" pitchFamily="34" charset="0"/>
              </a:rPr>
              <a:t>évoquer des émotions positives qui correspondent à l'expérience Match (proximité &amp; sourire)</a:t>
            </a:r>
          </a:p>
        </p:txBody>
      </p:sp>
    </p:spTree>
    <p:extLst>
      <p:ext uri="{BB962C8B-B14F-4D97-AF65-F5344CB8AC3E}">
        <p14:creationId xmlns:p14="http://schemas.microsoft.com/office/powerpoint/2010/main" val="924190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Film</a:t>
            </a:r>
          </a:p>
        </p:txBody>
      </p:sp>
    </p:spTree>
    <p:extLst>
      <p:ext uri="{BB962C8B-B14F-4D97-AF65-F5344CB8AC3E}">
        <p14:creationId xmlns:p14="http://schemas.microsoft.com/office/powerpoint/2010/main" val="31822941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5C614AF7-B27F-55C8-0DE1-6868B5B327B8}"/>
              </a:ext>
            </a:extLst>
          </p:cNvPr>
          <p:cNvSpPr txBox="1"/>
          <p:nvPr/>
        </p:nvSpPr>
        <p:spPr>
          <a:xfrm>
            <a:off x="525293" y="625760"/>
            <a:ext cx="9445557" cy="4339650"/>
          </a:xfrm>
          <a:prstGeom prst="rect">
            <a:avLst/>
          </a:prstGeom>
          <a:noFill/>
        </p:spPr>
        <p:txBody>
          <a:bodyPr wrap="square">
            <a:spAutoFit/>
          </a:bodyPr>
          <a:lstStyle/>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 Produire de nouvelles vidéos RS</a:t>
            </a:r>
          </a:p>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 </a:t>
            </a:r>
          </a:p>
          <a:p>
            <a:pPr lvl="0"/>
            <a:r>
              <a:rPr lang="fr-FR" b="1" dirty="0">
                <a:solidFill>
                  <a:srgbClr val="D9117E"/>
                </a:solidFill>
                <a:latin typeface="Georgia" panose="02040502050405020303" pitchFamily="18" charset="0"/>
                <a:cs typeface="Calibri Light" panose="020F0302020204030204" pitchFamily="34" charset="0"/>
                <a:sym typeface="Wingdings" panose="05000000000000000000" pitchFamily="2" charset="2"/>
              </a:rPr>
              <a:t>	</a:t>
            </a:r>
            <a:r>
              <a:rPr lang="fr-FR" sz="2000" b="1" dirty="0">
                <a:solidFill>
                  <a:srgbClr val="D9117E"/>
                </a:solidFill>
                <a:latin typeface="Georgia" panose="02040502050405020303" pitchFamily="18" charset="0"/>
                <a:cs typeface="Calibri Light" panose="020F0302020204030204" pitchFamily="34" charset="0"/>
                <a:sym typeface="Wingdings" panose="05000000000000000000" pitchFamily="2" charset="2"/>
              </a:rPr>
              <a:t></a:t>
            </a:r>
            <a:r>
              <a:rPr lang="fr-FR" sz="2000" b="1" dirty="0">
                <a:solidFill>
                  <a:srgbClr val="D9117E"/>
                </a:solidFill>
                <a:latin typeface="Georgia" panose="02040502050405020303" pitchFamily="18" charset="0"/>
                <a:cs typeface="Calibri Light" panose="020F0302020204030204" pitchFamily="34" charset="0"/>
              </a:rPr>
              <a:t> </a:t>
            </a:r>
            <a:r>
              <a:rPr lang="fr-FR" sz="3600" b="1" dirty="0">
                <a:solidFill>
                  <a:srgbClr val="D9117E"/>
                </a:solidFill>
                <a:latin typeface="Georgia" panose="02040502050405020303" pitchFamily="18" charset="0"/>
                <a:cs typeface="Calibri Light" panose="020F0302020204030204" pitchFamily="34" charset="0"/>
              </a:rPr>
              <a:t>Film 1 – SERVICES - Plateau </a:t>
            </a:r>
          </a:p>
          <a:p>
            <a:r>
              <a:rPr lang="fr-FR" sz="1800" dirty="0">
                <a:effectLst/>
                <a:latin typeface="Avenir Next LT Pro" panose="020B0504020202020204" pitchFamily="34" charset="0"/>
                <a:ea typeface="Calibri" panose="020F0502020204030204" pitchFamily="34" charset="0"/>
              </a:rPr>
              <a:t>	</a:t>
            </a:r>
            <a:r>
              <a:rPr lang="fr-FR" sz="2400" dirty="0">
                <a:effectLst/>
                <a:latin typeface="Avenir Next LT Pro" panose="020B0504020202020204" pitchFamily="34" charset="0"/>
                <a:ea typeface="Calibri" panose="020F0502020204030204" pitchFamily="34" charset="0"/>
              </a:rPr>
              <a:t>Valoriser les services corbeille de fruits, plateau de fruits de 	mer et plateau de fromage chez match</a:t>
            </a:r>
          </a:p>
          <a:p>
            <a:r>
              <a:rPr lang="fr-FR" sz="1800" dirty="0">
                <a:effectLst/>
                <a:latin typeface="Avenir Next LT Pro" panose="020B0504020202020204" pitchFamily="34" charset="0"/>
                <a:ea typeface="Calibri" panose="020F0502020204030204" pitchFamily="34" charset="0"/>
              </a:rPr>
              <a:t>	</a:t>
            </a:r>
            <a:r>
              <a:rPr lang="fr-FR" sz="2400" i="1" dirty="0">
                <a:effectLst/>
                <a:latin typeface="Avenir Next LT Pro" panose="020B0504020202020204" pitchFamily="34" charset="0"/>
                <a:ea typeface="Calibri" panose="020F0502020204030204" pitchFamily="34" charset="0"/>
              </a:rPr>
              <a:t>Réalisé avec des produits frais, sélectionné avec passion et 	préparé avec amour par votre pro.</a:t>
            </a:r>
            <a:br>
              <a:rPr lang="fr-FR" sz="1800" dirty="0">
                <a:effectLst/>
                <a:latin typeface="Avenir Next LT Pro" panose="020B0504020202020204" pitchFamily="34" charset="0"/>
                <a:ea typeface="Calibri" panose="020F0502020204030204" pitchFamily="34" charset="0"/>
              </a:rPr>
            </a:br>
            <a:br>
              <a:rPr lang="fr-FR" sz="1800" dirty="0">
                <a:effectLst/>
                <a:latin typeface="Avenir Next LT Pro" panose="020B0504020202020204" pitchFamily="34" charset="0"/>
                <a:ea typeface="Calibri" panose="020F0502020204030204" pitchFamily="34" charset="0"/>
              </a:rPr>
            </a:br>
            <a:endParaRPr lang="fr-FR" sz="1800" dirty="0">
              <a:effectLst/>
              <a:latin typeface="Avenir Next LT Pro" panose="020B0504020202020204" pitchFamily="34" charset="0"/>
              <a:ea typeface="Calibri" panose="020F0502020204030204" pitchFamily="34" charset="0"/>
            </a:endParaRPr>
          </a:p>
          <a:p>
            <a:r>
              <a:rPr lang="fr-FR" sz="1800" dirty="0">
                <a:effectLst/>
                <a:latin typeface="Avenir Next LT Pro" panose="020B0504020202020204" pitchFamily="34" charset="0"/>
                <a:ea typeface="Calibri" panose="020F0502020204030204" pitchFamily="34" charset="0"/>
              </a:rPr>
              <a:t>	Ne pas trop thématiser la vidéo </a:t>
            </a:r>
            <a:r>
              <a:rPr lang="fr-FR" sz="1800" dirty="0" err="1">
                <a:effectLst/>
                <a:latin typeface="Avenir Next LT Pro" panose="020B0504020202020204" pitchFamily="34" charset="0"/>
                <a:ea typeface="Calibri" panose="020F0502020204030204" pitchFamily="34" charset="0"/>
              </a:rPr>
              <a:t>Noêl</a:t>
            </a:r>
            <a:r>
              <a:rPr lang="fr-FR" sz="1800" dirty="0">
                <a:effectLst/>
                <a:latin typeface="Avenir Next LT Pro" panose="020B0504020202020204" pitchFamily="34" charset="0"/>
                <a:ea typeface="Calibri" panose="020F0502020204030204" pitchFamily="34" charset="0"/>
              </a:rPr>
              <a:t> car elle devra servir pour les autres fêtes 	(pâques..) ou uniquement écran de début / de fin a customiser selon la fête</a:t>
            </a:r>
            <a:endParaRPr lang="fr-FR" b="1" dirty="0">
              <a:solidFill>
                <a:prstClr val="black"/>
              </a:solidFill>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2907952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20475637-AB8A-4A79-361E-4C598A691F00}"/>
              </a:ext>
            </a:extLst>
          </p:cNvPr>
          <p:cNvSpPr>
            <a:spLocks noGrp="1"/>
          </p:cNvSpPr>
          <p:nvPr>
            <p:ph type="title"/>
          </p:nvPr>
        </p:nvSpPr>
        <p:spPr>
          <a:xfrm>
            <a:off x="300037" y="773723"/>
            <a:ext cx="5380915" cy="989625"/>
          </a:xfrm>
        </p:spPr>
        <p:txBody>
          <a:bodyPr/>
          <a:lstStyle/>
          <a:p>
            <a:r>
              <a:rPr lang="fr-FR" dirty="0"/>
              <a:t>Vidéo Plateau V1 ~30s</a:t>
            </a:r>
          </a:p>
        </p:txBody>
      </p:sp>
      <p:sp>
        <p:nvSpPr>
          <p:cNvPr id="11" name="Espace réservé du texte 10">
            <a:extLst>
              <a:ext uri="{FF2B5EF4-FFF2-40B4-BE49-F238E27FC236}">
                <a16:creationId xmlns:a16="http://schemas.microsoft.com/office/drawing/2014/main" id="{3F2E7401-D929-E723-3B79-9F8E758E42B5}"/>
              </a:ext>
            </a:extLst>
          </p:cNvPr>
          <p:cNvSpPr>
            <a:spLocks noGrp="1"/>
          </p:cNvSpPr>
          <p:nvPr>
            <p:ph type="body" sz="quarter" idx="16"/>
          </p:nvPr>
        </p:nvSpPr>
        <p:spPr>
          <a:xfrm>
            <a:off x="387587" y="1763348"/>
            <a:ext cx="4445698" cy="3305296"/>
          </a:xfrm>
        </p:spPr>
        <p:txBody>
          <a:bodyPr/>
          <a:lstStyle/>
          <a:p>
            <a:r>
              <a:rPr lang="fr-FR" sz="1800" kern="100" dirty="0">
                <a:effectLst/>
                <a:latin typeface="Avenir Next LT Pro" panose="020B0504020202020204" pitchFamily="34" charset="0"/>
                <a:ea typeface="Calibri" panose="020F0502020204030204" pitchFamily="34" charset="0"/>
                <a:cs typeface="Times New Roman (Corps CS)"/>
              </a:rPr>
              <a:t>La vidéo serait constituée d’une série de plans très </a:t>
            </a:r>
            <a:r>
              <a:rPr lang="fr-FR" sz="1800" kern="100" dirty="0" err="1">
                <a:effectLst/>
                <a:latin typeface="Avenir Next LT Pro" panose="020B0504020202020204" pitchFamily="34" charset="0"/>
                <a:ea typeface="Calibri" panose="020F0502020204030204" pitchFamily="34" charset="0"/>
                <a:cs typeface="Times New Roman (Corps CS)"/>
              </a:rPr>
              <a:t>cut</a:t>
            </a:r>
            <a:r>
              <a:rPr lang="fr-FR" sz="1800" kern="100" dirty="0">
                <a:effectLst/>
                <a:latin typeface="Avenir Next LT Pro" panose="020B0504020202020204" pitchFamily="34" charset="0"/>
                <a:ea typeface="Calibri" panose="020F0502020204030204" pitchFamily="34" charset="0"/>
                <a:cs typeface="Times New Roman (Corps CS)"/>
              </a:rPr>
              <a:t> et très dynamiques mettant en scène les produits que l’on peut retrouver sur les différents plateaux (fruits, fromages, fruits de mer). Ces gros plans très courts permettront de mettre en valeur la qualité des produits et de montrer la diversité de tout ce que l’on peut retrouver sur les plateaux. La vidéo se terminerait à l’inverse par un plan très lent, peut-être au ralenti, montrant la main d’un pro Match en train de déposer l’ingrédient final sur le plateau, le ralenti soulignant la précision et le professionnalisme de nos experts. </a:t>
            </a:r>
            <a:br>
              <a:rPr lang="fr-FR" sz="1800" kern="100" dirty="0">
                <a:effectLst/>
                <a:latin typeface="Avenir Next LT Pro" panose="020B0504020202020204" pitchFamily="34" charset="0"/>
                <a:ea typeface="Calibri" panose="020F0502020204030204" pitchFamily="34" charset="0"/>
                <a:cs typeface="Times New Roman (Corps CS)"/>
              </a:rPr>
            </a:br>
            <a:r>
              <a:rPr lang="fr-FR" sz="1800" kern="100" dirty="0">
                <a:effectLst/>
                <a:latin typeface="Avenir Next LT Pro" panose="020B0504020202020204" pitchFamily="34" charset="0"/>
                <a:ea typeface="Calibri" panose="020F0502020204030204" pitchFamily="34" charset="0"/>
                <a:cs typeface="Times New Roman (Corps CS)"/>
              </a:rPr>
              <a:t>On peut thématiser la vidéo (Noël, Pâques…) en ajoutant un carton de début et de fin.</a:t>
            </a:r>
          </a:p>
          <a:p>
            <a:endParaRPr lang="fr-FR" dirty="0">
              <a:latin typeface="Avenir Next LT Pro" panose="020B0504020202020204" pitchFamily="34" charset="0"/>
            </a:endParaRPr>
          </a:p>
        </p:txBody>
      </p:sp>
      <p:pic>
        <p:nvPicPr>
          <p:cNvPr id="13" name="Vidéo 12">
            <a:hlinkClick r:id="" action="ppaction://media"/>
            <a:extLst>
              <a:ext uri="{FF2B5EF4-FFF2-40B4-BE49-F238E27FC236}">
                <a16:creationId xmlns:a16="http://schemas.microsoft.com/office/drawing/2014/main" id="{B2CB4CAB-E383-05CD-44CB-56E4690F700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457217" y="1881275"/>
            <a:ext cx="6245157" cy="3512901"/>
          </a:xfrm>
          <a:prstGeom prst="rect">
            <a:avLst/>
          </a:prstGeom>
        </p:spPr>
      </p:pic>
    </p:spTree>
    <p:extLst>
      <p:ext uri="{BB962C8B-B14F-4D97-AF65-F5344CB8AC3E}">
        <p14:creationId xmlns:p14="http://schemas.microsoft.com/office/powerpoint/2010/main" val="2441657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72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20475637-AB8A-4A79-361E-4C598A691F00}"/>
              </a:ext>
            </a:extLst>
          </p:cNvPr>
          <p:cNvSpPr>
            <a:spLocks noGrp="1"/>
          </p:cNvSpPr>
          <p:nvPr>
            <p:ph type="title"/>
          </p:nvPr>
        </p:nvSpPr>
        <p:spPr/>
        <p:txBody>
          <a:bodyPr/>
          <a:lstStyle/>
          <a:p>
            <a:r>
              <a:rPr lang="fr-FR" dirty="0"/>
              <a:t>Vidéo Plateau V2</a:t>
            </a:r>
          </a:p>
        </p:txBody>
      </p:sp>
      <p:sp>
        <p:nvSpPr>
          <p:cNvPr id="11" name="Espace réservé du texte 10">
            <a:extLst>
              <a:ext uri="{FF2B5EF4-FFF2-40B4-BE49-F238E27FC236}">
                <a16:creationId xmlns:a16="http://schemas.microsoft.com/office/drawing/2014/main" id="{3F2E7401-D929-E723-3B79-9F8E758E42B5}"/>
              </a:ext>
            </a:extLst>
          </p:cNvPr>
          <p:cNvSpPr>
            <a:spLocks noGrp="1"/>
          </p:cNvSpPr>
          <p:nvPr>
            <p:ph type="body" sz="quarter" idx="16"/>
          </p:nvPr>
        </p:nvSpPr>
        <p:spPr>
          <a:xfrm>
            <a:off x="387587" y="1763348"/>
            <a:ext cx="4445698" cy="3305296"/>
          </a:xfrm>
        </p:spPr>
        <p:txBody>
          <a:bodyPr/>
          <a:lstStyle/>
          <a:p>
            <a:pPr algn="just"/>
            <a:r>
              <a:rPr lang="fr-FR" sz="1800" kern="100" dirty="0">
                <a:effectLst/>
                <a:latin typeface="Cambria" panose="02040503050406030204" pitchFamily="18" charset="0"/>
                <a:ea typeface="Calibri" panose="020F0502020204030204" pitchFamily="34" charset="0"/>
                <a:cs typeface="Times New Roman (Corps CS)"/>
              </a:rPr>
              <a:t>un travelling circulaire « sans fin » : </a:t>
            </a:r>
            <a:br>
              <a:rPr lang="fr-FR" sz="1800" kern="100" dirty="0">
                <a:effectLst/>
                <a:latin typeface="Cambria" panose="02040503050406030204" pitchFamily="18" charset="0"/>
                <a:ea typeface="Calibri" panose="020F0502020204030204" pitchFamily="34" charset="0"/>
                <a:cs typeface="Times New Roman (Corps CS)"/>
              </a:rPr>
            </a:br>
            <a:r>
              <a:rPr lang="fr-FR" sz="1800" kern="100" dirty="0">
                <a:effectLst/>
                <a:latin typeface="Cambria" panose="02040503050406030204" pitchFamily="18" charset="0"/>
                <a:ea typeface="Calibri" panose="020F0502020204030204" pitchFamily="34" charset="0"/>
                <a:cs typeface="Times New Roman (Corps CS)"/>
              </a:rPr>
              <a:t>la vidéo serait construite comme un travelling latéral en faux plan séquence où l’on suivrait l’élaboration des plateaux dans les différents rayons. Techniquement, on pourrait imaginer qu’une personne passe devant la caméra pour nous permettre de faire la transition d’un « plateau » à l’autre. Et à chaque transition, on pourrait être un peu plus close up.</a:t>
            </a:r>
          </a:p>
          <a:p>
            <a:endParaRPr lang="fr-FR" dirty="0">
              <a:latin typeface="Avenir Next LT Pro" panose="020B0504020202020204" pitchFamily="34" charset="0"/>
            </a:endParaRPr>
          </a:p>
        </p:txBody>
      </p:sp>
      <p:pic>
        <p:nvPicPr>
          <p:cNvPr id="1026" name="Picture 2" descr="Plateau personnalisable">
            <a:extLst>
              <a:ext uri="{FF2B5EF4-FFF2-40B4-BE49-F238E27FC236}">
                <a16:creationId xmlns:a16="http://schemas.microsoft.com/office/drawing/2014/main" id="{9B2C811B-0C49-5755-D9D4-DFBD022CBE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615" y="1057209"/>
            <a:ext cx="2732662" cy="182268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omment composer le plateau de fromages idéal ?">
            <a:extLst>
              <a:ext uri="{FF2B5EF4-FFF2-40B4-BE49-F238E27FC236}">
                <a16:creationId xmlns:a16="http://schemas.microsoft.com/office/drawing/2014/main" id="{73A6D08C-BFA1-563C-349E-68B47A28C2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615" y="2879895"/>
            <a:ext cx="4990289" cy="2420420"/>
          </a:xfrm>
          <a:prstGeom prst="rect">
            <a:avLst/>
          </a:prstGeom>
          <a:noFill/>
          <a:extLst>
            <a:ext uri="{909E8E84-426E-40DD-AFC4-6F175D3DCCD1}">
              <a14:hiddenFill xmlns:a14="http://schemas.microsoft.com/office/drawing/2010/main">
                <a:solidFill>
                  <a:srgbClr val="FFFFFF"/>
                </a:solidFill>
              </a14:hiddenFill>
            </a:ext>
          </a:extLst>
        </p:spPr>
      </p:pic>
      <p:pic>
        <p:nvPicPr>
          <p:cNvPr id="2" name="travelling circulaire">
            <a:hlinkClick r:id="" action="ppaction://media"/>
            <a:extLst>
              <a:ext uri="{FF2B5EF4-FFF2-40B4-BE49-F238E27FC236}">
                <a16:creationId xmlns:a16="http://schemas.microsoft.com/office/drawing/2014/main" id="{01A55170-BEC3-C1BB-7B04-99260B3F2F1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9241277" y="1609980"/>
            <a:ext cx="2257627" cy="1269915"/>
          </a:xfrm>
          <a:prstGeom prst="rect">
            <a:avLst/>
          </a:prstGeom>
        </p:spPr>
      </p:pic>
    </p:spTree>
    <p:extLst>
      <p:ext uri="{BB962C8B-B14F-4D97-AF65-F5344CB8AC3E}">
        <p14:creationId xmlns:p14="http://schemas.microsoft.com/office/powerpoint/2010/main" val="3863791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5C614AF7-B27F-55C8-0DE1-6868B5B327B8}"/>
              </a:ext>
            </a:extLst>
          </p:cNvPr>
          <p:cNvSpPr txBox="1"/>
          <p:nvPr/>
        </p:nvSpPr>
        <p:spPr>
          <a:xfrm>
            <a:off x="525293" y="625760"/>
            <a:ext cx="9445557" cy="4431983"/>
          </a:xfrm>
          <a:prstGeom prst="rect">
            <a:avLst/>
          </a:prstGeom>
          <a:noFill/>
        </p:spPr>
        <p:txBody>
          <a:bodyPr wrap="square">
            <a:spAutoFit/>
          </a:bodyPr>
          <a:lstStyle/>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 Produire de nouvelles vidéos RS</a:t>
            </a:r>
          </a:p>
          <a:p>
            <a:pPr marL="0" lvl="1" indent="0" eaLnBrk="1" hangingPunct="1">
              <a:buNone/>
              <a:defRPr/>
            </a:pPr>
            <a:r>
              <a:rPr lang="fr-FR" sz="3600" b="1" dirty="0">
                <a:solidFill>
                  <a:prstClr val="black"/>
                </a:solidFill>
                <a:latin typeface="Georgia" panose="02040502050405020303" pitchFamily="18" charset="0"/>
                <a:cs typeface="Calibri Light" panose="020F0302020204030204" pitchFamily="34" charset="0"/>
              </a:rPr>
              <a:t> </a:t>
            </a:r>
          </a:p>
          <a:p>
            <a:pPr lvl="0"/>
            <a:r>
              <a:rPr lang="fr-FR" b="1" dirty="0">
                <a:solidFill>
                  <a:srgbClr val="D9117E"/>
                </a:solidFill>
                <a:latin typeface="Georgia" panose="02040502050405020303" pitchFamily="18" charset="0"/>
                <a:cs typeface="Calibri Light" panose="020F0302020204030204" pitchFamily="34" charset="0"/>
                <a:sym typeface="Wingdings" panose="05000000000000000000" pitchFamily="2" charset="2"/>
              </a:rPr>
              <a:t>	</a:t>
            </a:r>
            <a:r>
              <a:rPr lang="fr-FR" sz="2000" b="1" dirty="0">
                <a:solidFill>
                  <a:srgbClr val="D9117E"/>
                </a:solidFill>
                <a:latin typeface="Georgia" panose="02040502050405020303" pitchFamily="18" charset="0"/>
                <a:cs typeface="Calibri Light" panose="020F0302020204030204" pitchFamily="34" charset="0"/>
                <a:sym typeface="Wingdings" panose="05000000000000000000" pitchFamily="2" charset="2"/>
              </a:rPr>
              <a:t></a:t>
            </a:r>
            <a:r>
              <a:rPr lang="fr-FR" sz="2000" b="1" dirty="0">
                <a:solidFill>
                  <a:srgbClr val="D9117E"/>
                </a:solidFill>
                <a:latin typeface="Georgia" panose="02040502050405020303" pitchFamily="18" charset="0"/>
                <a:cs typeface="Calibri Light" panose="020F0302020204030204" pitchFamily="34" charset="0"/>
              </a:rPr>
              <a:t> </a:t>
            </a:r>
            <a:r>
              <a:rPr lang="fr-FR" sz="3600" b="1" dirty="0">
                <a:solidFill>
                  <a:srgbClr val="D9117E"/>
                </a:solidFill>
                <a:latin typeface="Georgia" panose="02040502050405020303" pitchFamily="18" charset="0"/>
                <a:cs typeface="Calibri Light" panose="020F0302020204030204" pitchFamily="34" charset="0"/>
              </a:rPr>
              <a:t>Film 2 – BOULANGERIE </a:t>
            </a:r>
          </a:p>
          <a:p>
            <a:r>
              <a:rPr lang="fr-FR" sz="1800" dirty="0">
                <a:effectLst/>
                <a:latin typeface="Avenir Next LT Pro" panose="020B0504020202020204" pitchFamily="34" charset="0"/>
                <a:ea typeface="Calibri" panose="020F0502020204030204" pitchFamily="34" charset="0"/>
              </a:rPr>
              <a:t>	</a:t>
            </a:r>
            <a:r>
              <a:rPr lang="fr-FR" sz="2400" dirty="0">
                <a:effectLst/>
                <a:latin typeface="Avenir Next LT Pro" panose="020B0504020202020204" pitchFamily="34" charset="0"/>
                <a:ea typeface="Calibri" panose="020F0502020204030204" pitchFamily="34" charset="0"/>
              </a:rPr>
              <a:t>Valoriser la boulangerie : Ici y a de vrais boulangers, </a:t>
            </a:r>
            <a:br>
              <a:rPr lang="fr-FR" sz="2400" dirty="0">
                <a:effectLst/>
                <a:latin typeface="Avenir Next LT Pro" panose="020B0504020202020204" pitchFamily="34" charset="0"/>
                <a:ea typeface="Calibri" panose="020F0502020204030204" pitchFamily="34" charset="0"/>
              </a:rPr>
            </a:br>
            <a:r>
              <a:rPr lang="fr-FR" sz="2400" dirty="0">
                <a:effectLst/>
                <a:latin typeface="Avenir Next LT Pro" panose="020B0504020202020204" pitchFamily="34" charset="0"/>
                <a:ea typeface="Calibri" panose="020F0502020204030204" pitchFamily="34" charset="0"/>
              </a:rPr>
              <a:t>	c’est un vrai savoir-faire.</a:t>
            </a:r>
          </a:p>
          <a:p>
            <a:r>
              <a:rPr lang="fr-FR" sz="2400" dirty="0">
                <a:effectLst/>
                <a:latin typeface="Avenir Next LT Pro" panose="020B0504020202020204" pitchFamily="34" charset="0"/>
                <a:ea typeface="Calibri" panose="020F0502020204030204" pitchFamily="34" charset="0"/>
              </a:rPr>
              <a:t>	A chaque moment son produit : </a:t>
            </a:r>
            <a:r>
              <a:rPr lang="fr-FR" sz="2400" dirty="0" err="1">
                <a:effectLst/>
                <a:latin typeface="Avenir Next LT Pro" panose="020B0504020202020204" pitchFamily="34" charset="0"/>
                <a:ea typeface="Calibri" panose="020F0502020204030204" pitchFamily="34" charset="0"/>
              </a:rPr>
              <a:t>petits-déj</a:t>
            </a:r>
            <a:r>
              <a:rPr lang="fr-FR" sz="2400" dirty="0">
                <a:effectLst/>
                <a:latin typeface="Avenir Next LT Pro" panose="020B0504020202020204" pitchFamily="34" charset="0"/>
                <a:ea typeface="Calibri" panose="020F0502020204030204" pitchFamily="34" charset="0"/>
              </a:rPr>
              <a:t>, brunch, 	déjeuner, goûter, </a:t>
            </a:r>
            <a:r>
              <a:rPr lang="fr-FR" sz="2400" dirty="0" err="1">
                <a:effectLst/>
                <a:latin typeface="Avenir Next LT Pro" panose="020B0504020202020204" pitchFamily="34" charset="0"/>
                <a:ea typeface="Calibri" panose="020F0502020204030204" pitchFamily="34" charset="0"/>
              </a:rPr>
              <a:t>dînre</a:t>
            </a:r>
            <a:r>
              <a:rPr lang="fr-FR" sz="2400" dirty="0">
                <a:effectLst/>
                <a:latin typeface="Avenir Next LT Pro" panose="020B0504020202020204" pitchFamily="34" charset="0"/>
                <a:ea typeface="Calibri" panose="020F0502020204030204" pitchFamily="34" charset="0"/>
              </a:rPr>
              <a:t>…</a:t>
            </a:r>
          </a:p>
          <a:p>
            <a:r>
              <a:rPr lang="fr-FR" sz="2400" dirty="0">
                <a:effectLst/>
                <a:latin typeface="Avenir Next LT Pro" panose="020B0504020202020204" pitchFamily="34" charset="0"/>
                <a:ea typeface="Calibri" panose="020F0502020204030204" pitchFamily="34" charset="0"/>
              </a:rPr>
              <a:t>	Pétri et cuit par de vrais boulangers ; des farines françaises..</a:t>
            </a:r>
          </a:p>
          <a:p>
            <a:br>
              <a:rPr lang="fr-FR" sz="1800" dirty="0">
                <a:effectLst/>
                <a:latin typeface="Avenir Next LT Pro" panose="020B0504020202020204" pitchFamily="34" charset="0"/>
                <a:ea typeface="Calibri" panose="020F0502020204030204" pitchFamily="34" charset="0"/>
              </a:rPr>
            </a:br>
            <a:br>
              <a:rPr lang="fr-FR" sz="1800" dirty="0">
                <a:effectLst/>
                <a:latin typeface="Avenir Next LT Pro" panose="020B0504020202020204" pitchFamily="34" charset="0"/>
                <a:ea typeface="Calibri" panose="020F0502020204030204" pitchFamily="34" charset="0"/>
              </a:rPr>
            </a:br>
            <a:r>
              <a:rPr lang="fr-FR" sz="1800" dirty="0">
                <a:effectLst/>
                <a:latin typeface="Avenir Next LT Pro" panose="020B0504020202020204" pitchFamily="34" charset="0"/>
                <a:ea typeface="Calibri" panose="020F0502020204030204" pitchFamily="34" charset="0"/>
              </a:rPr>
              <a:t> </a:t>
            </a:r>
            <a:endParaRPr lang="fr-FR" b="1" dirty="0">
              <a:solidFill>
                <a:prstClr val="black"/>
              </a:solidFill>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36850313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20475637-AB8A-4A79-361E-4C598A691F00}"/>
              </a:ext>
            </a:extLst>
          </p:cNvPr>
          <p:cNvSpPr>
            <a:spLocks noGrp="1"/>
          </p:cNvSpPr>
          <p:nvPr>
            <p:ph type="title"/>
          </p:nvPr>
        </p:nvSpPr>
        <p:spPr>
          <a:xfrm>
            <a:off x="300037" y="773723"/>
            <a:ext cx="5921859" cy="989625"/>
          </a:xfrm>
        </p:spPr>
        <p:txBody>
          <a:bodyPr/>
          <a:lstStyle/>
          <a:p>
            <a:r>
              <a:rPr lang="fr-FR" dirty="0"/>
              <a:t>Film Boulangerie V1 ~45s</a:t>
            </a:r>
            <a:br>
              <a:rPr lang="fr-FR" dirty="0"/>
            </a:br>
            <a:r>
              <a:rPr lang="fr-FR" sz="2800" dirty="0">
                <a:solidFill>
                  <a:srgbClr val="D9117E"/>
                </a:solidFill>
              </a:rPr>
              <a:t>Boulangerie minute par minute</a:t>
            </a:r>
            <a:endParaRPr lang="fr-FR" dirty="0">
              <a:solidFill>
                <a:srgbClr val="D9117E"/>
              </a:solidFill>
            </a:endParaRPr>
          </a:p>
        </p:txBody>
      </p:sp>
      <p:sp>
        <p:nvSpPr>
          <p:cNvPr id="11" name="Espace réservé du texte 10">
            <a:extLst>
              <a:ext uri="{FF2B5EF4-FFF2-40B4-BE49-F238E27FC236}">
                <a16:creationId xmlns:a16="http://schemas.microsoft.com/office/drawing/2014/main" id="{3F2E7401-D929-E723-3B79-9F8E758E42B5}"/>
              </a:ext>
            </a:extLst>
          </p:cNvPr>
          <p:cNvSpPr>
            <a:spLocks noGrp="1"/>
          </p:cNvSpPr>
          <p:nvPr>
            <p:ph type="body" sz="quarter" idx="16"/>
          </p:nvPr>
        </p:nvSpPr>
        <p:spPr>
          <a:xfrm>
            <a:off x="387586" y="1656343"/>
            <a:ext cx="6198039" cy="3305296"/>
          </a:xfrm>
        </p:spPr>
        <p:txBody>
          <a:bodyPr/>
          <a:lstStyle/>
          <a:p>
            <a:pPr algn="just"/>
            <a:r>
              <a:rPr lang="fr-FR" sz="1800" kern="100" dirty="0">
                <a:effectLst/>
                <a:latin typeface="Avenir Next LT Pro" panose="020B0504020202020204" pitchFamily="34" charset="0"/>
                <a:ea typeface="Calibri" panose="020F0502020204030204" pitchFamily="34" charset="0"/>
                <a:cs typeface="Times New Roman (Corps CS)"/>
              </a:rPr>
              <a:t>L’idée ici est de montrer le savoir-faire de nos boulangers, la précision des gestes, la qualité des ingrédients, la diversité des produits proposés. Pour proposer à nos clients de bonnes baguettes, de belles viennoiseries et de délicieuses pâtisseries toute la journée, c’est chaque jour une vraie course contre la montre. Le fil conducteur de la vidéo pourrait donc être… le temps ! Nous suivons donc, en accéléré, la journée de nos boulangers avec la présence d’une horloge qui voit s’égrener les secondes en fil rouge, et en parallèle de belles images de nos boulangers Match en plein travail qui font tout pour régaler leurs clients, que ce soit au petit déjeuner, au brunch, au déjeuner, au goûter ou au dîner.</a:t>
            </a:r>
          </a:p>
          <a:p>
            <a:pPr algn="just"/>
            <a:r>
              <a:rPr lang="fr-FR" sz="1800" kern="100" dirty="0">
                <a:effectLst/>
                <a:latin typeface="Avenir Next LT Pro" panose="020B0504020202020204" pitchFamily="34" charset="0"/>
                <a:ea typeface="Calibri" panose="020F0502020204030204" pitchFamily="34" charset="0"/>
                <a:cs typeface="Times New Roman (Corps CS)"/>
              </a:rPr>
              <a:t>(le film commence par un noir et CLIC, la lumière s’allume sur une horloge, les boulangers enfilent leur tenue, et c’est parti : les ingrédients, les machines, le travail de la pâte… avec toujours l’horloge en fil rouge)</a:t>
            </a:r>
          </a:p>
          <a:p>
            <a:pPr algn="just"/>
            <a:r>
              <a:rPr lang="fr-FR" sz="1800" kern="100" dirty="0">
                <a:latin typeface="Avenir Next LT Pro" panose="020B0504020202020204" pitchFamily="34" charset="0"/>
                <a:ea typeface="Calibri" panose="020F0502020204030204" pitchFamily="34" charset="0"/>
                <a:cs typeface="Times New Roman (Corps CS)"/>
                <a:sym typeface="Wingdings" panose="05000000000000000000" pitchFamily="2" charset="2"/>
              </a:rPr>
              <a:t>En surimpression des arguments clés</a:t>
            </a:r>
            <a:endParaRPr lang="fr-FR" sz="1800" kern="100" dirty="0">
              <a:effectLst/>
              <a:latin typeface="Avenir Next LT Pro" panose="020B0504020202020204" pitchFamily="34" charset="0"/>
              <a:ea typeface="Calibri" panose="020F0502020204030204" pitchFamily="34" charset="0"/>
              <a:cs typeface="Times New Roman (Corps CS)"/>
            </a:endParaRPr>
          </a:p>
          <a:p>
            <a:endParaRPr lang="fr-FR" dirty="0">
              <a:latin typeface="Avenir Next LT Pro" panose="020B0504020202020204" pitchFamily="34" charset="0"/>
            </a:endParaRPr>
          </a:p>
        </p:txBody>
      </p:sp>
      <p:pic>
        <p:nvPicPr>
          <p:cNvPr id="2050" name="Picture 2" descr="Les étapes de la fabrication du pain en 8 questions - Festival des pains">
            <a:extLst>
              <a:ext uri="{FF2B5EF4-FFF2-40B4-BE49-F238E27FC236}">
                <a16:creationId xmlns:a16="http://schemas.microsoft.com/office/drawing/2014/main" id="{7904A83D-0674-ADCB-A1B5-1FB216EB25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6154" y="1268535"/>
            <a:ext cx="3040779" cy="263619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Boulangerie : 5 conseils pour réussir votre reconversion">
            <a:extLst>
              <a:ext uri="{FF2B5EF4-FFF2-40B4-BE49-F238E27FC236}">
                <a16:creationId xmlns:a16="http://schemas.microsoft.com/office/drawing/2014/main" id="{C828E053-7AAB-78AD-907D-26C1D331E1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6154" y="3904731"/>
            <a:ext cx="4601107" cy="156855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900E89F0-A9BD-F351-D426-CB0E59DF00FF}"/>
              </a:ext>
            </a:extLst>
          </p:cNvPr>
          <p:cNvPicPr>
            <a:picLocks noChangeAspect="1" noChangeArrowheads="1"/>
          </p:cNvPicPr>
          <p:nvPr/>
        </p:nvPicPr>
        <p:blipFill>
          <a:blip r:embed="rId4">
            <a:clrChange>
              <a:clrFrom>
                <a:srgbClr val="FFFFFF"/>
              </a:clrFrom>
              <a:clrTo>
                <a:srgbClr val="FFFFFF">
                  <a:alpha val="0"/>
                </a:srgbClr>
              </a:clrTo>
            </a:clrChange>
            <a:alphaModFix amt="35000"/>
            <a:extLst>
              <a:ext uri="{28A0092B-C50C-407E-A947-70E740481C1C}">
                <a14:useLocalDpi xmlns:a14="http://schemas.microsoft.com/office/drawing/2010/main" val="0"/>
              </a:ext>
            </a:extLst>
          </a:blip>
          <a:srcRect/>
          <a:stretch>
            <a:fillRect/>
          </a:stretch>
        </p:blipFill>
        <p:spPr bwMode="auto">
          <a:xfrm>
            <a:off x="9187070" y="1214540"/>
            <a:ext cx="2690191" cy="2690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5958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20475637-AB8A-4A79-361E-4C598A691F00}"/>
              </a:ext>
            </a:extLst>
          </p:cNvPr>
          <p:cNvSpPr>
            <a:spLocks noGrp="1"/>
          </p:cNvSpPr>
          <p:nvPr>
            <p:ph type="title"/>
          </p:nvPr>
        </p:nvSpPr>
        <p:spPr>
          <a:xfrm>
            <a:off x="300037" y="773723"/>
            <a:ext cx="6379059" cy="989625"/>
          </a:xfrm>
        </p:spPr>
        <p:txBody>
          <a:bodyPr/>
          <a:lstStyle/>
          <a:p>
            <a:r>
              <a:rPr lang="fr-FR" dirty="0"/>
              <a:t>Film Boulangerie V1 ~45s</a:t>
            </a:r>
            <a:br>
              <a:rPr lang="fr-FR" dirty="0"/>
            </a:br>
            <a:r>
              <a:rPr lang="fr-FR" sz="2800" dirty="0">
                <a:solidFill>
                  <a:srgbClr val="D9117E"/>
                </a:solidFill>
              </a:rPr>
              <a:t>Dans la peau d’un boulanger</a:t>
            </a:r>
            <a:endParaRPr lang="fr-FR" dirty="0">
              <a:solidFill>
                <a:srgbClr val="D9117E"/>
              </a:solidFill>
            </a:endParaRPr>
          </a:p>
        </p:txBody>
      </p:sp>
      <p:sp>
        <p:nvSpPr>
          <p:cNvPr id="11" name="Espace réservé du texte 10">
            <a:extLst>
              <a:ext uri="{FF2B5EF4-FFF2-40B4-BE49-F238E27FC236}">
                <a16:creationId xmlns:a16="http://schemas.microsoft.com/office/drawing/2014/main" id="{3F2E7401-D929-E723-3B79-9F8E758E42B5}"/>
              </a:ext>
            </a:extLst>
          </p:cNvPr>
          <p:cNvSpPr>
            <a:spLocks noGrp="1"/>
          </p:cNvSpPr>
          <p:nvPr>
            <p:ph type="body" sz="quarter" idx="16"/>
          </p:nvPr>
        </p:nvSpPr>
        <p:spPr>
          <a:xfrm>
            <a:off x="387586" y="2167994"/>
            <a:ext cx="6198039" cy="3305296"/>
          </a:xfrm>
        </p:spPr>
        <p:txBody>
          <a:bodyPr/>
          <a:lstStyle/>
          <a:p>
            <a:r>
              <a:rPr lang="fr-FR" sz="1800" kern="100" dirty="0">
                <a:effectLst/>
                <a:latin typeface="Cambria" panose="02040503050406030204" pitchFamily="18" charset="0"/>
                <a:ea typeface="Calibri" panose="020F0502020204030204" pitchFamily="34" charset="0"/>
                <a:cs typeface="Times New Roman (Corps CS)"/>
              </a:rPr>
              <a:t>Autre possibilité de réalisation pour plonger le spectateur au cœur de la journée trépidante d’un boulanger Match : la caméra subjective ! On suivrait la journée du boulanger vue à travers ses yeux : pétrissage, façonnage, cuisson au cœur de l’action, comme si on y était ! </a:t>
            </a:r>
          </a:p>
          <a:p>
            <a:r>
              <a:rPr lang="fr-FR" sz="1800" kern="100" dirty="0">
                <a:latin typeface="Cambria" panose="02040503050406030204" pitchFamily="18" charset="0"/>
                <a:ea typeface="Calibri" panose="020F0502020204030204" pitchFamily="34" charset="0"/>
                <a:cs typeface="Times New Roman (Corps CS)"/>
              </a:rPr>
              <a:t>Et enfin le sourire d’un client </a:t>
            </a:r>
            <a:br>
              <a:rPr lang="fr-FR" sz="1800" kern="100" dirty="0">
                <a:latin typeface="Cambria" panose="02040503050406030204" pitchFamily="18" charset="0"/>
                <a:ea typeface="Calibri" panose="020F0502020204030204" pitchFamily="34" charset="0"/>
                <a:cs typeface="Times New Roman (Corps CS)"/>
              </a:rPr>
            </a:br>
            <a:r>
              <a:rPr lang="fr-FR" sz="1800" kern="100" dirty="0">
                <a:latin typeface="Cambria" panose="02040503050406030204" pitchFamily="18" charset="0"/>
                <a:ea typeface="Calibri" panose="020F0502020204030204" pitchFamily="34" charset="0"/>
                <a:cs typeface="Times New Roman (Corps CS)"/>
              </a:rPr>
              <a:t>qui repart avec sa baguette</a:t>
            </a:r>
            <a:br>
              <a:rPr lang="fr-FR" sz="1800" kern="100" dirty="0">
                <a:effectLst/>
                <a:latin typeface="Cambria" panose="02040503050406030204" pitchFamily="18" charset="0"/>
                <a:ea typeface="Calibri" panose="020F0502020204030204" pitchFamily="34" charset="0"/>
                <a:cs typeface="Times New Roman (Corps CS)"/>
              </a:rPr>
            </a:br>
            <a:r>
              <a:rPr lang="fr-FR" sz="1800" kern="100" dirty="0">
                <a:effectLst/>
                <a:latin typeface="Cambria" panose="02040503050406030204" pitchFamily="18" charset="0"/>
                <a:ea typeface="Calibri" panose="020F0502020204030204" pitchFamily="34" charset="0"/>
                <a:cs typeface="Times New Roman (Corps CS)"/>
              </a:rPr>
              <a:t>Immersion assurée.</a:t>
            </a:r>
          </a:p>
          <a:p>
            <a:endParaRPr lang="fr-FR" dirty="0">
              <a:latin typeface="Avenir Next LT Pro" panose="020B0504020202020204" pitchFamily="34" charset="0"/>
            </a:endParaRPr>
          </a:p>
        </p:txBody>
      </p:sp>
      <p:pic>
        <p:nvPicPr>
          <p:cNvPr id="3074" name="Picture 2" descr="6ème Concours national de la Meilleure Baguette de Tradition Française -  Confédération Nationale de la Boulangerie-Pâtisserie Française">
            <a:extLst>
              <a:ext uri="{FF2B5EF4-FFF2-40B4-BE49-F238E27FC236}">
                <a16:creationId xmlns:a16="http://schemas.microsoft.com/office/drawing/2014/main" id="{9DD4CF03-A53A-E314-3769-7AE9B628C3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6154" y="846272"/>
            <a:ext cx="3971284" cy="2643443"/>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Geste boulanger L'+xpérience Banque Populaire">
            <a:extLst>
              <a:ext uri="{FF2B5EF4-FFF2-40B4-BE49-F238E27FC236}">
                <a16:creationId xmlns:a16="http://schemas.microsoft.com/office/drawing/2014/main" id="{0BE89B31-FDD9-69E8-500E-A914A6DABF5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 name="AutoShape 6" descr="Geste boulanger L'+xpérience Banque Populaire">
            <a:extLst>
              <a:ext uri="{FF2B5EF4-FFF2-40B4-BE49-F238E27FC236}">
                <a16:creationId xmlns:a16="http://schemas.microsoft.com/office/drawing/2014/main" id="{EFC67F88-2668-4DCC-63D6-F0F080110E94}"/>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5" name="Image 4">
            <a:extLst>
              <a:ext uri="{FF2B5EF4-FFF2-40B4-BE49-F238E27FC236}">
                <a16:creationId xmlns:a16="http://schemas.microsoft.com/office/drawing/2014/main" id="{4D706453-E707-58F5-EEEA-C6CE6059AF3C}"/>
              </a:ext>
            </a:extLst>
          </p:cNvPr>
          <p:cNvPicPr>
            <a:picLocks noChangeAspect="1"/>
          </p:cNvPicPr>
          <p:nvPr/>
        </p:nvPicPr>
        <p:blipFill>
          <a:blip r:embed="rId3"/>
          <a:stretch>
            <a:fillRect/>
          </a:stretch>
        </p:blipFill>
        <p:spPr>
          <a:xfrm>
            <a:off x="4596169" y="3210339"/>
            <a:ext cx="4762913" cy="3421677"/>
          </a:xfrm>
          <a:prstGeom prst="rect">
            <a:avLst/>
          </a:prstGeom>
        </p:spPr>
      </p:pic>
    </p:spTree>
    <p:extLst>
      <p:ext uri="{BB962C8B-B14F-4D97-AF65-F5344CB8AC3E}">
        <p14:creationId xmlns:p14="http://schemas.microsoft.com/office/powerpoint/2010/main" val="3435099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B486E966-CA0A-DBFA-4306-0B802FA2E11C}"/>
              </a:ext>
            </a:extLst>
          </p:cNvPr>
          <p:cNvSpPr>
            <a:spLocks noGrp="1"/>
          </p:cNvSpPr>
          <p:nvPr>
            <p:ph type="title"/>
          </p:nvPr>
        </p:nvSpPr>
        <p:spPr>
          <a:xfrm>
            <a:off x="154895" y="573404"/>
            <a:ext cx="7038609" cy="529544"/>
          </a:xfrm>
        </p:spPr>
        <p:txBody>
          <a:bodyPr/>
          <a:lstStyle/>
          <a:p>
            <a:pPr marL="0" indent="0">
              <a:spcBef>
                <a:spcPts val="0"/>
              </a:spcBef>
              <a:buFont typeface="Arial" panose="020B0604020202020204" pitchFamily="34" charset="0"/>
              <a:buNone/>
            </a:pPr>
            <a:r>
              <a:rPr lang="fr-FR" dirty="0"/>
              <a:t>Nouveau Concept </a:t>
            </a:r>
            <a:r>
              <a:rPr lang="fr-FR" dirty="0" err="1"/>
              <a:t>Monop</a:t>
            </a:r>
            <a:endParaRPr lang="fr-FR" dirty="0"/>
          </a:p>
        </p:txBody>
      </p:sp>
      <p:sp>
        <p:nvSpPr>
          <p:cNvPr id="8" name="ZoneTexte 7">
            <a:extLst>
              <a:ext uri="{FF2B5EF4-FFF2-40B4-BE49-F238E27FC236}">
                <a16:creationId xmlns:a16="http://schemas.microsoft.com/office/drawing/2014/main" id="{0914D58A-06FA-7CA3-2613-45A31E3F047B}"/>
              </a:ext>
            </a:extLst>
          </p:cNvPr>
          <p:cNvSpPr txBox="1"/>
          <p:nvPr/>
        </p:nvSpPr>
        <p:spPr>
          <a:xfrm>
            <a:off x="320608" y="1342397"/>
            <a:ext cx="8259187" cy="830997"/>
          </a:xfrm>
          <a:prstGeom prst="rect">
            <a:avLst/>
          </a:prstGeom>
          <a:noFill/>
        </p:spPr>
        <p:txBody>
          <a:bodyPr wrap="square">
            <a:spAutoFit/>
          </a:bodyPr>
          <a:lstStyle/>
          <a:p>
            <a:pPr algn="just">
              <a:spcBef>
                <a:spcPct val="0"/>
              </a:spcBef>
            </a:pPr>
            <a:r>
              <a:rPr lang="fr-FR" altLang="fr-FR" sz="1600" dirty="0">
                <a:latin typeface="Avenir Next LT Pro" panose="020B0504020202020204" pitchFamily="34" charset="0"/>
              </a:rPr>
              <a:t>Le magasin (400 m²) fait la part belle aux services, aux plats et produits prêt à consommer froids ou chauds et aux nouveaux usages comme les recettes </a:t>
            </a:r>
            <a:r>
              <a:rPr lang="fr-FR" altLang="fr-FR" sz="1600" dirty="0" err="1">
                <a:latin typeface="Avenir Next LT Pro" panose="020B0504020202020204" pitchFamily="34" charset="0"/>
              </a:rPr>
              <a:t>veggie</a:t>
            </a:r>
            <a:r>
              <a:rPr lang="fr-FR" altLang="fr-FR" sz="1600" dirty="0">
                <a:latin typeface="Avenir Next LT Pro" panose="020B0504020202020204" pitchFamily="34" charset="0"/>
              </a:rPr>
              <a:t> et la consigne notamment. Le tout avec un fort accent local.</a:t>
            </a:r>
          </a:p>
        </p:txBody>
      </p:sp>
      <p:pic>
        <p:nvPicPr>
          <p:cNvPr id="2" name="Picture 4">
            <a:extLst>
              <a:ext uri="{FF2B5EF4-FFF2-40B4-BE49-F238E27FC236}">
                <a16:creationId xmlns:a16="http://schemas.microsoft.com/office/drawing/2014/main" id="{DC9B1A90-DFCB-EF7F-FEBD-B3AA3F791D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3300" y="2412843"/>
            <a:ext cx="6365399" cy="4245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4611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Autres sujets </a:t>
            </a:r>
          </a:p>
        </p:txBody>
      </p:sp>
    </p:spTree>
    <p:extLst>
      <p:ext uri="{BB962C8B-B14F-4D97-AF65-F5344CB8AC3E}">
        <p14:creationId xmlns:p14="http://schemas.microsoft.com/office/powerpoint/2010/main" val="3180820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2">
            <a:extLst>
              <a:ext uri="{FF2B5EF4-FFF2-40B4-BE49-F238E27FC236}">
                <a16:creationId xmlns:a16="http://schemas.microsoft.com/office/drawing/2014/main" id="{5430F9EA-6761-14C8-32E5-8C8138B5CA9C}"/>
              </a:ext>
            </a:extLst>
          </p:cNvPr>
          <p:cNvSpPr txBox="1">
            <a:spLocks/>
          </p:cNvSpPr>
          <p:nvPr/>
        </p:nvSpPr>
        <p:spPr bwMode="auto">
          <a:xfrm>
            <a:off x="154895" y="346739"/>
            <a:ext cx="7038609"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dirty="0"/>
              <a:t>Autres sujets</a:t>
            </a:r>
          </a:p>
        </p:txBody>
      </p:sp>
      <p:sp>
        <p:nvSpPr>
          <p:cNvPr id="2" name="Rectangle 2">
            <a:extLst>
              <a:ext uri="{FF2B5EF4-FFF2-40B4-BE49-F238E27FC236}">
                <a16:creationId xmlns:a16="http://schemas.microsoft.com/office/drawing/2014/main" id="{EE67721F-E6F9-6D42-F6D4-3111E0E47692}"/>
              </a:ext>
            </a:extLst>
          </p:cNvPr>
          <p:cNvSpPr>
            <a:spLocks noChangeAspect="1" noChangeArrowheads="1"/>
          </p:cNvSpPr>
          <p:nvPr/>
        </p:nvSpPr>
        <p:spPr bwMode="auto">
          <a:xfrm>
            <a:off x="1807723" y="1393014"/>
            <a:ext cx="838200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82296" bIns="0"/>
          <a:lstStyle>
            <a:lvl1pPr>
              <a:spcBef>
                <a:spcPts val="1500"/>
              </a:spcBef>
              <a:buClr>
                <a:schemeClr val="bg2"/>
              </a:buClr>
              <a:buSzPct val="85000"/>
              <a:buFont typeface="Wingdings" panose="05000000000000000000" pitchFamily="2" charset="2"/>
              <a:buChar char="n"/>
              <a:defRPr sz="1200">
                <a:solidFill>
                  <a:schemeClr val="tx1"/>
                </a:solidFill>
                <a:latin typeface="Trebuchet MS" panose="020B0603020202020204" pitchFamily="34" charset="0"/>
              </a:defRPr>
            </a:lvl1pPr>
            <a:lvl2pPr marL="742950" indent="-285750">
              <a:spcBef>
                <a:spcPts val="1000"/>
              </a:spcBef>
              <a:buClr>
                <a:srgbClr val="4D4D4D"/>
              </a:buClr>
              <a:buSzPct val="70000"/>
              <a:buFont typeface="Wingdings" panose="05000000000000000000" pitchFamily="2" charset="2"/>
              <a:buChar char="¨"/>
              <a:defRPr sz="1100">
                <a:solidFill>
                  <a:schemeClr val="tx1"/>
                </a:solidFill>
                <a:latin typeface="Trebuchet MS" panose="020B0603020202020204" pitchFamily="34" charset="0"/>
              </a:defRPr>
            </a:lvl2pPr>
            <a:lvl3pPr marL="1143000" indent="-228600">
              <a:spcBef>
                <a:spcPts val="1000"/>
              </a:spcBef>
              <a:buSzPct val="70000"/>
              <a:buFont typeface="Symbol" panose="05050102010706020507" pitchFamily="18" charset="2"/>
              <a:buChar char="¾"/>
              <a:defRPr sz="1000">
                <a:solidFill>
                  <a:schemeClr val="tx1"/>
                </a:solidFill>
                <a:latin typeface="Trebuchet MS" panose="020B0603020202020204" pitchFamily="34" charset="0"/>
              </a:defRPr>
            </a:lvl3pPr>
            <a:lvl4pPr marL="1600200" indent="-228600">
              <a:spcBef>
                <a:spcPct val="30000"/>
              </a:spcBef>
              <a:buClr>
                <a:schemeClr val="tx1"/>
              </a:buClr>
              <a:buSzPct val="70000"/>
              <a:buFont typeface="Wingdings" panose="05000000000000000000" pitchFamily="2" charset="2"/>
              <a:buChar char="¨"/>
              <a:defRPr sz="1000">
                <a:solidFill>
                  <a:schemeClr val="tx1"/>
                </a:solidFill>
                <a:latin typeface="Trebuchet MS" panose="020B0603020202020204" pitchFamily="34" charset="0"/>
              </a:defRPr>
            </a:lvl4pPr>
            <a:lvl5pPr marL="2057400" indent="-228600">
              <a:spcBef>
                <a:spcPct val="30000"/>
              </a:spcBef>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5pPr>
            <a:lvl6pPr marL="25146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6pPr>
            <a:lvl7pPr marL="29718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7pPr>
            <a:lvl8pPr marL="34290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8pPr>
            <a:lvl9pPr marL="38862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9pPr>
          </a:lstStyle>
          <a:p>
            <a:pPr eaLnBrk="1" hangingPunct="1">
              <a:lnSpc>
                <a:spcPct val="90000"/>
              </a:lnSpc>
              <a:spcBef>
                <a:spcPct val="0"/>
              </a:spcBef>
              <a:buClrTx/>
              <a:buSzTx/>
              <a:buFont typeface="Wingdings" panose="05000000000000000000" pitchFamily="2" charset="2"/>
              <a:buNone/>
            </a:pPr>
            <a:r>
              <a:rPr lang="fr-FR" altLang="fr-FR" sz="2400" dirty="0">
                <a:latin typeface="Avenir Next LT Pro" panose="020B0504020202020204" pitchFamily="34" charset="0"/>
              </a:rPr>
              <a:t>Santé &amp; Nutrition</a:t>
            </a:r>
          </a:p>
          <a:p>
            <a:pPr eaLnBrk="1" hangingPunct="1">
              <a:lnSpc>
                <a:spcPct val="90000"/>
              </a:lnSpc>
              <a:spcBef>
                <a:spcPct val="0"/>
              </a:spcBef>
              <a:buClrTx/>
              <a:buSzTx/>
              <a:buFont typeface="Wingdings" panose="05000000000000000000" pitchFamily="2" charset="2"/>
              <a:buNone/>
            </a:pPr>
            <a:r>
              <a:rPr lang="fr-FR" altLang="fr-FR" sz="1800" dirty="0">
                <a:latin typeface="Avenir Next LT Pro" panose="020B0504020202020204" pitchFamily="34" charset="0"/>
              </a:rPr>
              <a:t>Réunion </a:t>
            </a:r>
            <a:r>
              <a:rPr lang="fr-FR" altLang="fr-FR" sz="1800" dirty="0" err="1">
                <a:latin typeface="Avenir Next LT Pro" panose="020B0504020202020204" pitchFamily="34" charset="0"/>
              </a:rPr>
              <a:t>tbd</a:t>
            </a:r>
            <a:r>
              <a:rPr lang="fr-FR" altLang="fr-FR" sz="1800" dirty="0">
                <a:latin typeface="Avenir Next LT Pro" panose="020B0504020202020204" pitchFamily="34" charset="0"/>
              </a:rPr>
              <a:t> avec Frédéric </a:t>
            </a:r>
          </a:p>
          <a:p>
            <a:pPr eaLnBrk="1" hangingPunct="1">
              <a:lnSpc>
                <a:spcPct val="90000"/>
              </a:lnSpc>
              <a:spcBef>
                <a:spcPct val="0"/>
              </a:spcBef>
              <a:buClrTx/>
              <a:buSzTx/>
              <a:buFont typeface="Wingdings" panose="05000000000000000000" pitchFamily="2" charset="2"/>
              <a:buNone/>
            </a:pPr>
            <a:r>
              <a:rPr lang="fr-FR" altLang="fr-FR" sz="1800" dirty="0">
                <a:latin typeface="Avenir Next LT Pro" panose="020B0504020202020204" pitchFamily="34" charset="0"/>
              </a:rPr>
              <a:t>Point à aborder :</a:t>
            </a:r>
            <a:r>
              <a:rPr lang="fr-FR" sz="1800" b="1" dirty="0">
                <a:latin typeface="Avenir Next LT Pro" panose="020B0504020202020204" pitchFamily="34" charset="0"/>
              </a:rPr>
              <a:t> </a:t>
            </a:r>
            <a:br>
              <a:rPr lang="fr-FR" sz="1800" b="1" dirty="0">
                <a:latin typeface="Avenir Next LT Pro" panose="020B0504020202020204" pitchFamily="34" charset="0"/>
              </a:rPr>
            </a:br>
            <a:r>
              <a:rPr lang="fr-FR" sz="1800" dirty="0">
                <a:latin typeface="Avenir Next LT Pro" panose="020B0504020202020204" pitchFamily="34" charset="0"/>
              </a:rPr>
              <a:t>&gt;Label bon pour moi</a:t>
            </a:r>
            <a:br>
              <a:rPr lang="fr-FR" sz="1800" dirty="0">
                <a:latin typeface="Avenir Next LT Pro" panose="020B0504020202020204" pitchFamily="34" charset="0"/>
              </a:rPr>
            </a:br>
            <a:r>
              <a:rPr lang="fr-FR" sz="1800" dirty="0">
                <a:latin typeface="Avenir Next LT Pro" panose="020B0504020202020204" pitchFamily="34" charset="0"/>
              </a:rPr>
              <a:t>&gt;territoire santé quelles preuves / quid d’une incarnation</a:t>
            </a:r>
            <a:endParaRPr lang="fr-FR" altLang="fr-FR" sz="1800" dirty="0">
              <a:latin typeface="Avenir Next LT Pro" panose="020B0504020202020204" pitchFamily="34" charset="0"/>
            </a:endParaRPr>
          </a:p>
          <a:p>
            <a:pPr eaLnBrk="1" hangingPunct="1">
              <a:lnSpc>
                <a:spcPct val="90000"/>
              </a:lnSpc>
              <a:spcBef>
                <a:spcPct val="0"/>
              </a:spcBef>
              <a:buClrTx/>
              <a:buSzTx/>
              <a:buFont typeface="Wingdings" panose="05000000000000000000" pitchFamily="2" charset="2"/>
              <a:buNone/>
            </a:pPr>
            <a:r>
              <a:rPr lang="fr-FR" altLang="fr-FR" sz="1800" dirty="0">
                <a:latin typeface="Avenir Next LT Pro" panose="020B0504020202020204" pitchFamily="34" charset="0"/>
              </a:rPr>
              <a:t>&gt;L’Observatoire du Bien Manger </a:t>
            </a:r>
          </a:p>
          <a:p>
            <a:pPr eaLnBrk="1" hangingPunct="1">
              <a:lnSpc>
                <a:spcPct val="90000"/>
              </a:lnSpc>
              <a:spcBef>
                <a:spcPct val="0"/>
              </a:spcBef>
              <a:buClrTx/>
              <a:buSzTx/>
              <a:buFont typeface="Wingdings" panose="05000000000000000000" pitchFamily="2" charset="2"/>
              <a:buNone/>
            </a:pPr>
            <a:endParaRPr lang="fr-FR" altLang="fr-FR" sz="2400" dirty="0">
              <a:latin typeface="Avenir Next LT Pro" panose="020B0504020202020204" pitchFamily="34" charset="0"/>
            </a:endParaRPr>
          </a:p>
        </p:txBody>
      </p:sp>
      <p:grpSp>
        <p:nvGrpSpPr>
          <p:cNvPr id="3" name="Google Shape;1939;p57">
            <a:extLst>
              <a:ext uri="{FF2B5EF4-FFF2-40B4-BE49-F238E27FC236}">
                <a16:creationId xmlns:a16="http://schemas.microsoft.com/office/drawing/2014/main" id="{9168F61E-9826-F347-4FD9-AAC784C0FEE7}"/>
              </a:ext>
            </a:extLst>
          </p:cNvPr>
          <p:cNvGrpSpPr>
            <a:grpSpLocks noChangeAspect="1"/>
          </p:cNvGrpSpPr>
          <p:nvPr/>
        </p:nvGrpSpPr>
        <p:grpSpPr>
          <a:xfrm>
            <a:off x="1084657" y="1393015"/>
            <a:ext cx="325774" cy="414288"/>
            <a:chOff x="304244" y="1858207"/>
            <a:chExt cx="319387" cy="406165"/>
          </a:xfrm>
          <a:solidFill>
            <a:schemeClr val="tx1"/>
          </a:solidFill>
        </p:grpSpPr>
        <p:sp>
          <p:nvSpPr>
            <p:cNvPr id="4" name="Google Shape;1940;p57">
              <a:extLst>
                <a:ext uri="{FF2B5EF4-FFF2-40B4-BE49-F238E27FC236}">
                  <a16:creationId xmlns:a16="http://schemas.microsoft.com/office/drawing/2014/main" id="{EF75AFEF-FFBB-C6D2-C695-F3A33CD9E0F9}"/>
                </a:ext>
              </a:extLst>
            </p:cNvPr>
            <p:cNvSpPr/>
            <p:nvPr/>
          </p:nvSpPr>
          <p:spPr>
            <a:xfrm rot="5400000">
              <a:off x="301889" y="1942630"/>
              <a:ext cx="406165" cy="237319"/>
            </a:xfrm>
            <a:custGeom>
              <a:avLst/>
              <a:gdLst/>
              <a:ahLst/>
              <a:cxnLst/>
              <a:rect l="l" t="t" r="r" b="b"/>
              <a:pathLst>
                <a:path w="34060" h="19901" extrusionOk="0">
                  <a:moveTo>
                    <a:pt x="17052" y="1"/>
                  </a:moveTo>
                  <a:lnTo>
                    <a:pt x="1" y="16964"/>
                  </a:lnTo>
                  <a:lnTo>
                    <a:pt x="2982" y="19901"/>
                  </a:lnTo>
                  <a:lnTo>
                    <a:pt x="17052" y="5874"/>
                  </a:lnTo>
                  <a:lnTo>
                    <a:pt x="31123" y="19901"/>
                  </a:lnTo>
                  <a:lnTo>
                    <a:pt x="34059" y="16964"/>
                  </a:lnTo>
                  <a:lnTo>
                    <a:pt x="17052" y="1"/>
                  </a:lnTo>
                  <a:close/>
                </a:path>
              </a:pathLst>
            </a:custGeom>
            <a:grpFill/>
            <a:ln>
              <a:noFill/>
            </a:ln>
          </p:spPr>
          <p:txBody>
            <a:bodyPr spcFirstLastPara="1" lIns="121900" tIns="121900" rIns="121900" bIns="121900" anchor="ctr"/>
            <a:lstStyle/>
            <a:p>
              <a:pPr>
                <a:spcBef>
                  <a:spcPts val="0"/>
                </a:spcBef>
                <a:spcAft>
                  <a:spcPts val="0"/>
                </a:spcAft>
                <a:defRPr/>
              </a:pPr>
              <a:endParaRPr sz="1200">
                <a:latin typeface="Avenir Next LT Pro" panose="020B0504020202020204" pitchFamily="34" charset="0"/>
              </a:endParaRPr>
            </a:p>
          </p:txBody>
        </p:sp>
        <p:sp>
          <p:nvSpPr>
            <p:cNvPr id="5" name="Google Shape;1941;p57">
              <a:extLst>
                <a:ext uri="{FF2B5EF4-FFF2-40B4-BE49-F238E27FC236}">
                  <a16:creationId xmlns:a16="http://schemas.microsoft.com/office/drawing/2014/main" id="{4D773608-99AD-B6BC-9C0A-D24805F74F56}"/>
                </a:ext>
              </a:extLst>
            </p:cNvPr>
            <p:cNvSpPr/>
            <p:nvPr/>
          </p:nvSpPr>
          <p:spPr>
            <a:xfrm rot="5400000">
              <a:off x="261380" y="1983139"/>
              <a:ext cx="242030" cy="156301"/>
            </a:xfrm>
            <a:custGeom>
              <a:avLst/>
              <a:gdLst/>
              <a:ahLst/>
              <a:cxnLst/>
              <a:rect l="l" t="t" r="r" b="b"/>
              <a:pathLst>
                <a:path w="20296" h="13107" extrusionOk="0">
                  <a:moveTo>
                    <a:pt x="10170" y="1"/>
                  </a:moveTo>
                  <a:lnTo>
                    <a:pt x="1" y="10170"/>
                  </a:lnTo>
                  <a:lnTo>
                    <a:pt x="2938" y="13107"/>
                  </a:lnTo>
                  <a:lnTo>
                    <a:pt x="10170" y="5874"/>
                  </a:lnTo>
                  <a:lnTo>
                    <a:pt x="17359" y="13063"/>
                  </a:lnTo>
                  <a:lnTo>
                    <a:pt x="20296" y="10126"/>
                  </a:lnTo>
                  <a:lnTo>
                    <a:pt x="10170" y="1"/>
                  </a:lnTo>
                  <a:close/>
                </a:path>
              </a:pathLst>
            </a:custGeom>
            <a:grpFill/>
            <a:ln>
              <a:noFill/>
            </a:ln>
          </p:spPr>
          <p:txBody>
            <a:bodyPr spcFirstLastPara="1" lIns="121900" tIns="121900" rIns="121900" bIns="121900" anchor="ctr"/>
            <a:lstStyle/>
            <a:p>
              <a:pPr>
                <a:spcBef>
                  <a:spcPts val="0"/>
                </a:spcBef>
                <a:spcAft>
                  <a:spcPts val="0"/>
                </a:spcAft>
                <a:defRPr/>
              </a:pPr>
              <a:endParaRPr sz="1200">
                <a:latin typeface="Avenir Next LT Pro" panose="020B0504020202020204" pitchFamily="34" charset="0"/>
              </a:endParaRPr>
            </a:p>
          </p:txBody>
        </p:sp>
      </p:grpSp>
      <p:sp>
        <p:nvSpPr>
          <p:cNvPr id="10" name="Rectangle 2">
            <a:extLst>
              <a:ext uri="{FF2B5EF4-FFF2-40B4-BE49-F238E27FC236}">
                <a16:creationId xmlns:a16="http://schemas.microsoft.com/office/drawing/2014/main" id="{3D15C600-0D05-4A39-C807-EDA0ACBDA85A}"/>
              </a:ext>
            </a:extLst>
          </p:cNvPr>
          <p:cNvSpPr>
            <a:spLocks noChangeAspect="1" noChangeArrowheads="1"/>
          </p:cNvSpPr>
          <p:nvPr/>
        </p:nvSpPr>
        <p:spPr bwMode="auto">
          <a:xfrm>
            <a:off x="1891432" y="3564270"/>
            <a:ext cx="838200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82296" bIns="0"/>
          <a:lstStyle>
            <a:lvl1pPr>
              <a:spcBef>
                <a:spcPts val="1500"/>
              </a:spcBef>
              <a:buClr>
                <a:schemeClr val="bg2"/>
              </a:buClr>
              <a:buSzPct val="85000"/>
              <a:buFont typeface="Wingdings" panose="05000000000000000000" pitchFamily="2" charset="2"/>
              <a:buChar char="n"/>
              <a:defRPr sz="1200">
                <a:solidFill>
                  <a:schemeClr val="tx1"/>
                </a:solidFill>
                <a:latin typeface="Trebuchet MS" panose="020B0603020202020204" pitchFamily="34" charset="0"/>
              </a:defRPr>
            </a:lvl1pPr>
            <a:lvl2pPr marL="742950" indent="-285750">
              <a:spcBef>
                <a:spcPts val="1000"/>
              </a:spcBef>
              <a:buClr>
                <a:srgbClr val="4D4D4D"/>
              </a:buClr>
              <a:buSzPct val="70000"/>
              <a:buFont typeface="Wingdings" panose="05000000000000000000" pitchFamily="2" charset="2"/>
              <a:buChar char="¨"/>
              <a:defRPr sz="1100">
                <a:solidFill>
                  <a:schemeClr val="tx1"/>
                </a:solidFill>
                <a:latin typeface="Trebuchet MS" panose="020B0603020202020204" pitchFamily="34" charset="0"/>
              </a:defRPr>
            </a:lvl2pPr>
            <a:lvl3pPr marL="1143000" indent="-228600">
              <a:spcBef>
                <a:spcPts val="1000"/>
              </a:spcBef>
              <a:buSzPct val="70000"/>
              <a:buFont typeface="Symbol" panose="05050102010706020507" pitchFamily="18" charset="2"/>
              <a:buChar char="¾"/>
              <a:defRPr sz="1000">
                <a:solidFill>
                  <a:schemeClr val="tx1"/>
                </a:solidFill>
                <a:latin typeface="Trebuchet MS" panose="020B0603020202020204" pitchFamily="34" charset="0"/>
              </a:defRPr>
            </a:lvl3pPr>
            <a:lvl4pPr marL="1600200" indent="-228600">
              <a:spcBef>
                <a:spcPct val="30000"/>
              </a:spcBef>
              <a:buClr>
                <a:schemeClr val="tx1"/>
              </a:buClr>
              <a:buSzPct val="70000"/>
              <a:buFont typeface="Wingdings" panose="05000000000000000000" pitchFamily="2" charset="2"/>
              <a:buChar char="¨"/>
              <a:defRPr sz="1000">
                <a:solidFill>
                  <a:schemeClr val="tx1"/>
                </a:solidFill>
                <a:latin typeface="Trebuchet MS" panose="020B0603020202020204" pitchFamily="34" charset="0"/>
              </a:defRPr>
            </a:lvl4pPr>
            <a:lvl5pPr marL="2057400" indent="-228600">
              <a:spcBef>
                <a:spcPct val="30000"/>
              </a:spcBef>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5pPr>
            <a:lvl6pPr marL="25146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6pPr>
            <a:lvl7pPr marL="29718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7pPr>
            <a:lvl8pPr marL="34290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8pPr>
            <a:lvl9pPr marL="38862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9pPr>
          </a:lstStyle>
          <a:p>
            <a:pPr eaLnBrk="1" hangingPunct="1">
              <a:lnSpc>
                <a:spcPct val="90000"/>
              </a:lnSpc>
              <a:spcBef>
                <a:spcPct val="0"/>
              </a:spcBef>
              <a:buClrTx/>
              <a:buSzTx/>
              <a:buFont typeface="Wingdings" panose="05000000000000000000" pitchFamily="2" charset="2"/>
              <a:buNone/>
            </a:pPr>
            <a:r>
              <a:rPr lang="fr-FR" altLang="fr-FR" sz="2400" dirty="0">
                <a:latin typeface="Avenir Next LT Pro" panose="020B0504020202020204" pitchFamily="34" charset="0"/>
              </a:rPr>
              <a:t>PPNP/CPNP</a:t>
            </a:r>
          </a:p>
          <a:p>
            <a:pPr eaLnBrk="1" hangingPunct="1">
              <a:lnSpc>
                <a:spcPct val="90000"/>
              </a:lnSpc>
              <a:spcBef>
                <a:spcPct val="0"/>
              </a:spcBef>
              <a:buClrTx/>
              <a:buSzTx/>
              <a:buFont typeface="Wingdings" panose="05000000000000000000" pitchFamily="2" charset="2"/>
              <a:buNone/>
            </a:pPr>
            <a:r>
              <a:rPr lang="fr-FR" altLang="fr-FR" sz="1800" dirty="0">
                <a:latin typeface="Avenir Next LT Pro" panose="020B0504020202020204" pitchFamily="34" charset="0"/>
              </a:rPr>
              <a:t>Dégustation à l’aveugle vs d’autres plats d’autres enseignes</a:t>
            </a:r>
          </a:p>
          <a:p>
            <a:pPr eaLnBrk="1" hangingPunct="1">
              <a:lnSpc>
                <a:spcPct val="90000"/>
              </a:lnSpc>
              <a:spcBef>
                <a:spcPct val="0"/>
              </a:spcBef>
              <a:buClrTx/>
              <a:buSzTx/>
              <a:buFont typeface="Wingdings" panose="05000000000000000000" pitchFamily="2" charset="2"/>
              <a:buNone/>
            </a:pPr>
            <a:r>
              <a:rPr lang="fr-FR" altLang="fr-FR" sz="1800" dirty="0">
                <a:latin typeface="Avenir Next LT Pro" panose="020B0504020202020204" pitchFamily="34" charset="0"/>
              </a:rPr>
              <a:t>Contenu expression </a:t>
            </a:r>
          </a:p>
        </p:txBody>
      </p:sp>
      <p:grpSp>
        <p:nvGrpSpPr>
          <p:cNvPr id="20" name="Google Shape;1939;p57">
            <a:extLst>
              <a:ext uri="{FF2B5EF4-FFF2-40B4-BE49-F238E27FC236}">
                <a16:creationId xmlns:a16="http://schemas.microsoft.com/office/drawing/2014/main" id="{1C20EE3C-0560-D565-A377-99E1ED21D05C}"/>
              </a:ext>
            </a:extLst>
          </p:cNvPr>
          <p:cNvGrpSpPr>
            <a:grpSpLocks noChangeAspect="1"/>
          </p:cNvGrpSpPr>
          <p:nvPr/>
        </p:nvGrpSpPr>
        <p:grpSpPr>
          <a:xfrm>
            <a:off x="1168366" y="3564271"/>
            <a:ext cx="325774" cy="414288"/>
            <a:chOff x="304244" y="1858207"/>
            <a:chExt cx="319387" cy="406165"/>
          </a:xfrm>
          <a:solidFill>
            <a:schemeClr val="tx1"/>
          </a:solidFill>
        </p:grpSpPr>
        <p:sp>
          <p:nvSpPr>
            <p:cNvPr id="21" name="Google Shape;1940;p57">
              <a:extLst>
                <a:ext uri="{FF2B5EF4-FFF2-40B4-BE49-F238E27FC236}">
                  <a16:creationId xmlns:a16="http://schemas.microsoft.com/office/drawing/2014/main" id="{E4058765-4156-B5F7-B9A1-CAA53108AF53}"/>
                </a:ext>
              </a:extLst>
            </p:cNvPr>
            <p:cNvSpPr/>
            <p:nvPr/>
          </p:nvSpPr>
          <p:spPr>
            <a:xfrm rot="5400000">
              <a:off x="301889" y="1942630"/>
              <a:ext cx="406165" cy="237319"/>
            </a:xfrm>
            <a:custGeom>
              <a:avLst/>
              <a:gdLst/>
              <a:ahLst/>
              <a:cxnLst/>
              <a:rect l="l" t="t" r="r" b="b"/>
              <a:pathLst>
                <a:path w="34060" h="19901" extrusionOk="0">
                  <a:moveTo>
                    <a:pt x="17052" y="1"/>
                  </a:moveTo>
                  <a:lnTo>
                    <a:pt x="1" y="16964"/>
                  </a:lnTo>
                  <a:lnTo>
                    <a:pt x="2982" y="19901"/>
                  </a:lnTo>
                  <a:lnTo>
                    <a:pt x="17052" y="5874"/>
                  </a:lnTo>
                  <a:lnTo>
                    <a:pt x="31123" y="19901"/>
                  </a:lnTo>
                  <a:lnTo>
                    <a:pt x="34059" y="16964"/>
                  </a:lnTo>
                  <a:lnTo>
                    <a:pt x="17052" y="1"/>
                  </a:lnTo>
                  <a:close/>
                </a:path>
              </a:pathLst>
            </a:custGeom>
            <a:grpFill/>
            <a:ln>
              <a:noFill/>
            </a:ln>
          </p:spPr>
          <p:txBody>
            <a:bodyPr spcFirstLastPara="1" lIns="121900" tIns="121900" rIns="121900" bIns="121900" anchor="ctr"/>
            <a:lstStyle/>
            <a:p>
              <a:pPr>
                <a:spcBef>
                  <a:spcPts val="0"/>
                </a:spcBef>
                <a:spcAft>
                  <a:spcPts val="0"/>
                </a:spcAft>
                <a:defRPr/>
              </a:pPr>
              <a:endParaRPr sz="1200">
                <a:latin typeface="Avenir Next LT Pro" panose="020B0504020202020204" pitchFamily="34" charset="0"/>
              </a:endParaRPr>
            </a:p>
          </p:txBody>
        </p:sp>
        <p:sp>
          <p:nvSpPr>
            <p:cNvPr id="23" name="Google Shape;1941;p57">
              <a:extLst>
                <a:ext uri="{FF2B5EF4-FFF2-40B4-BE49-F238E27FC236}">
                  <a16:creationId xmlns:a16="http://schemas.microsoft.com/office/drawing/2014/main" id="{C6EA655B-AB06-CE48-E7C8-223A19B0C1B9}"/>
                </a:ext>
              </a:extLst>
            </p:cNvPr>
            <p:cNvSpPr/>
            <p:nvPr/>
          </p:nvSpPr>
          <p:spPr>
            <a:xfrm rot="5400000">
              <a:off x="261380" y="1983139"/>
              <a:ext cx="242030" cy="156301"/>
            </a:xfrm>
            <a:custGeom>
              <a:avLst/>
              <a:gdLst/>
              <a:ahLst/>
              <a:cxnLst/>
              <a:rect l="l" t="t" r="r" b="b"/>
              <a:pathLst>
                <a:path w="20296" h="13107" extrusionOk="0">
                  <a:moveTo>
                    <a:pt x="10170" y="1"/>
                  </a:moveTo>
                  <a:lnTo>
                    <a:pt x="1" y="10170"/>
                  </a:lnTo>
                  <a:lnTo>
                    <a:pt x="2938" y="13107"/>
                  </a:lnTo>
                  <a:lnTo>
                    <a:pt x="10170" y="5874"/>
                  </a:lnTo>
                  <a:lnTo>
                    <a:pt x="17359" y="13063"/>
                  </a:lnTo>
                  <a:lnTo>
                    <a:pt x="20296" y="10126"/>
                  </a:lnTo>
                  <a:lnTo>
                    <a:pt x="10170" y="1"/>
                  </a:lnTo>
                  <a:close/>
                </a:path>
              </a:pathLst>
            </a:custGeom>
            <a:grpFill/>
            <a:ln>
              <a:noFill/>
            </a:ln>
          </p:spPr>
          <p:txBody>
            <a:bodyPr spcFirstLastPara="1" lIns="121900" tIns="121900" rIns="121900" bIns="121900" anchor="ctr"/>
            <a:lstStyle/>
            <a:p>
              <a:pPr>
                <a:spcBef>
                  <a:spcPts val="0"/>
                </a:spcBef>
                <a:spcAft>
                  <a:spcPts val="0"/>
                </a:spcAft>
                <a:defRPr/>
              </a:pPr>
              <a:endParaRPr sz="1200">
                <a:latin typeface="Avenir Next LT Pro" panose="020B0504020202020204" pitchFamily="34" charset="0"/>
              </a:endParaRPr>
            </a:p>
          </p:txBody>
        </p:sp>
      </p:grpSp>
      <p:sp>
        <p:nvSpPr>
          <p:cNvPr id="24" name="Rectangle 2">
            <a:extLst>
              <a:ext uri="{FF2B5EF4-FFF2-40B4-BE49-F238E27FC236}">
                <a16:creationId xmlns:a16="http://schemas.microsoft.com/office/drawing/2014/main" id="{208A85E8-16CE-E32B-443F-C5EE0D0E8CCE}"/>
              </a:ext>
            </a:extLst>
          </p:cNvPr>
          <p:cNvSpPr>
            <a:spLocks noChangeAspect="1" noChangeArrowheads="1"/>
          </p:cNvSpPr>
          <p:nvPr/>
        </p:nvSpPr>
        <p:spPr bwMode="auto">
          <a:xfrm>
            <a:off x="1891432" y="4733608"/>
            <a:ext cx="838200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82296" bIns="0"/>
          <a:lstStyle>
            <a:lvl1pPr>
              <a:spcBef>
                <a:spcPts val="1500"/>
              </a:spcBef>
              <a:buClr>
                <a:schemeClr val="bg2"/>
              </a:buClr>
              <a:buSzPct val="85000"/>
              <a:buFont typeface="Wingdings" panose="05000000000000000000" pitchFamily="2" charset="2"/>
              <a:buChar char="n"/>
              <a:defRPr sz="1200">
                <a:solidFill>
                  <a:schemeClr val="tx1"/>
                </a:solidFill>
                <a:latin typeface="Trebuchet MS" panose="020B0603020202020204" pitchFamily="34" charset="0"/>
              </a:defRPr>
            </a:lvl1pPr>
            <a:lvl2pPr marL="742950" indent="-285750">
              <a:spcBef>
                <a:spcPts val="1000"/>
              </a:spcBef>
              <a:buClr>
                <a:srgbClr val="4D4D4D"/>
              </a:buClr>
              <a:buSzPct val="70000"/>
              <a:buFont typeface="Wingdings" panose="05000000000000000000" pitchFamily="2" charset="2"/>
              <a:buChar char="¨"/>
              <a:defRPr sz="1100">
                <a:solidFill>
                  <a:schemeClr val="tx1"/>
                </a:solidFill>
                <a:latin typeface="Trebuchet MS" panose="020B0603020202020204" pitchFamily="34" charset="0"/>
              </a:defRPr>
            </a:lvl2pPr>
            <a:lvl3pPr marL="1143000" indent="-228600">
              <a:spcBef>
                <a:spcPts val="1000"/>
              </a:spcBef>
              <a:buSzPct val="70000"/>
              <a:buFont typeface="Symbol" panose="05050102010706020507" pitchFamily="18" charset="2"/>
              <a:buChar char="¾"/>
              <a:defRPr sz="1000">
                <a:solidFill>
                  <a:schemeClr val="tx1"/>
                </a:solidFill>
                <a:latin typeface="Trebuchet MS" panose="020B0603020202020204" pitchFamily="34" charset="0"/>
              </a:defRPr>
            </a:lvl3pPr>
            <a:lvl4pPr marL="1600200" indent="-228600">
              <a:spcBef>
                <a:spcPct val="30000"/>
              </a:spcBef>
              <a:buClr>
                <a:schemeClr val="tx1"/>
              </a:buClr>
              <a:buSzPct val="70000"/>
              <a:buFont typeface="Wingdings" panose="05000000000000000000" pitchFamily="2" charset="2"/>
              <a:buChar char="¨"/>
              <a:defRPr sz="1000">
                <a:solidFill>
                  <a:schemeClr val="tx1"/>
                </a:solidFill>
                <a:latin typeface="Trebuchet MS" panose="020B0603020202020204" pitchFamily="34" charset="0"/>
              </a:defRPr>
            </a:lvl4pPr>
            <a:lvl5pPr marL="2057400" indent="-228600">
              <a:spcBef>
                <a:spcPct val="30000"/>
              </a:spcBef>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5pPr>
            <a:lvl6pPr marL="25146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6pPr>
            <a:lvl7pPr marL="29718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7pPr>
            <a:lvl8pPr marL="34290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8pPr>
            <a:lvl9pPr marL="3886200" indent="-228600" eaLnBrk="0" fontAlgn="base" hangingPunct="0">
              <a:spcBef>
                <a:spcPct val="30000"/>
              </a:spcBef>
              <a:spcAft>
                <a:spcPct val="0"/>
              </a:spcAft>
              <a:buClr>
                <a:schemeClr val="tx1"/>
              </a:buClr>
              <a:buSzPct val="70000"/>
              <a:buFont typeface="Symbol" panose="05050102010706020507" pitchFamily="18" charset="2"/>
              <a:buChar char="¾"/>
              <a:defRPr sz="1000">
                <a:solidFill>
                  <a:schemeClr val="tx1"/>
                </a:solidFill>
                <a:latin typeface="Trebuchet MS" panose="020B0603020202020204" pitchFamily="34" charset="0"/>
              </a:defRPr>
            </a:lvl9pPr>
          </a:lstStyle>
          <a:p>
            <a:pPr eaLnBrk="1" hangingPunct="1">
              <a:lnSpc>
                <a:spcPct val="90000"/>
              </a:lnSpc>
              <a:spcBef>
                <a:spcPct val="0"/>
              </a:spcBef>
              <a:buClrTx/>
              <a:buSzTx/>
              <a:buFont typeface="Wingdings" panose="05000000000000000000" pitchFamily="2" charset="2"/>
              <a:buNone/>
            </a:pPr>
            <a:r>
              <a:rPr lang="fr-FR" altLang="fr-FR" sz="2400" dirty="0">
                <a:latin typeface="Avenir Next LT Pro" panose="020B0504020202020204" pitchFamily="34" charset="0"/>
              </a:rPr>
              <a:t>Les Instants Match JO</a:t>
            </a:r>
          </a:p>
          <a:p>
            <a:pPr eaLnBrk="1" hangingPunct="1">
              <a:lnSpc>
                <a:spcPct val="90000"/>
              </a:lnSpc>
              <a:spcBef>
                <a:spcPct val="0"/>
              </a:spcBef>
              <a:buClrTx/>
              <a:buSzTx/>
              <a:buFont typeface="Wingdings" panose="05000000000000000000" pitchFamily="2" charset="2"/>
              <a:buNone/>
            </a:pPr>
            <a:r>
              <a:rPr lang="fr-FR" altLang="fr-FR" sz="1800" dirty="0">
                <a:latin typeface="Avenir Next LT Pro" panose="020B0504020202020204" pitchFamily="34" charset="0"/>
              </a:rPr>
              <a:t>A l’occasion de la coupe du monde de rugby, </a:t>
            </a:r>
          </a:p>
          <a:p>
            <a:pPr eaLnBrk="1" hangingPunct="1">
              <a:lnSpc>
                <a:spcPct val="90000"/>
              </a:lnSpc>
              <a:spcBef>
                <a:spcPct val="0"/>
              </a:spcBef>
              <a:buClrTx/>
              <a:buSzTx/>
              <a:buFont typeface="Wingdings" panose="05000000000000000000" pitchFamily="2" charset="2"/>
              <a:buNone/>
            </a:pPr>
            <a:r>
              <a:rPr lang="fr-FR" altLang="fr-FR" sz="1800" dirty="0">
                <a:latin typeface="Avenir Next LT Pro" panose="020B0504020202020204" pitchFamily="34" charset="0"/>
              </a:rPr>
              <a:t>créer 2 lieux éphémères </a:t>
            </a:r>
            <a:br>
              <a:rPr lang="fr-FR" altLang="fr-FR" sz="1800" dirty="0">
                <a:latin typeface="Avenir Next LT Pro" panose="020B0504020202020204" pitchFamily="34" charset="0"/>
              </a:rPr>
            </a:br>
            <a:r>
              <a:rPr lang="fr-FR" altLang="fr-FR" sz="1800" dirty="0">
                <a:latin typeface="Avenir Next LT Pro" panose="020B0504020202020204" pitchFamily="34" charset="0"/>
              </a:rPr>
              <a:t>‘L’APPART INSTANT MATCH’ qui permet d’inviter les clients, partenaires… à vivre autour des PPNP un moment de convivialité</a:t>
            </a:r>
          </a:p>
        </p:txBody>
      </p:sp>
      <p:grpSp>
        <p:nvGrpSpPr>
          <p:cNvPr id="25" name="Google Shape;1939;p57">
            <a:extLst>
              <a:ext uri="{FF2B5EF4-FFF2-40B4-BE49-F238E27FC236}">
                <a16:creationId xmlns:a16="http://schemas.microsoft.com/office/drawing/2014/main" id="{7902827C-4D0C-27C6-80A5-9C1BEE67C0F2}"/>
              </a:ext>
            </a:extLst>
          </p:cNvPr>
          <p:cNvGrpSpPr>
            <a:grpSpLocks noChangeAspect="1"/>
          </p:cNvGrpSpPr>
          <p:nvPr/>
        </p:nvGrpSpPr>
        <p:grpSpPr>
          <a:xfrm>
            <a:off x="1168366" y="4733609"/>
            <a:ext cx="325774" cy="414288"/>
            <a:chOff x="304244" y="1858207"/>
            <a:chExt cx="319387" cy="406165"/>
          </a:xfrm>
          <a:solidFill>
            <a:schemeClr val="tx1"/>
          </a:solidFill>
        </p:grpSpPr>
        <p:sp>
          <p:nvSpPr>
            <p:cNvPr id="26" name="Google Shape;1940;p57">
              <a:extLst>
                <a:ext uri="{FF2B5EF4-FFF2-40B4-BE49-F238E27FC236}">
                  <a16:creationId xmlns:a16="http://schemas.microsoft.com/office/drawing/2014/main" id="{DBB51819-CABC-659A-BC89-98DC66130DC7}"/>
                </a:ext>
              </a:extLst>
            </p:cNvPr>
            <p:cNvSpPr/>
            <p:nvPr/>
          </p:nvSpPr>
          <p:spPr>
            <a:xfrm rot="5400000">
              <a:off x="301889" y="1942630"/>
              <a:ext cx="406165" cy="237319"/>
            </a:xfrm>
            <a:custGeom>
              <a:avLst/>
              <a:gdLst/>
              <a:ahLst/>
              <a:cxnLst/>
              <a:rect l="l" t="t" r="r" b="b"/>
              <a:pathLst>
                <a:path w="34060" h="19901" extrusionOk="0">
                  <a:moveTo>
                    <a:pt x="17052" y="1"/>
                  </a:moveTo>
                  <a:lnTo>
                    <a:pt x="1" y="16964"/>
                  </a:lnTo>
                  <a:lnTo>
                    <a:pt x="2982" y="19901"/>
                  </a:lnTo>
                  <a:lnTo>
                    <a:pt x="17052" y="5874"/>
                  </a:lnTo>
                  <a:lnTo>
                    <a:pt x="31123" y="19901"/>
                  </a:lnTo>
                  <a:lnTo>
                    <a:pt x="34059" y="16964"/>
                  </a:lnTo>
                  <a:lnTo>
                    <a:pt x="17052" y="1"/>
                  </a:lnTo>
                  <a:close/>
                </a:path>
              </a:pathLst>
            </a:custGeom>
            <a:grpFill/>
            <a:ln>
              <a:noFill/>
            </a:ln>
          </p:spPr>
          <p:txBody>
            <a:bodyPr spcFirstLastPara="1" lIns="121900" tIns="121900" rIns="121900" bIns="121900" anchor="ctr"/>
            <a:lstStyle/>
            <a:p>
              <a:pPr>
                <a:spcBef>
                  <a:spcPts val="0"/>
                </a:spcBef>
                <a:spcAft>
                  <a:spcPts val="0"/>
                </a:spcAft>
                <a:defRPr/>
              </a:pPr>
              <a:endParaRPr sz="1200">
                <a:latin typeface="Avenir Next LT Pro" panose="020B0504020202020204" pitchFamily="34" charset="0"/>
              </a:endParaRPr>
            </a:p>
          </p:txBody>
        </p:sp>
        <p:sp>
          <p:nvSpPr>
            <p:cNvPr id="27" name="Google Shape;1941;p57">
              <a:extLst>
                <a:ext uri="{FF2B5EF4-FFF2-40B4-BE49-F238E27FC236}">
                  <a16:creationId xmlns:a16="http://schemas.microsoft.com/office/drawing/2014/main" id="{F59B68CC-38FB-CBC6-9A31-BFBC639CF16E}"/>
                </a:ext>
              </a:extLst>
            </p:cNvPr>
            <p:cNvSpPr/>
            <p:nvPr/>
          </p:nvSpPr>
          <p:spPr>
            <a:xfrm rot="5400000">
              <a:off x="261380" y="1983139"/>
              <a:ext cx="242030" cy="156301"/>
            </a:xfrm>
            <a:custGeom>
              <a:avLst/>
              <a:gdLst/>
              <a:ahLst/>
              <a:cxnLst/>
              <a:rect l="l" t="t" r="r" b="b"/>
              <a:pathLst>
                <a:path w="20296" h="13107" extrusionOk="0">
                  <a:moveTo>
                    <a:pt x="10170" y="1"/>
                  </a:moveTo>
                  <a:lnTo>
                    <a:pt x="1" y="10170"/>
                  </a:lnTo>
                  <a:lnTo>
                    <a:pt x="2938" y="13107"/>
                  </a:lnTo>
                  <a:lnTo>
                    <a:pt x="10170" y="5874"/>
                  </a:lnTo>
                  <a:lnTo>
                    <a:pt x="17359" y="13063"/>
                  </a:lnTo>
                  <a:lnTo>
                    <a:pt x="20296" y="10126"/>
                  </a:lnTo>
                  <a:lnTo>
                    <a:pt x="10170" y="1"/>
                  </a:lnTo>
                  <a:close/>
                </a:path>
              </a:pathLst>
            </a:custGeom>
            <a:grpFill/>
            <a:ln>
              <a:noFill/>
            </a:ln>
          </p:spPr>
          <p:txBody>
            <a:bodyPr spcFirstLastPara="1" lIns="121900" tIns="121900" rIns="121900" bIns="121900" anchor="ctr"/>
            <a:lstStyle/>
            <a:p>
              <a:pPr>
                <a:spcBef>
                  <a:spcPts val="0"/>
                </a:spcBef>
                <a:spcAft>
                  <a:spcPts val="0"/>
                </a:spcAft>
                <a:defRPr/>
              </a:pPr>
              <a:endParaRPr sz="1200">
                <a:latin typeface="Avenir Next LT Pro" panose="020B0504020202020204" pitchFamily="34" charset="0"/>
              </a:endParaRPr>
            </a:p>
          </p:txBody>
        </p:sp>
      </p:grpSp>
    </p:spTree>
    <p:extLst>
      <p:ext uri="{BB962C8B-B14F-4D97-AF65-F5344CB8AC3E}">
        <p14:creationId xmlns:p14="http://schemas.microsoft.com/office/powerpoint/2010/main" val="3134297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B486E966-CA0A-DBFA-4306-0B802FA2E11C}"/>
              </a:ext>
            </a:extLst>
          </p:cNvPr>
          <p:cNvSpPr>
            <a:spLocks noGrp="1"/>
          </p:cNvSpPr>
          <p:nvPr>
            <p:ph type="title"/>
          </p:nvPr>
        </p:nvSpPr>
        <p:spPr>
          <a:xfrm>
            <a:off x="154895" y="573404"/>
            <a:ext cx="7038609" cy="529544"/>
          </a:xfrm>
        </p:spPr>
        <p:txBody>
          <a:bodyPr/>
          <a:lstStyle/>
          <a:p>
            <a:pPr marL="0" indent="0">
              <a:spcBef>
                <a:spcPts val="0"/>
              </a:spcBef>
              <a:buFont typeface="Arial" panose="020B0604020202020204" pitchFamily="34" charset="0"/>
              <a:buNone/>
            </a:pPr>
            <a:r>
              <a:rPr lang="fr-FR" dirty="0"/>
              <a:t>Nouveau Concept </a:t>
            </a:r>
            <a:r>
              <a:rPr lang="fr-FR" dirty="0" err="1"/>
              <a:t>Monop</a:t>
            </a:r>
            <a:endParaRPr lang="fr-FR" dirty="0"/>
          </a:p>
        </p:txBody>
      </p:sp>
      <p:sp>
        <p:nvSpPr>
          <p:cNvPr id="4" name="ZoneTexte 3">
            <a:extLst>
              <a:ext uri="{FF2B5EF4-FFF2-40B4-BE49-F238E27FC236}">
                <a16:creationId xmlns:a16="http://schemas.microsoft.com/office/drawing/2014/main" id="{3AB6B981-EE3D-10CD-B881-FB8513320269}"/>
              </a:ext>
            </a:extLst>
          </p:cNvPr>
          <p:cNvSpPr txBox="1"/>
          <p:nvPr/>
        </p:nvSpPr>
        <p:spPr>
          <a:xfrm>
            <a:off x="804020" y="2315342"/>
            <a:ext cx="3213503" cy="2585323"/>
          </a:xfrm>
          <a:prstGeom prst="rect">
            <a:avLst/>
          </a:prstGeom>
          <a:noFill/>
        </p:spPr>
        <p:txBody>
          <a:bodyPr wrap="square">
            <a:spAutoFit/>
          </a:bodyPr>
          <a:lstStyle/>
          <a:p>
            <a:r>
              <a:rPr lang="fr-FR" dirty="0">
                <a:solidFill>
                  <a:srgbClr val="222222"/>
                </a:solidFill>
                <a:latin typeface="Avenir Next LT Pro" panose="020B0504020202020204" pitchFamily="34" charset="0"/>
              </a:rPr>
              <a:t>La première chose qui attire l'attention, c'est l'importance accordée à la fraîcheur. En plus des fleurs à l'entrée, on est accueilli par une abondance de fruits et de légumes. À proximité, il y a également un bar à salades et le four à pizzas..</a:t>
            </a:r>
          </a:p>
        </p:txBody>
      </p:sp>
      <p:pic>
        <p:nvPicPr>
          <p:cNvPr id="5" name="Picture 4">
            <a:extLst>
              <a:ext uri="{FF2B5EF4-FFF2-40B4-BE49-F238E27FC236}">
                <a16:creationId xmlns:a16="http://schemas.microsoft.com/office/drawing/2014/main" id="{9BCA4164-072F-7829-D196-045DF477C3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7864" y="2268970"/>
            <a:ext cx="5188085" cy="3891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399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B486E966-CA0A-DBFA-4306-0B802FA2E11C}"/>
              </a:ext>
            </a:extLst>
          </p:cNvPr>
          <p:cNvSpPr>
            <a:spLocks noGrp="1"/>
          </p:cNvSpPr>
          <p:nvPr>
            <p:ph type="title"/>
          </p:nvPr>
        </p:nvSpPr>
        <p:spPr>
          <a:xfrm>
            <a:off x="154895" y="573404"/>
            <a:ext cx="7038609" cy="529544"/>
          </a:xfrm>
        </p:spPr>
        <p:txBody>
          <a:bodyPr/>
          <a:lstStyle/>
          <a:p>
            <a:pPr marL="0" indent="0">
              <a:spcBef>
                <a:spcPts val="0"/>
              </a:spcBef>
              <a:buFont typeface="Arial" panose="020B0604020202020204" pitchFamily="34" charset="0"/>
              <a:buNone/>
            </a:pPr>
            <a:r>
              <a:rPr lang="fr-FR" dirty="0"/>
              <a:t>Nouveau Concept </a:t>
            </a:r>
            <a:r>
              <a:rPr lang="fr-FR" dirty="0" err="1"/>
              <a:t>Monop</a:t>
            </a:r>
            <a:endParaRPr lang="fr-FR" dirty="0"/>
          </a:p>
        </p:txBody>
      </p:sp>
      <p:sp>
        <p:nvSpPr>
          <p:cNvPr id="2" name="ZoneTexte 1">
            <a:extLst>
              <a:ext uri="{FF2B5EF4-FFF2-40B4-BE49-F238E27FC236}">
                <a16:creationId xmlns:a16="http://schemas.microsoft.com/office/drawing/2014/main" id="{FCDE92D8-C3A2-D8EE-B0A0-AACA95955639}"/>
              </a:ext>
            </a:extLst>
          </p:cNvPr>
          <p:cNvSpPr txBox="1"/>
          <p:nvPr/>
        </p:nvSpPr>
        <p:spPr>
          <a:xfrm>
            <a:off x="804020" y="2315342"/>
            <a:ext cx="3213503" cy="2031325"/>
          </a:xfrm>
          <a:prstGeom prst="rect">
            <a:avLst/>
          </a:prstGeom>
          <a:noFill/>
        </p:spPr>
        <p:txBody>
          <a:bodyPr wrap="square">
            <a:spAutoFit/>
          </a:bodyPr>
          <a:lstStyle/>
          <a:p>
            <a:r>
              <a:rPr lang="fr-FR" dirty="0">
                <a:solidFill>
                  <a:srgbClr val="222222"/>
                </a:solidFill>
                <a:latin typeface="Avenir Next LT Pro" panose="020B0504020202020204" pitchFamily="34" charset="0"/>
              </a:rPr>
              <a:t>Un pôle solutions repas : le traiteur ultra-frais (Kumo en asiatique et sushis, Joli Coq en plats français, </a:t>
            </a:r>
            <a:r>
              <a:rPr lang="fr-FR" dirty="0" err="1">
                <a:solidFill>
                  <a:srgbClr val="222222"/>
                </a:solidFill>
                <a:latin typeface="Avenir Next LT Pro" panose="020B0504020202020204" pitchFamily="34" charset="0"/>
              </a:rPr>
              <a:t>Mavromatis</a:t>
            </a:r>
            <a:r>
              <a:rPr lang="fr-FR" dirty="0">
                <a:solidFill>
                  <a:srgbClr val="222222"/>
                </a:solidFill>
                <a:latin typeface="Avenir Next LT Pro" panose="020B0504020202020204" pitchFamily="34" charset="0"/>
              </a:rPr>
              <a:t> en grec, etc.), additionné de son bar à salades maison, mixant le froid et le chaud. </a:t>
            </a:r>
          </a:p>
        </p:txBody>
      </p:sp>
      <p:pic>
        <p:nvPicPr>
          <p:cNvPr id="6" name="Picture 2">
            <a:extLst>
              <a:ext uri="{FF2B5EF4-FFF2-40B4-BE49-F238E27FC236}">
                <a16:creationId xmlns:a16="http://schemas.microsoft.com/office/drawing/2014/main" id="{3A80CB17-F911-937F-C255-36F8700112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4244" y="1916349"/>
            <a:ext cx="4033736" cy="302530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AEA7851-9A36-4BD1-18D8-5058901E57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5838" y="2849746"/>
            <a:ext cx="4886528" cy="3664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0267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B486E966-CA0A-DBFA-4306-0B802FA2E11C}"/>
              </a:ext>
            </a:extLst>
          </p:cNvPr>
          <p:cNvSpPr>
            <a:spLocks noGrp="1"/>
          </p:cNvSpPr>
          <p:nvPr>
            <p:ph type="title"/>
          </p:nvPr>
        </p:nvSpPr>
        <p:spPr>
          <a:xfrm>
            <a:off x="154895" y="573404"/>
            <a:ext cx="7038609" cy="529544"/>
          </a:xfrm>
        </p:spPr>
        <p:txBody>
          <a:bodyPr/>
          <a:lstStyle/>
          <a:p>
            <a:pPr>
              <a:spcBef>
                <a:spcPts val="0"/>
              </a:spcBef>
            </a:pPr>
            <a:r>
              <a:rPr lang="fr-FR" dirty="0"/>
              <a:t>Nouveau Concept </a:t>
            </a:r>
            <a:r>
              <a:rPr lang="fr-FR" dirty="0" err="1"/>
              <a:t>Monop</a:t>
            </a:r>
            <a:endParaRPr lang="fr-FR" dirty="0"/>
          </a:p>
        </p:txBody>
      </p:sp>
      <p:sp>
        <p:nvSpPr>
          <p:cNvPr id="4" name="ZoneTexte 3">
            <a:extLst>
              <a:ext uri="{FF2B5EF4-FFF2-40B4-BE49-F238E27FC236}">
                <a16:creationId xmlns:a16="http://schemas.microsoft.com/office/drawing/2014/main" id="{308CF28D-F5BE-8A61-0859-A7E176AFAE78}"/>
              </a:ext>
            </a:extLst>
          </p:cNvPr>
          <p:cNvSpPr txBox="1"/>
          <p:nvPr/>
        </p:nvSpPr>
        <p:spPr>
          <a:xfrm>
            <a:off x="804020" y="2315342"/>
            <a:ext cx="3213503" cy="338554"/>
          </a:xfrm>
          <a:prstGeom prst="rect">
            <a:avLst/>
          </a:prstGeom>
          <a:noFill/>
        </p:spPr>
        <p:txBody>
          <a:bodyPr wrap="square">
            <a:spAutoFit/>
          </a:bodyPr>
          <a:lstStyle/>
          <a:p>
            <a:r>
              <a:rPr lang="fr-FR" sz="1600" dirty="0">
                <a:solidFill>
                  <a:srgbClr val="222222"/>
                </a:solidFill>
                <a:latin typeface="Avenir Next LT Pro" panose="020B0504020202020204" pitchFamily="34" charset="0"/>
              </a:rPr>
              <a:t>Location de matériel</a:t>
            </a:r>
          </a:p>
        </p:txBody>
      </p:sp>
      <p:pic>
        <p:nvPicPr>
          <p:cNvPr id="5" name="Picture 2">
            <a:extLst>
              <a:ext uri="{FF2B5EF4-FFF2-40B4-BE49-F238E27FC236}">
                <a16:creationId xmlns:a16="http://schemas.microsoft.com/office/drawing/2014/main" id="{9BDD642A-E437-4AC8-66EB-F43D0F4933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6679" y="2110901"/>
            <a:ext cx="6270409" cy="3910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3017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B486E966-CA0A-DBFA-4306-0B802FA2E11C}"/>
              </a:ext>
            </a:extLst>
          </p:cNvPr>
          <p:cNvSpPr>
            <a:spLocks noGrp="1"/>
          </p:cNvSpPr>
          <p:nvPr>
            <p:ph type="title"/>
          </p:nvPr>
        </p:nvSpPr>
        <p:spPr>
          <a:xfrm>
            <a:off x="154895" y="573404"/>
            <a:ext cx="7038609" cy="529544"/>
          </a:xfrm>
        </p:spPr>
        <p:txBody>
          <a:bodyPr/>
          <a:lstStyle/>
          <a:p>
            <a:pPr marL="0" indent="0">
              <a:spcBef>
                <a:spcPts val="0"/>
              </a:spcBef>
              <a:buFont typeface="Arial" panose="020B0604020202020204" pitchFamily="34" charset="0"/>
              <a:buNone/>
            </a:pPr>
            <a:r>
              <a:rPr lang="fr-FR" dirty="0"/>
              <a:t>Nouveau Concept </a:t>
            </a:r>
            <a:r>
              <a:rPr lang="fr-FR" dirty="0" err="1"/>
              <a:t>Monop</a:t>
            </a:r>
            <a:endParaRPr lang="fr-FR" dirty="0"/>
          </a:p>
        </p:txBody>
      </p:sp>
      <p:sp>
        <p:nvSpPr>
          <p:cNvPr id="2" name="ZoneTexte 1">
            <a:extLst>
              <a:ext uri="{FF2B5EF4-FFF2-40B4-BE49-F238E27FC236}">
                <a16:creationId xmlns:a16="http://schemas.microsoft.com/office/drawing/2014/main" id="{B69D4AB0-5C37-7365-8146-C746860AA428}"/>
              </a:ext>
            </a:extLst>
          </p:cNvPr>
          <p:cNvSpPr txBox="1"/>
          <p:nvPr/>
        </p:nvSpPr>
        <p:spPr>
          <a:xfrm>
            <a:off x="804020" y="2315342"/>
            <a:ext cx="3213503" cy="369332"/>
          </a:xfrm>
          <a:prstGeom prst="rect">
            <a:avLst/>
          </a:prstGeom>
          <a:noFill/>
        </p:spPr>
        <p:txBody>
          <a:bodyPr wrap="square">
            <a:spAutoFit/>
          </a:bodyPr>
          <a:lstStyle/>
          <a:p>
            <a:r>
              <a:rPr lang="fr-FR" dirty="0">
                <a:solidFill>
                  <a:srgbClr val="222222"/>
                </a:solidFill>
                <a:latin typeface="Avenir Next LT Pro" panose="020B0504020202020204" pitchFamily="34" charset="0"/>
              </a:rPr>
              <a:t>Journaux / Magazines</a:t>
            </a:r>
          </a:p>
        </p:txBody>
      </p:sp>
      <p:pic>
        <p:nvPicPr>
          <p:cNvPr id="6" name="Picture 2">
            <a:extLst>
              <a:ext uri="{FF2B5EF4-FFF2-40B4-BE49-F238E27FC236}">
                <a16:creationId xmlns:a16="http://schemas.microsoft.com/office/drawing/2014/main" id="{6E184275-9DB2-B220-45D5-9102A96E7B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6383" y="2210491"/>
            <a:ext cx="5434519" cy="4075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5259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B486E966-CA0A-DBFA-4306-0B802FA2E11C}"/>
              </a:ext>
            </a:extLst>
          </p:cNvPr>
          <p:cNvSpPr>
            <a:spLocks noGrp="1"/>
          </p:cNvSpPr>
          <p:nvPr>
            <p:ph type="title"/>
          </p:nvPr>
        </p:nvSpPr>
        <p:spPr>
          <a:xfrm>
            <a:off x="154895" y="573404"/>
            <a:ext cx="7038609" cy="529544"/>
          </a:xfrm>
        </p:spPr>
        <p:txBody>
          <a:bodyPr/>
          <a:lstStyle/>
          <a:p>
            <a:pPr marL="0" indent="0">
              <a:spcBef>
                <a:spcPts val="0"/>
              </a:spcBef>
              <a:buFont typeface="Arial" panose="020B0604020202020204" pitchFamily="34" charset="0"/>
              <a:buNone/>
            </a:pPr>
            <a:r>
              <a:rPr lang="fr-FR" dirty="0"/>
              <a:t>Nouveau Concept </a:t>
            </a:r>
            <a:r>
              <a:rPr lang="fr-FR" dirty="0" err="1"/>
              <a:t>Monop</a:t>
            </a:r>
            <a:endParaRPr lang="fr-FR" dirty="0"/>
          </a:p>
        </p:txBody>
      </p:sp>
      <p:pic>
        <p:nvPicPr>
          <p:cNvPr id="4" name="Picture 2" descr="Installé en plein centre-ville, le Monop' a rouvert le mercredi 6 septembre 2023, après deux mois de travaux">
            <a:extLst>
              <a:ext uri="{FF2B5EF4-FFF2-40B4-BE49-F238E27FC236}">
                <a16:creationId xmlns:a16="http://schemas.microsoft.com/office/drawing/2014/main" id="{53FEB2F9-54D4-D191-FE92-D6CE7EC440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992" y="2845341"/>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F5309B50-9A1F-D197-3BAC-365CB689B59A}"/>
              </a:ext>
            </a:extLst>
          </p:cNvPr>
          <p:cNvSpPr txBox="1"/>
          <p:nvPr/>
        </p:nvSpPr>
        <p:spPr>
          <a:xfrm>
            <a:off x="804020" y="2315342"/>
            <a:ext cx="6254884" cy="369332"/>
          </a:xfrm>
          <a:prstGeom prst="rect">
            <a:avLst/>
          </a:prstGeom>
          <a:noFill/>
        </p:spPr>
        <p:txBody>
          <a:bodyPr wrap="square">
            <a:spAutoFit/>
          </a:bodyPr>
          <a:lstStyle/>
          <a:p>
            <a:r>
              <a:rPr lang="fr-FR" dirty="0">
                <a:solidFill>
                  <a:srgbClr val="222222"/>
                </a:solidFill>
                <a:latin typeface="Avenir Next LT Pro" panose="020B0504020202020204" pitchFamily="34" charset="0"/>
              </a:rPr>
              <a:t>Des fleurs à l’entrée, une laverie et un four à pizza</a:t>
            </a:r>
          </a:p>
        </p:txBody>
      </p:sp>
      <p:pic>
        <p:nvPicPr>
          <p:cNvPr id="7" name="Picture 2" descr="En cinq minutes, le magasin vous propose une pizza prête à manger">
            <a:extLst>
              <a:ext uri="{FF2B5EF4-FFF2-40B4-BE49-F238E27FC236}">
                <a16:creationId xmlns:a16="http://schemas.microsoft.com/office/drawing/2014/main" id="{25A60376-3A2C-2F37-E777-5ED40850AB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4901" y="1890055"/>
            <a:ext cx="3622700" cy="4831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281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Radio</a:t>
            </a:r>
          </a:p>
        </p:txBody>
      </p:sp>
    </p:spTree>
    <p:extLst>
      <p:ext uri="{BB962C8B-B14F-4D97-AF65-F5344CB8AC3E}">
        <p14:creationId xmlns:p14="http://schemas.microsoft.com/office/powerpoint/2010/main" val="3616003965"/>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0</TotalTime>
  <Words>2158</Words>
  <Application>Microsoft Office PowerPoint</Application>
  <PresentationFormat>Grand écran</PresentationFormat>
  <Paragraphs>156</Paragraphs>
  <Slides>31</Slides>
  <Notes>0</Notes>
  <HiddenSlides>0</HiddenSlides>
  <MMClips>2</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31</vt:i4>
      </vt:variant>
    </vt:vector>
  </HeadingPairs>
  <TitlesOfParts>
    <vt:vector size="41" baseType="lpstr">
      <vt:lpstr>Arial</vt:lpstr>
      <vt:lpstr>Avenir Next LT Pro</vt:lpstr>
      <vt:lpstr>Calibri</vt:lpstr>
      <vt:lpstr>Cambria</vt:lpstr>
      <vt:lpstr>Georgia</vt:lpstr>
      <vt:lpstr>Playfair Display</vt:lpstr>
      <vt:lpstr>Police système Courant</vt:lpstr>
      <vt:lpstr>Tahoma</vt:lpstr>
      <vt:lpstr>Wingdings</vt:lpstr>
      <vt:lpstr>1_Thème LNB</vt:lpstr>
      <vt:lpstr>POINT Q4 2023  21 septembre 2023 </vt:lpstr>
      <vt:lpstr>Infos/Bench</vt:lpstr>
      <vt:lpstr>Nouveau Concept Monop</vt:lpstr>
      <vt:lpstr>Nouveau Concept Monop</vt:lpstr>
      <vt:lpstr>Nouveau Concept Monop</vt:lpstr>
      <vt:lpstr>Nouveau Concept Monop</vt:lpstr>
      <vt:lpstr>Nouveau Concept Monop</vt:lpstr>
      <vt:lpstr>Nouveau Concept Monop</vt:lpstr>
      <vt:lpstr>Radio</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Film</vt:lpstr>
      <vt:lpstr>Présentation PowerPoint</vt:lpstr>
      <vt:lpstr>Vidéo Plateau V1 ~30s</vt:lpstr>
      <vt:lpstr>Vidéo Plateau V2</vt:lpstr>
      <vt:lpstr>Présentation PowerPoint</vt:lpstr>
      <vt:lpstr>Film Boulangerie V1 ~45s Boulangerie minute par minute</vt:lpstr>
      <vt:lpstr>Film Boulangerie V1 ~45s Dans la peau d’un boulanger</vt:lpstr>
      <vt:lpstr>Autres sujets </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25</cp:revision>
  <cp:lastPrinted>2022-07-05T07:32:58Z</cp:lastPrinted>
  <dcterms:created xsi:type="dcterms:W3CDTF">2023-04-17T13:19:25Z</dcterms:created>
  <dcterms:modified xsi:type="dcterms:W3CDTF">2023-09-21T15:11:17Z</dcterms:modified>
  <cp:category/>
</cp:coreProperties>
</file>