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3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4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5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6.xml" ContentType="application/vnd.openxmlformats-officedocument.theme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7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8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9.xml" ContentType="application/vnd.openxmlformats-officedocument.theme+xml"/>
  <Override PartName="/ppt/media/image79.jpg" ContentType="image/jpg"/>
  <Override PartName="/ppt/media/image82.jpg" ContentType="image/jpg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721" r:id="rId2"/>
    <p:sldMasterId id="2147483782" r:id="rId3"/>
    <p:sldMasterId id="2147483807" r:id="rId4"/>
    <p:sldMasterId id="2147483832" r:id="rId5"/>
    <p:sldMasterId id="2147483857" r:id="rId6"/>
    <p:sldMasterId id="2147483904" r:id="rId7"/>
    <p:sldMasterId id="2147483966" r:id="rId8"/>
    <p:sldMasterId id="2147483993" r:id="rId9"/>
    <p:sldMasterId id="2147484096" r:id="rId10"/>
  </p:sldMasterIdLst>
  <p:notesMasterIdLst>
    <p:notesMasterId r:id="rId38"/>
  </p:notesMasterIdLst>
  <p:handoutMasterIdLst>
    <p:handoutMasterId r:id="rId39"/>
  </p:handoutMasterIdLst>
  <p:sldIdLst>
    <p:sldId id="498" r:id="rId11"/>
    <p:sldId id="510" r:id="rId12"/>
    <p:sldId id="340" r:id="rId13"/>
    <p:sldId id="513" r:id="rId14"/>
    <p:sldId id="511" r:id="rId15"/>
    <p:sldId id="514" r:id="rId16"/>
    <p:sldId id="512" r:id="rId17"/>
    <p:sldId id="515" r:id="rId18"/>
    <p:sldId id="516" r:id="rId19"/>
    <p:sldId id="518" r:id="rId20"/>
    <p:sldId id="517" r:id="rId21"/>
    <p:sldId id="519" r:id="rId22"/>
    <p:sldId id="453" r:id="rId23"/>
    <p:sldId id="455" r:id="rId24"/>
    <p:sldId id="478" r:id="rId25"/>
    <p:sldId id="500" r:id="rId26"/>
    <p:sldId id="501" r:id="rId27"/>
    <p:sldId id="502" r:id="rId28"/>
    <p:sldId id="503" r:id="rId29"/>
    <p:sldId id="504" r:id="rId30"/>
    <p:sldId id="505" r:id="rId31"/>
    <p:sldId id="506" r:id="rId32"/>
    <p:sldId id="507" r:id="rId33"/>
    <p:sldId id="470" r:id="rId34"/>
    <p:sldId id="508" r:id="rId35"/>
    <p:sldId id="509" r:id="rId36"/>
    <p:sldId id="497" r:id="rId37"/>
  </p:sldIdLst>
  <p:sldSz cx="12192000" cy="6858000"/>
  <p:notesSz cx="6858000" cy="9144000"/>
  <p:defaultTextStyle>
    <a:defPPr rtl="0"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28" userDrawn="1">
          <p15:clr>
            <a:srgbClr val="A4A3A4"/>
          </p15:clr>
        </p15:guide>
        <p15:guide id="2" pos="3864" userDrawn="1">
          <p15:clr>
            <a:srgbClr val="A4A3A4"/>
          </p15:clr>
        </p15:guide>
        <p15:guide id="3" pos="7512" userDrawn="1">
          <p15:clr>
            <a:srgbClr val="A4A3A4"/>
          </p15:clr>
        </p15:guide>
        <p15:guide id="4" pos="144" userDrawn="1">
          <p15:clr>
            <a:srgbClr val="A4A3A4"/>
          </p15:clr>
        </p15:guide>
        <p15:guide id="5" orient="horz" pos="624" userDrawn="1">
          <p15:clr>
            <a:srgbClr val="A4A3A4"/>
          </p15:clr>
        </p15:guide>
        <p15:guide id="6" orient="horz" pos="40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597"/>
    <a:srgbClr val="6C90D2"/>
    <a:srgbClr val="3C6CC2"/>
    <a:srgbClr val="00963E"/>
    <a:srgbClr val="FFD966"/>
    <a:srgbClr val="EB6A0A"/>
    <a:srgbClr val="0957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52" autoAdjust="0"/>
  </p:normalViewPr>
  <p:slideViewPr>
    <p:cSldViewPr snapToGrid="0" showGuides="1">
      <p:cViewPr varScale="1">
        <p:scale>
          <a:sx n="92" d="100"/>
          <a:sy n="92" d="100"/>
        </p:scale>
        <p:origin x="259" y="72"/>
      </p:cViewPr>
      <p:guideLst>
        <p:guide orient="horz" pos="2328"/>
        <p:guide pos="3864"/>
        <p:guide pos="7512"/>
        <p:guide pos="144"/>
        <p:guide orient="horz" pos="624"/>
        <p:guide orient="horz" pos="405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B46527B0-0B24-4087-B225-DB4F5C738F6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72798E0-F322-4236-8531-A1882BFE40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6FB0DE1-D418-4EA9-BDFD-2E5632763663}" type="datetime1">
              <a:rPr lang="fr-FR" smtClean="0"/>
              <a:t>13/10/2023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4E5881F-2FD0-41BC-8E76-C691E59E146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2CA62C5-8A29-4592-9E3E-4C457F263C0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4E85F6F-0FAD-4AD4-850C-7E4CD14D7D7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7452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90BD304-4DB2-4DA8-BE69-274C9984CC7A}" type="datetime1">
              <a:rPr lang="fr-FR" smtClean="0"/>
              <a:t>13/10/2023</a:t>
            </a:fld>
            <a:endParaRPr lang="en-US" dirty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fr"/>
              <a:t>Modifiez les styles du texte du masque</a:t>
            </a:r>
          </a:p>
          <a:p>
            <a:pPr lvl="1" rtl="0"/>
            <a:r>
              <a:rPr lang="fr"/>
              <a:t>Deuxième niveau</a:t>
            </a:r>
          </a:p>
          <a:p>
            <a:pPr lvl="2" rtl="0"/>
            <a:r>
              <a:rPr lang="fr"/>
              <a:t>Troisième niveau</a:t>
            </a:r>
          </a:p>
          <a:p>
            <a:pPr lvl="3" rtl="0"/>
            <a:r>
              <a:rPr lang="fr"/>
              <a:t>Quatrième niveau</a:t>
            </a:r>
          </a:p>
          <a:p>
            <a:pPr lvl="4" rtl="0"/>
            <a:r>
              <a:rPr lang="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E60DC36-8EFA-4378-9855-E019C55AC472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05363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465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457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BE60DC36-8EFA-4378-9855-E019C55AC472}" type="slidenum">
              <a:rPr lang="en-US" smtClean="0"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913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Master" Target="../slideMasters/slideMaster5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70.jpg"/><Relationship Id="rId1" Type="http://schemas.openxmlformats.org/officeDocument/2006/relationships/slideMaster" Target="../slideMasters/slideMaster5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g"/><Relationship Id="rId1" Type="http://schemas.openxmlformats.org/officeDocument/2006/relationships/slideMaster" Target="../slideMasters/slideMaster5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3.jpg"/><Relationship Id="rId1" Type="http://schemas.openxmlformats.org/officeDocument/2006/relationships/slideMaster" Target="../slideMasters/slideMaster5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4.jpg"/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5.jpg"/><Relationship Id="rId1" Type="http://schemas.openxmlformats.org/officeDocument/2006/relationships/slideMaster" Target="../slideMasters/slideMaster5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5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76.jpg"/><Relationship Id="rId1" Type="http://schemas.openxmlformats.org/officeDocument/2006/relationships/slideMaster" Target="../slideMasters/slideMaster5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6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6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47.png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1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8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6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25.png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7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7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7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7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7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7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7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7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7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8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8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8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8.xml"/></Relationships>
</file>

<file path=ppt/slideLayouts/_rels/slideLayout1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1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47.png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1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38.png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8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1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25.png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8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jp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83.png"/><Relationship Id="rId5" Type="http://schemas.openxmlformats.org/officeDocument/2006/relationships/image" Target="../media/image82.jpg"/><Relationship Id="rId4" Type="http://schemas.openxmlformats.org/officeDocument/2006/relationships/image" Target="../media/image81.png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Master" Target="../slideMasters/slideMaster9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0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0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0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7.png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8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25.png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4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Layouts/_rels/slideLayout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4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7.png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8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9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37.png"/><Relationship Id="rId7" Type="http://schemas.openxmlformats.org/officeDocument/2006/relationships/image" Target="../media/image53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38.png"/><Relationship Id="rId9" Type="http://schemas.openxmlformats.org/officeDocument/2006/relationships/image" Target="../media/image55.png"/></Relationships>
</file>

<file path=ppt/slideLayouts/_rels/slideLayout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37.png"/><Relationship Id="rId7" Type="http://schemas.openxmlformats.org/officeDocument/2006/relationships/image" Target="../media/image57.png"/><Relationship Id="rId2" Type="http://schemas.openxmlformats.org/officeDocument/2006/relationships/image" Target="../media/image50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54.png"/><Relationship Id="rId5" Type="http://schemas.openxmlformats.org/officeDocument/2006/relationships/image" Target="../media/image56.png"/><Relationship Id="rId4" Type="http://schemas.openxmlformats.org/officeDocument/2006/relationships/image" Target="../media/image38.png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8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8.png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62.png"/><Relationship Id="rId2" Type="http://schemas.openxmlformats.org/officeDocument/2006/relationships/image" Target="../media/image59.jp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37.png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3.jp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64.png"/><Relationship Id="rId4" Type="http://schemas.openxmlformats.org/officeDocument/2006/relationships/image" Target="../media/image37.png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25.png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38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37.png"/><Relationship Id="rId5" Type="http://schemas.openxmlformats.org/officeDocument/2006/relationships/image" Target="../media/image26.png"/><Relationship Id="rId4" Type="http://schemas.openxmlformats.org/officeDocument/2006/relationships/image" Target="../media/image46.png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90809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6890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4682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EDDAC2-A862-4B0D-8023-F94A79469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695554D-6530-4173-8723-58F6E10BE2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9DAB51-FDC6-41F9-A826-7004014AB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C1C0374-94E5-4BDA-B8A5-FFF2A566A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2A8C83E-6AAC-4DFB-940E-DD2D2EAB7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1418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E59F21-1E62-4563-8AE1-FD657E7EF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F87514A-5B6E-40B0-86A0-678D78151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6012F5C-0732-41C0-AE57-4E8596352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AB5214C-B1C8-45B1-803D-B8244F48C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8F4816D-5BA2-401B-9BB1-E7AD9D110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785137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1737B8-0C57-40C7-8FDF-67E0FEFE8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CD5E56-2F51-46B1-AE18-4012F5E47F1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00E3EEE-BBA4-4DC8-9355-24AF1864D9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0DB49DB-453A-45FE-9450-AAA87FC672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6E03BCC-EF5C-47F0-9E82-BDA0026B9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C79ABD4-D2A3-404D-AA8C-6039CCFCE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52324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DC836D-6042-499E-9D89-846565BB9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FF4553A-C9A3-42FC-A23B-0672D1FF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BDD4382-064B-4E63-9C2B-CC9FCAE68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C72C705-CFB1-438B-A3E0-DF3336417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81723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15407549-1B23-450F-8221-7A829A1C98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02952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F2346165-B59D-48B8-BBF6-8241B049B7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DDE939CF-19A5-470B-8DB4-07419A8345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47039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5DB8467-EE17-4DB5-A3A6-06229D83FA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BC6E6B9-3535-465B-BCC4-588A57484E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631184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D03ED21-BF81-4E37-BAF4-A60B7C7ADC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2551559-CDD3-4788-AEBE-50F3DC235F7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5555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8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29F3EA67-E298-4934-8459-886F1DE122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3949BB8-E896-4B53-9657-28DA06534F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034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079297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AA3E5C94-C3AF-4D28-A89F-4E6A709A38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9F995A8-6C23-45FA-965A-1ACE6F7DBAC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3675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384D9E4-BA9E-4F8F-898F-7B722A87E3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1846" y="6179908"/>
            <a:ext cx="1943454" cy="4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785497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C8B5705-71F7-4ADF-89A7-B613B0152DA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7233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80763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74B7BD-C641-45F5-AF08-59988395C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9D882DA-94D2-444B-A2D4-E53639ECB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E35E77C-E255-4297-B8CE-3D7E1F3FF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AE43627-4DEB-4F64-AC01-E9D0C1CD5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05334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AEEDBA-E9E2-4B6F-BB88-3AC0308600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19DE4C4-40A0-4422-A636-2CB0C52AE5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9CFEBD7-03C8-438A-A0B5-2ACEE04DCE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28552A8-D097-4E0B-9243-469B6EC35D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F776A50-47E4-48C9-B0F1-39560E398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C3C5EC5-3BE2-48AC-80BB-57E1EB455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14447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7FB7BA-CA47-498B-A9C3-47C11E023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031F398-558A-4BD2-9659-0F7C82B6D9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3A462D-7146-45A4-AF97-1E60CA00B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33479D5-C0B2-44B6-8043-4352813A6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06E69DF-67A1-432D-8AA3-04B8079B4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55A19B9-FD07-461B-A8B2-8DDACB2101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5554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911F86-6161-499A-B380-13D9D5EFC9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FE4C27F-CDB2-4D9A-AB0B-D04784890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E35E82-D3A5-4FA3-BDA9-F04757C6F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356D2BB-0221-49FD-B4C2-51A3FE46F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4430269-CDCD-4542-A100-61BBA76923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92451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EEAF89E-A5D6-4710-82E3-7863F526C7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B03684D-8FC5-446D-A26B-404B76348F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084F5BA-4685-4620-9A2B-7A16062B5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4A96245-4587-453A-AF3B-9E0B266B2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24FB4FA-EAD3-43D6-8A90-1F04672EB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209040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Disposition personnalisée">
  <p:cSld name="4_Disposition personnalisé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9105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98337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7787126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66315920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1444655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979586572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5935558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4205161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906067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08719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17327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246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58891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11285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11233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19859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837812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5455121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1072448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816716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3541702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297579436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6850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94874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976363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59956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352449958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980155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4821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37850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0685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1394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16887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889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89143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9616789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67108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87335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209260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6059562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706469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9852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578100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53280692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13/10/2023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119299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357047088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13/10/2023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25603412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3182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72086542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1845066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2619400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25597717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08712679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04878829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25115980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7128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13/10/2023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52969299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8358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95866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66281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18911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28485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09967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1944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94725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02669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705137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2018606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940980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71362758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359642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412176711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61219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67696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10985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57400791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2191999" cy="5231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436095" y="3374135"/>
            <a:ext cx="755902" cy="25557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8121395" y="5861303"/>
            <a:ext cx="3392424" cy="850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126492" y="5849110"/>
            <a:ext cx="4585716" cy="9296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9784080" y="4572"/>
            <a:ext cx="2407919" cy="145084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585465" y="1711832"/>
            <a:ext cx="7021068" cy="6051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63652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9264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7758788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0304691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1043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9051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97F7F05B-40C0-B2AE-A995-10036224FB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FC84D9-7766-47F7-B59C-FBBCB342DDA6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6526661-5971-4100-067C-871EAEA84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54E2B51-EEBE-9A4C-EC98-CA395620E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3D66A-1C8C-4789-AB9B-347CDBF85758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object 2">
            <a:extLst>
              <a:ext uri="{FF2B5EF4-FFF2-40B4-BE49-F238E27FC236}">
                <a16:creationId xmlns:a16="http://schemas.microsoft.com/office/drawing/2014/main" id="{6E391A5D-A994-E968-DB0A-065E4412FFCA}"/>
              </a:ext>
            </a:extLst>
          </p:cNvPr>
          <p:cNvSpPr/>
          <p:nvPr userDrawn="1"/>
        </p:nvSpPr>
        <p:spPr>
          <a:xfrm>
            <a:off x="0" y="0"/>
            <a:ext cx="12193270" cy="6858000"/>
          </a:xfrm>
          <a:custGeom>
            <a:avLst/>
            <a:gdLst/>
            <a:ahLst/>
            <a:cxnLst/>
            <a:rect l="l" t="t" r="r" b="b"/>
            <a:pathLst>
              <a:path w="12193270" h="6858000">
                <a:moveTo>
                  <a:pt x="12193206" y="0"/>
                </a:moveTo>
                <a:lnTo>
                  <a:pt x="0" y="0"/>
                </a:lnTo>
                <a:lnTo>
                  <a:pt x="0" y="6858000"/>
                </a:lnTo>
                <a:lnTo>
                  <a:pt x="12193206" y="6858000"/>
                </a:lnTo>
                <a:lnTo>
                  <a:pt x="12193206" y="0"/>
                </a:lnTo>
                <a:close/>
              </a:path>
            </a:pathLst>
          </a:custGeom>
          <a:solidFill>
            <a:srgbClr val="009640"/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grpSp>
        <p:nvGrpSpPr>
          <p:cNvPr id="8" name="object 3">
            <a:extLst>
              <a:ext uri="{FF2B5EF4-FFF2-40B4-BE49-F238E27FC236}">
                <a16:creationId xmlns:a16="http://schemas.microsoft.com/office/drawing/2014/main" id="{76604AE7-D163-1A15-6856-44FA0C5FA091}"/>
              </a:ext>
            </a:extLst>
          </p:cNvPr>
          <p:cNvGrpSpPr/>
          <p:nvPr userDrawn="1"/>
        </p:nvGrpSpPr>
        <p:grpSpPr>
          <a:xfrm>
            <a:off x="3441001" y="2231999"/>
            <a:ext cx="5307330" cy="1228725"/>
            <a:chOff x="3441001" y="2231999"/>
            <a:chExt cx="5307330" cy="1228725"/>
          </a:xfrm>
        </p:grpSpPr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B9BA76C9-2A03-6908-151D-0108DB5857D6}"/>
                </a:ext>
              </a:extLst>
            </p:cNvPr>
            <p:cNvSpPr/>
            <p:nvPr/>
          </p:nvSpPr>
          <p:spPr>
            <a:xfrm>
              <a:off x="3441001" y="2231999"/>
              <a:ext cx="5307330" cy="1228725"/>
            </a:xfrm>
            <a:custGeom>
              <a:avLst/>
              <a:gdLst/>
              <a:ahLst/>
              <a:cxnLst/>
              <a:rect l="l" t="t" r="r" b="b"/>
              <a:pathLst>
                <a:path w="5307330" h="1228725">
                  <a:moveTo>
                    <a:pt x="5306999" y="0"/>
                  </a:moveTo>
                  <a:lnTo>
                    <a:pt x="0" y="0"/>
                  </a:lnTo>
                  <a:lnTo>
                    <a:pt x="0" y="1228636"/>
                  </a:lnTo>
                  <a:lnTo>
                    <a:pt x="5306999" y="1228636"/>
                  </a:lnTo>
                  <a:lnTo>
                    <a:pt x="5306999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DA932A4-1823-B813-0D38-3A093F8043AB}"/>
                </a:ext>
              </a:extLst>
            </p:cNvPr>
            <p:cNvSpPr/>
            <p:nvPr/>
          </p:nvSpPr>
          <p:spPr>
            <a:xfrm>
              <a:off x="3484092" y="2275243"/>
              <a:ext cx="5220970" cy="1142365"/>
            </a:xfrm>
            <a:custGeom>
              <a:avLst/>
              <a:gdLst/>
              <a:ahLst/>
              <a:cxnLst/>
              <a:rect l="l" t="t" r="r" b="b"/>
              <a:pathLst>
                <a:path w="5220970" h="1142364">
                  <a:moveTo>
                    <a:pt x="5220804" y="0"/>
                  </a:moveTo>
                  <a:lnTo>
                    <a:pt x="0" y="0"/>
                  </a:lnTo>
                  <a:lnTo>
                    <a:pt x="0" y="1142149"/>
                  </a:lnTo>
                  <a:lnTo>
                    <a:pt x="5220804" y="1142149"/>
                  </a:lnTo>
                  <a:lnTo>
                    <a:pt x="522080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EE8E0B60-011B-9704-2F89-448CAB29B920}"/>
                </a:ext>
              </a:extLst>
            </p:cNvPr>
            <p:cNvSpPr/>
            <p:nvPr/>
          </p:nvSpPr>
          <p:spPr>
            <a:xfrm>
              <a:off x="3568230" y="2357894"/>
              <a:ext cx="977265" cy="974090"/>
            </a:xfrm>
            <a:custGeom>
              <a:avLst/>
              <a:gdLst/>
              <a:ahLst/>
              <a:cxnLst/>
              <a:rect l="l" t="t" r="r" b="b"/>
              <a:pathLst>
                <a:path w="977264" h="974089">
                  <a:moveTo>
                    <a:pt x="976896" y="0"/>
                  </a:moveTo>
                  <a:lnTo>
                    <a:pt x="467258" y="0"/>
                  </a:lnTo>
                  <a:lnTo>
                    <a:pt x="467258" y="466090"/>
                  </a:lnTo>
                  <a:lnTo>
                    <a:pt x="0" y="466090"/>
                  </a:lnTo>
                  <a:lnTo>
                    <a:pt x="0" y="974090"/>
                  </a:lnTo>
                  <a:lnTo>
                    <a:pt x="976896" y="974090"/>
                  </a:lnTo>
                  <a:lnTo>
                    <a:pt x="976896" y="466090"/>
                  </a:lnTo>
                  <a:lnTo>
                    <a:pt x="976896" y="0"/>
                  </a:lnTo>
                  <a:close/>
                </a:path>
              </a:pathLst>
            </a:custGeom>
            <a:solidFill>
              <a:srgbClr val="00964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2E2C067A-B067-0DDF-34DE-9E4A828EABB9}"/>
                </a:ext>
              </a:extLst>
            </p:cNvPr>
            <p:cNvSpPr/>
            <p:nvPr/>
          </p:nvSpPr>
          <p:spPr>
            <a:xfrm>
              <a:off x="4076618" y="2863634"/>
              <a:ext cx="429259" cy="427990"/>
            </a:xfrm>
            <a:custGeom>
              <a:avLst/>
              <a:gdLst/>
              <a:ahLst/>
              <a:cxnLst/>
              <a:rect l="l" t="t" r="r" b="b"/>
              <a:pathLst>
                <a:path w="429260" h="427989">
                  <a:moveTo>
                    <a:pt x="428663" y="0"/>
                  </a:moveTo>
                  <a:lnTo>
                    <a:pt x="247383" y="0"/>
                  </a:lnTo>
                  <a:lnTo>
                    <a:pt x="239546" y="48185"/>
                  </a:lnTo>
                  <a:lnTo>
                    <a:pt x="223476" y="93051"/>
                  </a:lnTo>
                  <a:lnTo>
                    <a:pt x="199991" y="133778"/>
                  </a:lnTo>
                  <a:lnTo>
                    <a:pt x="169911" y="169549"/>
                  </a:lnTo>
                  <a:lnTo>
                    <a:pt x="134054" y="199545"/>
                  </a:lnTo>
                  <a:lnTo>
                    <a:pt x="93237" y="222947"/>
                  </a:lnTo>
                  <a:lnTo>
                    <a:pt x="48279" y="238937"/>
                  </a:lnTo>
                  <a:lnTo>
                    <a:pt x="0" y="246697"/>
                  </a:lnTo>
                  <a:lnTo>
                    <a:pt x="0" y="427748"/>
                  </a:lnTo>
                  <a:lnTo>
                    <a:pt x="49031" y="423070"/>
                  </a:lnTo>
                  <a:lnTo>
                    <a:pt x="96385" y="413262"/>
                  </a:lnTo>
                  <a:lnTo>
                    <a:pt x="141771" y="398610"/>
                  </a:lnTo>
                  <a:lnTo>
                    <a:pt x="184902" y="379402"/>
                  </a:lnTo>
                  <a:lnTo>
                    <a:pt x="225489" y="355925"/>
                  </a:lnTo>
                  <a:lnTo>
                    <a:pt x="263242" y="328468"/>
                  </a:lnTo>
                  <a:lnTo>
                    <a:pt x="297875" y="297318"/>
                  </a:lnTo>
                  <a:lnTo>
                    <a:pt x="329097" y="262761"/>
                  </a:lnTo>
                  <a:lnTo>
                    <a:pt x="356621" y="225086"/>
                  </a:lnTo>
                  <a:lnTo>
                    <a:pt x="380158" y="184581"/>
                  </a:lnTo>
                  <a:lnTo>
                    <a:pt x="399419" y="141532"/>
                  </a:lnTo>
                  <a:lnTo>
                    <a:pt x="414116" y="96227"/>
                  </a:lnTo>
                  <a:lnTo>
                    <a:pt x="423960" y="48954"/>
                  </a:lnTo>
                  <a:lnTo>
                    <a:pt x="428663" y="0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90C093F1-3946-076D-9C0E-A2802D323AD8}"/>
                </a:ext>
              </a:extLst>
            </p:cNvPr>
            <p:cNvSpPr/>
            <p:nvPr/>
          </p:nvSpPr>
          <p:spPr>
            <a:xfrm>
              <a:off x="3568217" y="2357323"/>
              <a:ext cx="467359" cy="467359"/>
            </a:xfrm>
            <a:custGeom>
              <a:avLst/>
              <a:gdLst/>
              <a:ahLst/>
              <a:cxnLst/>
              <a:rect l="l" t="t" r="r" b="b"/>
              <a:pathLst>
                <a:path w="467360" h="467360">
                  <a:moveTo>
                    <a:pt x="467271" y="0"/>
                  </a:moveTo>
                  <a:lnTo>
                    <a:pt x="0" y="0"/>
                  </a:lnTo>
                  <a:lnTo>
                    <a:pt x="0" y="466826"/>
                  </a:lnTo>
                  <a:lnTo>
                    <a:pt x="467271" y="466826"/>
                  </a:lnTo>
                  <a:lnTo>
                    <a:pt x="467271" y="0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pic>
          <p:nvPicPr>
            <p:cNvPr id="14" name="object 9">
              <a:extLst>
                <a:ext uri="{FF2B5EF4-FFF2-40B4-BE49-F238E27FC236}">
                  <a16:creationId xmlns:a16="http://schemas.microsoft.com/office/drawing/2014/main" id="{37C73209-EB68-3961-B47C-FA457D0994D1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30309" y="2418373"/>
              <a:ext cx="379192" cy="385630"/>
            </a:xfrm>
            <a:prstGeom prst="rect">
              <a:avLst/>
            </a:prstGeom>
          </p:spPr>
        </p:pic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936FE857-A767-31FE-1FCF-8B65CD868F93}"/>
                </a:ext>
              </a:extLst>
            </p:cNvPr>
            <p:cNvSpPr/>
            <p:nvPr/>
          </p:nvSpPr>
          <p:spPr>
            <a:xfrm>
              <a:off x="3607803" y="2396057"/>
              <a:ext cx="897890" cy="895350"/>
            </a:xfrm>
            <a:custGeom>
              <a:avLst/>
              <a:gdLst/>
              <a:ahLst/>
              <a:cxnLst/>
              <a:rect l="l" t="t" r="r" b="b"/>
              <a:pathLst>
                <a:path w="897889" h="895350">
                  <a:moveTo>
                    <a:pt x="428713" y="714286"/>
                  </a:moveTo>
                  <a:lnTo>
                    <a:pt x="380403" y="706501"/>
                  </a:lnTo>
                  <a:lnTo>
                    <a:pt x="335432" y="690486"/>
                  </a:lnTo>
                  <a:lnTo>
                    <a:pt x="294601" y="667054"/>
                  </a:lnTo>
                  <a:lnTo>
                    <a:pt x="258749" y="637044"/>
                  </a:lnTo>
                  <a:lnTo>
                    <a:pt x="228663" y="601268"/>
                  </a:lnTo>
                  <a:lnTo>
                    <a:pt x="205181" y="560552"/>
                  </a:lnTo>
                  <a:lnTo>
                    <a:pt x="189115" y="515721"/>
                  </a:lnTo>
                  <a:lnTo>
                    <a:pt x="181292" y="467601"/>
                  </a:lnTo>
                  <a:lnTo>
                    <a:pt x="0" y="467601"/>
                  </a:lnTo>
                  <a:lnTo>
                    <a:pt x="4711" y="516572"/>
                  </a:lnTo>
                  <a:lnTo>
                    <a:pt x="14554" y="563867"/>
                  </a:lnTo>
                  <a:lnTo>
                    <a:pt x="29248" y="609180"/>
                  </a:lnTo>
                  <a:lnTo>
                    <a:pt x="48514" y="652233"/>
                  </a:lnTo>
                  <a:lnTo>
                    <a:pt x="72034" y="692734"/>
                  </a:lnTo>
                  <a:lnTo>
                    <a:pt x="99555" y="730402"/>
                  </a:lnTo>
                  <a:lnTo>
                    <a:pt x="130771" y="764946"/>
                  </a:lnTo>
                  <a:lnTo>
                    <a:pt x="165404" y="796086"/>
                  </a:lnTo>
                  <a:lnTo>
                    <a:pt x="203161" y="823518"/>
                  </a:lnTo>
                  <a:lnTo>
                    <a:pt x="243751" y="846975"/>
                  </a:lnTo>
                  <a:lnTo>
                    <a:pt x="286880" y="866165"/>
                  </a:lnTo>
                  <a:lnTo>
                    <a:pt x="332282" y="880795"/>
                  </a:lnTo>
                  <a:lnTo>
                    <a:pt x="379653" y="890587"/>
                  </a:lnTo>
                  <a:lnTo>
                    <a:pt x="428713" y="895248"/>
                  </a:lnTo>
                  <a:lnTo>
                    <a:pt x="428713" y="714286"/>
                  </a:lnTo>
                  <a:close/>
                </a:path>
                <a:path w="897889" h="895350">
                  <a:moveTo>
                    <a:pt x="897470" y="427774"/>
                  </a:moveTo>
                  <a:lnTo>
                    <a:pt x="892771" y="378802"/>
                  </a:lnTo>
                  <a:lnTo>
                    <a:pt x="882929" y="331520"/>
                  </a:lnTo>
                  <a:lnTo>
                    <a:pt x="868222" y="286207"/>
                  </a:lnTo>
                  <a:lnTo>
                    <a:pt x="848969" y="243154"/>
                  </a:lnTo>
                  <a:lnTo>
                    <a:pt x="825436" y="202641"/>
                  </a:lnTo>
                  <a:lnTo>
                    <a:pt x="797902" y="164960"/>
                  </a:lnTo>
                  <a:lnTo>
                    <a:pt x="766686" y="130403"/>
                  </a:lnTo>
                  <a:lnTo>
                    <a:pt x="732053" y="99250"/>
                  </a:lnTo>
                  <a:lnTo>
                    <a:pt x="694296" y="71793"/>
                  </a:lnTo>
                  <a:lnTo>
                    <a:pt x="653707" y="48323"/>
                  </a:lnTo>
                  <a:lnTo>
                    <a:pt x="610577" y="29121"/>
                  </a:lnTo>
                  <a:lnTo>
                    <a:pt x="565188" y="14465"/>
                  </a:lnTo>
                  <a:lnTo>
                    <a:pt x="517842" y="4660"/>
                  </a:lnTo>
                  <a:lnTo>
                    <a:pt x="468807" y="0"/>
                  </a:lnTo>
                  <a:lnTo>
                    <a:pt x="468807" y="181038"/>
                  </a:lnTo>
                  <a:lnTo>
                    <a:pt x="517093" y="188772"/>
                  </a:lnTo>
                  <a:lnTo>
                    <a:pt x="562051" y="204787"/>
                  </a:lnTo>
                  <a:lnTo>
                    <a:pt x="602869" y="228219"/>
                  </a:lnTo>
                  <a:lnTo>
                    <a:pt x="638721" y="258254"/>
                  </a:lnTo>
                  <a:lnTo>
                    <a:pt x="668794" y="294055"/>
                  </a:lnTo>
                  <a:lnTo>
                    <a:pt x="692289" y="334797"/>
                  </a:lnTo>
                  <a:lnTo>
                    <a:pt x="708355" y="379641"/>
                  </a:lnTo>
                  <a:lnTo>
                    <a:pt x="716191" y="427774"/>
                  </a:lnTo>
                  <a:lnTo>
                    <a:pt x="897470" y="427774"/>
                  </a:lnTo>
                  <a:close/>
                </a:path>
              </a:pathLst>
            </a:custGeom>
            <a:solidFill>
              <a:srgbClr val="FFED00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B4EC0E04-92AF-4720-953F-57CE544003EF}"/>
                </a:ext>
              </a:extLst>
            </p:cNvPr>
            <p:cNvSpPr/>
            <p:nvPr/>
          </p:nvSpPr>
          <p:spPr>
            <a:xfrm>
              <a:off x="4667859" y="2581351"/>
              <a:ext cx="3895090" cy="524510"/>
            </a:xfrm>
            <a:custGeom>
              <a:avLst/>
              <a:gdLst/>
              <a:ahLst/>
              <a:cxnLst/>
              <a:rect l="l" t="t" r="r" b="b"/>
              <a:pathLst>
                <a:path w="3895090" h="524510">
                  <a:moveTo>
                    <a:pt x="276961" y="122593"/>
                  </a:moveTo>
                  <a:lnTo>
                    <a:pt x="270230" y="19418"/>
                  </a:lnTo>
                  <a:lnTo>
                    <a:pt x="0" y="19418"/>
                  </a:lnTo>
                  <a:lnTo>
                    <a:pt x="0" y="507161"/>
                  </a:lnTo>
                  <a:lnTo>
                    <a:pt x="263182" y="507161"/>
                  </a:lnTo>
                  <a:lnTo>
                    <a:pt x="276529" y="404139"/>
                  </a:lnTo>
                  <a:lnTo>
                    <a:pt x="112725" y="404139"/>
                  </a:lnTo>
                  <a:lnTo>
                    <a:pt x="112725" y="310007"/>
                  </a:lnTo>
                  <a:lnTo>
                    <a:pt x="257149" y="310007"/>
                  </a:lnTo>
                  <a:lnTo>
                    <a:pt x="257149" y="207175"/>
                  </a:lnTo>
                  <a:lnTo>
                    <a:pt x="112725" y="207175"/>
                  </a:lnTo>
                  <a:lnTo>
                    <a:pt x="112725" y="122593"/>
                  </a:lnTo>
                  <a:lnTo>
                    <a:pt x="276961" y="122593"/>
                  </a:lnTo>
                  <a:close/>
                </a:path>
                <a:path w="3895090" h="524510">
                  <a:moveTo>
                    <a:pt x="698423" y="19570"/>
                  </a:moveTo>
                  <a:lnTo>
                    <a:pt x="595820" y="19570"/>
                  </a:lnTo>
                  <a:lnTo>
                    <a:pt x="595820" y="308368"/>
                  </a:lnTo>
                  <a:lnTo>
                    <a:pt x="592112" y="350177"/>
                  </a:lnTo>
                  <a:lnTo>
                    <a:pt x="580174" y="380161"/>
                  </a:lnTo>
                  <a:lnTo>
                    <a:pt x="558850" y="398221"/>
                  </a:lnTo>
                  <a:lnTo>
                    <a:pt x="526935" y="404266"/>
                  </a:lnTo>
                  <a:lnTo>
                    <a:pt x="494969" y="398221"/>
                  </a:lnTo>
                  <a:lnTo>
                    <a:pt x="473570" y="380161"/>
                  </a:lnTo>
                  <a:lnTo>
                    <a:pt x="461594" y="350177"/>
                  </a:lnTo>
                  <a:lnTo>
                    <a:pt x="457847" y="308368"/>
                  </a:lnTo>
                  <a:lnTo>
                    <a:pt x="457847" y="19570"/>
                  </a:lnTo>
                  <a:lnTo>
                    <a:pt x="355028" y="19570"/>
                  </a:lnTo>
                  <a:lnTo>
                    <a:pt x="355028" y="300888"/>
                  </a:lnTo>
                  <a:lnTo>
                    <a:pt x="358292" y="357644"/>
                  </a:lnTo>
                  <a:lnTo>
                    <a:pt x="368236" y="405599"/>
                  </a:lnTo>
                  <a:lnTo>
                    <a:pt x="385114" y="444766"/>
                  </a:lnTo>
                  <a:lnTo>
                    <a:pt x="409168" y="475195"/>
                  </a:lnTo>
                  <a:lnTo>
                    <a:pt x="440664" y="496900"/>
                  </a:lnTo>
                  <a:lnTo>
                    <a:pt x="479831" y="509892"/>
                  </a:lnTo>
                  <a:lnTo>
                    <a:pt x="526935" y="514223"/>
                  </a:lnTo>
                  <a:lnTo>
                    <a:pt x="573900" y="509892"/>
                  </a:lnTo>
                  <a:lnTo>
                    <a:pt x="612965" y="496900"/>
                  </a:lnTo>
                  <a:lnTo>
                    <a:pt x="644372" y="475195"/>
                  </a:lnTo>
                  <a:lnTo>
                    <a:pt x="668388" y="444766"/>
                  </a:lnTo>
                  <a:lnTo>
                    <a:pt x="685241" y="405599"/>
                  </a:lnTo>
                  <a:lnTo>
                    <a:pt x="695172" y="357644"/>
                  </a:lnTo>
                  <a:lnTo>
                    <a:pt x="698423" y="300888"/>
                  </a:lnTo>
                  <a:lnTo>
                    <a:pt x="698423" y="19570"/>
                  </a:lnTo>
                  <a:close/>
                </a:path>
                <a:path w="3895090" h="524510">
                  <a:moveTo>
                    <a:pt x="1137539" y="484657"/>
                  </a:moveTo>
                  <a:lnTo>
                    <a:pt x="1025220" y="314756"/>
                  </a:lnTo>
                  <a:lnTo>
                    <a:pt x="1033564" y="309689"/>
                  </a:lnTo>
                  <a:lnTo>
                    <a:pt x="1053858" y="297345"/>
                  </a:lnTo>
                  <a:lnTo>
                    <a:pt x="1060297" y="290106"/>
                  </a:lnTo>
                  <a:lnTo>
                    <a:pt x="1080135" y="267804"/>
                  </a:lnTo>
                  <a:lnTo>
                    <a:pt x="1098486" y="226593"/>
                  </a:lnTo>
                  <a:lnTo>
                    <a:pt x="1103376" y="174142"/>
                  </a:lnTo>
                  <a:lnTo>
                    <a:pt x="1091387" y="120307"/>
                  </a:lnTo>
                  <a:lnTo>
                    <a:pt x="1066723" y="71247"/>
                  </a:lnTo>
                  <a:lnTo>
                    <a:pt x="1034110" y="41948"/>
                  </a:lnTo>
                  <a:lnTo>
                    <a:pt x="994092" y="21869"/>
                  </a:lnTo>
                  <a:lnTo>
                    <a:pt x="987793" y="20193"/>
                  </a:lnTo>
                  <a:lnTo>
                    <a:pt x="987793" y="195453"/>
                  </a:lnTo>
                  <a:lnTo>
                    <a:pt x="978712" y="235305"/>
                  </a:lnTo>
                  <a:lnTo>
                    <a:pt x="955852" y="265963"/>
                  </a:lnTo>
                  <a:lnTo>
                    <a:pt x="924013" y="285038"/>
                  </a:lnTo>
                  <a:lnTo>
                    <a:pt x="887996" y="290106"/>
                  </a:lnTo>
                  <a:lnTo>
                    <a:pt x="887996" y="125145"/>
                  </a:lnTo>
                  <a:lnTo>
                    <a:pt x="912355" y="120307"/>
                  </a:lnTo>
                  <a:lnTo>
                    <a:pt x="945845" y="129222"/>
                  </a:lnTo>
                  <a:lnTo>
                    <a:pt x="975360" y="153670"/>
                  </a:lnTo>
                  <a:lnTo>
                    <a:pt x="987793" y="195453"/>
                  </a:lnTo>
                  <a:lnTo>
                    <a:pt x="987793" y="20193"/>
                  </a:lnTo>
                  <a:lnTo>
                    <a:pt x="949274" y="9918"/>
                  </a:lnTo>
                  <a:lnTo>
                    <a:pt x="902296" y="5003"/>
                  </a:lnTo>
                  <a:lnTo>
                    <a:pt x="855776" y="5994"/>
                  </a:lnTo>
                  <a:lnTo>
                    <a:pt x="812355" y="11823"/>
                  </a:lnTo>
                  <a:lnTo>
                    <a:pt x="774636" y="21374"/>
                  </a:lnTo>
                  <a:lnTo>
                    <a:pt x="774636" y="507530"/>
                  </a:lnTo>
                  <a:lnTo>
                    <a:pt x="887996" y="507530"/>
                  </a:lnTo>
                  <a:lnTo>
                    <a:pt x="887996" y="309689"/>
                  </a:lnTo>
                  <a:lnTo>
                    <a:pt x="889228" y="309689"/>
                  </a:lnTo>
                  <a:lnTo>
                    <a:pt x="1022731" y="524078"/>
                  </a:lnTo>
                  <a:lnTo>
                    <a:pt x="1137539" y="484657"/>
                  </a:lnTo>
                  <a:close/>
                </a:path>
                <a:path w="3895090" h="524510">
                  <a:moveTo>
                    <a:pt x="1531112" y="264388"/>
                  </a:moveTo>
                  <a:lnTo>
                    <a:pt x="1527873" y="212813"/>
                  </a:lnTo>
                  <a:lnTo>
                    <a:pt x="1518310" y="164896"/>
                  </a:lnTo>
                  <a:lnTo>
                    <a:pt x="1502587" y="121640"/>
                  </a:lnTo>
                  <a:lnTo>
                    <a:pt x="1501267" y="119354"/>
                  </a:lnTo>
                  <a:lnTo>
                    <a:pt x="1480883" y="84035"/>
                  </a:lnTo>
                  <a:lnTo>
                    <a:pt x="1453400" y="53060"/>
                  </a:lnTo>
                  <a:lnTo>
                    <a:pt x="1429054" y="35890"/>
                  </a:lnTo>
                  <a:lnTo>
                    <a:pt x="1429054" y="264388"/>
                  </a:lnTo>
                  <a:lnTo>
                    <a:pt x="1424076" y="317639"/>
                  </a:lnTo>
                  <a:lnTo>
                    <a:pt x="1408188" y="364121"/>
                  </a:lnTo>
                  <a:lnTo>
                    <a:pt x="1379994" y="397002"/>
                  </a:lnTo>
                  <a:lnTo>
                    <a:pt x="1338084" y="409473"/>
                  </a:lnTo>
                  <a:lnTo>
                    <a:pt x="1296047" y="397002"/>
                  </a:lnTo>
                  <a:lnTo>
                    <a:pt x="1267841" y="364121"/>
                  </a:lnTo>
                  <a:lnTo>
                    <a:pt x="1252004" y="317639"/>
                  </a:lnTo>
                  <a:lnTo>
                    <a:pt x="1247051" y="264388"/>
                  </a:lnTo>
                  <a:lnTo>
                    <a:pt x="1252004" y="211150"/>
                  </a:lnTo>
                  <a:lnTo>
                    <a:pt x="1267841" y="164693"/>
                  </a:lnTo>
                  <a:lnTo>
                    <a:pt x="1296047" y="131826"/>
                  </a:lnTo>
                  <a:lnTo>
                    <a:pt x="1338084" y="119354"/>
                  </a:lnTo>
                  <a:lnTo>
                    <a:pt x="1379994" y="131826"/>
                  </a:lnTo>
                  <a:lnTo>
                    <a:pt x="1408188" y="164693"/>
                  </a:lnTo>
                  <a:lnTo>
                    <a:pt x="1424076" y="211150"/>
                  </a:lnTo>
                  <a:lnTo>
                    <a:pt x="1429054" y="264388"/>
                  </a:lnTo>
                  <a:lnTo>
                    <a:pt x="1429054" y="35890"/>
                  </a:lnTo>
                  <a:lnTo>
                    <a:pt x="1420317" y="29718"/>
                  </a:lnTo>
                  <a:lnTo>
                    <a:pt x="1381823" y="14986"/>
                  </a:lnTo>
                  <a:lnTo>
                    <a:pt x="1338084" y="9855"/>
                  </a:lnTo>
                  <a:lnTo>
                    <a:pt x="1294358" y="14986"/>
                  </a:lnTo>
                  <a:lnTo>
                    <a:pt x="1255864" y="29718"/>
                  </a:lnTo>
                  <a:lnTo>
                    <a:pt x="1222768" y="53060"/>
                  </a:lnTo>
                  <a:lnTo>
                    <a:pt x="1195285" y="84035"/>
                  </a:lnTo>
                  <a:lnTo>
                    <a:pt x="1173581" y="121640"/>
                  </a:lnTo>
                  <a:lnTo>
                    <a:pt x="1157846" y="164896"/>
                  </a:lnTo>
                  <a:lnTo>
                    <a:pt x="1148270" y="212813"/>
                  </a:lnTo>
                  <a:lnTo>
                    <a:pt x="1145044" y="264388"/>
                  </a:lnTo>
                  <a:lnTo>
                    <a:pt x="1148270" y="315950"/>
                  </a:lnTo>
                  <a:lnTo>
                    <a:pt x="1157846" y="363842"/>
                  </a:lnTo>
                  <a:lnTo>
                    <a:pt x="1173581" y="407073"/>
                  </a:lnTo>
                  <a:lnTo>
                    <a:pt x="1195285" y="444652"/>
                  </a:lnTo>
                  <a:lnTo>
                    <a:pt x="1222768" y="475602"/>
                  </a:lnTo>
                  <a:lnTo>
                    <a:pt x="1255864" y="498932"/>
                  </a:lnTo>
                  <a:lnTo>
                    <a:pt x="1294358" y="513664"/>
                  </a:lnTo>
                  <a:lnTo>
                    <a:pt x="1338084" y="518782"/>
                  </a:lnTo>
                  <a:lnTo>
                    <a:pt x="1381823" y="513664"/>
                  </a:lnTo>
                  <a:lnTo>
                    <a:pt x="1420317" y="498932"/>
                  </a:lnTo>
                  <a:lnTo>
                    <a:pt x="1453400" y="475602"/>
                  </a:lnTo>
                  <a:lnTo>
                    <a:pt x="1480883" y="444652"/>
                  </a:lnTo>
                  <a:lnTo>
                    <a:pt x="1501190" y="409473"/>
                  </a:lnTo>
                  <a:lnTo>
                    <a:pt x="1502587" y="407073"/>
                  </a:lnTo>
                  <a:lnTo>
                    <a:pt x="1518310" y="363842"/>
                  </a:lnTo>
                  <a:lnTo>
                    <a:pt x="1527873" y="315950"/>
                  </a:lnTo>
                  <a:lnTo>
                    <a:pt x="1531112" y="264388"/>
                  </a:lnTo>
                  <a:close/>
                </a:path>
                <a:path w="3895090" h="524510">
                  <a:moveTo>
                    <a:pt x="2014524" y="506920"/>
                  </a:moveTo>
                  <a:lnTo>
                    <a:pt x="1995284" y="18808"/>
                  </a:lnTo>
                  <a:lnTo>
                    <a:pt x="1893493" y="18808"/>
                  </a:lnTo>
                  <a:lnTo>
                    <a:pt x="1794979" y="199707"/>
                  </a:lnTo>
                  <a:lnTo>
                    <a:pt x="1696339" y="18808"/>
                  </a:lnTo>
                  <a:lnTo>
                    <a:pt x="1594624" y="18808"/>
                  </a:lnTo>
                  <a:lnTo>
                    <a:pt x="1575320" y="506920"/>
                  </a:lnTo>
                  <a:lnTo>
                    <a:pt x="1686509" y="506920"/>
                  </a:lnTo>
                  <a:lnTo>
                    <a:pt x="1696339" y="252069"/>
                  </a:lnTo>
                  <a:lnTo>
                    <a:pt x="1794979" y="446138"/>
                  </a:lnTo>
                  <a:lnTo>
                    <a:pt x="1893493" y="252069"/>
                  </a:lnTo>
                  <a:lnTo>
                    <a:pt x="1903539" y="506920"/>
                  </a:lnTo>
                  <a:lnTo>
                    <a:pt x="2014524" y="506920"/>
                  </a:lnTo>
                  <a:close/>
                </a:path>
                <a:path w="3895090" h="524510">
                  <a:moveTo>
                    <a:pt x="2487104" y="506768"/>
                  </a:moveTo>
                  <a:lnTo>
                    <a:pt x="2467343" y="448233"/>
                  </a:lnTo>
                  <a:lnTo>
                    <a:pt x="2432862" y="346049"/>
                  </a:lnTo>
                  <a:lnTo>
                    <a:pt x="2368423" y="155079"/>
                  </a:lnTo>
                  <a:lnTo>
                    <a:pt x="2322817" y="19913"/>
                  </a:lnTo>
                  <a:lnTo>
                    <a:pt x="2319947" y="19913"/>
                  </a:lnTo>
                  <a:lnTo>
                    <a:pt x="2319947" y="346049"/>
                  </a:lnTo>
                  <a:lnTo>
                    <a:pt x="2208580" y="346049"/>
                  </a:lnTo>
                  <a:lnTo>
                    <a:pt x="2263914" y="155079"/>
                  </a:lnTo>
                  <a:lnTo>
                    <a:pt x="2265095" y="155079"/>
                  </a:lnTo>
                  <a:lnTo>
                    <a:pt x="2319947" y="346049"/>
                  </a:lnTo>
                  <a:lnTo>
                    <a:pt x="2319947" y="19913"/>
                  </a:lnTo>
                  <a:lnTo>
                    <a:pt x="2206802" y="19913"/>
                  </a:lnTo>
                  <a:lnTo>
                    <a:pt x="2042591" y="506768"/>
                  </a:lnTo>
                  <a:lnTo>
                    <a:pt x="2159952" y="506768"/>
                  </a:lnTo>
                  <a:lnTo>
                    <a:pt x="2178608" y="448233"/>
                  </a:lnTo>
                  <a:lnTo>
                    <a:pt x="2349322" y="448233"/>
                  </a:lnTo>
                  <a:lnTo>
                    <a:pt x="2367648" y="506768"/>
                  </a:lnTo>
                  <a:lnTo>
                    <a:pt x="2487104" y="506768"/>
                  </a:lnTo>
                  <a:close/>
                </a:path>
                <a:path w="3895090" h="524510">
                  <a:moveTo>
                    <a:pt x="2798305" y="62230"/>
                  </a:moveTo>
                  <a:lnTo>
                    <a:pt x="2766479" y="36322"/>
                  </a:lnTo>
                  <a:lnTo>
                    <a:pt x="2731719" y="16725"/>
                  </a:lnTo>
                  <a:lnTo>
                    <a:pt x="2694648" y="4330"/>
                  </a:lnTo>
                  <a:lnTo>
                    <a:pt x="2655951" y="0"/>
                  </a:lnTo>
                  <a:lnTo>
                    <a:pt x="2613393" y="4279"/>
                  </a:lnTo>
                  <a:lnTo>
                    <a:pt x="2574848" y="17183"/>
                  </a:lnTo>
                  <a:lnTo>
                    <a:pt x="2541968" y="38785"/>
                  </a:lnTo>
                  <a:lnTo>
                    <a:pt x="2516416" y="69126"/>
                  </a:lnTo>
                  <a:lnTo>
                    <a:pt x="2499868" y="108305"/>
                  </a:lnTo>
                  <a:lnTo>
                    <a:pt x="2493988" y="156375"/>
                  </a:lnTo>
                  <a:lnTo>
                    <a:pt x="2498077" y="190334"/>
                  </a:lnTo>
                  <a:lnTo>
                    <a:pt x="2523718" y="240004"/>
                  </a:lnTo>
                  <a:lnTo>
                    <a:pt x="2589720" y="292011"/>
                  </a:lnTo>
                  <a:lnTo>
                    <a:pt x="2635783" y="315531"/>
                  </a:lnTo>
                  <a:lnTo>
                    <a:pt x="2669616" y="337223"/>
                  </a:lnTo>
                  <a:lnTo>
                    <a:pt x="2682176" y="365874"/>
                  </a:lnTo>
                  <a:lnTo>
                    <a:pt x="2678607" y="384949"/>
                  </a:lnTo>
                  <a:lnTo>
                    <a:pt x="2669870" y="397637"/>
                  </a:lnTo>
                  <a:lnTo>
                    <a:pt x="2657208" y="404710"/>
                  </a:lnTo>
                  <a:lnTo>
                    <a:pt x="2641917" y="406895"/>
                  </a:lnTo>
                  <a:lnTo>
                    <a:pt x="2618663" y="402526"/>
                  </a:lnTo>
                  <a:lnTo>
                    <a:pt x="2596477" y="391274"/>
                  </a:lnTo>
                  <a:lnTo>
                    <a:pt x="2575801" y="375881"/>
                  </a:lnTo>
                  <a:lnTo>
                    <a:pt x="2557132" y="359117"/>
                  </a:lnTo>
                  <a:lnTo>
                    <a:pt x="2493416" y="449364"/>
                  </a:lnTo>
                  <a:lnTo>
                    <a:pt x="2525128" y="475246"/>
                  </a:lnTo>
                  <a:lnTo>
                    <a:pt x="2559875" y="494855"/>
                  </a:lnTo>
                  <a:lnTo>
                    <a:pt x="2596908" y="507288"/>
                  </a:lnTo>
                  <a:lnTo>
                    <a:pt x="2635504" y="511644"/>
                  </a:lnTo>
                  <a:lnTo>
                    <a:pt x="2678138" y="507352"/>
                  </a:lnTo>
                  <a:lnTo>
                    <a:pt x="2716733" y="494411"/>
                  </a:lnTo>
                  <a:lnTo>
                    <a:pt x="2749626" y="472782"/>
                  </a:lnTo>
                  <a:lnTo>
                    <a:pt x="2775166" y="442391"/>
                  </a:lnTo>
                  <a:lnTo>
                    <a:pt x="2791701" y="403161"/>
                  </a:lnTo>
                  <a:lnTo>
                    <a:pt x="2797581" y="355041"/>
                  </a:lnTo>
                  <a:lnTo>
                    <a:pt x="2794089" y="323519"/>
                  </a:lnTo>
                  <a:lnTo>
                    <a:pt x="2771724" y="276186"/>
                  </a:lnTo>
                  <a:lnTo>
                    <a:pt x="2706090" y="222008"/>
                  </a:lnTo>
                  <a:lnTo>
                    <a:pt x="2658160" y="197345"/>
                  </a:lnTo>
                  <a:lnTo>
                    <a:pt x="2622588" y="175158"/>
                  </a:lnTo>
                  <a:lnTo>
                    <a:pt x="2609253" y="145821"/>
                  </a:lnTo>
                  <a:lnTo>
                    <a:pt x="2612923" y="126720"/>
                  </a:lnTo>
                  <a:lnTo>
                    <a:pt x="2621711" y="114007"/>
                  </a:lnTo>
                  <a:lnTo>
                    <a:pt x="2634361" y="106921"/>
                  </a:lnTo>
                  <a:lnTo>
                    <a:pt x="2649690" y="104736"/>
                  </a:lnTo>
                  <a:lnTo>
                    <a:pt x="2672892" y="109080"/>
                  </a:lnTo>
                  <a:lnTo>
                    <a:pt x="2695130" y="120319"/>
                  </a:lnTo>
                  <a:lnTo>
                    <a:pt x="2715857" y="135699"/>
                  </a:lnTo>
                  <a:lnTo>
                    <a:pt x="2734538" y="152488"/>
                  </a:lnTo>
                  <a:lnTo>
                    <a:pt x="2798305" y="62230"/>
                  </a:lnTo>
                  <a:close/>
                </a:path>
                <a:path w="3895090" h="524510">
                  <a:moveTo>
                    <a:pt x="3152991" y="19342"/>
                  </a:moveTo>
                  <a:lnTo>
                    <a:pt x="2837370" y="19342"/>
                  </a:lnTo>
                  <a:lnTo>
                    <a:pt x="2825864" y="121399"/>
                  </a:lnTo>
                  <a:lnTo>
                    <a:pt x="2937332" y="121399"/>
                  </a:lnTo>
                  <a:lnTo>
                    <a:pt x="2937332" y="507276"/>
                  </a:lnTo>
                  <a:lnTo>
                    <a:pt x="3051391" y="507276"/>
                  </a:lnTo>
                  <a:lnTo>
                    <a:pt x="3051391" y="121399"/>
                  </a:lnTo>
                  <a:lnTo>
                    <a:pt x="3140951" y="121399"/>
                  </a:lnTo>
                  <a:lnTo>
                    <a:pt x="3152991" y="19342"/>
                  </a:lnTo>
                  <a:close/>
                </a:path>
                <a:path w="3895090" h="524510">
                  <a:moveTo>
                    <a:pt x="3474186" y="122593"/>
                  </a:moveTo>
                  <a:lnTo>
                    <a:pt x="3467455" y="19418"/>
                  </a:lnTo>
                  <a:lnTo>
                    <a:pt x="3197453" y="19418"/>
                  </a:lnTo>
                  <a:lnTo>
                    <a:pt x="3197453" y="507161"/>
                  </a:lnTo>
                  <a:lnTo>
                    <a:pt x="3460204" y="507161"/>
                  </a:lnTo>
                  <a:lnTo>
                    <a:pt x="3473818" y="404139"/>
                  </a:lnTo>
                  <a:lnTo>
                    <a:pt x="3309912" y="404139"/>
                  </a:lnTo>
                  <a:lnTo>
                    <a:pt x="3309912" y="310007"/>
                  </a:lnTo>
                  <a:lnTo>
                    <a:pt x="3454450" y="310007"/>
                  </a:lnTo>
                  <a:lnTo>
                    <a:pt x="3454450" y="207175"/>
                  </a:lnTo>
                  <a:lnTo>
                    <a:pt x="3309912" y="207175"/>
                  </a:lnTo>
                  <a:lnTo>
                    <a:pt x="3309912" y="122593"/>
                  </a:lnTo>
                  <a:lnTo>
                    <a:pt x="3474186" y="122593"/>
                  </a:lnTo>
                  <a:close/>
                </a:path>
                <a:path w="3895090" h="524510">
                  <a:moveTo>
                    <a:pt x="3894734" y="484657"/>
                  </a:moveTo>
                  <a:lnTo>
                    <a:pt x="3782441" y="314756"/>
                  </a:lnTo>
                  <a:lnTo>
                    <a:pt x="3790785" y="309689"/>
                  </a:lnTo>
                  <a:lnTo>
                    <a:pt x="3811117" y="297345"/>
                  </a:lnTo>
                  <a:lnTo>
                    <a:pt x="3817556" y="290106"/>
                  </a:lnTo>
                  <a:lnTo>
                    <a:pt x="3837406" y="267804"/>
                  </a:lnTo>
                  <a:lnTo>
                    <a:pt x="3855770" y="226593"/>
                  </a:lnTo>
                  <a:lnTo>
                    <a:pt x="3860673" y="174142"/>
                  </a:lnTo>
                  <a:lnTo>
                    <a:pt x="3848658" y="120307"/>
                  </a:lnTo>
                  <a:lnTo>
                    <a:pt x="3823957" y="71247"/>
                  </a:lnTo>
                  <a:lnTo>
                    <a:pt x="3791331" y="41948"/>
                  </a:lnTo>
                  <a:lnTo>
                    <a:pt x="3751300" y="21869"/>
                  </a:lnTo>
                  <a:lnTo>
                    <a:pt x="3745128" y="20231"/>
                  </a:lnTo>
                  <a:lnTo>
                    <a:pt x="3745128" y="195453"/>
                  </a:lnTo>
                  <a:lnTo>
                    <a:pt x="3736035" y="235305"/>
                  </a:lnTo>
                  <a:lnTo>
                    <a:pt x="3713175" y="265963"/>
                  </a:lnTo>
                  <a:lnTo>
                    <a:pt x="3681323" y="285038"/>
                  </a:lnTo>
                  <a:lnTo>
                    <a:pt x="3645293" y="290106"/>
                  </a:lnTo>
                  <a:lnTo>
                    <a:pt x="3645293" y="125145"/>
                  </a:lnTo>
                  <a:lnTo>
                    <a:pt x="3669588" y="120307"/>
                  </a:lnTo>
                  <a:lnTo>
                    <a:pt x="3703116" y="129222"/>
                  </a:lnTo>
                  <a:lnTo>
                    <a:pt x="3732695" y="153670"/>
                  </a:lnTo>
                  <a:lnTo>
                    <a:pt x="3745128" y="195453"/>
                  </a:lnTo>
                  <a:lnTo>
                    <a:pt x="3745128" y="20231"/>
                  </a:lnTo>
                  <a:lnTo>
                    <a:pt x="3706495" y="9918"/>
                  </a:lnTo>
                  <a:lnTo>
                    <a:pt x="3659543" y="5003"/>
                  </a:lnTo>
                  <a:lnTo>
                    <a:pt x="3613048" y="5994"/>
                  </a:lnTo>
                  <a:lnTo>
                    <a:pt x="3569652" y="11823"/>
                  </a:lnTo>
                  <a:lnTo>
                    <a:pt x="3531959" y="21374"/>
                  </a:lnTo>
                  <a:lnTo>
                    <a:pt x="3531959" y="507530"/>
                  </a:lnTo>
                  <a:lnTo>
                    <a:pt x="3645293" y="507530"/>
                  </a:lnTo>
                  <a:lnTo>
                    <a:pt x="3645293" y="309689"/>
                  </a:lnTo>
                  <a:lnTo>
                    <a:pt x="3646589" y="309689"/>
                  </a:lnTo>
                  <a:lnTo>
                    <a:pt x="3779990" y="524078"/>
                  </a:lnTo>
                  <a:lnTo>
                    <a:pt x="3894734" y="484657"/>
                  </a:lnTo>
                  <a:close/>
                </a:path>
              </a:pathLst>
            </a:custGeom>
            <a:solidFill>
              <a:srgbClr val="164194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prstClr val="black"/>
                </a:solidFill>
              </a:endParaRPr>
            </a:p>
          </p:txBody>
        </p:sp>
      </p:grpSp>
      <p:pic>
        <p:nvPicPr>
          <p:cNvPr id="18" name="object 13">
            <a:extLst>
              <a:ext uri="{FF2B5EF4-FFF2-40B4-BE49-F238E27FC236}">
                <a16:creationId xmlns:a16="http://schemas.microsoft.com/office/drawing/2014/main" id="{64DFE284-6C96-F5D0-888E-9D5824EF16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4078211"/>
            <a:ext cx="6837443" cy="27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807640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207620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260552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2141142832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725104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86147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62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888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95883452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/>
                </a:solidFill>
              </a:rPr>
              <a:pPr/>
              <a:t>‹N°›</a:t>
            </a:fld>
            <a:endParaRPr lang="fr-FR">
              <a:solidFill>
                <a:prstClr val="black"/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9352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2355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13/10/2023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873900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7793206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89565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02781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46276"/>
          </a:xfrm>
          <a:prstGeom prst="rect">
            <a:avLst/>
          </a:prstGeom>
        </p:spPr>
      </p:pic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735847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226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6049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42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2111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5813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72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2648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8811568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8774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908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43751"/>
            <a:ext cx="10515600" cy="714375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094106"/>
            <a:ext cx="10515600" cy="503940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accent5">
                    <a:lumMod val="75000"/>
                  </a:schemeClr>
                </a:solidFill>
              </a:defRPr>
            </a:lvl1pPr>
            <a:lvl2pPr>
              <a:defRPr sz="1800" b="0">
                <a:solidFill>
                  <a:schemeClr val="accent5">
                    <a:lumMod val="75000"/>
                  </a:schemeClr>
                </a:solidFill>
              </a:defRPr>
            </a:lvl2pPr>
            <a:lvl3pPr>
              <a:defRPr sz="1600">
                <a:solidFill>
                  <a:schemeClr val="accent5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5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5">
                    <a:lumMod val="75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18597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8985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111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084966"/>
            <a:ext cx="5181600" cy="505550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Connecteur droit 6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11825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23825"/>
            <a:ext cx="10515600" cy="68897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fr-FR" dirty="0"/>
              <a:t>Titre</a:t>
            </a:r>
          </a:p>
        </p:txBody>
      </p:sp>
      <p:sp>
        <p:nvSpPr>
          <p:cNvPr id="8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5" name="Connecteur droit 4"/>
          <p:cNvCxnSpPr/>
          <p:nvPr userDrawn="1"/>
        </p:nvCxnSpPr>
        <p:spPr>
          <a:xfrm>
            <a:off x="0" y="942533"/>
            <a:ext cx="12192000" cy="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460616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56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22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6671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1004" y="228600"/>
            <a:ext cx="2408129" cy="1450974"/>
          </a:xfrm>
          <a:prstGeom prst="rect">
            <a:avLst/>
          </a:prstGeom>
        </p:spPr>
      </p:pic>
      <p:sp>
        <p:nvSpPr>
          <p:cNvPr id="8" name="Espace réservé du texte 15"/>
          <p:cNvSpPr>
            <a:spLocks noGrp="1"/>
          </p:cNvSpPr>
          <p:nvPr>
            <p:ph type="body" sz="quarter" idx="12" hasCustomPrompt="1"/>
          </p:nvPr>
        </p:nvSpPr>
        <p:spPr>
          <a:xfrm>
            <a:off x="140648" y="283368"/>
            <a:ext cx="2222500" cy="3810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Date</a:t>
            </a:r>
          </a:p>
        </p:txBody>
      </p:sp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7115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13/10/2023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276998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">
  <p:cSld name="3_Titre et contenu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oogle Shape;3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158767" y="6282904"/>
            <a:ext cx="1968500" cy="492982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3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37" name="Google Shape;37;p3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38" name="Google Shape;38;p3"/>
          <p:cNvPicPr preferRelativeResize="0"/>
          <p:nvPr/>
        </p:nvPicPr>
        <p:blipFill rotWithShape="1">
          <a:blip r:embed="rId3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58343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re et contenu 5">
  <p:cSld name="Titre et contenu 5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9"/>
          <p:cNvSpPr txBox="1">
            <a:spLocks noGrp="1"/>
          </p:cNvSpPr>
          <p:nvPr>
            <p:ph type="title"/>
          </p:nvPr>
        </p:nvSpPr>
        <p:spPr>
          <a:xfrm>
            <a:off x="838200" y="143751"/>
            <a:ext cx="10515600" cy="7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F5496"/>
              </a:buClr>
              <a:buSzPts val="2800"/>
              <a:buFont typeface="Arial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64" name="Google Shape;64;p9"/>
          <p:cNvCxnSpPr/>
          <p:nvPr/>
        </p:nvCxnSpPr>
        <p:spPr>
          <a:xfrm>
            <a:off x="0" y="790133"/>
            <a:ext cx="11409300" cy="25500"/>
          </a:xfrm>
          <a:prstGeom prst="straightConnector1">
            <a:avLst/>
          </a:prstGeom>
          <a:noFill/>
          <a:ln w="28575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65" name="Google Shape;65;p9"/>
          <p:cNvPicPr preferRelativeResize="0"/>
          <p:nvPr/>
        </p:nvPicPr>
        <p:blipFill rotWithShape="1">
          <a:blip r:embed="rId2">
            <a:alphaModFix/>
          </a:blip>
          <a:srcRect t="2489" b="2489"/>
          <a:stretch/>
        </p:blipFill>
        <p:spPr>
          <a:xfrm>
            <a:off x="11353799" y="233049"/>
            <a:ext cx="773477" cy="863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101024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19969710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3485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/>
                </a:solidFill>
              </a:rPr>
              <a:pPr/>
              <a:t>13/10/2023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28666847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0476" cy="6099142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TITRE DE LA PRÉSENTATION</a:t>
            </a:r>
          </a:p>
        </p:txBody>
      </p:sp>
      <p:sp>
        <p:nvSpPr>
          <p:cNvPr id="10" name="Espace réservé du texte 13"/>
          <p:cNvSpPr>
            <a:spLocks noGrp="1"/>
          </p:cNvSpPr>
          <p:nvPr>
            <p:ph type="body" sz="quarter" idx="11" hasCustomPrompt="1"/>
          </p:nvPr>
        </p:nvSpPr>
        <p:spPr>
          <a:xfrm>
            <a:off x="2889724" y="3948272"/>
            <a:ext cx="6483350" cy="103187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5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5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</a:lstStyle>
          <a:p>
            <a:r>
              <a:rPr lang="en-US" sz="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SOUS-TITRE DE LA PRÉSENTATION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72968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6102454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516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-1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85369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3604524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539664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5168277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8652623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38196820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0673681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145C5-A1F1-4FEC-8D2F-F66658B607E8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1C6F9-BF2C-4C95-BC2D-70DE7ED9FBCF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018306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608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7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82EE54D0-1A62-4A89-80A2-9E801B08C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3DCE29D-A82C-4960-A560-31079A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63893AD-4CA9-41D2-BC74-464FA85A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9DC66E-5F12-44D2-B003-67D5A10C7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70910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059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13935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4140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31454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03367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814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953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8757873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84347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431680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783627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2499101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ection 2_vid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rgbClr val="FEC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5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N°2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7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2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50" cy="6214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8038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580400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608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46505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4097831186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24" y="0"/>
            <a:ext cx="12188952" cy="6165130"/>
          </a:xfrm>
          <a:prstGeom prst="rect">
            <a:avLst/>
          </a:prstGeom>
        </p:spPr>
      </p:pic>
      <p:sp>
        <p:nvSpPr>
          <p:cNvPr id="9" name="Espace réservé du texte 10"/>
          <p:cNvSpPr>
            <a:spLocks noGrp="1"/>
          </p:cNvSpPr>
          <p:nvPr>
            <p:ph type="body" sz="quarter" idx="10" hasCustomPrompt="1"/>
          </p:nvPr>
        </p:nvSpPr>
        <p:spPr>
          <a:xfrm>
            <a:off x="2888697" y="2051050"/>
            <a:ext cx="6484377" cy="142309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3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Merci !</a:t>
            </a:r>
          </a:p>
        </p:txBody>
      </p:sp>
    </p:spTree>
    <p:extLst>
      <p:ext uri="{BB962C8B-B14F-4D97-AF65-F5344CB8AC3E}">
        <p14:creationId xmlns:p14="http://schemas.microsoft.com/office/powerpoint/2010/main" val="186589065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9754746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itr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0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4430238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392" y="1308944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3392" y="2132856"/>
            <a:ext cx="5157787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955804" y="1308944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955804" y="2132856"/>
            <a:ext cx="5183188" cy="3684588"/>
          </a:xfrm>
        </p:spPr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12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92915393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07794829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7" name="Espace réservé du texte 8"/>
          <p:cNvSpPr>
            <a:spLocks noGrp="1"/>
          </p:cNvSpPr>
          <p:nvPr>
            <p:ph type="body" sz="quarter" idx="13"/>
          </p:nvPr>
        </p:nvSpPr>
        <p:spPr>
          <a:xfrm>
            <a:off x="476250" y="99646"/>
            <a:ext cx="3746500" cy="377026"/>
          </a:xfrm>
          <a:noFill/>
        </p:spPr>
        <p:txBody>
          <a:bodyPr vert="horz" lIns="91440" tIns="45720" rIns="91440" bIns="45720" rtlCol="0" anchor="ctr">
            <a:spAutoFit/>
          </a:bodyPr>
          <a:lstStyle>
            <a:lvl1pPr>
              <a:defRPr lang="fr-FR" sz="2000" b="1" smtClean="0">
                <a:solidFill>
                  <a:prstClr val="black">
                    <a:lumMod val="65000"/>
                    <a:lumOff val="35000"/>
                  </a:prstClr>
                </a:solidFill>
                <a:latin typeface="Bebas Neue" panose="020B0606020202050201"/>
                <a:ea typeface="+mj-ea"/>
                <a:cs typeface="+mj-cs"/>
              </a:defRPr>
            </a:lvl1pPr>
            <a:lvl2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>
              <a:defRPr lang="fr-FR" smtClean="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>
              <a:defRPr lang="fr-FR">
                <a:solidFill>
                  <a:schemeClr val="tx1"/>
                </a:solidFill>
                <a:latin typeface="Calibri" panose="020F0502020204030204" pitchFamily="34" charset="0"/>
              </a:defRPr>
            </a:lvl5pPr>
          </a:lstStyle>
          <a:p>
            <a:pPr marL="0" lvl="0" indent="0" fontAlgn="auto">
              <a:spcBef>
                <a:spcPct val="0"/>
              </a:spcBef>
              <a:spcAft>
                <a:spcPts val="0"/>
              </a:spcAft>
              <a:buNone/>
            </a:pPr>
            <a:r>
              <a:rPr lang="fr-FR" dirty="0"/>
              <a:t>Modifiez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4275159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31" y="0"/>
            <a:ext cx="12187937" cy="6136849"/>
          </a:xfrm>
          <a:prstGeom prst="rect">
            <a:avLst/>
          </a:prstGeom>
        </p:spPr>
      </p:pic>
      <p:sp>
        <p:nvSpPr>
          <p:cNvPr id="3" name="Espace réservé du numéro de diapositive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Titre 1"/>
          <p:cNvSpPr>
            <a:spLocks noGrp="1"/>
          </p:cNvSpPr>
          <p:nvPr>
            <p:ph type="title" hasCustomPrompt="1"/>
          </p:nvPr>
        </p:nvSpPr>
        <p:spPr>
          <a:xfrm>
            <a:off x="1529859" y="2527910"/>
            <a:ext cx="9132282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1938052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57"/>
            <a:ext cx="12192000" cy="6857143"/>
          </a:xfrm>
          <a:prstGeom prst="rect">
            <a:avLst/>
          </a:prstGeom>
        </p:spPr>
      </p:pic>
      <p:sp>
        <p:nvSpPr>
          <p:cNvPr id="4" name="Titre 3"/>
          <p:cNvSpPr txBox="1">
            <a:spLocks/>
          </p:cNvSpPr>
          <p:nvPr userDrawn="1"/>
        </p:nvSpPr>
        <p:spPr>
          <a:xfrm>
            <a:off x="35823" y="2204864"/>
            <a:ext cx="12192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Bebas Neue" panose="020B0606020202050201" charset="0"/>
                <a:ea typeface="+mj-ea"/>
                <a:cs typeface="+mj-cs"/>
              </a:defRPr>
            </a:lvl1pPr>
          </a:lstStyle>
          <a:p>
            <a:endParaRPr lang="fr-FR" sz="11500" dirty="0">
              <a:solidFill>
                <a:prstClr val="white"/>
              </a:solidFill>
            </a:endParaRPr>
          </a:p>
        </p:txBody>
      </p:sp>
      <p:sp>
        <p:nvSpPr>
          <p:cNvPr id="5" name="object 76"/>
          <p:cNvSpPr txBox="1"/>
          <p:nvPr userDrawn="1"/>
        </p:nvSpPr>
        <p:spPr>
          <a:xfrm>
            <a:off x="-24680" y="4398369"/>
            <a:ext cx="12192000" cy="1359346"/>
          </a:xfrm>
          <a:prstGeom prst="rect">
            <a:avLst/>
          </a:prstGeom>
        </p:spPr>
        <p:txBody>
          <a:bodyPr vert="horz" wrap="square" lIns="0" tIns="12700" rIns="0" bIns="0" rtlCol="0" anchor="ctr">
            <a:spAutoFit/>
          </a:bodyPr>
          <a:lstStyle/>
          <a:p>
            <a:pPr marL="12700" algn="ctr">
              <a:lnSpc>
                <a:spcPts val="6000"/>
              </a:lnSpc>
            </a:pPr>
            <a:r>
              <a:rPr lang="fr-FR" sz="20000" b="1" dirty="0">
                <a:solidFill>
                  <a:srgbClr val="FFDD00"/>
                </a:solidFill>
                <a:latin typeface="Bebas Neue Bold" panose="020B0606020202050201" pitchFamily="34" charset="0"/>
                <a:cs typeface="Bebas Neue"/>
              </a:rPr>
              <a:t> </a:t>
            </a:r>
            <a:endParaRPr sz="20000" dirty="0">
              <a:solidFill>
                <a:prstClr val="black"/>
              </a:solidFill>
              <a:latin typeface="Bebas Neue Bold" panose="020B0606020202050201" pitchFamily="34" charset="0"/>
              <a:cs typeface="Bebas Neue"/>
            </a:endParaRPr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>
          <a:xfrm>
            <a:off x="838796" y="2774168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  <a:latin typeface="Bebas Neue" panose="020B0606020202050201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13961877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4_Section 1_bleu_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0249138" cy="620283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N°1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4" name="Imag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6350" y="0"/>
            <a:ext cx="4565649" cy="621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36971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05455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ersonne, debout, posant&#10;&#10;Description générée automatiquement">
            <a:extLst>
              <a:ext uri="{FF2B5EF4-FFF2-40B4-BE49-F238E27FC236}">
                <a16:creationId xmlns:a16="http://schemas.microsoft.com/office/drawing/2014/main" id="{43FB7AA5-1C5F-4667-BCE0-F3A4D8AB66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A73C422-2A96-42BB-9D3B-D5F554D78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A8808A3-D665-44E2-B3C6-6BE41C197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4A7698-2AE3-4F6E-8396-3521540946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505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HISTOR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FD03730C-7C11-4DCC-8E11-1B3F9AE474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ED2A79BB-924D-4BE8-A7A5-2462D66AC88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Image 44">
            <a:extLst>
              <a:ext uri="{FF2B5EF4-FFF2-40B4-BE49-F238E27FC236}">
                <a16:creationId xmlns:a16="http://schemas.microsoft.com/office/drawing/2014/main" id="{CA5EEA45-E345-4701-AD70-3EBE802CD0A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6179" y="2657919"/>
            <a:ext cx="2161036" cy="2161036"/>
          </a:xfrm>
          <a:prstGeom prst="rect">
            <a:avLst/>
          </a:prstGeom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A55FDA3B-A1C9-41A8-8A3D-53FB8F01C2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9190" y="1670793"/>
            <a:ext cx="2161036" cy="2161036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B6EF333A-F3A0-40EA-9DB2-68DE5DAB9E8F}"/>
              </a:ext>
            </a:extLst>
          </p:cNvPr>
          <p:cNvSpPr/>
          <p:nvPr userDrawn="1"/>
        </p:nvSpPr>
        <p:spPr>
          <a:xfrm>
            <a:off x="9872518" y="2384408"/>
            <a:ext cx="1966192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12ED1E3-8D46-47B5-AF6F-9BB16FC7D567}"/>
              </a:ext>
            </a:extLst>
          </p:cNvPr>
          <p:cNvSpPr/>
          <p:nvPr userDrawn="1"/>
        </p:nvSpPr>
        <p:spPr>
          <a:xfrm>
            <a:off x="9879405" y="2140527"/>
            <a:ext cx="1612941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7CD0EEE-0A49-4A93-8C5C-11CB7F405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34E147D-7F9B-46E0-85B7-D89C81798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E3A44A3-4DEF-45B2-9134-D6084BAA8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0BACD55-BC8A-4841-82EF-B03170A14B4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4023" y="285724"/>
            <a:ext cx="826135" cy="1096826"/>
          </a:xfrm>
          <a:prstGeom prst="rect">
            <a:avLst/>
          </a:prstGeom>
        </p:spPr>
      </p:pic>
      <p:sp>
        <p:nvSpPr>
          <p:cNvPr id="28" name="object 24">
            <a:extLst>
              <a:ext uri="{FF2B5EF4-FFF2-40B4-BE49-F238E27FC236}">
                <a16:creationId xmlns:a16="http://schemas.microsoft.com/office/drawing/2014/main" id="{FB8BBE5B-CAFC-4B57-AAFD-2FF9EDFD010E}"/>
              </a:ext>
            </a:extLst>
          </p:cNvPr>
          <p:cNvSpPr txBox="1"/>
          <p:nvPr userDrawn="1"/>
        </p:nvSpPr>
        <p:spPr>
          <a:xfrm>
            <a:off x="1131899" y="4039279"/>
            <a:ext cx="1464913" cy="1556195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2022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Euromaster s’engage comme enseigne responsable.</a:t>
            </a:r>
          </a:p>
          <a:p>
            <a:pPr marL="12700">
              <a:spcBef>
                <a:spcPts val="120"/>
              </a:spcBef>
            </a:pP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Plus de 450 centres dont 150  franchisés.</a:t>
            </a:r>
          </a:p>
          <a:p>
            <a:pPr marL="12700">
              <a:spcBef>
                <a:spcPts val="120"/>
              </a:spcBef>
            </a:pPr>
            <a:endParaRPr lang="fr-FR" sz="1100" b="1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20"/>
              </a:spcBef>
            </a:pPr>
            <a:r>
              <a:rPr lang="fr-FR" sz="1100" b="1" spc="1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9" name="object 25">
            <a:extLst>
              <a:ext uri="{FF2B5EF4-FFF2-40B4-BE49-F238E27FC236}">
                <a16:creationId xmlns:a16="http://schemas.microsoft.com/office/drawing/2014/main" id="{0F3D82F9-2D8C-4F82-9484-6D819ABED311}"/>
              </a:ext>
            </a:extLst>
          </p:cNvPr>
          <p:cNvSpPr txBox="1"/>
          <p:nvPr userDrawn="1"/>
        </p:nvSpPr>
        <p:spPr>
          <a:xfrm>
            <a:off x="5385099" y="4039279"/>
            <a:ext cx="1982192" cy="1186863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2016</a:t>
            </a:r>
          </a:p>
          <a:p>
            <a:pPr marL="27305" marR="217170">
              <a:spcBef>
                <a:spcPts val="120"/>
              </a:spcBef>
            </a:pP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Digitalisation de nos offres et nos services</a:t>
            </a:r>
          </a:p>
          <a:p>
            <a:pPr marL="27305" marR="21717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accessibles via nos sites businesspro.euromaster.fr et euromaster.fr 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0" name="object 26">
            <a:extLst>
              <a:ext uri="{FF2B5EF4-FFF2-40B4-BE49-F238E27FC236}">
                <a16:creationId xmlns:a16="http://schemas.microsoft.com/office/drawing/2014/main" id="{1B6B87C0-024A-423F-933E-C7B032AA8BDE}"/>
              </a:ext>
            </a:extLst>
          </p:cNvPr>
          <p:cNvSpPr txBox="1"/>
          <p:nvPr userDrawn="1"/>
        </p:nvSpPr>
        <p:spPr>
          <a:xfrm>
            <a:off x="1119600" y="2301157"/>
            <a:ext cx="1576705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1992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38100">
              <a:lnSpc>
                <a:spcPts val="1310"/>
              </a:lnSpc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Mise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aux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couleurs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975" baseline="29914" dirty="0">
                <a:solidFill>
                  <a:srgbClr val="393C8C"/>
                </a:solidFill>
                <a:latin typeface="Arial"/>
                <a:cs typeface="Arial"/>
              </a:rPr>
              <a:t>er</a:t>
            </a:r>
            <a:r>
              <a:rPr sz="975" spc="127" baseline="29914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100" spc="-8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Albertville</a:t>
            </a:r>
            <a:r>
              <a:rPr sz="11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lors</a:t>
            </a:r>
            <a:r>
              <a:rPr sz="110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J.O.</a:t>
            </a:r>
            <a:endParaRPr lang="fr-FR" sz="1100" spc="-2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38100" marR="30480" indent="-635"/>
            <a:r>
              <a:rPr lang="fr-FR" sz="1100" b="1" spc="-20" dirty="0">
                <a:solidFill>
                  <a:srgbClr val="393C8C"/>
                </a:solidFill>
                <a:latin typeface="Arial"/>
                <a:cs typeface="Arial"/>
              </a:rPr>
              <a:t>Filiale 100% du groupe MICHELIN</a:t>
            </a:r>
            <a:r>
              <a:rPr lang="fr-FR" sz="1100" spc="-2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38100" marR="30480" indent="-635"/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1" name="object 28">
            <a:extLst>
              <a:ext uri="{FF2B5EF4-FFF2-40B4-BE49-F238E27FC236}">
                <a16:creationId xmlns:a16="http://schemas.microsoft.com/office/drawing/2014/main" id="{C4F9BBD4-E760-4BCC-81B7-1B1F35972E6D}"/>
              </a:ext>
            </a:extLst>
          </p:cNvPr>
          <p:cNvSpPr txBox="1"/>
          <p:nvPr userDrawn="1"/>
        </p:nvSpPr>
        <p:spPr>
          <a:xfrm>
            <a:off x="3216891" y="4039279"/>
            <a:ext cx="1607820" cy="1010919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2020</a:t>
            </a:r>
          </a:p>
          <a:p>
            <a:pPr marL="12700" marR="5080">
              <a:spcBef>
                <a:spcPts val="12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1/3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b="1" spc="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b="1" spc="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25" dirty="0">
                <a:solidFill>
                  <a:srgbClr val="393C8C"/>
                </a:solidFill>
                <a:latin typeface="Arial"/>
                <a:cs typeface="Arial"/>
              </a:rPr>
              <a:t>est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composé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130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points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vente.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2" name="object 29">
            <a:extLst>
              <a:ext uri="{FF2B5EF4-FFF2-40B4-BE49-F238E27FC236}">
                <a16:creationId xmlns:a16="http://schemas.microsoft.com/office/drawing/2014/main" id="{F2C93697-A72B-4E6D-8AAE-90E50C32A8C3}"/>
              </a:ext>
            </a:extLst>
          </p:cNvPr>
          <p:cNvSpPr txBox="1"/>
          <p:nvPr userDrawn="1"/>
        </p:nvSpPr>
        <p:spPr>
          <a:xfrm>
            <a:off x="7531018" y="4039279"/>
            <a:ext cx="1823720" cy="135614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>
              <a:spcBef>
                <a:spcPts val="295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2012</a:t>
            </a:r>
          </a:p>
          <a:p>
            <a:pPr marL="12700" marR="5080">
              <a:spcBef>
                <a:spcPts val="120"/>
              </a:spcBef>
            </a:pPr>
            <a:r>
              <a:rPr lang="fr-FR" sz="1100" spc="-10" dirty="0">
                <a:solidFill>
                  <a:srgbClr val="393C8C"/>
                </a:solidFill>
                <a:latin typeface="Arial"/>
                <a:cs typeface="Arial"/>
              </a:rPr>
              <a:t>Euromaster élargit son offre en proposant dans l’ensemble de ses centres de service</a:t>
            </a:r>
            <a:r>
              <a:rPr lang="fr-FR" sz="1100" b="1" spc="-10" dirty="0">
                <a:solidFill>
                  <a:srgbClr val="393C8C"/>
                </a:solidFill>
                <a:latin typeface="Arial"/>
                <a:cs typeface="Arial"/>
              </a:rPr>
              <a:t> l’Entretien Courant des véhicules.</a:t>
            </a:r>
          </a:p>
          <a:p>
            <a:pPr marL="12700" marR="5080">
              <a:spcBef>
                <a:spcPts val="120"/>
              </a:spcBef>
            </a:pPr>
            <a:endParaRPr lang="fr-FR"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3" name="object 30">
            <a:extLst>
              <a:ext uri="{FF2B5EF4-FFF2-40B4-BE49-F238E27FC236}">
                <a16:creationId xmlns:a16="http://schemas.microsoft.com/office/drawing/2014/main" id="{EE86A6C5-6715-4937-8CCB-EC7A78A8B7C8}"/>
              </a:ext>
            </a:extLst>
          </p:cNvPr>
          <p:cNvSpPr txBox="1"/>
          <p:nvPr userDrawn="1"/>
        </p:nvSpPr>
        <p:spPr>
          <a:xfrm>
            <a:off x="5443092" y="2301157"/>
            <a:ext cx="1424940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2008</a:t>
            </a:r>
          </a:p>
          <a:p>
            <a:pPr marL="12700">
              <a:lnSpc>
                <a:spcPts val="1310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Ouverture</a:t>
            </a:r>
            <a:r>
              <a:rPr sz="1100" spc="-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1er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centre</a:t>
            </a:r>
            <a:r>
              <a:rPr sz="1100" b="1" spc="5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Franchisé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/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sz="110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France.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4" name="object 33">
            <a:extLst>
              <a:ext uri="{FF2B5EF4-FFF2-40B4-BE49-F238E27FC236}">
                <a16:creationId xmlns:a16="http://schemas.microsoft.com/office/drawing/2014/main" id="{68B33C23-2246-4CCC-BF97-58C5EECDAFD0}"/>
              </a:ext>
            </a:extLst>
          </p:cNvPr>
          <p:cNvSpPr txBox="1"/>
          <p:nvPr userDrawn="1"/>
        </p:nvSpPr>
        <p:spPr>
          <a:xfrm>
            <a:off x="7543817" y="2301157"/>
            <a:ext cx="1356995" cy="632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</a:rPr>
              <a:t>2011</a:t>
            </a:r>
          </a:p>
          <a:p>
            <a:pPr marL="12700" marR="5080">
              <a:lnSpc>
                <a:spcPts val="1320"/>
              </a:lnSpc>
              <a:spcBef>
                <a:spcPts val="30"/>
              </a:spcBef>
            </a:pP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100" b="1" dirty="0">
                <a:solidFill>
                  <a:srgbClr val="393C8C"/>
                </a:solidFill>
                <a:latin typeface="Arial"/>
                <a:cs typeface="Arial"/>
              </a:rPr>
              <a:t>350</a:t>
            </a:r>
            <a:r>
              <a:rPr sz="1100" b="1" spc="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centres </a:t>
            </a:r>
            <a:r>
              <a:rPr sz="11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100" b="1" spc="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service.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5" name="object 34">
            <a:extLst>
              <a:ext uri="{FF2B5EF4-FFF2-40B4-BE49-F238E27FC236}">
                <a16:creationId xmlns:a16="http://schemas.microsoft.com/office/drawing/2014/main" id="{3667B83E-53A4-4272-8050-B432037E71AF}"/>
              </a:ext>
            </a:extLst>
          </p:cNvPr>
          <p:cNvSpPr txBox="1"/>
          <p:nvPr userDrawn="1"/>
        </p:nvSpPr>
        <p:spPr>
          <a:xfrm>
            <a:off x="3271547" y="2301157"/>
            <a:ext cx="1146175" cy="800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150"/>
              </a:lnSpc>
              <a:spcBef>
                <a:spcPts val="100"/>
              </a:spcBef>
            </a:pPr>
            <a:r>
              <a:rPr b="1" spc="-20" dirty="0">
                <a:solidFill>
                  <a:srgbClr val="393C8C"/>
                </a:solidFill>
                <a:latin typeface="Arial Narrow" panose="020B0606020202030204" pitchFamily="34" charset="0"/>
                <a:cs typeface="Bebas Neue Pro"/>
              </a:rPr>
              <a:t>2003</a:t>
            </a:r>
            <a:endParaRPr dirty="0">
              <a:solidFill>
                <a:prstClr val="black"/>
              </a:solidFill>
              <a:latin typeface="Arial Narrow" panose="020B0606020202030204" pitchFamily="34" charset="0"/>
              <a:cs typeface="Bebas Neue Pro"/>
            </a:endParaRPr>
          </a:p>
          <a:p>
            <a:pPr marL="12700" marR="274320">
              <a:lnSpc>
                <a:spcPts val="1320"/>
              </a:lnSpc>
              <a:spcBef>
                <a:spcPts val="30"/>
              </a:spcBef>
            </a:pPr>
            <a:r>
              <a:rPr sz="1100" spc="-20" dirty="0">
                <a:solidFill>
                  <a:srgbClr val="393C8C"/>
                </a:solidFill>
                <a:latin typeface="Arial"/>
                <a:cs typeface="Arial"/>
              </a:rPr>
              <a:t>élargissement </a:t>
            </a:r>
            <a:r>
              <a:rPr sz="110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sz="11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ts val="1275"/>
              </a:lnSpc>
            </a:pPr>
            <a:r>
              <a:rPr sz="1100" spc="-10" dirty="0">
                <a:solidFill>
                  <a:srgbClr val="393C8C"/>
                </a:solidFill>
                <a:latin typeface="Arial"/>
                <a:cs typeface="Arial"/>
              </a:rPr>
              <a:t>niveau</a:t>
            </a:r>
            <a:r>
              <a:rPr sz="11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393C8C"/>
                </a:solidFill>
                <a:latin typeface="Arial"/>
                <a:cs typeface="Arial"/>
              </a:rPr>
              <a:t>européen.</a:t>
            </a:r>
            <a:endParaRPr sz="11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6" name="Image 35">
            <a:extLst>
              <a:ext uri="{FF2B5EF4-FFF2-40B4-BE49-F238E27FC236}">
                <a16:creationId xmlns:a16="http://schemas.microsoft.com/office/drawing/2014/main" id="{8E24807D-76EB-45B3-A7FD-1145BFB6B70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3775" y="1665078"/>
            <a:ext cx="719329" cy="719329"/>
          </a:xfrm>
          <a:prstGeom prst="rect">
            <a:avLst/>
          </a:prstGeom>
        </p:spPr>
      </p:pic>
      <p:pic>
        <p:nvPicPr>
          <p:cNvPr id="37" name="Image 36" descr="Une image contenant texte&#10;&#10;Description générée automatiquement">
            <a:extLst>
              <a:ext uri="{FF2B5EF4-FFF2-40B4-BE49-F238E27FC236}">
                <a16:creationId xmlns:a16="http://schemas.microsoft.com/office/drawing/2014/main" id="{C783E8C0-7FF2-464B-B6D4-A767F322FAB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5995" y="1665078"/>
            <a:ext cx="719329" cy="71932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0A29E129-87F6-4BC4-8DBB-CCF3E471845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1420" y="1672126"/>
            <a:ext cx="719329" cy="719329"/>
          </a:xfrm>
          <a:prstGeom prst="rect">
            <a:avLst/>
          </a:prstGeom>
        </p:spPr>
      </p:pic>
      <p:pic>
        <p:nvPicPr>
          <p:cNvPr id="39" name="Image 38" descr="Une image contenant bleu, dôme, fenêtre&#10;&#10;Description générée automatiquement">
            <a:extLst>
              <a:ext uri="{FF2B5EF4-FFF2-40B4-BE49-F238E27FC236}">
                <a16:creationId xmlns:a16="http://schemas.microsoft.com/office/drawing/2014/main" id="{796984BE-64B9-4588-BAA5-BB6566A2F56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8" y="1658030"/>
            <a:ext cx="719329" cy="719329"/>
          </a:xfrm>
          <a:prstGeom prst="rect">
            <a:avLst/>
          </a:prstGeom>
        </p:spPr>
      </p:pic>
      <p:pic>
        <p:nvPicPr>
          <p:cNvPr id="40" name="Image 39">
            <a:extLst>
              <a:ext uri="{FF2B5EF4-FFF2-40B4-BE49-F238E27FC236}">
                <a16:creationId xmlns:a16="http://schemas.microsoft.com/office/drawing/2014/main" id="{FA6906D7-600F-4AE6-8DA5-0AF6BC3E5E50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600" y="3392268"/>
            <a:ext cx="719329" cy="719329"/>
          </a:xfrm>
          <a:prstGeom prst="rect">
            <a:avLst/>
          </a:prstGeom>
        </p:spPr>
      </p:pic>
      <p:pic>
        <p:nvPicPr>
          <p:cNvPr id="41" name="Image 40">
            <a:extLst>
              <a:ext uri="{FF2B5EF4-FFF2-40B4-BE49-F238E27FC236}">
                <a16:creationId xmlns:a16="http://schemas.microsoft.com/office/drawing/2014/main" id="{E2B581A1-0E19-496E-B6DF-2BBFD5D56CFF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47177" y="3392268"/>
            <a:ext cx="719329" cy="719329"/>
          </a:xfrm>
          <a:prstGeom prst="rect">
            <a:avLst/>
          </a:prstGeom>
        </p:spPr>
      </p:pic>
      <p:pic>
        <p:nvPicPr>
          <p:cNvPr id="42" name="Image 41">
            <a:extLst>
              <a:ext uri="{FF2B5EF4-FFF2-40B4-BE49-F238E27FC236}">
                <a16:creationId xmlns:a16="http://schemas.microsoft.com/office/drawing/2014/main" id="{543819EF-A6EF-476C-8EC4-9D5810A9257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2760" y="3392268"/>
            <a:ext cx="719329" cy="719329"/>
          </a:xfrm>
          <a:prstGeom prst="rect">
            <a:avLst/>
          </a:prstGeom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0EB4311F-DAE5-4D20-8227-D242FA98E723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299" y="3392268"/>
            <a:ext cx="719329" cy="719329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A08FC153-D3EE-4493-ADF7-3529E6E926FE}"/>
              </a:ext>
            </a:extLst>
          </p:cNvPr>
          <p:cNvSpPr txBox="1"/>
          <p:nvPr userDrawn="1"/>
        </p:nvSpPr>
        <p:spPr>
          <a:xfrm>
            <a:off x="1119600" y="5573633"/>
            <a:ext cx="7955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Leader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 européen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plus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2500</a:t>
            </a:r>
            <a:r>
              <a:rPr lang="fr-FR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service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17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pays dont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50%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b="1" spc="-10" dirty="0">
                <a:solidFill>
                  <a:srgbClr val="393C8C"/>
                </a:solidFill>
                <a:latin typeface="Arial"/>
                <a:cs typeface="Arial"/>
              </a:rPr>
              <a:t>franchise.</a:t>
            </a:r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3F7EC1CB-B244-4FC5-A30C-ED163F2E1BFE}"/>
              </a:ext>
            </a:extLst>
          </p:cNvPr>
          <p:cNvSpPr txBox="1"/>
          <p:nvPr userDrawn="1"/>
        </p:nvSpPr>
        <p:spPr>
          <a:xfrm>
            <a:off x="9830914" y="1950720"/>
            <a:ext cx="2089244" cy="2693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services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Groupe Michelin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les pneus et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l’entretien des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véhicules légers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(particuliers, flottes professionnelles,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loueurs longue durée)</a:t>
            </a:r>
          </a:p>
          <a:p>
            <a:pPr>
              <a:defRPr/>
            </a:pPr>
            <a:r>
              <a:rPr lang="fr-FR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industriels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(poids lourds, génie civil,</a:t>
            </a:r>
          </a:p>
          <a:p>
            <a:pPr>
              <a:defRPr/>
            </a:pPr>
            <a:r>
              <a:rPr lang="fr-FR" sz="11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manutention et agricoles).</a:t>
            </a:r>
          </a:p>
          <a:p>
            <a:pPr>
              <a:defRPr/>
            </a:pPr>
            <a:endParaRPr lang="fr-FR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1297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8B48A40-46CE-47C1-AD02-441FED7282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EA771B0-7AEB-47AE-88EF-91BF7239E97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5838" y="3907652"/>
            <a:ext cx="2880366" cy="2880366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E2BACB6D-8043-4B1E-AC0B-32114037550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1703" y="2179451"/>
            <a:ext cx="2880366" cy="28803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2C853AA2-3645-42BF-A141-E67B6595F7C3}"/>
              </a:ext>
            </a:extLst>
          </p:cNvPr>
          <p:cNvSpPr txBox="1"/>
          <p:nvPr userDrawn="1"/>
        </p:nvSpPr>
        <p:spPr>
          <a:xfrm>
            <a:off x="3234241" y="1440390"/>
            <a:ext cx="6683874" cy="6386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550" b="1" cap="all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un clin d’œil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D06C5019-3BC0-4256-A57B-FEB950693328}"/>
              </a:ext>
            </a:extLst>
          </p:cNvPr>
          <p:cNvGrpSpPr/>
          <p:nvPr userDrawn="1"/>
        </p:nvGrpSpPr>
        <p:grpSpPr>
          <a:xfrm>
            <a:off x="9450373" y="5034741"/>
            <a:ext cx="2571974" cy="884492"/>
            <a:chOff x="9620019" y="4969913"/>
            <a:chExt cx="2091704" cy="719329"/>
          </a:xfrm>
        </p:grpSpPr>
        <p:pic>
          <p:nvPicPr>
            <p:cNvPr id="13" name="Image 12">
              <a:extLst>
                <a:ext uri="{FF2B5EF4-FFF2-40B4-BE49-F238E27FC236}">
                  <a16:creationId xmlns:a16="http://schemas.microsoft.com/office/drawing/2014/main" id="{65CA7621-C0FA-45A1-8B70-BF3FC54FAA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992394" y="4969913"/>
              <a:ext cx="719329" cy="719329"/>
            </a:xfrm>
            <a:prstGeom prst="rect">
              <a:avLst/>
            </a:prstGeom>
          </p:spPr>
        </p:pic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DB04A146-70BE-497A-BACB-30A240DB61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0019" y="4969913"/>
              <a:ext cx="719329" cy="719329"/>
            </a:xfrm>
            <a:prstGeom prst="rect">
              <a:avLst/>
            </a:prstGeom>
          </p:spPr>
        </p:pic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4911759C-9D73-46AA-BD28-D4BD3187FBC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06206" y="4969913"/>
              <a:ext cx="719329" cy="719329"/>
            </a:xfrm>
            <a:prstGeom prst="rect">
              <a:avLst/>
            </a:prstGeom>
          </p:spPr>
        </p:pic>
      </p:grp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0E567A4B-6BA5-41E7-BF0D-E7530BE05BA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7035" y="4081254"/>
            <a:ext cx="1563066" cy="654502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00B28940-EA01-40F1-AC33-21AC6619F156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30297" y="3057078"/>
            <a:ext cx="2592050" cy="725192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33C327AA-A3FD-4A42-8F1F-861D26206B69}"/>
              </a:ext>
            </a:extLst>
          </p:cNvPr>
          <p:cNvSpPr/>
          <p:nvPr userDrawn="1"/>
        </p:nvSpPr>
        <p:spPr>
          <a:xfrm>
            <a:off x="3663422" y="3077859"/>
            <a:ext cx="2204995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E8CA24D-5A98-4487-B7C8-BCCB97EE2089}"/>
              </a:ext>
            </a:extLst>
          </p:cNvPr>
          <p:cNvSpPr/>
          <p:nvPr userDrawn="1"/>
        </p:nvSpPr>
        <p:spPr>
          <a:xfrm>
            <a:off x="3663422" y="3854579"/>
            <a:ext cx="197038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6050E-2A4C-467C-963A-E1C8EE9B717B}"/>
              </a:ext>
            </a:extLst>
          </p:cNvPr>
          <p:cNvSpPr/>
          <p:nvPr userDrawn="1"/>
        </p:nvSpPr>
        <p:spPr>
          <a:xfrm>
            <a:off x="3663422" y="5205604"/>
            <a:ext cx="2674496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4A35EF0-5518-407D-9761-71DE63C5BF56}"/>
              </a:ext>
            </a:extLst>
          </p:cNvPr>
          <p:cNvSpPr/>
          <p:nvPr userDrawn="1"/>
        </p:nvSpPr>
        <p:spPr>
          <a:xfrm>
            <a:off x="3663422" y="6275539"/>
            <a:ext cx="1124619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6798C627-855B-4D6C-BE47-748DBD8B6E79}"/>
              </a:ext>
            </a:extLst>
          </p:cNvPr>
          <p:cNvSpPr txBox="1"/>
          <p:nvPr userDrawn="1"/>
        </p:nvSpPr>
        <p:spPr>
          <a:xfrm>
            <a:off x="3383280" y="2868930"/>
            <a:ext cx="5721795" cy="389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450 centres de service en France dont 150 franchisés.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3500 collaborateurs.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 M€ de CA dont 325 M€ VL et 375 M€ VI.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900 ateliers mobiles partout en France sur site.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plateformes d’approvisionnement.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35 000 heures de formation.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de promotion interne : 50%.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160 commerciaux.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Référence de la profession en terme de sécurité.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Site dédié aux professionnels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servicielles adaptées.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Meilleur Centre Auto 2022. Depuis plus de 6 ans.</a:t>
            </a:r>
          </a:p>
          <a:p>
            <a:pPr marL="228600" indent="-228600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fr-FR" sz="16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 RSE – Enseigne Responsable.</a:t>
            </a:r>
            <a:endParaRPr lang="fr-FR" sz="2800" dirty="0">
              <a:solidFill>
                <a:srgbClr val="3A3D8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1694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E QUI NOUS MOTI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A5323F-42C7-44F8-B1C5-2BE4E96FA4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932DEE9F-03CB-435D-A8AF-CC43FFC56C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975" y="3624944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47ABA57-E84C-42E3-8CC9-D4B6F63BAAD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276" y="297350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1CB6F01-74E6-4AAD-ACB6-B696FEAC6B17}"/>
              </a:ext>
            </a:extLst>
          </p:cNvPr>
          <p:cNvSpPr txBox="1"/>
          <p:nvPr userDrawn="1"/>
        </p:nvSpPr>
        <p:spPr>
          <a:xfrm>
            <a:off x="822960" y="1502931"/>
            <a:ext cx="48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valeurs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</a:t>
            </a:r>
            <a:b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dirty="0">
                <a:solidFill>
                  <a:srgbClr val="3A3D8C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ambition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2EBEB87-0C21-4941-BE6A-EF53F55201D3}"/>
              </a:ext>
            </a:extLst>
          </p:cNvPr>
          <p:cNvSpPr/>
          <p:nvPr userDrawn="1"/>
        </p:nvSpPr>
        <p:spPr>
          <a:xfrm>
            <a:off x="1177836" y="3908082"/>
            <a:ext cx="316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6A92088-19B6-4F76-9962-C9CF7841B90C}"/>
              </a:ext>
            </a:extLst>
          </p:cNvPr>
          <p:cNvSpPr/>
          <p:nvPr userDrawn="1"/>
        </p:nvSpPr>
        <p:spPr>
          <a:xfrm>
            <a:off x="1177836" y="4311428"/>
            <a:ext cx="1404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C50ACCF-EE69-4689-9068-C873088A3ADD}"/>
              </a:ext>
            </a:extLst>
          </p:cNvPr>
          <p:cNvSpPr/>
          <p:nvPr userDrawn="1"/>
        </p:nvSpPr>
        <p:spPr>
          <a:xfrm>
            <a:off x="1177836" y="4995992"/>
            <a:ext cx="2628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6359E35-28BB-4F62-A562-B2B52225EEF9}"/>
              </a:ext>
            </a:extLst>
          </p:cNvPr>
          <p:cNvSpPr/>
          <p:nvPr userDrawn="1"/>
        </p:nvSpPr>
        <p:spPr>
          <a:xfrm>
            <a:off x="5503761" y="6032984"/>
            <a:ext cx="3096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330914-9FF3-4CB9-8EF4-250C6FFD04D4}"/>
              </a:ext>
            </a:extLst>
          </p:cNvPr>
          <p:cNvSpPr txBox="1"/>
          <p:nvPr userDrawn="1"/>
        </p:nvSpPr>
        <p:spPr>
          <a:xfrm>
            <a:off x="1084567" y="3692313"/>
            <a:ext cx="7696200" cy="27653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spcBef>
                <a:spcPts val="1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valeurs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guident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nos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actions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l’expertise,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l’honnêteté,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494030">
              <a:lnSpc>
                <a:spcPct val="110000"/>
              </a:lnSpc>
              <a:spcBef>
                <a:spcPts val="1000"/>
              </a:spcBef>
              <a:buFont typeface="Arial" panose="020B0604020202020204" pitchFamily="34" charset="0"/>
              <a:buNone/>
              <a:defRPr/>
            </a:pP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mission</a:t>
            </a:r>
            <a:r>
              <a:rPr lang="fr-FR" sz="1600" b="1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propose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pneumatiques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l’entretien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véhicules.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Nous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agissons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sans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compromis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spc="-1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sécurité.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R="8890">
              <a:lnSpc>
                <a:spcPct val="110000"/>
              </a:lnSpc>
              <a:spcBef>
                <a:spcPts val="1330"/>
              </a:spcBef>
              <a:buFont typeface="Arial" panose="020B0604020202020204" pitchFamily="34" charset="0"/>
              <a:buNone/>
              <a:defRPr/>
            </a:pP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b="1" spc="-2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ambition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quotidien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r>
              <a:rPr lang="fr-FR" sz="1600" b="1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être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partenaire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mobilité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N°1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pour</a:t>
            </a:r>
            <a:r>
              <a:rPr lang="fr-FR" sz="1600" spc="-24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23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conducteurs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gestionnaires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flottes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en proposant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expérience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fluide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et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solutions</a:t>
            </a:r>
            <a:r>
              <a:rPr lang="fr-FR" sz="1600" spc="-8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durables.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  <a:spcBef>
                <a:spcPts val="1550"/>
              </a:spcBef>
              <a:buFont typeface="Arial" panose="020B0604020202020204" pitchFamily="34" charset="0"/>
              <a:buNone/>
              <a:defRPr/>
            </a:pP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Notre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réseau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animé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par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6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esprit</a:t>
            </a:r>
            <a:r>
              <a:rPr lang="fr-FR" sz="1600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entrepreneurial,</a:t>
            </a:r>
            <a:r>
              <a:rPr lang="fr-FR" sz="1600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au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6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service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5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de</a:t>
            </a:r>
            <a:r>
              <a:rPr lang="fr-FR" sz="1600" b="1" spc="-13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4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la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70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satisfaction</a:t>
            </a:r>
            <a:r>
              <a:rPr lang="fr-FR" sz="1600" b="1" spc="-1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client.</a:t>
            </a:r>
            <a:endParaRPr lang="fr-FR" sz="1600" dirty="0">
              <a:solidFill>
                <a:srgbClr val="3A3D8C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94307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XPERIENCE CL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4BE24A-A869-4E4B-A597-FA294719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05154BAA-6B47-4595-8D46-D62EE14C03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3674" y="968978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AD98703-F576-44AD-BDCB-0B19BD1B5E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75320" y="251128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45A8A08-6713-4088-80AA-384CDA168CC4}"/>
              </a:ext>
            </a:extLst>
          </p:cNvPr>
          <p:cNvSpPr/>
          <p:nvPr userDrawn="1"/>
        </p:nvSpPr>
        <p:spPr>
          <a:xfrm>
            <a:off x="8138493" y="1957651"/>
            <a:ext cx="183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53BDAF3-51D8-4315-B835-FD8C4511B456}"/>
              </a:ext>
            </a:extLst>
          </p:cNvPr>
          <p:cNvSpPr/>
          <p:nvPr userDrawn="1"/>
        </p:nvSpPr>
        <p:spPr>
          <a:xfrm>
            <a:off x="8138493" y="2515638"/>
            <a:ext cx="2556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AFB2E9-A2B0-451B-8614-A69104981F2D}"/>
              </a:ext>
            </a:extLst>
          </p:cNvPr>
          <p:cNvSpPr/>
          <p:nvPr userDrawn="1"/>
        </p:nvSpPr>
        <p:spPr>
          <a:xfrm>
            <a:off x="8138493" y="3635220"/>
            <a:ext cx="864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51DD20-E6DF-4ACA-A2D8-638C5E9C911F}"/>
              </a:ext>
            </a:extLst>
          </p:cNvPr>
          <p:cNvSpPr/>
          <p:nvPr userDrawn="1"/>
        </p:nvSpPr>
        <p:spPr>
          <a:xfrm>
            <a:off x="8138493" y="3066729"/>
            <a:ext cx="17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6A2E14-5008-4B13-96DF-F42869947564}"/>
              </a:ext>
            </a:extLst>
          </p:cNvPr>
          <p:cNvSpPr/>
          <p:nvPr userDrawn="1"/>
        </p:nvSpPr>
        <p:spPr>
          <a:xfrm>
            <a:off x="8138493" y="4189230"/>
            <a:ext cx="262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F73AAB5-1D75-4A80-B138-8C482413B51B}"/>
              </a:ext>
            </a:extLst>
          </p:cNvPr>
          <p:cNvSpPr/>
          <p:nvPr userDrawn="1"/>
        </p:nvSpPr>
        <p:spPr>
          <a:xfrm>
            <a:off x="8138493" y="4746123"/>
            <a:ext cx="2088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F44CD7-8738-4F0E-8FDD-8DC0B4FF3B45}"/>
              </a:ext>
            </a:extLst>
          </p:cNvPr>
          <p:cNvSpPr txBox="1"/>
          <p:nvPr userDrawn="1"/>
        </p:nvSpPr>
        <p:spPr>
          <a:xfrm>
            <a:off x="7833360" y="1600706"/>
            <a:ext cx="3063240" cy="3425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4000"/>
              </a:lnSpc>
            </a:pP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Humaine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De proximité </a:t>
            </a: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Adaptée</a:t>
            </a:r>
            <a:br>
              <a:rPr lang="fr-FR" sz="3200" dirty="0">
                <a:solidFill>
                  <a:srgbClr val="3A3D8C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24/7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Responsable</a:t>
            </a:r>
            <a:b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</a:br>
            <a:r>
              <a:rPr lang="fr-FR" sz="3200" b="1" dirty="0">
                <a:solidFill>
                  <a:srgbClr val="FFFFFF"/>
                </a:solidFill>
                <a:latin typeface="Arial"/>
                <a:cs typeface="Arial"/>
              </a:rPr>
              <a:t>- </a:t>
            </a:r>
            <a:r>
              <a:rPr lang="fr-FR" sz="3200" b="1" spc="-10" dirty="0">
                <a:solidFill>
                  <a:srgbClr val="FFFFFF"/>
                </a:solidFill>
                <a:latin typeface="Arial"/>
                <a:cs typeface="Arial"/>
              </a:rPr>
              <a:t>Reconnue</a:t>
            </a:r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284433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b_EXPERIENCE HUMA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03BD0ADC-AD26-4786-8B91-5A54F2A274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0F50EC1-1502-45F7-9016-B39C280E98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960" y="2712398"/>
            <a:ext cx="2880366" cy="288036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B3E19331-D1AC-4BB5-A43F-467DBD76272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9382" y="17008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8DE15C2-BE22-4D5A-9565-6315F47DB8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B6E1194-E6F0-40B0-AA68-EF4A6EE4F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440C5E1-0097-472A-BFA4-2B3643BD2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2ED9C49-F2C1-462A-938B-B5EEC4723277}"/>
              </a:ext>
            </a:extLst>
          </p:cNvPr>
          <p:cNvSpPr txBox="1"/>
          <p:nvPr userDrawn="1"/>
        </p:nvSpPr>
        <p:spPr>
          <a:xfrm>
            <a:off x="259082" y="5469047"/>
            <a:ext cx="548639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passion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commune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clients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garantir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mobilité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équipes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conducteurs.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307D49-E3F7-4109-B821-E9A66DDA5463}"/>
              </a:ext>
            </a:extLst>
          </p:cNvPr>
          <p:cNvSpPr/>
          <p:nvPr userDrawn="1"/>
        </p:nvSpPr>
        <p:spPr>
          <a:xfrm>
            <a:off x="6976812" y="5822001"/>
            <a:ext cx="360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5C0B62-ECAD-4BA8-9738-EA80B960BBEE}"/>
              </a:ext>
            </a:extLst>
          </p:cNvPr>
          <p:cNvSpPr/>
          <p:nvPr userDrawn="1"/>
        </p:nvSpPr>
        <p:spPr>
          <a:xfrm>
            <a:off x="6976812" y="6074129"/>
            <a:ext cx="432000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object 37">
            <a:extLst>
              <a:ext uri="{FF2B5EF4-FFF2-40B4-BE49-F238E27FC236}">
                <a16:creationId xmlns:a16="http://schemas.microsoft.com/office/drawing/2014/main" id="{AD8D0820-0EB9-472F-AFBC-88CF0887171A}"/>
              </a:ext>
            </a:extLst>
          </p:cNvPr>
          <p:cNvSpPr txBox="1"/>
          <p:nvPr userDrawn="1"/>
        </p:nvSpPr>
        <p:spPr>
          <a:xfrm>
            <a:off x="6987698" y="5641870"/>
            <a:ext cx="43154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culture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d’entreprise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qui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favorise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/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responsabilisation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l’esprit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entrepreneur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444A892-8915-4766-B1A6-EFACF6E8D706}"/>
              </a:ext>
            </a:extLst>
          </p:cNvPr>
          <p:cNvSpPr/>
          <p:nvPr userDrawn="1"/>
        </p:nvSpPr>
        <p:spPr>
          <a:xfrm>
            <a:off x="7120114" y="1099739"/>
            <a:ext cx="2124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C2B5A3-9819-48E3-B2FA-C7994F355ACF}"/>
              </a:ext>
            </a:extLst>
          </p:cNvPr>
          <p:cNvSpPr/>
          <p:nvPr userDrawn="1"/>
        </p:nvSpPr>
        <p:spPr>
          <a:xfrm>
            <a:off x="7120114" y="1498500"/>
            <a:ext cx="262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902A23A-07EE-43FC-8666-0D5CF561F45C}"/>
              </a:ext>
            </a:extLst>
          </p:cNvPr>
          <p:cNvSpPr/>
          <p:nvPr userDrawn="1"/>
        </p:nvSpPr>
        <p:spPr>
          <a:xfrm>
            <a:off x="7120114" y="1883667"/>
            <a:ext cx="3096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ADF1374-29D3-4A7B-BA4E-865630057881}"/>
              </a:ext>
            </a:extLst>
          </p:cNvPr>
          <p:cNvSpPr/>
          <p:nvPr userDrawn="1"/>
        </p:nvSpPr>
        <p:spPr>
          <a:xfrm>
            <a:off x="7120114" y="2268834"/>
            <a:ext cx="3096000" cy="200135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object 24">
            <a:extLst>
              <a:ext uri="{FF2B5EF4-FFF2-40B4-BE49-F238E27FC236}">
                <a16:creationId xmlns:a16="http://schemas.microsoft.com/office/drawing/2014/main" id="{DC0E68FD-D197-4B6B-9EBB-B090B55CEA0D}"/>
              </a:ext>
            </a:extLst>
          </p:cNvPr>
          <p:cNvSpPr txBox="1"/>
          <p:nvPr userDrawn="1"/>
        </p:nvSpPr>
        <p:spPr>
          <a:xfrm>
            <a:off x="7093739" y="828574"/>
            <a:ext cx="4029168" cy="43499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experts </a:t>
            </a:r>
          </a:p>
          <a:p>
            <a:pPr marL="12700">
              <a:lnSpc>
                <a:spcPts val="3080"/>
              </a:lnSpc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28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chaque</a:t>
            </a:r>
            <a:r>
              <a:rPr lang="fr-FR" sz="28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moment </a:t>
            </a:r>
          </a:p>
          <a:p>
            <a:pPr marL="12700" marR="5080">
              <a:lnSpc>
                <a:spcPts val="2800"/>
              </a:lnSpc>
              <a:spcBef>
                <a:spcPts val="28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 la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relation client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endParaRPr lang="fr-FR" sz="1600" b="1" kern="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0"/>
              </a:spcBef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1</a:t>
            </a:r>
            <a:r>
              <a:rPr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 err="1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unique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responsables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vous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conseiller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veiller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cahier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354330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techniciens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formés,</a:t>
            </a:r>
            <a:r>
              <a:rPr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experts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par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métier,</a:t>
            </a:r>
            <a:r>
              <a:rPr sz="1600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 err="1">
                <a:solidFill>
                  <a:srgbClr val="393C8C"/>
                </a:solidFill>
                <a:latin typeface="Arial"/>
                <a:cs typeface="Arial"/>
              </a:rPr>
              <a:t>notamment</a:t>
            </a:r>
            <a:r>
              <a:rPr sz="1600" kern="0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marques</a:t>
            </a:r>
            <a:r>
              <a:rPr sz="1600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et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multi-motorisations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VL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 marR="433705" indent="-113030">
              <a:buFontTx/>
              <a:buChar char="-"/>
              <a:tabLst>
                <a:tab pos="137160" algn="l"/>
              </a:tabLst>
            </a:pP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“Pôle</a:t>
            </a:r>
            <a:r>
              <a:rPr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b="1" kern="0" dirty="0">
                <a:solidFill>
                  <a:srgbClr val="393C8C"/>
                </a:solidFill>
                <a:latin typeface="Arial"/>
                <a:cs typeface="Arial"/>
              </a:rPr>
              <a:t>Flottes”</a:t>
            </a:r>
            <a:r>
              <a:rPr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 gestion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administrative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votre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compte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5095"/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(portail</a:t>
            </a:r>
            <a:r>
              <a:rPr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d’info,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état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dirty="0">
                <a:solidFill>
                  <a:srgbClr val="393C8C"/>
                </a:solidFill>
                <a:latin typeface="Arial"/>
                <a:cs typeface="Arial"/>
              </a:rPr>
              <a:t>parc,</a:t>
            </a:r>
            <a:r>
              <a:rPr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sz="1600" kern="0" spc="-10" dirty="0">
                <a:solidFill>
                  <a:srgbClr val="393C8C"/>
                </a:solidFill>
                <a:latin typeface="Arial"/>
                <a:cs typeface="Arial"/>
              </a:rPr>
              <a:t>facturation…)</a:t>
            </a:r>
            <a:endParaRPr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93229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b_EXPERIENCE PROXIM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rte&#10;&#10;Description générée automatiquement">
            <a:extLst>
              <a:ext uri="{FF2B5EF4-FFF2-40B4-BE49-F238E27FC236}">
                <a16:creationId xmlns:a16="http://schemas.microsoft.com/office/drawing/2014/main" id="{1D03DC3E-316D-4332-9A63-44A3CE1FD9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42F029F1-A85A-4A3B-BEEB-7D14C2185BC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3621" y="2712398"/>
            <a:ext cx="2880366" cy="28803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F9E96660-147E-4D10-A059-8D82354B9A8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0574" y="1019175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718A5867-71CD-4D2D-B41B-52E5E0128B79}"/>
              </a:ext>
            </a:extLst>
          </p:cNvPr>
          <p:cNvSpPr txBox="1"/>
          <p:nvPr userDrawn="1"/>
        </p:nvSpPr>
        <p:spPr>
          <a:xfrm>
            <a:off x="313913" y="5200477"/>
            <a:ext cx="8514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450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902ECA5-2A99-4FDB-B38B-A183671D2142}"/>
              </a:ext>
            </a:extLst>
          </p:cNvPr>
          <p:cNvSpPr txBox="1"/>
          <p:nvPr userDrawn="1"/>
        </p:nvSpPr>
        <p:spPr>
          <a:xfrm>
            <a:off x="3846444" y="5214331"/>
            <a:ext cx="8845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</a:rPr>
              <a:t>900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D3F60B1-2FB8-4B5F-A189-840CF30E085C}"/>
              </a:ext>
            </a:extLst>
          </p:cNvPr>
          <p:cNvSpPr/>
          <p:nvPr userDrawn="1"/>
        </p:nvSpPr>
        <p:spPr>
          <a:xfrm>
            <a:off x="7343142" y="2209503"/>
            <a:ext cx="302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C38191-7053-493D-B3E5-371F4ECE5BAD}"/>
              </a:ext>
            </a:extLst>
          </p:cNvPr>
          <p:cNvSpPr/>
          <p:nvPr userDrawn="1"/>
        </p:nvSpPr>
        <p:spPr>
          <a:xfrm>
            <a:off x="7354028" y="3899541"/>
            <a:ext cx="266400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object 31">
            <a:extLst>
              <a:ext uri="{FF2B5EF4-FFF2-40B4-BE49-F238E27FC236}">
                <a16:creationId xmlns:a16="http://schemas.microsoft.com/office/drawing/2014/main" id="{A19301C0-EF19-4374-AB28-0760B920BE2E}"/>
              </a:ext>
            </a:extLst>
          </p:cNvPr>
          <p:cNvSpPr txBox="1"/>
          <p:nvPr userDrawn="1"/>
        </p:nvSpPr>
        <p:spPr>
          <a:xfrm>
            <a:off x="7373078" y="1931890"/>
            <a:ext cx="3606165" cy="36112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physique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présence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partout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le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territoire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qualité de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homogènes.</a:t>
            </a: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b="1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Réseau</a:t>
            </a:r>
            <a:r>
              <a:rPr lang="fr-FR" sz="28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dirty="0">
                <a:solidFill>
                  <a:srgbClr val="393C8C"/>
                </a:solidFill>
                <a:latin typeface="Arial"/>
                <a:cs typeface="Arial"/>
              </a:rPr>
              <a:t>flexible</a:t>
            </a:r>
            <a:r>
              <a:rPr lang="fr-FR" sz="28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900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ateliers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mobiles.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Solution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agile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adaptable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satellites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stores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sites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clients.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endParaRPr lang="fr-FR" sz="28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5080"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40215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2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0" y="-1"/>
            <a:ext cx="10249138" cy="6202837"/>
          </a:xfrm>
          <a:prstGeom prst="rect">
            <a:avLst/>
          </a:prstGeom>
          <a:solidFill>
            <a:srgbClr val="0096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1142170"/>
            <a:ext cx="5962650" cy="2852737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fr-FR" sz="3200" b="1" dirty="0"/>
              <a:t>TITRE DE SECTION N°3</a:t>
            </a:r>
            <a:br>
              <a:rPr lang="en-US" altLang="fr-FR" sz="3200" b="1" dirty="0"/>
            </a:br>
            <a:r>
              <a:rPr lang="en-US" altLang="fr-FR" sz="3200" b="1" dirty="0"/>
              <a:t>MAXIMUM 2 À 3 LIGNES</a:t>
            </a:r>
            <a:endParaRPr lang="fr-FR" dirty="0"/>
          </a:p>
        </p:txBody>
      </p:sp>
      <p:sp>
        <p:nvSpPr>
          <p:cNvPr id="15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021895"/>
            <a:ext cx="5962650" cy="150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altLang="fr-FR" dirty="0"/>
              <a:t>Sous-titre de la section</a:t>
            </a:r>
          </a:p>
        </p:txBody>
      </p:sp>
      <p:sp>
        <p:nvSpPr>
          <p:cNvPr id="1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06416" y="6318733"/>
            <a:ext cx="1371600" cy="365125"/>
          </a:xfrm>
          <a:prstGeom prst="rect">
            <a:avLst/>
          </a:prstGeom>
        </p:spPr>
        <p:txBody>
          <a:bodyPr/>
          <a:lstStyle/>
          <a:p>
            <a:fld id="{CCCA6185-D971-4A90-914E-0B7B670ED64A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1764" y="0"/>
            <a:ext cx="4320235" cy="5880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04376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313270B4-8423-4A9D-96E2-760008DDE3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A2365E8-E734-46D1-873B-9C22B7DC34E5}"/>
              </a:ext>
            </a:extLst>
          </p:cNvPr>
          <p:cNvSpPr/>
          <p:nvPr userDrawn="1"/>
        </p:nvSpPr>
        <p:spPr>
          <a:xfrm>
            <a:off x="6677025" y="4444554"/>
            <a:ext cx="2568973" cy="1384746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74783FA-4AB8-4680-8926-DF64621C8E4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033174"/>
            <a:ext cx="1709169" cy="198882"/>
          </a:xfrm>
          <a:prstGeom prst="rect">
            <a:avLst/>
          </a:prstGeom>
        </p:spPr>
      </p:pic>
      <p:pic>
        <p:nvPicPr>
          <p:cNvPr id="14" name="Image 13" descr="Une image contenant texte&#10;&#10;Description générée automatiquement">
            <a:extLst>
              <a:ext uri="{FF2B5EF4-FFF2-40B4-BE49-F238E27FC236}">
                <a16:creationId xmlns:a16="http://schemas.microsoft.com/office/drawing/2014/main" id="{E0FECF93-6B27-4C7C-AA8C-91984BE7BE0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501704"/>
            <a:ext cx="1387605" cy="196977"/>
          </a:xfrm>
          <a:prstGeom prst="rect">
            <a:avLst/>
          </a:prstGeom>
        </p:spPr>
      </p:pic>
      <p:pic>
        <p:nvPicPr>
          <p:cNvPr id="18" name="Image 17" descr="Une image contenant texte&#10;&#10;Description générée automatiquement">
            <a:extLst>
              <a:ext uri="{FF2B5EF4-FFF2-40B4-BE49-F238E27FC236}">
                <a16:creationId xmlns:a16="http://schemas.microsoft.com/office/drawing/2014/main" id="{0BCFC234-818D-4172-B9EA-D0EBF00A440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4767439"/>
            <a:ext cx="1501143" cy="196977"/>
          </a:xfrm>
          <a:prstGeom prst="rect">
            <a:avLst/>
          </a:prstGeom>
        </p:spPr>
      </p:pic>
      <p:pic>
        <p:nvPicPr>
          <p:cNvPr id="20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54DEFDBD-104A-4F44-9276-C2D25EC2CF63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559691"/>
            <a:ext cx="1460757" cy="19697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4CE567ED-D3F7-4577-85E5-FB8EC89F4B30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7316" y="5300814"/>
            <a:ext cx="2388875" cy="23774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D85EDE-342F-4F20-9449-B98BD1BB1E6B}"/>
              </a:ext>
            </a:extLst>
          </p:cNvPr>
          <p:cNvSpPr txBox="1"/>
          <p:nvPr userDrawn="1"/>
        </p:nvSpPr>
        <p:spPr>
          <a:xfrm>
            <a:off x="9221406" y="4473129"/>
            <a:ext cx="294600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653348-DB03-416C-A507-B15932AFC809}"/>
              </a:ext>
            </a:extLst>
          </p:cNvPr>
          <p:cNvSpPr/>
          <p:nvPr userDrawn="1"/>
        </p:nvSpPr>
        <p:spPr>
          <a:xfrm>
            <a:off x="7057618" y="1103057"/>
            <a:ext cx="4575581" cy="1402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08420" y="779588"/>
            <a:ext cx="4764849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VL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2585268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_8b_EXPERIENCE ADAPTE V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>
            <a:extLst>
              <a:ext uri="{FF2B5EF4-FFF2-40B4-BE49-F238E27FC236}">
                <a16:creationId xmlns:a16="http://schemas.microsoft.com/office/drawing/2014/main" id="{2CB8F9B2-138B-4C8D-8087-F01420607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89"/>
            <a:ext cx="12192000" cy="6858000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8E8402F3-4230-44FA-AA7E-D892EE6F59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5464A47-0D4B-4808-B2E0-3033AA5FB6E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DA479E4-E390-40FC-868C-F5DE1045AB5D}"/>
              </a:ext>
            </a:extLst>
          </p:cNvPr>
          <p:cNvSpPr/>
          <p:nvPr userDrawn="1"/>
        </p:nvSpPr>
        <p:spPr>
          <a:xfrm>
            <a:off x="6999512" y="4547885"/>
            <a:ext cx="2162831" cy="137666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jauge&#10;&#10;Description générée automatiquement">
            <a:extLst>
              <a:ext uri="{FF2B5EF4-FFF2-40B4-BE49-F238E27FC236}">
                <a16:creationId xmlns:a16="http://schemas.microsoft.com/office/drawing/2014/main" id="{61E4806A-1A67-4F58-92CF-8175D6A1A50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249585"/>
            <a:ext cx="1906528" cy="237744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E181F83D-7856-4FCD-BEB5-7691EEAF627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957739"/>
            <a:ext cx="1460757" cy="19697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E9610509-AFEF-46B5-A4F0-8B62F8B76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5582198"/>
            <a:ext cx="1754890" cy="196977"/>
          </a:xfrm>
          <a:prstGeom prst="rect">
            <a:avLst/>
          </a:prstGeom>
        </p:spPr>
      </p:pic>
      <p:pic>
        <p:nvPicPr>
          <p:cNvPr id="19" name="Image 18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2C76AF-83B9-4E4D-AA35-5E2D1A6DD85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9580" y="4665893"/>
            <a:ext cx="1387605" cy="19697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87D3783-A675-44BA-83E9-516AF8C95C50}"/>
              </a:ext>
            </a:extLst>
          </p:cNvPr>
          <p:cNvSpPr txBox="1"/>
          <p:nvPr userDrawn="1"/>
        </p:nvSpPr>
        <p:spPr>
          <a:xfrm>
            <a:off x="9162343" y="4557410"/>
            <a:ext cx="288036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622300">
              <a:defRPr/>
            </a:pP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pneus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services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Euromaster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carte,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</a:p>
          <a:p>
            <a:pPr marR="622300"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métiers,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véhicules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622F94A-352A-4A40-83B7-C7F82FC1EE7E}"/>
              </a:ext>
            </a:extLst>
          </p:cNvPr>
          <p:cNvSpPr/>
          <p:nvPr userDrawn="1"/>
        </p:nvSpPr>
        <p:spPr>
          <a:xfrm>
            <a:off x="7063839" y="1063323"/>
            <a:ext cx="4486681" cy="157595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95F0F50-B7B8-4181-91E9-BE5B0493DE10}"/>
              </a:ext>
            </a:extLst>
          </p:cNvPr>
          <p:cNvSpPr txBox="1"/>
          <p:nvPr userDrawn="1"/>
        </p:nvSpPr>
        <p:spPr>
          <a:xfrm>
            <a:off x="6952235" y="785915"/>
            <a:ext cx="4633688" cy="3503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525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solutions</a:t>
            </a:r>
            <a:r>
              <a:rPr lang="fr-FR" sz="2800" b="1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intégrées VI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pour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faciliter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charge,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 marR="665480"/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gestion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interventions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gestion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trésorerie</a:t>
            </a:r>
            <a:r>
              <a:rPr lang="fr-FR" sz="160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spcBef>
                <a:spcPts val="105"/>
              </a:spcBef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Reconnaissance</a:t>
            </a:r>
            <a:r>
              <a:rPr lang="fr-FR" sz="1600" b="1" spc="-5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l’immatriculation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730" marR="684530" indent="-11303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Intégration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respect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du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cahier</a:t>
            </a:r>
            <a:r>
              <a:rPr lang="fr-FR" sz="1600" b="1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5095" marR="5080" indent="-113030">
              <a:buFontTx/>
              <a:buChar char="-"/>
              <a:tabLst>
                <a:tab pos="137160" algn="l"/>
              </a:tabLst>
            </a:pP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Suivi</a:t>
            </a:r>
            <a:r>
              <a:rPr lang="fr-FR" sz="1600" b="1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entretiens</a:t>
            </a:r>
            <a:r>
              <a:rPr lang="fr-FR" sz="1600" b="1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contrôle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7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dépenses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par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véhicule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Partage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temps réel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Facturation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au</a:t>
            </a:r>
            <a:r>
              <a:rPr lang="fr-FR" sz="1600" b="1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fil de l’eau ou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mensualisée</a:t>
            </a: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36525" indent="-124460">
              <a:buFontTx/>
              <a:buChar char="-"/>
              <a:tabLst>
                <a:tab pos="137160" algn="l"/>
              </a:tabLst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Pilotage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indicateurs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performance</a:t>
            </a:r>
          </a:p>
          <a:p>
            <a:pPr marL="12065">
              <a:tabLst>
                <a:tab pos="137160" algn="l"/>
              </a:tabLst>
            </a:pPr>
            <a:endParaRPr lang="fr-FR" sz="1600" spc="-10" dirty="0">
              <a:solidFill>
                <a:srgbClr val="393C8C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3046580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b_EXPERIENCE 24/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FC06BF8F-AF3F-45F0-BF25-9D6046EF12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914"/>
            <a:ext cx="12192000" cy="6858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987CE751-A9CD-4B18-AC9B-A389B4D9AB8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2F86690-A235-4F77-BA14-B44B951B9A0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7417" y="-35929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812736-CD4F-4635-AB82-1868A7F05792}"/>
              </a:ext>
            </a:extLst>
          </p:cNvPr>
          <p:cNvSpPr/>
          <p:nvPr userDrawn="1"/>
        </p:nvSpPr>
        <p:spPr>
          <a:xfrm>
            <a:off x="7043056" y="979997"/>
            <a:ext cx="2448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B3CEE5-81D6-47DD-AD90-C9AB704DEA76}"/>
              </a:ext>
            </a:extLst>
          </p:cNvPr>
          <p:cNvSpPr/>
          <p:nvPr userDrawn="1"/>
        </p:nvSpPr>
        <p:spPr>
          <a:xfrm>
            <a:off x="7043056" y="1402015"/>
            <a:ext cx="349200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ED80E9F-1966-4623-B317-63BEC31F8064}"/>
              </a:ext>
            </a:extLst>
          </p:cNvPr>
          <p:cNvSpPr/>
          <p:nvPr userDrawn="1"/>
        </p:nvSpPr>
        <p:spPr>
          <a:xfrm>
            <a:off x="9990816" y="1888983"/>
            <a:ext cx="612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B2757-52A6-46C6-8300-08E130EBC8AD}"/>
              </a:ext>
            </a:extLst>
          </p:cNvPr>
          <p:cNvSpPr/>
          <p:nvPr userDrawn="1"/>
        </p:nvSpPr>
        <p:spPr>
          <a:xfrm>
            <a:off x="7162802" y="2430664"/>
            <a:ext cx="1044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A7C4F2-FDC6-428A-B2E9-1A1A07702F68}"/>
              </a:ext>
            </a:extLst>
          </p:cNvPr>
          <p:cNvSpPr/>
          <p:nvPr userDrawn="1"/>
        </p:nvSpPr>
        <p:spPr>
          <a:xfrm>
            <a:off x="7626481" y="2974255"/>
            <a:ext cx="1296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27390-3035-4A08-9817-F9E879A0ADCF}"/>
              </a:ext>
            </a:extLst>
          </p:cNvPr>
          <p:cNvSpPr/>
          <p:nvPr userDrawn="1"/>
        </p:nvSpPr>
        <p:spPr>
          <a:xfrm>
            <a:off x="7617600" y="3506213"/>
            <a:ext cx="172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870157B-43DD-4FC4-8269-FC7EBA7006DB}"/>
              </a:ext>
            </a:extLst>
          </p:cNvPr>
          <p:cNvSpPr/>
          <p:nvPr userDrawn="1"/>
        </p:nvSpPr>
        <p:spPr>
          <a:xfrm>
            <a:off x="7803698" y="4060333"/>
            <a:ext cx="1988001" cy="10761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C90FFD-980A-4D7B-A6C4-A337258EABC9}"/>
              </a:ext>
            </a:extLst>
          </p:cNvPr>
          <p:cNvSpPr/>
          <p:nvPr userDrawn="1"/>
        </p:nvSpPr>
        <p:spPr>
          <a:xfrm>
            <a:off x="7162802" y="4848215"/>
            <a:ext cx="20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BE3C2B1-3B7A-415A-8F56-2F2369951BC4}"/>
              </a:ext>
            </a:extLst>
          </p:cNvPr>
          <p:cNvSpPr/>
          <p:nvPr userDrawn="1"/>
        </p:nvSpPr>
        <p:spPr>
          <a:xfrm>
            <a:off x="8055304" y="5086033"/>
            <a:ext cx="118800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3A59751-9B2D-4C42-9704-51F77C7FD0E6}"/>
              </a:ext>
            </a:extLst>
          </p:cNvPr>
          <p:cNvSpPr txBox="1"/>
          <p:nvPr userDrawn="1"/>
        </p:nvSpPr>
        <p:spPr>
          <a:xfrm>
            <a:off x="6975396" y="647524"/>
            <a:ext cx="4592413" cy="5196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 partenaire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>
              <a:spcBef>
                <a:spcPts val="100"/>
              </a:spcBef>
              <a:defRPr/>
            </a:pP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toujours </a:t>
            </a:r>
            <a:r>
              <a:rPr lang="fr-FR" sz="2800" b="1" kern="0" spc="-10" dirty="0">
                <a:solidFill>
                  <a:srgbClr val="393C8C"/>
                </a:solidFill>
                <a:latin typeface="Arial"/>
                <a:cs typeface="Arial"/>
              </a:rPr>
              <a:t>disponible</a:t>
            </a:r>
          </a:p>
          <a:p>
            <a:pPr marL="12700">
              <a:spcBef>
                <a:spcPts val="100"/>
              </a:spcBef>
              <a:defRPr/>
            </a:pPr>
            <a:endParaRPr lang="fr-FR" sz="10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10000"/>
              </a:lnSpc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-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interlocuteur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commercial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dédié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36525" indent="-12446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équipes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dans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les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centres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service</a:t>
            </a:r>
          </a:p>
          <a:p>
            <a:pPr marL="125095" marR="693420">
              <a:lnSpc>
                <a:spcPct val="110000"/>
              </a:lnSpc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qualifiées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informées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cahiers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charges</a:t>
            </a:r>
          </a:p>
          <a:p>
            <a:pPr marL="125095" marR="2667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24/7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 :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dépannage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poids lourds,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SOS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récoltes</a:t>
            </a:r>
          </a:p>
          <a:p>
            <a:pPr marL="125095" marR="174625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services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en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 : e-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booking</a:t>
            </a:r>
            <a:endParaRPr lang="fr-FR" sz="1600" b="1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5095" marR="5080" indent="-113030">
              <a:lnSpc>
                <a:spcPct val="110000"/>
              </a:lnSpc>
              <a:buFontTx/>
              <a:buChar char="-"/>
              <a:tabLst>
                <a:tab pos="129539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Accès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à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toutes les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informations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sur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le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portail 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ligne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 err="1">
                <a:solidFill>
                  <a:srgbClr val="393C8C"/>
                </a:solidFill>
                <a:latin typeface="Arial"/>
                <a:cs typeface="Arial"/>
              </a:rPr>
              <a:t>Businesspro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factures,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 interventions, gardiennage…</a:t>
            </a:r>
          </a:p>
          <a:p>
            <a:pPr marL="125095" marR="228600" indent="-113030">
              <a:lnSpc>
                <a:spcPct val="110000"/>
              </a:lnSpc>
              <a:buFontTx/>
              <a:buChar char="-"/>
              <a:tabLst>
                <a:tab pos="137160" algn="l"/>
              </a:tabLst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100%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opérations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sur les véhicules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industriels digitalisées :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fluidité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des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échanges,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amélioration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prise</a:t>
            </a:r>
            <a:r>
              <a:rPr lang="fr-FR" sz="1600" kern="0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35" dirty="0">
                <a:solidFill>
                  <a:srgbClr val="393C8C"/>
                </a:solidFill>
                <a:latin typeface="Arial"/>
                <a:cs typeface="Arial"/>
              </a:rPr>
              <a:t>en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charge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des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dépannages,</a:t>
            </a:r>
            <a:r>
              <a:rPr lang="fr-FR" sz="1600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transparence</a:t>
            </a:r>
            <a:r>
              <a:rPr lang="fr-FR" sz="1600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de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l’information</a:t>
            </a:r>
          </a:p>
        </p:txBody>
      </p:sp>
    </p:spTree>
    <p:extLst>
      <p:ext uri="{BB962C8B-B14F-4D97-AF65-F5344CB8AC3E}">
        <p14:creationId xmlns:p14="http://schemas.microsoft.com/office/powerpoint/2010/main" val="360829231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b_EXPERIENCE RESPONS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2999B7-72A4-4D4E-B9A6-940693347D1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C36DADA1-C5A0-44BA-AECE-5F1654D0CB1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59" y="72117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E8DF13A-2A51-41A7-A629-A296A1D8F03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7F516830-F7BE-4559-988A-205002B9A5F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7047" y="423112"/>
            <a:ext cx="923233" cy="923233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93C846F-0800-4318-A624-6023BF9DD4E2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2005" y="1346345"/>
            <a:ext cx="821875" cy="821875"/>
          </a:xfrm>
          <a:prstGeom prst="rect">
            <a:avLst/>
          </a:prstGeom>
        </p:spPr>
      </p:pic>
      <p:pic>
        <p:nvPicPr>
          <p:cNvPr id="17" name="Image 16" descr="Une image contenant texte&#10;&#10;Description générée automatiquement">
            <a:extLst>
              <a:ext uri="{FF2B5EF4-FFF2-40B4-BE49-F238E27FC236}">
                <a16:creationId xmlns:a16="http://schemas.microsoft.com/office/drawing/2014/main" id="{86E5AC64-799B-4D1E-BDA5-C127969DA83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7777" y="2386245"/>
            <a:ext cx="1158516" cy="485105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A069742-BB32-40CE-AA93-8856E59783D2}"/>
              </a:ext>
            </a:extLst>
          </p:cNvPr>
          <p:cNvSpPr/>
          <p:nvPr userDrawn="1"/>
        </p:nvSpPr>
        <p:spPr>
          <a:xfrm>
            <a:off x="7218271" y="1081884"/>
            <a:ext cx="3276000" cy="9662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655F7D-D946-4819-9EA9-9BD384EB80EE}"/>
              </a:ext>
            </a:extLst>
          </p:cNvPr>
          <p:cNvSpPr/>
          <p:nvPr userDrawn="1"/>
        </p:nvSpPr>
        <p:spPr>
          <a:xfrm>
            <a:off x="7218271" y="1680932"/>
            <a:ext cx="327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4DE9D02-EF3D-4EC6-B3CA-8A92212B5FA3}"/>
              </a:ext>
            </a:extLst>
          </p:cNvPr>
          <p:cNvSpPr/>
          <p:nvPr userDrawn="1"/>
        </p:nvSpPr>
        <p:spPr>
          <a:xfrm>
            <a:off x="7218271" y="2288094"/>
            <a:ext cx="3420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9050F2-F13B-440D-87AC-F2F8105825BF}"/>
              </a:ext>
            </a:extLst>
          </p:cNvPr>
          <p:cNvSpPr/>
          <p:nvPr userDrawn="1"/>
        </p:nvSpPr>
        <p:spPr>
          <a:xfrm>
            <a:off x="7218271" y="3490219"/>
            <a:ext cx="2484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F29FE7F-93C3-497A-B8F2-DEFD169FD0F6}"/>
              </a:ext>
            </a:extLst>
          </p:cNvPr>
          <p:cNvSpPr/>
          <p:nvPr userDrawn="1"/>
        </p:nvSpPr>
        <p:spPr>
          <a:xfrm>
            <a:off x="10437672" y="3229843"/>
            <a:ext cx="756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C7D1365-1CBA-474E-AE6B-77E937B78B1E}"/>
              </a:ext>
            </a:extLst>
          </p:cNvPr>
          <p:cNvSpPr/>
          <p:nvPr userDrawn="1"/>
        </p:nvSpPr>
        <p:spPr>
          <a:xfrm>
            <a:off x="7218271" y="4400675"/>
            <a:ext cx="169200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5614F3-7BD0-47B3-AAAB-47FCB3669F44}"/>
              </a:ext>
            </a:extLst>
          </p:cNvPr>
          <p:cNvSpPr/>
          <p:nvPr userDrawn="1"/>
        </p:nvSpPr>
        <p:spPr>
          <a:xfrm>
            <a:off x="7047775" y="5619817"/>
            <a:ext cx="2296249" cy="129723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FF7854-2ECA-45D4-8570-0CFD07C71113}"/>
              </a:ext>
            </a:extLst>
          </p:cNvPr>
          <p:cNvSpPr txBox="1"/>
          <p:nvPr userDrawn="1"/>
        </p:nvSpPr>
        <p:spPr>
          <a:xfrm>
            <a:off x="6980146" y="826235"/>
            <a:ext cx="4716554" cy="58857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Label RSE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– Enseigne Responsable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spc="-10" dirty="0">
              <a:solidFill>
                <a:srgbClr val="393C8C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spc="-3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expérience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client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mémorable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Pas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b="1" kern="0" spc="-1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compromis</a:t>
            </a:r>
            <a:r>
              <a:rPr lang="fr-FR" sz="1600" b="1" kern="0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avec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la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sécurité</a:t>
            </a:r>
            <a:r>
              <a:rPr lang="fr-FR" sz="1600" b="1" kern="0" spc="-1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tabLst>
                <a:tab pos="87313" algn="l"/>
              </a:tabLst>
              <a:defRPr/>
            </a:pPr>
            <a:r>
              <a:rPr lang="fr-FR" sz="1600" kern="0" spc="-50" dirty="0">
                <a:solidFill>
                  <a:srgbClr val="393C8C"/>
                </a:solidFill>
                <a:latin typeface="Arial"/>
                <a:cs typeface="Arial"/>
              </a:rPr>
              <a:t>	 programme 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80975" indent="-180975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Un plan d’actions interne visant à réduire l’impact environnemental d’Euromaster et celui de ses clients</a:t>
            </a:r>
            <a:r>
              <a:rPr lang="fr-FR" sz="1600" b="1" spc="-10" dirty="0">
                <a:solidFill>
                  <a:srgbClr val="393C8C"/>
                </a:solidFill>
                <a:latin typeface="Arial"/>
                <a:cs typeface="Arial"/>
              </a:rPr>
              <a:t>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3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CEE et multi-vies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(100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%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de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dirty="0">
                <a:solidFill>
                  <a:srgbClr val="393C8C"/>
                </a:solidFill>
                <a:latin typeface="Arial"/>
                <a:cs typeface="Arial"/>
              </a:rPr>
              <a:t>nos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25" dirty="0">
                <a:solidFill>
                  <a:srgbClr val="393C8C"/>
                </a:solidFill>
                <a:latin typeface="Arial"/>
                <a:cs typeface="Arial"/>
              </a:rPr>
              <a:t>déchets</a:t>
            </a:r>
            <a:r>
              <a:rPr lang="fr-FR" sz="1600" spc="-7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spc="-10" dirty="0">
                <a:solidFill>
                  <a:srgbClr val="393C8C"/>
                </a:solidFill>
                <a:latin typeface="Arial"/>
                <a:cs typeface="Arial"/>
              </a:rPr>
              <a:t>recyclés).</a:t>
            </a:r>
          </a:p>
          <a:p>
            <a:pPr marL="120014">
              <a:lnSpc>
                <a:spcPct val="120000"/>
              </a:lnSpc>
              <a:spcBef>
                <a:spcPts val="100"/>
              </a:spcBef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r>
              <a:rPr lang="fr-FR" sz="1600" b="1" dirty="0">
                <a:solidFill>
                  <a:srgbClr val="393C8C"/>
                </a:solidFill>
                <a:latin typeface="Arial"/>
                <a:cs typeface="Arial"/>
              </a:rPr>
              <a:t>-</a:t>
            </a:r>
            <a:r>
              <a:rPr lang="fr-FR" sz="1600" b="1" spc="-2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b="1" kern="0" dirty="0">
                <a:solidFill>
                  <a:srgbClr val="393C8C"/>
                </a:solidFill>
                <a:latin typeface="Arial"/>
                <a:cs typeface="Arial"/>
              </a:rPr>
              <a:t>Un employeur engagé : promotion interne, parcours professionnel, formation, politique handicap.</a:t>
            </a: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12700">
              <a:lnSpc>
                <a:spcPct val="120000"/>
              </a:lnSpc>
              <a:spcBef>
                <a:spcPts val="100"/>
              </a:spcBef>
              <a:defRPr/>
            </a:pP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146933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b_EXPERIENCE RECONN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7BA2EA11-6510-425F-A50A-B2B70917E9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70E89F44-D927-4A70-A952-2F6066FF7D21}"/>
              </a:ext>
            </a:extLst>
          </p:cNvPr>
          <p:cNvSpPr/>
          <p:nvPr userDrawn="1"/>
        </p:nvSpPr>
        <p:spPr>
          <a:xfrm>
            <a:off x="7057619" y="1144061"/>
            <a:ext cx="324000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629A02C-720A-4EA7-9EC2-EE5DDCDCBBAD}"/>
              </a:ext>
            </a:extLst>
          </p:cNvPr>
          <p:cNvSpPr txBox="1"/>
          <p:nvPr userDrawn="1"/>
        </p:nvSpPr>
        <p:spPr>
          <a:xfrm>
            <a:off x="6999512" y="842060"/>
            <a:ext cx="4325662" cy="12747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>
              <a:spcBef>
                <a:spcPts val="100"/>
              </a:spcBef>
              <a:tabLst>
                <a:tab pos="236220" algn="l"/>
              </a:tabLst>
              <a:defRPr/>
            </a:pP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Références</a:t>
            </a:r>
            <a:r>
              <a:rPr lang="fr-FR" sz="2800" b="1" kern="0" spc="-4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393C8C"/>
                </a:solidFill>
                <a:latin typeface="Arial"/>
                <a:cs typeface="Arial"/>
              </a:rPr>
              <a:t>clients</a:t>
            </a:r>
            <a:r>
              <a:rPr lang="fr-FR" sz="2800" b="1" kern="0" spc="-4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2800" b="1" kern="0" spc="-50" dirty="0">
                <a:solidFill>
                  <a:srgbClr val="393C8C"/>
                </a:solidFill>
                <a:latin typeface="Arial"/>
                <a:cs typeface="Arial"/>
              </a:rPr>
              <a:t>:</a:t>
            </a:r>
            <a:endParaRPr lang="fr-FR" sz="28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pPr marL="12700" marR="5080" algn="just">
              <a:spcBef>
                <a:spcPts val="100"/>
              </a:spcBef>
              <a:defRPr/>
            </a:pP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flottes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professionnelles,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loueurs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longue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durée,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revente,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poids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lourds,</a:t>
            </a:r>
            <a:r>
              <a:rPr lang="fr-FR" sz="1600" kern="0" spc="-6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génie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civil,</a:t>
            </a:r>
            <a:r>
              <a:rPr lang="fr-FR" sz="1600" kern="0" spc="-60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manutention </a:t>
            </a:r>
            <a:r>
              <a:rPr lang="fr-FR" sz="1600" kern="0" dirty="0">
                <a:solidFill>
                  <a:srgbClr val="393C8C"/>
                </a:solidFill>
                <a:latin typeface="Arial"/>
                <a:cs typeface="Arial"/>
              </a:rPr>
              <a:t>et</a:t>
            </a:r>
            <a:r>
              <a:rPr lang="fr-FR" sz="1600" kern="0" spc="-25" dirty="0">
                <a:solidFill>
                  <a:srgbClr val="393C8C"/>
                </a:solidFill>
                <a:latin typeface="Arial"/>
                <a:cs typeface="Arial"/>
              </a:rPr>
              <a:t> </a:t>
            </a:r>
            <a:r>
              <a:rPr lang="fr-FR" sz="1600" kern="0" spc="-10" dirty="0">
                <a:solidFill>
                  <a:srgbClr val="393C8C"/>
                </a:solidFill>
                <a:latin typeface="Arial"/>
                <a:cs typeface="Arial"/>
              </a:rPr>
              <a:t>agricoles.</a:t>
            </a:r>
            <a:endParaRPr lang="fr-FR" sz="1600" kern="0" dirty="0">
              <a:solidFill>
                <a:sysClr val="windowText" lastClr="000000"/>
              </a:solidFill>
              <a:latin typeface="Arial"/>
              <a:cs typeface="Arial"/>
            </a:endParaRPr>
          </a:p>
        </p:txBody>
      </p:sp>
      <p:pic>
        <p:nvPicPr>
          <p:cNvPr id="67" name="Image 66">
            <a:extLst>
              <a:ext uri="{FF2B5EF4-FFF2-40B4-BE49-F238E27FC236}">
                <a16:creationId xmlns:a16="http://schemas.microsoft.com/office/drawing/2014/main" id="{4A63FF70-A4CC-42DD-A791-C1928948F9D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9059" y="224517"/>
            <a:ext cx="2880366" cy="2880366"/>
          </a:xfrm>
          <a:prstGeom prst="rect">
            <a:avLst/>
          </a:prstGeom>
        </p:spPr>
      </p:pic>
      <p:pic>
        <p:nvPicPr>
          <p:cNvPr id="69" name="Image 68">
            <a:extLst>
              <a:ext uri="{FF2B5EF4-FFF2-40B4-BE49-F238E27FC236}">
                <a16:creationId xmlns:a16="http://schemas.microsoft.com/office/drawing/2014/main" id="{B858F7CE-720F-4372-8671-D00AE397CFE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83995" y="3409086"/>
            <a:ext cx="2880366" cy="2880366"/>
          </a:xfrm>
          <a:prstGeom prst="rect">
            <a:avLst/>
          </a:prstGeom>
        </p:spPr>
      </p:pic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F7AEE58-EB1B-4B7F-AC99-9030A801C3C2}"/>
              </a:ext>
            </a:extLst>
          </p:cNvPr>
          <p:cNvSpPr txBox="1"/>
          <p:nvPr userDrawn="1"/>
        </p:nvSpPr>
        <p:spPr>
          <a:xfrm>
            <a:off x="349113" y="4416827"/>
            <a:ext cx="24118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GOOGLE </a:t>
            </a:r>
          </a:p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</a:rPr>
              <a:t>MY BUSINESS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A399F8A-D771-4F3E-94E6-B10B8F89B5C6}"/>
              </a:ext>
            </a:extLst>
          </p:cNvPr>
          <p:cNvSpPr txBox="1"/>
          <p:nvPr userDrawn="1"/>
        </p:nvSpPr>
        <p:spPr>
          <a:xfrm>
            <a:off x="8567" y="5266477"/>
            <a:ext cx="16697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4,1/5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891B1F0-DDAF-4F95-8E08-A6015F60AEDE}"/>
              </a:ext>
            </a:extLst>
          </p:cNvPr>
          <p:cNvSpPr txBox="1"/>
          <p:nvPr userDrawn="1"/>
        </p:nvSpPr>
        <p:spPr>
          <a:xfrm>
            <a:off x="4092853" y="4727752"/>
            <a:ext cx="2411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</a:rPr>
              <a:t>NPS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8F62D875-7E1B-41A0-B873-EB47D32E4A66}"/>
              </a:ext>
            </a:extLst>
          </p:cNvPr>
          <p:cNvSpPr txBox="1"/>
          <p:nvPr userDrawn="1"/>
        </p:nvSpPr>
        <p:spPr>
          <a:xfrm>
            <a:off x="3425275" y="5266477"/>
            <a:ext cx="13914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5400" dirty="0">
                <a:solidFill>
                  <a:prstClr val="white"/>
                </a:solidFill>
                <a:latin typeface="Bebas Neue" panose="020B0606020202050201" pitchFamily="34" charset="0"/>
              </a:rPr>
              <a:t>78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0D886A-25B9-4E4C-9E12-68FA764A1654}"/>
              </a:ext>
            </a:extLst>
          </p:cNvPr>
          <p:cNvSpPr txBox="1"/>
          <p:nvPr userDrawn="1"/>
        </p:nvSpPr>
        <p:spPr>
          <a:xfrm>
            <a:off x="4729373" y="5389530"/>
            <a:ext cx="493684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RECOMMANDENT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LA MARQUE EUROMASTER </a:t>
            </a:r>
          </a:p>
          <a:p>
            <a:r>
              <a:rPr lang="fr-FR" sz="1050" dirty="0">
                <a:solidFill>
                  <a:prstClr val="white"/>
                </a:solidFill>
                <a:latin typeface="Bebas Neue" panose="020B0606020202050201" pitchFamily="34" charset="0"/>
              </a:rPr>
              <a:t>(VS PROFESSION)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1584956B-AC37-FE1B-E27D-F802E9C3667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295" y="2243743"/>
            <a:ext cx="4681737" cy="359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75388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>
            <a:extLst>
              <a:ext uri="{FF2B5EF4-FFF2-40B4-BE49-F238E27FC236}">
                <a16:creationId xmlns:a16="http://schemas.microsoft.com/office/drawing/2014/main" id="{1B253F13-3061-4966-BC9E-2B4CC5ECB3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Image 10" descr="Une image contenant texte&#10;&#10;Description générée automatiquement">
            <a:extLst>
              <a:ext uri="{FF2B5EF4-FFF2-40B4-BE49-F238E27FC236}">
                <a16:creationId xmlns:a16="http://schemas.microsoft.com/office/drawing/2014/main" id="{BE0EC791-2B7F-41AC-BBEC-73CB20D945F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25532" y="1952965"/>
            <a:ext cx="2161036" cy="22162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CE9E36D-6F06-4341-A693-A13AE0CDFA0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2750" y="2348482"/>
            <a:ext cx="2161036" cy="216103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1481F78-4199-495D-9A70-1F0A3A502451}"/>
              </a:ext>
            </a:extLst>
          </p:cNvPr>
          <p:cNvSpPr/>
          <p:nvPr userDrawn="1"/>
        </p:nvSpPr>
        <p:spPr>
          <a:xfrm>
            <a:off x="6937997" y="2825225"/>
            <a:ext cx="432000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B730C-C9C0-46D7-8DDD-CC7D691201D3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53535" y="3066512"/>
            <a:ext cx="4419315" cy="1102715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Pierre </a:t>
            </a:r>
            <a:r>
              <a:rPr lang="fr-FR" dirty="0" err="1"/>
              <a:t>NomdeFamille</a:t>
            </a:r>
            <a:r>
              <a:rPr lang="fr-FR" dirty="0"/>
              <a:t> 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01 23 45 67 89</a:t>
            </a:r>
          </a:p>
          <a:p>
            <a:pPr marL="12700" marR="121539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Pnomdefamille@euromaster.com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ED4B6F3-E887-4671-9C8B-43862DBF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5CD82-48DE-4A00-960D-FFBA5059A513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533DB5-ABCC-4B35-9D35-D78999C83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EE0CCCA-D4C7-4ABC-ADB6-01781D05D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84FD89-E50A-47BF-9B63-D83B27FC75F7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D7CBAE-0F61-4507-99FA-F134242CF7E3}"/>
              </a:ext>
            </a:extLst>
          </p:cNvPr>
          <p:cNvSpPr txBox="1"/>
          <p:nvPr userDrawn="1"/>
        </p:nvSpPr>
        <p:spPr>
          <a:xfrm>
            <a:off x="6896100" y="2525485"/>
            <a:ext cx="47752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2700">
              <a:spcBef>
                <a:spcPts val="114"/>
              </a:spcBef>
              <a:defRPr/>
            </a:pPr>
            <a:r>
              <a:rPr lang="fr-FR" sz="2800" b="1" kern="0" spc="-10" dirty="0">
                <a:solidFill>
                  <a:srgbClr val="FFFFFF"/>
                </a:solidFill>
                <a:latin typeface="Arial"/>
                <a:cs typeface="Arial"/>
              </a:rPr>
              <a:t>Votre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interlocuteur</a:t>
            </a:r>
            <a:r>
              <a:rPr lang="fr-FR" sz="2800" b="1" kern="0" spc="-4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800" b="1" kern="0" dirty="0">
                <a:solidFill>
                  <a:srgbClr val="FFFFFF"/>
                </a:solidFill>
                <a:latin typeface="Arial"/>
                <a:cs typeface="Arial"/>
              </a:rPr>
              <a:t>dédié</a:t>
            </a:r>
            <a:r>
              <a:rPr lang="fr-FR" sz="2800" b="1" kern="0" spc="-3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fr-FR" sz="2400" b="1" kern="0" spc="-50" dirty="0">
                <a:solidFill>
                  <a:srgbClr val="FFFFFF"/>
                </a:solidFill>
                <a:latin typeface="Arial"/>
                <a:cs typeface="Arial"/>
              </a:rPr>
              <a:t>:</a:t>
            </a:r>
            <a:endParaRPr lang="fr-FR" sz="2400" kern="0" dirty="0">
              <a:solidFill>
                <a:sysClr val="windowText" lastClr="000000"/>
              </a:solidFill>
              <a:latin typeface="Arial"/>
              <a:cs typeface="Arial"/>
            </a:endParaRPr>
          </a:p>
          <a:p>
            <a:endParaRPr lang="fr-F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661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seul">
    <p:bg>
      <p:bgPr>
        <a:solidFill>
          <a:schemeClr val="bg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C8C605-CCED-47D8-9163-3799E7D233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526" y="3788640"/>
            <a:ext cx="2161036" cy="216103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CC59456-8519-44AF-B032-E46B690436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8368" y="531711"/>
            <a:ext cx="2880366" cy="2880366"/>
          </a:xfrm>
          <a:prstGeom prst="rect">
            <a:avLst/>
          </a:prstGeom>
        </p:spPr>
      </p:pic>
      <p:pic>
        <p:nvPicPr>
          <p:cNvPr id="8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6EEB10B6-D081-47E2-8583-1E0DC995C14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4069" y="175881"/>
            <a:ext cx="2880366" cy="288036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4C1A633-7FA7-4DE7-85F2-6F11237D300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13" y="3323250"/>
            <a:ext cx="2161036" cy="2161036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CB6E662-00A2-4712-854C-32763184F42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254" y="367282"/>
            <a:ext cx="2880366" cy="28803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54ACB2AC-1412-433C-886A-E07A04119D93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3045" y="7617"/>
            <a:ext cx="2880366" cy="2880366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ED338BFB-C117-46C2-A1FC-22B57DDA720D}"/>
              </a:ext>
            </a:extLst>
          </p:cNvPr>
          <p:cNvSpPr txBox="1"/>
          <p:nvPr userDrawn="1"/>
        </p:nvSpPr>
        <p:spPr>
          <a:xfrm>
            <a:off x="6733727" y="785435"/>
            <a:ext cx="2880366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dirty="0">
                <a:solidFill>
                  <a:prstClr val="black"/>
                </a:solidFill>
              </a:rPr>
              <a:t>Vert foncé : 35-160-70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Vert clair : 210-230-210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foncé : 245-229-105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Jaune clair : 250-245-220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foncé : 40-15-85</a:t>
            </a:r>
          </a:p>
          <a:p>
            <a:endParaRPr lang="fr-FR" sz="1400" dirty="0">
              <a:solidFill>
                <a:prstClr val="black"/>
              </a:solidFill>
            </a:endParaRPr>
          </a:p>
          <a:p>
            <a:endParaRPr lang="fr-FR" sz="1400" dirty="0">
              <a:solidFill>
                <a:prstClr val="black"/>
              </a:solidFill>
            </a:endParaRPr>
          </a:p>
          <a:p>
            <a:r>
              <a:rPr lang="fr-FR" sz="1400" dirty="0">
                <a:solidFill>
                  <a:prstClr val="black"/>
                </a:solidFill>
              </a:rPr>
              <a:t>Bleu clair : 210-230-230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B13758-E383-4645-B8FD-FDC6375FD27E}"/>
              </a:ext>
            </a:extLst>
          </p:cNvPr>
          <p:cNvSpPr/>
          <p:nvPr userDrawn="1"/>
        </p:nvSpPr>
        <p:spPr>
          <a:xfrm>
            <a:off x="8830836" y="3988435"/>
            <a:ext cx="3118040" cy="180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CC5D7B-B0D0-4E99-90F3-D7B755BEA48D}"/>
              </a:ext>
            </a:extLst>
          </p:cNvPr>
          <p:cNvSpPr/>
          <p:nvPr userDrawn="1"/>
        </p:nvSpPr>
        <p:spPr>
          <a:xfrm>
            <a:off x="8830836" y="3393209"/>
            <a:ext cx="3118040" cy="180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1126B44-98E2-4D2A-9BED-C9408779E2AD}"/>
              </a:ext>
            </a:extLst>
          </p:cNvPr>
          <p:cNvSpPr/>
          <p:nvPr userDrawn="1"/>
        </p:nvSpPr>
        <p:spPr>
          <a:xfrm>
            <a:off x="8830836" y="2744540"/>
            <a:ext cx="3118040" cy="180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D5D563F-D722-45B2-8A74-E15E042DEE39}"/>
              </a:ext>
            </a:extLst>
          </p:cNvPr>
          <p:cNvSpPr/>
          <p:nvPr userDrawn="1"/>
        </p:nvSpPr>
        <p:spPr>
          <a:xfrm>
            <a:off x="8830836" y="2108300"/>
            <a:ext cx="3118040" cy="180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41D49F7-7386-4651-8250-BF1C56202874}"/>
              </a:ext>
            </a:extLst>
          </p:cNvPr>
          <p:cNvSpPr/>
          <p:nvPr userDrawn="1"/>
        </p:nvSpPr>
        <p:spPr>
          <a:xfrm>
            <a:off x="8830836" y="1447075"/>
            <a:ext cx="3118040" cy="180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CED82E-A182-43D4-8A3F-2D812516E1DD}"/>
              </a:ext>
            </a:extLst>
          </p:cNvPr>
          <p:cNvSpPr/>
          <p:nvPr userDrawn="1"/>
        </p:nvSpPr>
        <p:spPr>
          <a:xfrm>
            <a:off x="8830836" y="799728"/>
            <a:ext cx="3118040" cy="180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CD6B24-479A-4B8E-A7CD-887F5A3941D0}"/>
              </a:ext>
            </a:extLst>
          </p:cNvPr>
          <p:cNvSpPr/>
          <p:nvPr userDrawn="1"/>
        </p:nvSpPr>
        <p:spPr>
          <a:xfrm>
            <a:off x="8830836" y="4234865"/>
            <a:ext cx="3118040" cy="108000"/>
          </a:xfrm>
          <a:prstGeom prst="rect">
            <a:avLst/>
          </a:prstGeom>
          <a:solidFill>
            <a:srgbClr val="D2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9F8400D-2D90-4A8D-A190-5EA7A9BFEB14}"/>
              </a:ext>
            </a:extLst>
          </p:cNvPr>
          <p:cNvSpPr/>
          <p:nvPr userDrawn="1"/>
        </p:nvSpPr>
        <p:spPr>
          <a:xfrm>
            <a:off x="8830836" y="3639639"/>
            <a:ext cx="3118040" cy="108000"/>
          </a:xfrm>
          <a:prstGeom prst="rect">
            <a:avLst/>
          </a:prstGeom>
          <a:solidFill>
            <a:srgbClr val="280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74F134A-539F-44A1-86AA-625A6308D363}"/>
              </a:ext>
            </a:extLst>
          </p:cNvPr>
          <p:cNvSpPr/>
          <p:nvPr userDrawn="1"/>
        </p:nvSpPr>
        <p:spPr>
          <a:xfrm>
            <a:off x="8830836" y="2990970"/>
            <a:ext cx="3118040" cy="108000"/>
          </a:xfrm>
          <a:prstGeom prst="rect">
            <a:avLst/>
          </a:prstGeom>
          <a:solidFill>
            <a:srgbClr val="FAF5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C04BFD2-9BD2-484B-91B9-DB8645BA9DFB}"/>
              </a:ext>
            </a:extLst>
          </p:cNvPr>
          <p:cNvSpPr/>
          <p:nvPr userDrawn="1"/>
        </p:nvSpPr>
        <p:spPr>
          <a:xfrm>
            <a:off x="8830836" y="2354730"/>
            <a:ext cx="3118040" cy="108000"/>
          </a:xfrm>
          <a:prstGeom prst="rect">
            <a:avLst/>
          </a:prstGeom>
          <a:solidFill>
            <a:srgbClr val="F5E6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552650B-F59E-480D-B2C2-D744C2B7E9BC}"/>
              </a:ext>
            </a:extLst>
          </p:cNvPr>
          <p:cNvSpPr/>
          <p:nvPr userDrawn="1"/>
        </p:nvSpPr>
        <p:spPr>
          <a:xfrm>
            <a:off x="8830836" y="1693505"/>
            <a:ext cx="3118040" cy="108000"/>
          </a:xfrm>
          <a:prstGeom prst="rect">
            <a:avLst/>
          </a:prstGeom>
          <a:solidFill>
            <a:srgbClr val="D2E6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0088A545-6B25-469F-A485-13A5DAE3D0EB}"/>
              </a:ext>
            </a:extLst>
          </p:cNvPr>
          <p:cNvSpPr/>
          <p:nvPr userDrawn="1"/>
        </p:nvSpPr>
        <p:spPr>
          <a:xfrm>
            <a:off x="8830836" y="1046158"/>
            <a:ext cx="3118040" cy="108000"/>
          </a:xfrm>
          <a:prstGeom prst="rect">
            <a:avLst/>
          </a:prstGeom>
          <a:solidFill>
            <a:srgbClr val="23A0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prstClr val="white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EF1B5AD-5804-4788-AFBD-85A7BD295D16}"/>
              </a:ext>
            </a:extLst>
          </p:cNvPr>
          <p:cNvSpPr txBox="1"/>
          <p:nvPr userDrawn="1"/>
        </p:nvSpPr>
        <p:spPr>
          <a:xfrm>
            <a:off x="9296400" y="175881"/>
            <a:ext cx="193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prstClr val="black"/>
                </a:solidFill>
              </a:rPr>
              <a:t>Hauteur 0,3/0,5</a:t>
            </a:r>
          </a:p>
        </p:txBody>
      </p:sp>
    </p:spTree>
    <p:extLst>
      <p:ext uri="{BB962C8B-B14F-4D97-AF65-F5344CB8AC3E}">
        <p14:creationId xmlns:p14="http://schemas.microsoft.com/office/powerpoint/2010/main" val="207718059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re Franch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Image 10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998268FA-2121-433A-A8A8-50D6A20BA47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  <p:pic>
        <p:nvPicPr>
          <p:cNvPr id="8" name="Image 7" descr="Une image contenant texte, debout, posant, signe&#10;&#10;Description générée automatiquement">
            <a:extLst>
              <a:ext uri="{FF2B5EF4-FFF2-40B4-BE49-F238E27FC236}">
                <a16:creationId xmlns:a16="http://schemas.microsoft.com/office/drawing/2014/main" id="{2CD7234E-FBF1-48BB-A736-6D0D5EA92F9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" y="0"/>
            <a:ext cx="121889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0688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9730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E53258-9DCB-41D1-972F-23C46AB8B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2BB3137-AE15-42A1-86A3-0490B2E333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0C28DCD-AD31-4EE9-9091-775107DBBE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411EA19-8CD0-429F-BC4F-F348457AD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95D41FC-8470-4D18-BAF7-C21AB5167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Image 6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BA1FBFB8-BBF8-4287-AE3F-EE63E79A6C3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930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heme" Target="../theme/theme10.xml"/><Relationship Id="rId3" Type="http://schemas.openxmlformats.org/officeDocument/2006/relationships/slideLayout" Target="../slideLayouts/slideLayout196.xml"/><Relationship Id="rId7" Type="http://schemas.openxmlformats.org/officeDocument/2006/relationships/slideLayout" Target="../slideLayouts/slideLayout200.xml"/><Relationship Id="rId2" Type="http://schemas.openxmlformats.org/officeDocument/2006/relationships/slideLayout" Target="../slideLayouts/slideLayout195.xml"/><Relationship Id="rId1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9.xml"/><Relationship Id="rId5" Type="http://schemas.openxmlformats.org/officeDocument/2006/relationships/slideLayout" Target="../slideLayouts/slideLayout198.xml"/><Relationship Id="rId10" Type="http://schemas.openxmlformats.org/officeDocument/2006/relationships/image" Target="../media/image86.png"/><Relationship Id="rId4" Type="http://schemas.openxmlformats.org/officeDocument/2006/relationships/slideLayout" Target="../slideLayouts/slideLayout197.xml"/><Relationship Id="rId9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70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5" Type="http://schemas.openxmlformats.org/officeDocument/2006/relationships/slideLayout" Target="../slideLayouts/slideLayout74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slideLayout" Target="../slideLayouts/slideLayout69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24" Type="http://schemas.openxmlformats.org/officeDocument/2006/relationships/slideLayout" Target="../slideLayouts/slideLayout73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23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Relationship Id="rId22" Type="http://schemas.openxmlformats.org/officeDocument/2006/relationships/slideLayout" Target="../slideLayouts/slideLayout71.xml"/><Relationship Id="rId27" Type="http://schemas.openxmlformats.org/officeDocument/2006/relationships/image" Target="../media/image19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3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95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94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image" Target="../media/image19.png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theme" Target="../theme/theme4.xml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slideLayout" Target="../slideLayouts/slideLayout109.xml"/><Relationship Id="rId18" Type="http://schemas.openxmlformats.org/officeDocument/2006/relationships/slideLayout" Target="../slideLayouts/slideLayout114.xml"/><Relationship Id="rId26" Type="http://schemas.openxmlformats.org/officeDocument/2006/relationships/image" Target="../media/image68.png"/><Relationship Id="rId3" Type="http://schemas.openxmlformats.org/officeDocument/2006/relationships/slideLayout" Target="../slideLayouts/slideLayout99.xml"/><Relationship Id="rId21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slideLayout" Target="../slideLayouts/slideLayout113.xml"/><Relationship Id="rId25" Type="http://schemas.openxmlformats.org/officeDocument/2006/relationships/image" Target="../media/image67.jpg"/><Relationship Id="rId2" Type="http://schemas.openxmlformats.org/officeDocument/2006/relationships/slideLayout" Target="../slideLayouts/slideLayout98.xml"/><Relationship Id="rId16" Type="http://schemas.openxmlformats.org/officeDocument/2006/relationships/slideLayout" Target="../slideLayouts/slideLayout112.xml"/><Relationship Id="rId20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24" Type="http://schemas.openxmlformats.org/officeDocument/2006/relationships/theme" Target="../theme/theme5.xml"/><Relationship Id="rId5" Type="http://schemas.openxmlformats.org/officeDocument/2006/relationships/slideLayout" Target="../slideLayouts/slideLayout101.xml"/><Relationship Id="rId15" Type="http://schemas.openxmlformats.org/officeDocument/2006/relationships/slideLayout" Target="../slideLayouts/slideLayout111.xml"/><Relationship Id="rId23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06.xml"/><Relationship Id="rId19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slideLayout" Target="../slideLayouts/slideLayout110.xml"/><Relationship Id="rId22" Type="http://schemas.openxmlformats.org/officeDocument/2006/relationships/slideLayout" Target="../slideLayouts/slideLayout11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2.xml"/><Relationship Id="rId18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22.xml"/><Relationship Id="rId21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17" Type="http://schemas.openxmlformats.org/officeDocument/2006/relationships/slideLayout" Target="../slideLayouts/slideLayout136.xml"/><Relationship Id="rId25" Type="http://schemas.openxmlformats.org/officeDocument/2006/relationships/image" Target="../media/image19.png"/><Relationship Id="rId2" Type="http://schemas.openxmlformats.org/officeDocument/2006/relationships/slideLayout" Target="../slideLayouts/slideLayout121.xml"/><Relationship Id="rId16" Type="http://schemas.openxmlformats.org/officeDocument/2006/relationships/slideLayout" Target="../slideLayouts/slideLayout135.xml"/><Relationship Id="rId20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24" Type="http://schemas.openxmlformats.org/officeDocument/2006/relationships/theme" Target="../theme/theme6.xml"/><Relationship Id="rId5" Type="http://schemas.openxmlformats.org/officeDocument/2006/relationships/slideLayout" Target="../slideLayouts/slideLayout124.xml"/><Relationship Id="rId15" Type="http://schemas.openxmlformats.org/officeDocument/2006/relationships/slideLayout" Target="../slideLayouts/slideLayout134.xml"/><Relationship Id="rId23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29.xml"/><Relationship Id="rId19" Type="http://schemas.openxmlformats.org/officeDocument/2006/relationships/slideLayout" Target="../slideLayouts/slideLayout138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Relationship Id="rId14" Type="http://schemas.openxmlformats.org/officeDocument/2006/relationships/slideLayout" Target="../slideLayouts/slideLayout133.xml"/><Relationship Id="rId22" Type="http://schemas.openxmlformats.org/officeDocument/2006/relationships/slideLayout" Target="../slideLayouts/slideLayout14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13" Type="http://schemas.openxmlformats.org/officeDocument/2006/relationships/slideLayout" Target="../slideLayouts/slideLayout155.xml"/><Relationship Id="rId18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45.xml"/><Relationship Id="rId21" Type="http://schemas.openxmlformats.org/officeDocument/2006/relationships/theme" Target="../theme/theme7.xml"/><Relationship Id="rId7" Type="http://schemas.openxmlformats.org/officeDocument/2006/relationships/slideLayout" Target="../slideLayouts/slideLayout149.xml"/><Relationship Id="rId12" Type="http://schemas.openxmlformats.org/officeDocument/2006/relationships/slideLayout" Target="../slideLayouts/slideLayout154.xml"/><Relationship Id="rId17" Type="http://schemas.openxmlformats.org/officeDocument/2006/relationships/slideLayout" Target="../slideLayouts/slideLayout159.xml"/><Relationship Id="rId2" Type="http://schemas.openxmlformats.org/officeDocument/2006/relationships/slideLayout" Target="../slideLayouts/slideLayout144.xml"/><Relationship Id="rId16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52.xml"/><Relationship Id="rId19" Type="http://schemas.openxmlformats.org/officeDocument/2006/relationships/slideLayout" Target="../slideLayouts/slideLayout161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Relationship Id="rId14" Type="http://schemas.openxmlformats.org/officeDocument/2006/relationships/slideLayout" Target="../slideLayouts/slideLayout156.xml"/><Relationship Id="rId22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slideLayout" Target="../slideLayouts/slideLayout175.xml"/><Relationship Id="rId18" Type="http://schemas.openxmlformats.org/officeDocument/2006/relationships/slideLayout" Target="../slideLayouts/slideLayout180.xml"/><Relationship Id="rId26" Type="http://schemas.openxmlformats.org/officeDocument/2006/relationships/theme" Target="../theme/theme8.xml"/><Relationship Id="rId3" Type="http://schemas.openxmlformats.org/officeDocument/2006/relationships/slideLayout" Target="../slideLayouts/slideLayout165.xml"/><Relationship Id="rId21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17" Type="http://schemas.openxmlformats.org/officeDocument/2006/relationships/slideLayout" Target="../slideLayouts/slideLayout179.xml"/><Relationship Id="rId25" Type="http://schemas.openxmlformats.org/officeDocument/2006/relationships/slideLayout" Target="../slideLayouts/slideLayout187.xml"/><Relationship Id="rId2" Type="http://schemas.openxmlformats.org/officeDocument/2006/relationships/slideLayout" Target="../slideLayouts/slideLayout164.xml"/><Relationship Id="rId16" Type="http://schemas.openxmlformats.org/officeDocument/2006/relationships/slideLayout" Target="../slideLayouts/slideLayout178.xml"/><Relationship Id="rId20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24" Type="http://schemas.openxmlformats.org/officeDocument/2006/relationships/slideLayout" Target="../slideLayouts/slideLayout186.xml"/><Relationship Id="rId5" Type="http://schemas.openxmlformats.org/officeDocument/2006/relationships/slideLayout" Target="../slideLayouts/slideLayout167.xml"/><Relationship Id="rId15" Type="http://schemas.openxmlformats.org/officeDocument/2006/relationships/slideLayout" Target="../slideLayouts/slideLayout177.xml"/><Relationship Id="rId23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72.xml"/><Relationship Id="rId19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slideLayout" Target="../slideLayouts/slideLayout176.xml"/><Relationship Id="rId22" Type="http://schemas.openxmlformats.org/officeDocument/2006/relationships/slideLayout" Target="../slideLayouts/slideLayout184.xml"/><Relationship Id="rId27" Type="http://schemas.openxmlformats.org/officeDocument/2006/relationships/image" Target="../media/image19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3" Type="http://schemas.openxmlformats.org/officeDocument/2006/relationships/slideLayout" Target="../slideLayouts/slideLayout190.xml"/><Relationship Id="rId7" Type="http://schemas.openxmlformats.org/officeDocument/2006/relationships/theme" Target="../theme/theme9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61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9" r:id="rId16"/>
    <p:sldLayoutId id="2147483680" r:id="rId17"/>
    <p:sldLayoutId id="2147483682" r:id="rId18"/>
    <p:sldLayoutId id="2147483683" r:id="rId19"/>
    <p:sldLayoutId id="2147483684" r:id="rId20"/>
    <p:sldLayoutId id="2147483685" r:id="rId21"/>
    <p:sldLayoutId id="2147483687" r:id="rId22"/>
    <p:sldLayoutId id="2147483698" r:id="rId23"/>
    <p:sldLayoutId id="2147483699" r:id="rId24"/>
    <p:sldLayoutId id="2147483710" r:id="rId25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2340" y="6280459"/>
            <a:ext cx="2812652" cy="44790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76791" y="6249801"/>
            <a:ext cx="6370872" cy="56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30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7" r:id="rId1"/>
    <p:sldLayoutId id="2147484098" r:id="rId2"/>
    <p:sldLayoutId id="2147484099" r:id="rId3"/>
    <p:sldLayoutId id="2147484100" r:id="rId4"/>
    <p:sldLayoutId id="2147484101" r:id="rId5"/>
    <p:sldLayoutId id="2147484102" r:id="rId6"/>
    <p:sldLayoutId id="2147484103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4644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  <p:sldLayoutId id="2147483736" r:id="rId15"/>
    <p:sldLayoutId id="2147483741" r:id="rId16"/>
    <p:sldLayoutId id="2147483743" r:id="rId17"/>
    <p:sldLayoutId id="2147483744" r:id="rId18"/>
    <p:sldLayoutId id="2147483745" r:id="rId19"/>
    <p:sldLayoutId id="2147483746" r:id="rId20"/>
    <p:sldLayoutId id="2147483748" r:id="rId21"/>
    <p:sldLayoutId id="2147483751" r:id="rId22"/>
    <p:sldLayoutId id="2147483759" r:id="rId23"/>
    <p:sldLayoutId id="2147483760" r:id="rId24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120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4" r:id="rId2"/>
    <p:sldLayoutId id="2147483785" r:id="rId3"/>
    <p:sldLayoutId id="2147483786" r:id="rId4"/>
    <p:sldLayoutId id="2147483787" r:id="rId5"/>
    <p:sldLayoutId id="2147483788" r:id="rId6"/>
    <p:sldLayoutId id="2147483789" r:id="rId7"/>
    <p:sldLayoutId id="2147483790" r:id="rId8"/>
    <p:sldLayoutId id="2147483791" r:id="rId9"/>
    <p:sldLayoutId id="2147483792" r:id="rId10"/>
    <p:sldLayoutId id="2147483793" r:id="rId11"/>
    <p:sldLayoutId id="2147483794" r:id="rId12"/>
    <p:sldLayoutId id="2147483795" r:id="rId13"/>
    <p:sldLayoutId id="2147483796" r:id="rId14"/>
    <p:sldLayoutId id="2147483797" r:id="rId15"/>
    <p:sldLayoutId id="2147483798" r:id="rId16"/>
    <p:sldLayoutId id="2147483799" r:id="rId17"/>
    <p:sldLayoutId id="2147483800" r:id="rId18"/>
    <p:sldLayoutId id="2147483801" r:id="rId19"/>
    <p:sldLayoutId id="2147483802" r:id="rId20"/>
    <p:sldLayoutId id="2147483803" r:id="rId21"/>
    <p:sldLayoutId id="2147483804" r:id="rId22"/>
    <p:sldLayoutId id="2147483805" r:id="rId23"/>
    <p:sldLayoutId id="2147483806" r:id="rId24"/>
    <p:sldLayoutId id="2147484104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7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5" r:id="rId7"/>
    <p:sldLayoutId id="2147483817" r:id="rId8"/>
    <p:sldLayoutId id="2147483818" r:id="rId9"/>
    <p:sldLayoutId id="2147483819" r:id="rId10"/>
    <p:sldLayoutId id="2147483820" r:id="rId11"/>
    <p:sldLayoutId id="2147483821" r:id="rId12"/>
    <p:sldLayoutId id="2147483822" r:id="rId13"/>
    <p:sldLayoutId id="2147483823" r:id="rId14"/>
    <p:sldLayoutId id="2147483824" r:id="rId15"/>
    <p:sldLayoutId id="2147483825" r:id="rId16"/>
    <p:sldLayoutId id="2147483826" r:id="rId17"/>
    <p:sldLayoutId id="2147483827" r:id="rId18"/>
    <p:sldLayoutId id="2147483828" r:id="rId19"/>
    <p:sldLayoutId id="2147483829" r:id="rId20"/>
    <p:sldLayoutId id="2147483830" r:id="rId21"/>
    <p:sldLayoutId id="2147483831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9513FDAB-63F5-4D8C-83C4-EABD08F9F23D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" y="0"/>
            <a:ext cx="12188952" cy="6858000"/>
          </a:xfrm>
          <a:prstGeom prst="rect">
            <a:avLst/>
          </a:prstGeom>
        </p:spPr>
      </p:pic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F14EA06-10AB-41ED-9844-F69A69F27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B2F0F8-26D8-4079-8316-E8E216D335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7BE1500-7422-4E46-9375-8BF6D967392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fld id="{828F291A-D7AC-4940-A34E-A52E576CA825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07F03E-B723-4591-974C-59C41CC593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CFE98C-5CCF-490B-85E5-20830547C3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venir Next LT Pro" panose="020B0504020202020204" pitchFamily="34" charset="0"/>
              </a:defRPr>
            </a:lvl1pPr>
          </a:lstStyle>
          <a:p>
            <a:fld id="{3D0DFC14-D692-4272-8F58-9D1887DAF19D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Image 8" descr="Une image contenant texte, clipart&#10;&#10;Description générée automatiquement">
            <a:extLst>
              <a:ext uri="{FF2B5EF4-FFF2-40B4-BE49-F238E27FC236}">
                <a16:creationId xmlns:a16="http://schemas.microsoft.com/office/drawing/2014/main" id="{394B76BB-5569-4154-A9F7-D866CFFB5148}"/>
              </a:ext>
            </a:extLst>
          </p:cNvPr>
          <p:cNvPicPr>
            <a:picLocks noChangeAspect="1"/>
          </p:cNvPicPr>
          <p:nvPr userDrawn="1"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2200" y="6179949"/>
            <a:ext cx="1943100" cy="449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678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  <p:sldLayoutId id="2147483847" r:id="rId14"/>
    <p:sldLayoutId id="2147483848" r:id="rId15"/>
    <p:sldLayoutId id="2147483849" r:id="rId16"/>
    <p:sldLayoutId id="2147483850" r:id="rId17"/>
    <p:sldLayoutId id="2147483851" r:id="rId18"/>
    <p:sldLayoutId id="2147483852" r:id="rId19"/>
    <p:sldLayoutId id="2147483853" r:id="rId20"/>
    <p:sldLayoutId id="2147483854" r:id="rId21"/>
    <p:sldLayoutId id="2147483855" r:id="rId22"/>
    <p:sldLayoutId id="2147483856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16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7" r:id="rId9"/>
    <p:sldLayoutId id="2147483868" r:id="rId10"/>
    <p:sldLayoutId id="2147483869" r:id="rId11"/>
    <p:sldLayoutId id="2147483870" r:id="rId12"/>
    <p:sldLayoutId id="2147483871" r:id="rId13"/>
    <p:sldLayoutId id="2147483872" r:id="rId14"/>
    <p:sldLayoutId id="2147483873" r:id="rId15"/>
    <p:sldLayoutId id="2147483874" r:id="rId16"/>
    <p:sldLayoutId id="2147483875" r:id="rId17"/>
    <p:sldLayoutId id="2147483876" r:id="rId18"/>
    <p:sldLayoutId id="2147483877" r:id="rId19"/>
    <p:sldLayoutId id="2147483878" r:id="rId20"/>
    <p:sldLayoutId id="2147483879" r:id="rId21"/>
    <p:sldLayoutId id="2147483880" r:id="rId22"/>
    <p:sldLayoutId id="214748388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1097915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04638" y="6356351"/>
            <a:ext cx="28641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BEF110-D9A1-4377-9585-DDB746DB7824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109791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0"/>
            <a:endParaRPr lang="fr-FR"/>
          </a:p>
          <a:p>
            <a:pPr marL="685750" lvl="1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Deuxième niveau</a:t>
            </a:r>
          </a:p>
          <a:p>
            <a:pPr marL="1142914" lvl="2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Troisième niveau</a:t>
            </a:r>
          </a:p>
          <a:p>
            <a:pPr marL="1600080" lvl="3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Quatrième niveau</a:t>
            </a:r>
          </a:p>
          <a:p>
            <a:pPr marL="2057247" lvl="4" indent="-228584" algn="l" defTabSz="91433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fr-FR"/>
              <a:t>Cinquième niveau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3998" y="6356357"/>
            <a:ext cx="2454433" cy="39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79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  <p:sldLayoutId id="2147483919" r:id="rId15"/>
    <p:sldLayoutId id="2147483923" r:id="rId16"/>
    <p:sldLayoutId id="2147483924" r:id="rId17"/>
    <p:sldLayoutId id="2147483926" r:id="rId18"/>
    <p:sldLayoutId id="2147483928" r:id="rId19"/>
    <p:sldLayoutId id="2147483929" r:id="rId20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sz="1800" b="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6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Ø"/>
        <a:defRPr sz="1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78768" y="983630"/>
            <a:ext cx="11198167" cy="5152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7A392-D5AA-4EF4-8A8F-CB7F8691EBD0}" type="datetimeFigureOut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13/10/2023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429237-0A2A-4B76-B4A0-509003C7BD65}" type="slidenum">
              <a:rPr lang="fr-FR" smtClean="0"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 lang="fr-F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object 3"/>
          <p:cNvSpPr/>
          <p:nvPr userDrawn="1"/>
        </p:nvSpPr>
        <p:spPr>
          <a:xfrm>
            <a:off x="2891959" y="388410"/>
            <a:ext cx="8784976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8" name="object 5"/>
          <p:cNvSpPr/>
          <p:nvPr userDrawn="1"/>
        </p:nvSpPr>
        <p:spPr>
          <a:xfrm>
            <a:off x="191344" y="144061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prstClr val="black"/>
              </a:solidFill>
            </a:endParaRPr>
          </a:p>
        </p:txBody>
      </p:sp>
      <p:sp>
        <p:nvSpPr>
          <p:cNvPr id="13" name="Espace réservé du titre 12"/>
          <p:cNvSpPr>
            <a:spLocks noGrp="1"/>
          </p:cNvSpPr>
          <p:nvPr>
            <p:ph type="title"/>
          </p:nvPr>
        </p:nvSpPr>
        <p:spPr>
          <a:xfrm>
            <a:off x="476434" y="364186"/>
            <a:ext cx="3746848" cy="432000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/>
          <a:p>
            <a:r>
              <a:rPr lang="fr-FR" dirty="0"/>
              <a:t>Modifiez le style du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99A8727C-104A-CE2D-512C-455A46904DC4}"/>
              </a:ext>
            </a:extLst>
          </p:cNvPr>
          <p:cNvPicPr>
            <a:picLocks noChangeAspect="1"/>
          </p:cNvPicPr>
          <p:nvPr userDrawn="1"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4842" y="6385837"/>
            <a:ext cx="1978359" cy="31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225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7" r:id="rId1"/>
    <p:sldLayoutId id="2147483968" r:id="rId2"/>
    <p:sldLayoutId id="2147483969" r:id="rId3"/>
    <p:sldLayoutId id="2147483970" r:id="rId4"/>
    <p:sldLayoutId id="2147483971" r:id="rId5"/>
    <p:sldLayoutId id="2147483972" r:id="rId6"/>
    <p:sldLayoutId id="2147483973" r:id="rId7"/>
    <p:sldLayoutId id="2147483974" r:id="rId8"/>
    <p:sldLayoutId id="2147483976" r:id="rId9"/>
    <p:sldLayoutId id="2147483977" r:id="rId10"/>
    <p:sldLayoutId id="2147483978" r:id="rId11"/>
    <p:sldLayoutId id="2147483979" r:id="rId12"/>
    <p:sldLayoutId id="2147483980" r:id="rId13"/>
    <p:sldLayoutId id="2147483981" r:id="rId14"/>
    <p:sldLayoutId id="2147483982" r:id="rId15"/>
    <p:sldLayoutId id="2147483983" r:id="rId16"/>
    <p:sldLayoutId id="2147483984" r:id="rId17"/>
    <p:sldLayoutId id="2147483985" r:id="rId18"/>
    <p:sldLayoutId id="2147483986" r:id="rId19"/>
    <p:sldLayoutId id="2147483987" r:id="rId20"/>
    <p:sldLayoutId id="2147483988" r:id="rId21"/>
    <p:sldLayoutId id="2147483989" r:id="rId22"/>
    <p:sldLayoutId id="2147483990" r:id="rId23"/>
    <p:sldLayoutId id="2147483991" r:id="rId24"/>
    <p:sldLayoutId id="2147483992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accent5">
              <a:lumMod val="75000"/>
            </a:schemeClr>
          </a:solidFill>
          <a:latin typeface="Bebas Neue" panose="020B0606020202050201" charset="0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Ø"/>
        <a:defRPr sz="2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24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Bebas Neue" panose="020B0606020202050201" charset="0"/>
        <a:buChar char="–"/>
        <a:defRPr sz="20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5">
              <a:lumMod val="7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10171176" y="6295606"/>
            <a:ext cx="1938527" cy="455788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761" y="942594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28956">
            <a:solidFill>
              <a:srgbClr val="2E5496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03164" y="2590292"/>
            <a:ext cx="2185670" cy="6965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29285" y="2385821"/>
            <a:ext cx="11533428" cy="3395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10/13/2023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>
                <a:solidFill>
                  <a:prstClr val="black">
                    <a:tint val="75000"/>
                  </a:prstClr>
                </a:solidFill>
              </a:rPr>
              <a:pPr/>
              <a:t>‹N°›</a:t>
            </a:fld>
            <a:endParaRPr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347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4095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5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10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5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0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5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88.jpeg"/><Relationship Id="rId4" Type="http://schemas.openxmlformats.org/officeDocument/2006/relationships/image" Target="../media/image37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5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5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5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8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5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5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7" Type="http://schemas.microsoft.com/office/2007/relationships/hdphoto" Target="../media/hdphoto2.wdp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notesSlide" Target="../notesSlides/notesSlid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95.png"/><Relationship Id="rId4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53.xml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5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7F9647-2E1F-DFE8-8971-9B227BBA3837}"/>
              </a:ext>
            </a:extLst>
          </p:cNvPr>
          <p:cNvSpPr/>
          <p:nvPr/>
        </p:nvSpPr>
        <p:spPr>
          <a:xfrm>
            <a:off x="680720" y="4328160"/>
            <a:ext cx="5283200" cy="325120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9796E8E-E22E-B71C-DF98-BF28D8EE7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2697" y="1929130"/>
            <a:ext cx="6484377" cy="2724150"/>
          </a:xfrm>
        </p:spPr>
        <p:txBody>
          <a:bodyPr>
            <a:normAutofit/>
          </a:bodyPr>
          <a:lstStyle/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MAITRISE BUDGETAIRE</a:t>
            </a:r>
          </a:p>
          <a:p>
            <a:pPr algn="l"/>
            <a:r>
              <a:rPr lang="fr-F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&amp; MOBILITE DURABLE</a:t>
            </a:r>
          </a:p>
          <a:p>
            <a:pPr algn="l"/>
            <a:endParaRPr lang="fr-FR" b="1" dirty="0"/>
          </a:p>
          <a:p>
            <a:pPr algn="l"/>
            <a:r>
              <a:rPr lang="fr-FR" dirty="0"/>
              <a:t>Nos solutions gagnantes </a:t>
            </a:r>
          </a:p>
        </p:txBody>
      </p:sp>
    </p:spTree>
    <p:extLst>
      <p:ext uri="{BB962C8B-B14F-4D97-AF65-F5344CB8AC3E}">
        <p14:creationId xmlns:p14="http://schemas.microsoft.com/office/powerpoint/2010/main" val="192050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DES SOLUTIONS ADMINISTRATIVES &amp; TRESORERIE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84025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de vous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SIMPLIFIER VOTRE ACTIVITÉ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la gestion de vos flottes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2027827"/>
            <a:ext cx="76139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Optimisation et visibilité trésorerie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D2521C-AAE8-933A-DDF3-A489B9CFF96D}"/>
              </a:ext>
            </a:extLst>
          </p:cNvPr>
          <p:cNvSpPr/>
          <p:nvPr/>
        </p:nvSpPr>
        <p:spPr>
          <a:xfrm rot="16200000" flipV="1">
            <a:off x="347563" y="351187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848016" y="3138767"/>
            <a:ext cx="76695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financements: achats de pneus crédit ou LOA</a:t>
            </a:r>
          </a:p>
          <a:p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Solutions de lissage de toutes vos dépenses pneus et services sur l’année avec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MasterCARE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Easyliss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Découvrez nos solutions adaptées à </a:t>
            </a:r>
            <a:r>
              <a:rPr lang="fr-FR" b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vos besoins</a:t>
            </a:r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4284337"/>
            <a:ext cx="7613928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Simplification de facturation et de gestion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347562" y="5684211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947466" y="5357191"/>
            <a:ext cx="66442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Forfaitisation de vos services par carte grise  = </a:t>
            </a:r>
            <a:r>
              <a:rPr lang="fr-FR" b="1" dirty="0" err="1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MasterPREMIUM</a:t>
            </a:r>
            <a:endParaRPr lang="fr-FR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 descr="Achetez, louez et vendez vite et bien avec l'Agence Vauban - Agence Vauban">
            <a:extLst>
              <a:ext uri="{FF2B5EF4-FFF2-40B4-BE49-F238E27FC236}">
                <a16:creationId xmlns:a16="http://schemas.microsoft.com/office/drawing/2014/main" id="{8C18D4CB-84D4-A32E-7596-9D27C3CF72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4823" y="1393202"/>
            <a:ext cx="4772025" cy="4772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08366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choisir un prestataire responsable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684709" y="2300977"/>
            <a:ext cx="68287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ETRE EXEMPLAIRE SUR LA sécurité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4F15CEE6-282D-CDE1-8720-B536D034CCA5}"/>
              </a:ext>
            </a:extLst>
          </p:cNvPr>
          <p:cNvSpPr/>
          <p:nvPr/>
        </p:nvSpPr>
        <p:spPr>
          <a:xfrm rot="16200000" flipV="1">
            <a:off x="483843" y="1220127"/>
            <a:ext cx="571963" cy="456964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riangle isocèle 10">
            <a:extLst>
              <a:ext uri="{FF2B5EF4-FFF2-40B4-BE49-F238E27FC236}">
                <a16:creationId xmlns:a16="http://schemas.microsoft.com/office/drawing/2014/main" id="{CA0A9795-09DF-0620-C880-BBD259A5FA7F}"/>
              </a:ext>
            </a:extLst>
          </p:cNvPr>
          <p:cNvSpPr/>
          <p:nvPr/>
        </p:nvSpPr>
        <p:spPr>
          <a:xfrm rot="16200000" flipV="1">
            <a:off x="712327" y="1214034"/>
            <a:ext cx="571963" cy="45696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32A070-CDA2-8068-76A7-8595A3A60814}"/>
              </a:ext>
            </a:extLst>
          </p:cNvPr>
          <p:cNvSpPr txBox="1"/>
          <p:nvPr/>
        </p:nvSpPr>
        <p:spPr>
          <a:xfrm>
            <a:off x="1256128" y="1190736"/>
            <a:ext cx="61662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NOS ENGAGEMENTS RSE</a:t>
            </a: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pic>
        <p:nvPicPr>
          <p:cNvPr id="5122" name="Picture 2" descr="logos rse">
            <a:extLst>
              <a:ext uri="{FF2B5EF4-FFF2-40B4-BE49-F238E27FC236}">
                <a16:creationId xmlns:a16="http://schemas.microsoft.com/office/drawing/2014/main" id="{DBE376BA-8AB6-B4CB-0120-F5FD741B9CF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108" t="4363" r="12452" b="3679"/>
          <a:stretch/>
        </p:blipFill>
        <p:spPr bwMode="auto">
          <a:xfrm>
            <a:off x="7863344" y="996981"/>
            <a:ext cx="3551240" cy="1745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C853E598-ADA8-29C0-363B-2952912026DB}"/>
              </a:ext>
            </a:extLst>
          </p:cNvPr>
          <p:cNvSpPr txBox="1"/>
          <p:nvPr/>
        </p:nvSpPr>
        <p:spPr>
          <a:xfrm>
            <a:off x="679963" y="4595599"/>
            <a:ext cx="109380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ETRE UN PARTENAIRE RESPONSABLE ET RESPECTEUX DE LA VALEUR HUMAINE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0AC6FE9-8AEE-38B7-5F14-5F9DC7D5B8EA}"/>
              </a:ext>
            </a:extLst>
          </p:cNvPr>
          <p:cNvSpPr txBox="1"/>
          <p:nvPr/>
        </p:nvSpPr>
        <p:spPr>
          <a:xfrm>
            <a:off x="679963" y="3485358"/>
            <a:ext cx="105392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CONTRIBUER ENSEMBLE à REDUIRE VOTRE IMPACT ENVIRONNEMENTAIL 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6EB1D6E-6CB3-6CAA-2B3F-39EF7B04FCC7}"/>
              </a:ext>
            </a:extLst>
          </p:cNvPr>
          <p:cNvSpPr txBox="1"/>
          <p:nvPr/>
        </p:nvSpPr>
        <p:spPr>
          <a:xfrm>
            <a:off x="679963" y="5747485"/>
            <a:ext cx="105392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VOUS APPORTER UNE EXPERIENCE DE </a:t>
            </a:r>
            <a:r>
              <a:rPr lang="fr-FR" sz="3600" dirty="0" err="1">
                <a:solidFill>
                  <a:schemeClr val="bg1"/>
                </a:solidFill>
                <a:highlight>
                  <a:srgbClr val="008000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QUALITé</a:t>
            </a: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4F704BA3-4898-27AA-DE1C-51960C9884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8296" y="2323884"/>
            <a:ext cx="601667" cy="59353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7BBDF2ED-E843-4250-1C0A-21F3FB1F92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3485358"/>
            <a:ext cx="601667" cy="593537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459E7145-3640-753D-20BD-18A27C57B1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4594852"/>
            <a:ext cx="601667" cy="593537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38073532-2963-92A2-FD8D-85744E82DD4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073" t="12493" r="78546" b="15101"/>
          <a:stretch/>
        </p:blipFill>
        <p:spPr>
          <a:xfrm>
            <a:off x="77652" y="5765236"/>
            <a:ext cx="601667" cy="593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92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7F9647-2E1F-DFE8-8971-9B227BBA3837}"/>
              </a:ext>
            </a:extLst>
          </p:cNvPr>
          <p:cNvSpPr/>
          <p:nvPr/>
        </p:nvSpPr>
        <p:spPr>
          <a:xfrm>
            <a:off x="1923193" y="2934751"/>
            <a:ext cx="8782493" cy="494249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436636E-63D2-C0C4-0A19-DA6A161AE099}"/>
              </a:ext>
            </a:extLst>
          </p:cNvPr>
          <p:cNvSpPr txBox="1"/>
          <p:nvPr/>
        </p:nvSpPr>
        <p:spPr>
          <a:xfrm>
            <a:off x="1801390" y="2934751"/>
            <a:ext cx="90260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spc="300" dirty="0">
                <a:solidFill>
                  <a:schemeClr val="bg1"/>
                </a:solidFill>
                <a:latin typeface="Avenir Next LT Pro" panose="020B0504020202020204" pitchFamily="34" charset="0"/>
              </a:rPr>
              <a:t>CASE STUDY N°1 – FLOTTE PL de 3800 PNEUS</a:t>
            </a:r>
          </a:p>
        </p:txBody>
      </p:sp>
    </p:spTree>
    <p:extLst>
      <p:ext uri="{BB962C8B-B14F-4D97-AF65-F5344CB8AC3E}">
        <p14:creationId xmlns:p14="http://schemas.microsoft.com/office/powerpoint/2010/main" val="14146688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object 3"/>
          <p:cNvSpPr/>
          <p:nvPr/>
        </p:nvSpPr>
        <p:spPr>
          <a:xfrm>
            <a:off x="5187000" y="375471"/>
            <a:ext cx="6624000" cy="34769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rgbClr val="2F5597"/>
              </a:solidFill>
            </a:endParaRPr>
          </a:p>
        </p:txBody>
      </p:sp>
      <p:sp>
        <p:nvSpPr>
          <p:cNvPr id="21" name="object 5"/>
          <p:cNvSpPr/>
          <p:nvPr/>
        </p:nvSpPr>
        <p:spPr>
          <a:xfrm>
            <a:off x="2911145" y="131122"/>
            <a:ext cx="238125" cy="188595"/>
          </a:xfrm>
          <a:custGeom>
            <a:avLst/>
            <a:gdLst/>
            <a:ahLst/>
            <a:cxnLst/>
            <a:rect l="l" t="t" r="r" b="b"/>
            <a:pathLst>
              <a:path w="238125" h="188595">
                <a:moveTo>
                  <a:pt x="0" y="188201"/>
                </a:moveTo>
                <a:lnTo>
                  <a:pt x="237604" y="188201"/>
                </a:lnTo>
                <a:lnTo>
                  <a:pt x="237604" y="0"/>
                </a:lnTo>
                <a:lnTo>
                  <a:pt x="0" y="0"/>
                </a:lnTo>
                <a:lnTo>
                  <a:pt x="0" y="188201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>
              <a:solidFill>
                <a:srgbClr val="2F5597"/>
              </a:solidFill>
            </a:endParaRPr>
          </a:p>
        </p:txBody>
      </p:sp>
      <p:sp>
        <p:nvSpPr>
          <p:cNvPr id="22" name="Espace réservé du titre 12"/>
          <p:cNvSpPr txBox="1">
            <a:spLocks/>
          </p:cNvSpPr>
          <p:nvPr/>
        </p:nvSpPr>
        <p:spPr>
          <a:xfrm>
            <a:off x="3196235" y="23819"/>
            <a:ext cx="3607078" cy="547842"/>
          </a:xfrm>
          <a:prstGeom prst="rect">
            <a:avLst/>
          </a:prstGeom>
          <a:solidFill>
            <a:schemeClr val="bg1"/>
          </a:solidFill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</a:lstStyle>
          <a:p>
            <a:r>
              <a:rPr lang="fr-FR" sz="3200" b="1" dirty="0">
                <a:solidFill>
                  <a:srgbClr val="2F5597"/>
                </a:solidFill>
                <a:latin typeface="Bebas Neue" panose="020B0606020202050201" charset="0"/>
              </a:rPr>
              <a:t>NOTRE réponse gagnante  </a:t>
            </a:r>
          </a:p>
        </p:txBody>
      </p:sp>
      <p:cxnSp>
        <p:nvCxnSpPr>
          <p:cNvPr id="18" name="Connecteur droit 17"/>
          <p:cNvCxnSpPr>
            <a:cxnSpLocks/>
          </p:cNvCxnSpPr>
          <p:nvPr/>
        </p:nvCxnSpPr>
        <p:spPr>
          <a:xfrm>
            <a:off x="2989566" y="4315081"/>
            <a:ext cx="3183079" cy="0"/>
          </a:xfrm>
          <a:prstGeom prst="line">
            <a:avLst/>
          </a:prstGeom>
          <a:ln w="5715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C0DC6FCC-642E-F896-CAFD-0C7046E504A7}"/>
              </a:ext>
            </a:extLst>
          </p:cNvPr>
          <p:cNvSpPr txBox="1"/>
          <p:nvPr/>
        </p:nvSpPr>
        <p:spPr>
          <a:xfrm>
            <a:off x="2911145" y="1599158"/>
            <a:ext cx="976375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spc="3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Economies vs votre « cout d’usage pneus »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DC79677-D4E7-14F3-3B81-79AA74AE574A}"/>
              </a:ext>
            </a:extLst>
          </p:cNvPr>
          <p:cNvSpPr txBox="1"/>
          <p:nvPr/>
        </p:nvSpPr>
        <p:spPr>
          <a:xfrm>
            <a:off x="2941112" y="4487935"/>
            <a:ext cx="275888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démarche préventive de baisse de votre PRK et de vos immobilisations véhicules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25EF79E-E730-AF31-8A4C-10A973A693B0}"/>
              </a:ext>
            </a:extLst>
          </p:cNvPr>
          <p:cNvSpPr/>
          <p:nvPr/>
        </p:nvSpPr>
        <p:spPr>
          <a:xfrm>
            <a:off x="2931604" y="2915864"/>
            <a:ext cx="3469195" cy="181588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Dépense budgétaire véhicule optimisée</a:t>
            </a:r>
            <a:endParaRPr lang="fr-FR" sz="24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043B365-C751-A5E7-4B48-BCFF96D87729}"/>
              </a:ext>
            </a:extLst>
          </p:cNvPr>
          <p:cNvSpPr/>
          <p:nvPr/>
        </p:nvSpPr>
        <p:spPr>
          <a:xfrm>
            <a:off x="7871446" y="2915864"/>
            <a:ext cx="3027680" cy="181588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Diminution de l’empreinte carbone</a:t>
            </a:r>
            <a:endParaRPr lang="fr-FR" sz="24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object 3">
            <a:extLst>
              <a:ext uri="{FF2B5EF4-FFF2-40B4-BE49-F238E27FC236}">
                <a16:creationId xmlns:a16="http://schemas.microsoft.com/office/drawing/2014/main" id="{21F6BE1A-8883-3EC3-24AC-B3DD03A0E187}"/>
              </a:ext>
            </a:extLst>
          </p:cNvPr>
          <p:cNvSpPr/>
          <p:nvPr/>
        </p:nvSpPr>
        <p:spPr>
          <a:xfrm>
            <a:off x="2948856" y="2102258"/>
            <a:ext cx="7708913" cy="51910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spc="-150" dirty="0">
                <a:solidFill>
                  <a:schemeClr val="bg1"/>
                </a:solidFill>
                <a:latin typeface="Avenir Next LT Pro" panose="020B0504020202020204" pitchFamily="34" charset="0"/>
              </a:rPr>
              <a:t>CASE STUDY N°1 – FLOTTE PL de 3800 PNEUS</a:t>
            </a: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F8C925E0-7C65-E7DC-BB42-7F2C770EB527}"/>
              </a:ext>
            </a:extLst>
          </p:cNvPr>
          <p:cNvCxnSpPr>
            <a:cxnSpLocks/>
          </p:cNvCxnSpPr>
          <p:nvPr/>
        </p:nvCxnSpPr>
        <p:spPr>
          <a:xfrm>
            <a:off x="7871446" y="4315081"/>
            <a:ext cx="3183079" cy="0"/>
          </a:xfrm>
          <a:prstGeom prst="line">
            <a:avLst/>
          </a:prstGeom>
          <a:ln w="57150">
            <a:solidFill>
              <a:srgbClr val="2F559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6A4DBFC4-D846-B3D8-5966-1B298C852D92}"/>
              </a:ext>
            </a:extLst>
          </p:cNvPr>
          <p:cNvSpPr txBox="1"/>
          <p:nvPr/>
        </p:nvSpPr>
        <p:spPr>
          <a:xfrm>
            <a:off x="7939594" y="4487935"/>
            <a:ext cx="275888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action RSE labellisée pour une optimisation de la prime CEE</a:t>
            </a:r>
          </a:p>
        </p:txBody>
      </p:sp>
    </p:spTree>
    <p:extLst>
      <p:ext uri="{BB962C8B-B14F-4D97-AF65-F5344CB8AC3E}">
        <p14:creationId xmlns:p14="http://schemas.microsoft.com/office/powerpoint/2010/main" val="3836401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 23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40775" y="3594610"/>
            <a:ext cx="2880366" cy="288036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5642" y="827280"/>
            <a:ext cx="2880366" cy="288036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384558" y="2194225"/>
            <a:ext cx="5263189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Budget pneus =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3% </a:t>
            </a:r>
            <a:r>
              <a:rPr lang="fr-FR" sz="4000" dirty="0" err="1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deS</a:t>
            </a: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achats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br>
              <a:rPr lang="fr-FR" sz="1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PNEUS = Responsables de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highlight>
                  <a:srgbClr val="00963E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30% de la conso carburant PL </a:t>
            </a:r>
          </a:p>
        </p:txBody>
      </p:sp>
      <p:cxnSp>
        <p:nvCxnSpPr>
          <p:cNvPr id="12" name="Connecteur droit 11"/>
          <p:cNvCxnSpPr/>
          <p:nvPr/>
        </p:nvCxnSpPr>
        <p:spPr>
          <a:xfrm flipH="1">
            <a:off x="-152400" y="121481"/>
            <a:ext cx="7126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13"/>
          <p:cNvCxnSpPr/>
          <p:nvPr/>
        </p:nvCxnSpPr>
        <p:spPr>
          <a:xfrm flipH="1">
            <a:off x="4613671" y="6748603"/>
            <a:ext cx="1476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ZoneTexte 2"/>
          <p:cNvSpPr txBox="1"/>
          <p:nvPr/>
        </p:nvSpPr>
        <p:spPr>
          <a:xfrm>
            <a:off x="6547813" y="1308841"/>
            <a:ext cx="4324717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Quelles économies réaliser liées au cout d’usage pneus </a:t>
            </a:r>
            <a:b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cette flotte</a:t>
            </a:r>
          </a:p>
          <a:p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fr-FR" sz="16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27" y="1730630"/>
            <a:ext cx="5257607" cy="3727959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541A234-861B-8FE5-93E8-05750CF708A5}"/>
              </a:ext>
            </a:extLst>
          </p:cNvPr>
          <p:cNvSpPr txBox="1"/>
          <p:nvPr/>
        </p:nvSpPr>
        <p:spPr>
          <a:xfrm>
            <a:off x="309573" y="431669"/>
            <a:ext cx="62382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RESULTAT DE L’AUDIT PERSONNALISE </a:t>
            </a:r>
            <a:b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EUROMASTER BUSINESS PRO</a:t>
            </a:r>
            <a:endParaRPr lang="fr-FR" dirty="0"/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342CE341-DACF-5F80-74A6-C04D5E27F380}"/>
              </a:ext>
            </a:extLst>
          </p:cNvPr>
          <p:cNvSpPr/>
          <p:nvPr/>
        </p:nvSpPr>
        <p:spPr>
          <a:xfrm>
            <a:off x="6689065" y="3678721"/>
            <a:ext cx="5299735" cy="745200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fr-FR" sz="2800" b="1" dirty="0" err="1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éConomies</a:t>
            </a:r>
            <a:r>
              <a:rPr lang="fr-FR" sz="2800" b="1" dirty="0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vs Prix de Revient Kms </a:t>
            </a:r>
            <a:br>
              <a:rPr lang="fr-FR" sz="11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1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( cout  gomme )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821A4C9-246A-552D-ED61-E4BEB56219FC}"/>
              </a:ext>
            </a:extLst>
          </p:cNvPr>
          <p:cNvSpPr txBox="1"/>
          <p:nvPr/>
        </p:nvSpPr>
        <p:spPr>
          <a:xfrm>
            <a:off x="6690490" y="3678721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#1</a:t>
            </a:r>
          </a:p>
        </p:txBody>
      </p:sp>
      <p:sp>
        <p:nvSpPr>
          <p:cNvPr id="15" name="object 3">
            <a:extLst>
              <a:ext uri="{FF2B5EF4-FFF2-40B4-BE49-F238E27FC236}">
                <a16:creationId xmlns:a16="http://schemas.microsoft.com/office/drawing/2014/main" id="{CF878ED3-E839-9DE1-18EC-9E2992260728}"/>
              </a:ext>
            </a:extLst>
          </p:cNvPr>
          <p:cNvSpPr/>
          <p:nvPr/>
        </p:nvSpPr>
        <p:spPr>
          <a:xfrm>
            <a:off x="6689065" y="4717508"/>
            <a:ext cx="5299735" cy="743368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2F5597"/>
          </a:solidFill>
        </p:spPr>
        <p:txBody>
          <a:bodyPr wrap="square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800" b="1" dirty="0">
                <a:solidFill>
                  <a:schemeClr val="bg1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 Autres économies en couts d’usage  </a:t>
            </a:r>
          </a:p>
          <a:p>
            <a:pPr algn="ctr"/>
            <a:r>
              <a:rPr lang="fr-FR" sz="1200" b="1" spc="-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 immobilisations </a:t>
            </a:r>
            <a:r>
              <a:rPr lang="fr-FR" sz="1200" b="1" spc="-1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véh</a:t>
            </a:r>
            <a:r>
              <a:rPr lang="fr-FR" sz="1200" b="1" spc="-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consommation carburant, prime CEE ) </a:t>
            </a:r>
            <a:endParaRPr lang="fr-FR" sz="2000" b="1" spc="-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AAA5022-E72E-F1F2-59E1-5217187E91D4}"/>
              </a:ext>
            </a:extLst>
          </p:cNvPr>
          <p:cNvSpPr txBox="1"/>
          <p:nvPr/>
        </p:nvSpPr>
        <p:spPr>
          <a:xfrm>
            <a:off x="6683678" y="4693572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#2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3CFDE05-7C42-C7C1-5E46-64BD83DF06EE}"/>
              </a:ext>
            </a:extLst>
          </p:cNvPr>
          <p:cNvSpPr txBox="1"/>
          <p:nvPr/>
        </p:nvSpPr>
        <p:spPr>
          <a:xfrm>
            <a:off x="10739942" y="925448"/>
            <a:ext cx="1484702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66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62862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669" y="-43656"/>
            <a:ext cx="3455472" cy="3489733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1316729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RELEVE DE PARC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216" y="3501943"/>
            <a:ext cx="5717290" cy="323574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A2CFB70-92AD-FF42-BE74-0C01177849CD}"/>
              </a:ext>
            </a:extLst>
          </p:cNvPr>
          <p:cNvSpPr/>
          <p:nvPr/>
        </p:nvSpPr>
        <p:spPr>
          <a:xfrm>
            <a:off x="8087360" y="558800"/>
            <a:ext cx="853440" cy="81280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D7354EC-921F-2D18-3D70-F09566628C05}"/>
              </a:ext>
            </a:extLst>
          </p:cNvPr>
          <p:cNvSpPr/>
          <p:nvPr/>
        </p:nvSpPr>
        <p:spPr>
          <a:xfrm>
            <a:off x="9294260" y="424236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27FA1A9-1DD6-0053-D2D9-07E57C85D7AA}"/>
              </a:ext>
            </a:extLst>
          </p:cNvPr>
          <p:cNvSpPr txBox="1"/>
          <p:nvPr/>
        </p:nvSpPr>
        <p:spPr>
          <a:xfrm>
            <a:off x="168494" y="3819982"/>
            <a:ext cx="622808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sites examinés</a:t>
            </a:r>
          </a:p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36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36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</p:spTree>
    <p:extLst>
      <p:ext uri="{BB962C8B-B14F-4D97-AF65-F5344CB8AC3E}">
        <p14:creationId xmlns:p14="http://schemas.microsoft.com/office/powerpoint/2010/main" val="30598652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F915537-BE01-FC46-F200-CCFCAD2E0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147" y="105882"/>
            <a:ext cx="6094936" cy="25668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F0428F-AEDD-B56D-05A6-53B61EF665B7}"/>
              </a:ext>
            </a:extLst>
          </p:cNvPr>
          <p:cNvSpPr/>
          <p:nvPr/>
        </p:nvSpPr>
        <p:spPr>
          <a:xfrm>
            <a:off x="9334900" y="92004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658595" y="4011546"/>
            <a:ext cx="5299735" cy="1444373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b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rechapage très faible : 22,5%   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298" y="4156388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A6387310-129A-712D-7A19-CA12E2B3E661}"/>
              </a:ext>
            </a:extLst>
          </p:cNvPr>
          <p:cNvSpPr txBox="1"/>
          <p:nvPr/>
        </p:nvSpPr>
        <p:spPr>
          <a:xfrm>
            <a:off x="7549116" y="4703345"/>
            <a:ext cx="37851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VS. Moyenne 2022-2021 = </a:t>
            </a:r>
            <a:b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55% au global Groupe concerné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rechapés/neufs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5406" y="3685923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612E7885-8E2E-0CEC-C7E1-996DE808962E}"/>
              </a:ext>
            </a:extLst>
          </p:cNvPr>
          <p:cNvSpPr txBox="1"/>
          <p:nvPr/>
        </p:nvSpPr>
        <p:spPr>
          <a:xfrm>
            <a:off x="7015900" y="3679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1570699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F915537-BE01-FC46-F200-CCFCAD2E0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3147" y="105882"/>
            <a:ext cx="6094936" cy="256683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AF0428F-AEDD-B56D-05A6-53B61EF665B7}"/>
              </a:ext>
            </a:extLst>
          </p:cNvPr>
          <p:cNvSpPr/>
          <p:nvPr/>
        </p:nvSpPr>
        <p:spPr>
          <a:xfrm>
            <a:off x="9334900" y="920041"/>
            <a:ext cx="1302619" cy="127561"/>
          </a:xfrm>
          <a:prstGeom prst="rect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600" dirty="0">
                <a:latin typeface="Arial" panose="020B0604020202020204" pitchFamily="34" charset="0"/>
                <a:cs typeface="Arial" panose="020B0604020202020204" pitchFamily="34" charset="0"/>
              </a:rPr>
              <a:t>NOM DE LA SOCIETE</a:t>
            </a: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658595" y="4011546"/>
            <a:ext cx="5299735" cy="1444373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br>
              <a:rPr lang="fr-FR" sz="20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Taux recreusage très faible : 5,1%   </a:t>
            </a:r>
            <a:endParaRPr lang="fr-FR" sz="2000" b="1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298" y="4156388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A6387310-129A-712D-7A19-CA12E2B3E661}"/>
              </a:ext>
            </a:extLst>
          </p:cNvPr>
          <p:cNvSpPr txBox="1"/>
          <p:nvPr/>
        </p:nvSpPr>
        <p:spPr>
          <a:xfrm>
            <a:off x="7549116" y="4703345"/>
            <a:ext cx="378519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VS. Moyenne Euromaster France =</a:t>
            </a:r>
          </a:p>
          <a:p>
            <a:r>
              <a:rPr lang="fr-FR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25%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</a:t>
            </a:r>
            <a:r>
              <a:rPr lang="fr-FR" sz="4000" dirty="0" err="1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RECREUSéS</a:t>
            </a:r>
            <a:endParaRPr lang="fr-FR" sz="40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5406" y="3685923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07695FF-02FB-41FE-55A3-31FC21DD231F}"/>
              </a:ext>
            </a:extLst>
          </p:cNvPr>
          <p:cNvSpPr txBox="1"/>
          <p:nvPr/>
        </p:nvSpPr>
        <p:spPr>
          <a:xfrm>
            <a:off x="7015900" y="3679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716791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320869" y="1407038"/>
            <a:ext cx="5581475" cy="1105787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Fort taux de marques différentes 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255" y="1670213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DES MARQUES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22102" y="969589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4C8D987-A8C3-84B6-6AE6-4955AF30C540}"/>
              </a:ext>
            </a:extLst>
          </p:cNvPr>
          <p:cNvSpPr txBox="1"/>
          <p:nvPr/>
        </p:nvSpPr>
        <p:spPr>
          <a:xfrm>
            <a:off x="272024" y="5113898"/>
            <a:ext cx="62382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24 marques différentes sur parc </a:t>
            </a:r>
          </a:p>
          <a:p>
            <a:endParaRPr lang="fr-FR" sz="28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réduction par 8 possible</a:t>
            </a: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fr-FR" sz="28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53967EC-B1C2-38DC-EEAC-9B4DBA63D795}"/>
              </a:ext>
            </a:extLst>
          </p:cNvPr>
          <p:cNvSpPr txBox="1"/>
          <p:nvPr/>
        </p:nvSpPr>
        <p:spPr>
          <a:xfrm>
            <a:off x="6739453" y="1068458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7413478-5AA9-8406-B1F9-8F1425F8A940}"/>
              </a:ext>
            </a:extLst>
          </p:cNvPr>
          <p:cNvSpPr txBox="1"/>
          <p:nvPr/>
        </p:nvSpPr>
        <p:spPr>
          <a:xfrm>
            <a:off x="6380546" y="3071736"/>
            <a:ext cx="557246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véhicules non conformes « hors législation » : </a:t>
            </a:r>
            <a:b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218 opérations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Investissement d’appairage +++ en achats pneus</a:t>
            </a:r>
          </a:p>
          <a:p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1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Gestion des stocks d’achats complexe et peu économique </a:t>
            </a:r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Rappel possibilité de mixage de pneus sur les essieux AR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Pneus neufs et rechapés possibles  marques groupe Michelin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F8FC7FB4-154A-1D50-A223-4D1FFABC7A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869" y="4813744"/>
            <a:ext cx="5892143" cy="1999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2586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67061EE7-6AD8-35B4-8AD9-DC5072B67AE1}"/>
              </a:ext>
            </a:extLst>
          </p:cNvPr>
          <p:cNvSpPr/>
          <p:nvPr/>
        </p:nvSpPr>
        <p:spPr>
          <a:xfrm>
            <a:off x="6320869" y="1407038"/>
            <a:ext cx="5581475" cy="1105787"/>
          </a:xfrm>
          <a:custGeom>
            <a:avLst/>
            <a:gdLst/>
            <a:ahLst/>
            <a:cxnLst/>
            <a:rect l="l" t="t" r="r" b="b"/>
            <a:pathLst>
              <a:path w="2347595" h="360044">
                <a:moveTo>
                  <a:pt x="0" y="359994"/>
                </a:moveTo>
                <a:lnTo>
                  <a:pt x="2347150" y="359994"/>
                </a:lnTo>
                <a:lnTo>
                  <a:pt x="2347150" y="0"/>
                </a:lnTo>
                <a:lnTo>
                  <a:pt x="0" y="0"/>
                </a:lnTo>
                <a:lnTo>
                  <a:pt x="0" y="359994"/>
                </a:lnTo>
                <a:close/>
              </a:path>
            </a:pathLst>
          </a:custGeom>
          <a:solidFill>
            <a:srgbClr val="00963E"/>
          </a:solidFill>
        </p:spPr>
        <p:txBody>
          <a:bodyPr wrap="square" lIns="0" tIns="0" rIns="14400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114 crevaisons détectées		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80753CB-9FC1-FE9F-9FE2-90676080DF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0255" y="1670213"/>
            <a:ext cx="638397" cy="638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CREVAISON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Franchise Euromaster | Devenir Franchisé | 15 000€">
            <a:extLst>
              <a:ext uri="{FF2B5EF4-FFF2-40B4-BE49-F238E27FC236}">
                <a16:creationId xmlns:a16="http://schemas.microsoft.com/office/drawing/2014/main" id="{7349E20D-FE5E-B0BF-4276-9943FED441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22102" y="969589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4C8D987-A8C3-84B6-6AE6-4955AF30C540}"/>
              </a:ext>
            </a:extLst>
          </p:cNvPr>
          <p:cNvSpPr txBox="1"/>
          <p:nvPr/>
        </p:nvSpPr>
        <p:spPr>
          <a:xfrm>
            <a:off x="272024" y="5113898"/>
            <a:ext cx="62382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 Dépannages évités -91K€</a:t>
            </a:r>
            <a:endParaRPr lang="fr-FR" sz="28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B53967EC-B1C2-38DC-EEAC-9B4DBA63D795}"/>
              </a:ext>
            </a:extLst>
          </p:cNvPr>
          <p:cNvSpPr txBox="1"/>
          <p:nvPr/>
        </p:nvSpPr>
        <p:spPr>
          <a:xfrm>
            <a:off x="6739453" y="1068484"/>
            <a:ext cx="431840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Indicateur d’Economies majeur en  </a:t>
            </a:r>
            <a:r>
              <a:rPr lang="fr-FR" sz="16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cout d’usage pneus  </a:t>
            </a:r>
            <a:endParaRPr lang="fr-FR" sz="16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7413478-5AA9-8406-B1F9-8F1425F8A940}"/>
              </a:ext>
            </a:extLst>
          </p:cNvPr>
          <p:cNvSpPr txBox="1"/>
          <p:nvPr/>
        </p:nvSpPr>
        <p:spPr>
          <a:xfrm>
            <a:off x="7058651" y="3071736"/>
            <a:ext cx="4894361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Economie de l’ordre de 800€ par dépannage évité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endParaRPr lang="fr-FR" sz="28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Baisse des immobilisations véhicules </a:t>
            </a: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3A5B177F-C868-29C7-FA50-B2C556AF2F1C}"/>
              </a:ext>
            </a:extLst>
          </p:cNvPr>
          <p:cNvSpPr/>
          <p:nvPr/>
        </p:nvSpPr>
        <p:spPr>
          <a:xfrm rot="5400000">
            <a:off x="6362064" y="3421568"/>
            <a:ext cx="709243" cy="303028"/>
          </a:xfrm>
          <a:prstGeom prst="triangle">
            <a:avLst/>
          </a:prstGeom>
          <a:solidFill>
            <a:srgbClr val="2F55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347D3FA2-79B2-57D8-00D5-F8A37235FA2D}"/>
              </a:ext>
            </a:extLst>
          </p:cNvPr>
          <p:cNvSpPr/>
          <p:nvPr/>
        </p:nvSpPr>
        <p:spPr>
          <a:xfrm rot="5400000">
            <a:off x="6372990" y="4681652"/>
            <a:ext cx="709243" cy="303028"/>
          </a:xfrm>
          <a:prstGeom prst="triangle">
            <a:avLst/>
          </a:prstGeom>
          <a:solidFill>
            <a:srgbClr val="2F5597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434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00" y="1141708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Nos engagements  </a:t>
            </a:r>
          </a:p>
        </p:txBody>
      </p:sp>
      <p:sp>
        <p:nvSpPr>
          <p:cNvPr id="9" name="Rectangle 8"/>
          <p:cNvSpPr/>
          <p:nvPr/>
        </p:nvSpPr>
        <p:spPr>
          <a:xfrm>
            <a:off x="990600" y="1768376"/>
            <a:ext cx="6444319" cy="523220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Une expertise au service d’une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mobilité</a:t>
            </a: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 durable </a:t>
            </a:r>
            <a:b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</a:t>
            </a:r>
            <a:r>
              <a:rPr lang="fr-FR" sz="28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contributrice </a:t>
            </a:r>
            <a:r>
              <a:rPr lang="fr-FR" sz="2800" b="1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d’économies </a:t>
            </a:r>
            <a:r>
              <a:rPr lang="fr-FR" sz="2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la gestion de votre parc</a:t>
            </a:r>
            <a:r>
              <a:rPr lang="fr-FR" sz="1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>
                <a:solidFill>
                  <a:srgbClr val="4472C4">
                    <a:lumMod val="75000"/>
                  </a:srgbClr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Un accompagnement Euromaster doublement gagnant   </a:t>
            </a:r>
            <a:endParaRPr lang="fr-FR" sz="2400" dirty="0">
              <a:solidFill>
                <a:srgbClr val="4472C4">
                  <a:lumMod val="75000"/>
                </a:srgbClr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Réduction couplée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des émissions de CO2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&amp; du budget de gestion </a:t>
            </a:r>
            <a:b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200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de vos véhicules.</a:t>
            </a:r>
          </a:p>
          <a:p>
            <a:r>
              <a:rPr lang="fr-FR" sz="14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6" b="16667"/>
          <a:stretch/>
        </p:blipFill>
        <p:spPr>
          <a:xfrm>
            <a:off x="7838440" y="1849656"/>
            <a:ext cx="3609783" cy="394820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2785" y="3429000"/>
            <a:ext cx="2880366" cy="2880366"/>
          </a:xfrm>
          <a:prstGeom prst="rect">
            <a:avLst/>
          </a:prstGeom>
        </p:spPr>
      </p:pic>
      <p:pic>
        <p:nvPicPr>
          <p:cNvPr id="4104" name="Picture 8" descr="Two Way Arrow PNG Images, Transparent Two Way Arrow Image Download - PNGitem">
            <a:extLst>
              <a:ext uri="{FF2B5EF4-FFF2-40B4-BE49-F238E27FC236}">
                <a16:creationId xmlns:a16="http://schemas.microsoft.com/office/drawing/2014/main" id="{9E8DF256-A88F-2A89-65DE-8954903012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120" y="4661096"/>
            <a:ext cx="1688720" cy="1832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65222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:Ratio RECHAPES/NEUFS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-248k€ </a:t>
            </a:r>
            <a:endParaRPr lang="fr-FR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E7351351-D31E-AAA7-2301-DB37F8AE28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l="20358" t="16961" r="24068" b="17770"/>
          <a:stretch/>
        </p:blipFill>
        <p:spPr>
          <a:xfrm>
            <a:off x="10819338" y="0"/>
            <a:ext cx="1357423" cy="1518302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40" y="175578"/>
            <a:ext cx="371573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</a:t>
            </a:r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807492"/>
            <a:ext cx="6230678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Prix moyen pneu : 435€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 neuf = 520</a:t>
            </a:r>
            <a:r>
              <a:rPr lang="fr-FR" sz="1400" baseline="30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1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 rechapé = 350</a:t>
            </a:r>
            <a:r>
              <a:rPr lang="fr-FR" sz="1400" baseline="30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fr-FR" sz="11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11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600" b="1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rechapés/neufs sur essieux AR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- 170€ /pneu</a:t>
            </a: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Ratio rechapés/neuf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22,5%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b="1" u="sng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Progression KPI cible </a:t>
            </a:r>
            <a:b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+32,5% de vos pneus au sol </a:t>
            </a:r>
          </a:p>
          <a:p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+1462 pneus rechapés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En projection d’économies </a:t>
            </a:r>
            <a:b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4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1462X170€ = - 248K€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2561713"/>
            <a:ext cx="2660238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KPI ratio rechapés/neufs cible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55% des pneus au sol </a:t>
            </a: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219438" y="4399069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244248" y="5561562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22919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Poste Recreusages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-16K€ 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39" y="60977"/>
            <a:ext cx="424578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 </a:t>
            </a:r>
            <a:r>
              <a:rPr lang="fr-FR" sz="12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</a:t>
            </a:r>
            <a:r>
              <a:rPr lang="fr-FR" sz="12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( prix moyen pneu PL= 435€  )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696650"/>
            <a:ext cx="6230678" cy="610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Rendement kms moyen pneu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110 000 kms</a:t>
            </a:r>
            <a:b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05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recreusage kms / CG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+25% vs rendement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+27500 kms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KPI RECREUSES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25% des pneus au sol </a:t>
            </a:r>
          </a:p>
          <a:p>
            <a:endParaRPr lang="fr-FR" sz="105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Progression KPI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+20% de vos pneus au sol 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+900 pneus recreusés</a:t>
            </a:r>
          </a:p>
          <a:p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+150 CG en recreusés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bonus total kms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économies bandes de roulement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-37,5 BDR</a:t>
            </a:r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1394958"/>
            <a:ext cx="266023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% recreusés au sol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5,1%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151361" y="3688554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143674" y="5010905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DF34E5F-A373-1AA5-28B7-9976E8AD219F}"/>
              </a:ext>
            </a:extLst>
          </p:cNvPr>
          <p:cNvSpPr txBox="1"/>
          <p:nvPr/>
        </p:nvSpPr>
        <p:spPr>
          <a:xfrm>
            <a:off x="8407683" y="7113204"/>
            <a:ext cx="6390166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bonus total kms  </a:t>
            </a:r>
            <a:r>
              <a:rPr lang="fr-FR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: </a:t>
            </a:r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+150 000 kms chez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                                                                +2,362 M kms chez PAPREC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économies nbre de bandes de roulement :  </a:t>
            </a: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-3,75 BDR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-33,75 BDR PAPREC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1C46A34C-5B6A-840B-E8C1-868346218E37}"/>
              </a:ext>
            </a:extLst>
          </p:cNvPr>
          <p:cNvSpPr/>
          <p:nvPr/>
        </p:nvSpPr>
        <p:spPr>
          <a:xfrm rot="5400000">
            <a:off x="6151361" y="6055640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2698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5719708A-9280-4FE6-B91A-80B5341C3F1E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64209EF-DDEC-C5D1-C6BF-4F754EAB3E84}"/>
              </a:ext>
            </a:extLst>
          </p:cNvPr>
          <p:cNvSpPr txBox="1"/>
          <p:nvPr/>
        </p:nvSpPr>
        <p:spPr>
          <a:xfrm>
            <a:off x="6113147" y="2481153"/>
            <a:ext cx="248786" cy="2893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r>
              <a:rPr lang="fr-FR" sz="2000" b="1" u="sng" dirty="0">
                <a:solidFill>
                  <a:srgbClr val="2F5597"/>
                </a:solidFill>
                <a:latin typeface="Avenir Next LT Pro" panose="020B0504020202020204" pitchFamily="34" charset="0"/>
              </a:rPr>
              <a:t> </a:t>
            </a:r>
            <a:endParaRPr lang="fr-FR" sz="2000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b="1" dirty="0">
              <a:solidFill>
                <a:srgbClr val="2F5597"/>
              </a:solidFill>
              <a:latin typeface="Avenir Next LT Pro" panose="020B0504020202020204" pitchFamily="34" charset="0"/>
            </a:endParaRPr>
          </a:p>
          <a:p>
            <a:endParaRPr lang="fr-FR" sz="1600" dirty="0">
              <a:solidFill>
                <a:srgbClr val="2F5597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191E62D-9F80-AB75-540B-8866D266D4DD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Poste Recreusages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39F35A6-69E7-781B-9465-A13E3C4C6587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F4E18B7-78F3-0A72-1362-FD8320745B78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>
            <a:extLst>
              <a:ext uri="{FF2B5EF4-FFF2-40B4-BE49-F238E27FC236}">
                <a16:creationId xmlns:a16="http://schemas.microsoft.com/office/drawing/2014/main" id="{B7CA5756-00C2-45AD-2452-F6B25C0A562C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-16K€ </a:t>
            </a:r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042CFE2-60A2-4765-AB2F-36253C7DB3BC}"/>
              </a:ext>
            </a:extLst>
          </p:cNvPr>
          <p:cNvSpPr txBox="1"/>
          <p:nvPr/>
        </p:nvSpPr>
        <p:spPr>
          <a:xfrm>
            <a:off x="6237539" y="60977"/>
            <a:ext cx="424578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Périmètre parc en nombre de carte grise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4500 pneus au sol </a:t>
            </a:r>
            <a:r>
              <a:rPr lang="fr-FR" sz="12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</a:t>
            </a:r>
            <a:r>
              <a:rPr lang="fr-FR" sz="12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( prix moyen pneu PL= 435€  )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41BBD1F-3347-63D9-9632-27A004C5B646}"/>
              </a:ext>
            </a:extLst>
          </p:cNvPr>
          <p:cNvSpPr txBox="1"/>
          <p:nvPr/>
        </p:nvSpPr>
        <p:spPr>
          <a:xfrm>
            <a:off x="6282094" y="696650"/>
            <a:ext cx="6230678" cy="61093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Rendement kms moyen pneu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110 000 kms</a:t>
            </a:r>
            <a:b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105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Bonus recreusage kms / CG </a:t>
            </a:r>
            <a:br>
              <a:rPr lang="fr-FR" b="1" u="sng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+25% vs rendement</a:t>
            </a:r>
          </a:p>
          <a:p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+27500 kms</a:t>
            </a:r>
          </a:p>
          <a:p>
            <a:endParaRPr lang="fr-FR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KPI RECREUSES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25% des pneus au sol </a:t>
            </a:r>
          </a:p>
          <a:p>
            <a:endParaRPr lang="fr-FR" sz="105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Progression KPI cible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+20% de vos pneus au sol 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+900 pneus recreusés</a:t>
            </a:r>
          </a:p>
          <a:p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+150 CG en recreusés</a:t>
            </a: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bonus total kms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En équivalent économies bandes de roulement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	</a:t>
            </a:r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-37,5 BDR</a:t>
            </a:r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01D5892-F094-083F-7926-109BF8834D28}"/>
              </a:ext>
            </a:extLst>
          </p:cNvPr>
          <p:cNvSpPr txBox="1"/>
          <p:nvPr/>
        </p:nvSpPr>
        <p:spPr>
          <a:xfrm>
            <a:off x="9308803" y="1394958"/>
            <a:ext cx="2660238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% recreusés au sol relevé </a:t>
            </a:r>
            <a:br>
              <a:rPr lang="fr-FR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16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5,1% des pneus au sol</a:t>
            </a:r>
          </a:p>
          <a:p>
            <a:endParaRPr lang="fr-FR" sz="16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0E5772EE-F10A-578C-0531-684731DA24F1}"/>
              </a:ext>
            </a:extLst>
          </p:cNvPr>
          <p:cNvSpPr/>
          <p:nvPr/>
        </p:nvSpPr>
        <p:spPr>
          <a:xfrm rot="5400000">
            <a:off x="6151361" y="3688554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Triangle isocèle 23">
            <a:extLst>
              <a:ext uri="{FF2B5EF4-FFF2-40B4-BE49-F238E27FC236}">
                <a16:creationId xmlns:a16="http://schemas.microsoft.com/office/drawing/2014/main" id="{6CDDA9CB-E0BD-E606-3BBA-13C8B775AFD5}"/>
              </a:ext>
            </a:extLst>
          </p:cNvPr>
          <p:cNvSpPr/>
          <p:nvPr/>
        </p:nvSpPr>
        <p:spPr>
          <a:xfrm rot="5400000">
            <a:off x="6143674" y="5010905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DF34E5F-A373-1AA5-28B7-9976E8AD219F}"/>
              </a:ext>
            </a:extLst>
          </p:cNvPr>
          <p:cNvSpPr txBox="1"/>
          <p:nvPr/>
        </p:nvSpPr>
        <p:spPr>
          <a:xfrm>
            <a:off x="8407683" y="7113204"/>
            <a:ext cx="6390166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bonus total kms  </a:t>
            </a:r>
            <a:r>
              <a:rPr lang="fr-FR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: </a:t>
            </a:r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+150 000 kms chez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                                                                +2,362 M kms chez PAPREC</a:t>
            </a:r>
          </a:p>
          <a:p>
            <a:pPr marL="285750" indent="-285750">
              <a:buFont typeface="Wingdings" panose="05000000000000000000" pitchFamily="2" charset="2"/>
              <a:buChar char="è"/>
            </a:pPr>
            <a:r>
              <a:rPr lang="fr-FR" sz="2000" b="1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En équivalent économies nbre de bandes de roulement :  </a:t>
            </a: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-3,75 BDR </a:t>
            </a:r>
            <a:r>
              <a:rPr lang="fr-FR" dirty="0" err="1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Coved</a:t>
            </a:r>
            <a:endParaRPr lang="fr-FR" dirty="0">
              <a:solidFill>
                <a:srgbClr val="7030A0"/>
              </a:solidFill>
              <a:latin typeface="Arial Narrow" panose="020B060602020203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solidFill>
                  <a:srgbClr val="7030A0"/>
                </a:solidFill>
                <a:latin typeface="Arial Narrow" panose="020B0606020202030204" pitchFamily="34" charset="0"/>
                <a:sym typeface="Wingdings" panose="05000000000000000000" pitchFamily="2" charset="2"/>
              </a:rPr>
              <a:t>-33,75 BDR PAPREC</a:t>
            </a: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1C46A34C-5B6A-840B-E8C1-868346218E37}"/>
              </a:ext>
            </a:extLst>
          </p:cNvPr>
          <p:cNvSpPr/>
          <p:nvPr/>
        </p:nvSpPr>
        <p:spPr>
          <a:xfrm rot="5400000">
            <a:off x="6151361" y="6055640"/>
            <a:ext cx="962711" cy="478298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0687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B831ABC-0B99-61C3-3710-4430940D4A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0016" y="462027"/>
            <a:ext cx="5587970" cy="546484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RAPPEL FONDAMENTAUX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C9140AE-9D5E-3A4B-A4CD-B90E86A09B8B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236284" y="5186487"/>
            <a:ext cx="62359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MOYENNE DES IMPACTS </a:t>
            </a:r>
            <a:b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RECREUSAGE &amp; RECHAPAGE </a:t>
            </a:r>
            <a:endParaRPr lang="fr-F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2357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15239" y="462027"/>
            <a:ext cx="5894669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BILAN D’AUDIT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4287342"/>
            <a:ext cx="622808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b="1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IMPACT GLOBAL Recreusages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CC9140AE-9D5E-3A4B-A4CD-B90E86A09B8B}"/>
              </a:ext>
            </a:extLst>
          </p:cNvPr>
          <p:cNvCxnSpPr/>
          <p:nvPr/>
        </p:nvCxnSpPr>
        <p:spPr>
          <a:xfrm>
            <a:off x="304800" y="4907280"/>
            <a:ext cx="45462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236284" y="5186487"/>
            <a:ext cx="62359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ECONOMIES A REALISER  -88 K€ 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FF6AE38-1AF0-6CD9-C7DE-7083ED7D7674}"/>
              </a:ext>
            </a:extLst>
          </p:cNvPr>
          <p:cNvSpPr txBox="1"/>
          <p:nvPr/>
        </p:nvSpPr>
        <p:spPr>
          <a:xfrm>
            <a:off x="6144937" y="462027"/>
            <a:ext cx="5993049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Estimation gain conso carburant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 passant de </a:t>
            </a:r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5% à 25% de recreusés au sol  </a:t>
            </a:r>
          </a:p>
          <a:p>
            <a:endParaRPr kumimoji="0" lang="fr-FR" sz="2400" b="0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Bebas Neue" panose="020B0606020202050201" pitchFamily="34" charset="0"/>
              <a:ea typeface="+mn-ea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Pour les 750 CG Bonus kms en roulage recreusés</a:t>
            </a:r>
          </a:p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+2,500M kms</a:t>
            </a: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b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Economie carburant estimée au 100 km : 2L</a:t>
            </a:r>
          </a:p>
          <a:p>
            <a:r>
              <a: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-50 200 L</a:t>
            </a:r>
          </a:p>
          <a:p>
            <a:endParaRPr lang="fr-FR" sz="2000" b="1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Au total   </a:t>
            </a:r>
            <a:b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50 200 L à 1,60€ HT = </a:t>
            </a:r>
            <a:r>
              <a:rPr lang="fr-FR" sz="2000" b="1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80 k€ HT</a:t>
            </a:r>
            <a:endParaRPr lang="fr-FR" sz="24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FC3456-CF17-44B2-AB9D-87DA796B162B}"/>
              </a:ext>
            </a:extLst>
          </p:cNvPr>
          <p:cNvSpPr/>
          <p:nvPr/>
        </p:nvSpPr>
        <p:spPr>
          <a:xfrm>
            <a:off x="6282094" y="5087693"/>
            <a:ext cx="5741412" cy="1168703"/>
          </a:xfrm>
          <a:prstGeom prst="rect">
            <a:avLst/>
          </a:prstGeom>
          <a:solidFill>
            <a:srgbClr val="0096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6A5F3F9-5735-290D-E2DF-E33D1610D4AB}"/>
              </a:ext>
            </a:extLst>
          </p:cNvPr>
          <p:cNvSpPr txBox="1"/>
          <p:nvPr/>
        </p:nvSpPr>
        <p:spPr>
          <a:xfrm>
            <a:off x="6282094" y="5389232"/>
            <a:ext cx="5741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Exemples de tarifs selon la valorisation </a:t>
            </a:r>
            <a:r>
              <a:rPr lang="fr-FR" sz="2000" dirty="0" err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Cumac</a:t>
            </a:r>
            <a:r>
              <a:rPr lang="fr-FR" sz="2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b="1" spc="-1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Estimation prime CEE  : </a:t>
            </a:r>
            <a:r>
              <a:rPr lang="fr-FR" sz="2800" b="1" spc="-15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8K€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D8D5C391-5CC1-7FED-8624-25A750B463A0}"/>
              </a:ext>
            </a:extLst>
          </p:cNvPr>
          <p:cNvSpPr/>
          <p:nvPr/>
        </p:nvSpPr>
        <p:spPr>
          <a:xfrm>
            <a:off x="7179530" y="6473997"/>
            <a:ext cx="1597793" cy="587676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prstClr val="white"/>
              </a:solidFill>
            </a:endParaRPr>
          </a:p>
        </p:txBody>
      </p:sp>
      <p:pic>
        <p:nvPicPr>
          <p:cNvPr id="24" name="Picture 2" descr="Franchise Euromaster | Devenir Franchisé | 15 000€">
            <a:extLst>
              <a:ext uri="{FF2B5EF4-FFF2-40B4-BE49-F238E27FC236}">
                <a16:creationId xmlns:a16="http://schemas.microsoft.com/office/drawing/2014/main" id="{3AB8CB64-687A-B1D7-7E7F-80D0C225D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149089" y="4677784"/>
            <a:ext cx="646377" cy="63839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94411D04-4E17-CF60-4BDB-ACE08D90D209}"/>
              </a:ext>
            </a:extLst>
          </p:cNvPr>
          <p:cNvSpPr txBox="1"/>
          <p:nvPr/>
        </p:nvSpPr>
        <p:spPr>
          <a:xfrm>
            <a:off x="6795466" y="4757368"/>
            <a:ext cx="431840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solidFill>
                  <a:srgbClr val="2F5597"/>
                </a:solidFill>
                <a:latin typeface="Bebas" panose="020B0606020202050201" pitchFamily="34" charset="0"/>
                <a:cs typeface="Arial" panose="020B0604020202020204" pitchFamily="34" charset="0"/>
              </a:rPr>
              <a:t>CEE - </a:t>
            </a:r>
            <a:r>
              <a:rPr lang="fr-FR" sz="2000" b="1" i="1" dirty="0">
                <a:solidFill>
                  <a:srgbClr val="2F5597"/>
                </a:solidFill>
                <a:highlight>
                  <a:srgbClr val="FFD966"/>
                </a:highlight>
                <a:latin typeface="Bebas" panose="020B0606020202050201" pitchFamily="34" charset="0"/>
                <a:cs typeface="Arial" panose="020B0604020202020204" pitchFamily="34" charset="0"/>
              </a:rPr>
              <a:t>Certificat d’Economies d’Energies  </a:t>
            </a:r>
            <a:endParaRPr lang="fr-FR" sz="2000" i="1" dirty="0">
              <a:solidFill>
                <a:srgbClr val="2F5597"/>
              </a:solidFill>
              <a:highlight>
                <a:srgbClr val="FFD966"/>
              </a:highlight>
              <a:latin typeface="Bebas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837832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4F13C603-17E7-27AC-2795-33EE3BE56C21}"/>
              </a:ext>
            </a:extLst>
          </p:cNvPr>
          <p:cNvSpPr txBox="1"/>
          <p:nvPr/>
        </p:nvSpPr>
        <p:spPr>
          <a:xfrm>
            <a:off x="44266" y="-25566"/>
            <a:ext cx="589466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Synthèse analyse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endParaRPr lang="fr-FR" sz="32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3327713"/>
            <a:ext cx="62280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Possibilité de  baisse très significative DU Cout d’Usage </a:t>
            </a:r>
            <a:b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Pneu PL de l’ordre de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168494" y="5330773"/>
            <a:ext cx="40479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5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  443 K€ / AN </a:t>
            </a:r>
            <a:endParaRPr lang="fr-FR" sz="40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FF6AE38-1AF0-6CD9-C7DE-7083ED7D7674}"/>
              </a:ext>
            </a:extLst>
          </p:cNvPr>
          <p:cNvSpPr txBox="1"/>
          <p:nvPr/>
        </p:nvSpPr>
        <p:spPr>
          <a:xfrm>
            <a:off x="6737665" y="579781"/>
            <a:ext cx="5149535" cy="61247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dirty="0" err="1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PRéVENTIF</a:t>
            </a:r>
            <a:endParaRPr lang="fr-FR" sz="3200" dirty="0">
              <a:solidFill>
                <a:srgbClr val="2F5597"/>
              </a:solidFill>
              <a:latin typeface="Bebas Neue" panose="020B0606020202050201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91K€ poste dépannage </a:t>
            </a:r>
          </a:p>
          <a:p>
            <a:r>
              <a:rPr lang="fr-FR" sz="2400" b="0" dirty="0">
                <a:solidFill>
                  <a:srgbClr val="2F5597"/>
                </a:solidFill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118 dépannages évités</a:t>
            </a:r>
          </a:p>
          <a:p>
            <a:r>
              <a:rPr lang="fr-FR" sz="24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RECREUSAGE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-80K€ </a:t>
            </a: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Grace au ratio « pneus recreusés au sol » </a:t>
            </a: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RECHAPAGE</a:t>
            </a:r>
          </a:p>
          <a:p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-248K€ </a:t>
            </a:r>
          </a:p>
          <a:p>
            <a:r>
              <a:rPr lang="fr-FR" sz="24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 Engagement ratio % PL rechapés / neufs</a:t>
            </a:r>
          </a:p>
          <a:p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fr-FR" sz="2400" dirty="0"/>
          </a:p>
          <a:p>
            <a: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Certificat d’Economies d’Energies </a:t>
            </a:r>
            <a:br>
              <a:rPr lang="fr-FR" sz="32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kumimoji="0" lang="fr-FR" sz="240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-8K€ </a:t>
            </a:r>
          </a:p>
          <a:p>
            <a:endParaRPr lang="fr-FR" sz="2400" dirty="0"/>
          </a:p>
        </p:txBody>
      </p:sp>
      <p:pic>
        <p:nvPicPr>
          <p:cNvPr id="24" name="Picture 2" descr="Franchise Euromaster | Devenir Franchisé | 15 000€">
            <a:extLst>
              <a:ext uri="{FF2B5EF4-FFF2-40B4-BE49-F238E27FC236}">
                <a16:creationId xmlns:a16="http://schemas.microsoft.com/office/drawing/2014/main" id="{3AB8CB64-687A-B1D7-7E7F-80D0C225D0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06356" y="462027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ranchise Euromaster | Devenir Franchisé | 15 000€">
            <a:extLst>
              <a:ext uri="{FF2B5EF4-FFF2-40B4-BE49-F238E27FC236}">
                <a16:creationId xmlns:a16="http://schemas.microsoft.com/office/drawing/2014/main" id="{FD54993A-7927-1026-D44F-34C915E822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20869" y="2066886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Franchise Euromaster | Devenir Franchisé | 15 000€">
            <a:extLst>
              <a:ext uri="{FF2B5EF4-FFF2-40B4-BE49-F238E27FC236}">
                <a16:creationId xmlns:a16="http://schemas.microsoft.com/office/drawing/2014/main" id="{CBDE3C7C-5F54-F9A3-516B-8EA1C9EFA5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18487" y="3680470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Franchise Euromaster | Devenir Franchisé | 15 000€">
            <a:extLst>
              <a:ext uri="{FF2B5EF4-FFF2-40B4-BE49-F238E27FC236}">
                <a16:creationId xmlns:a16="http://schemas.microsoft.com/office/drawing/2014/main" id="{BCADD040-595E-878C-321A-95F0D82D19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9" t="23649" r="50391" b="58909"/>
          <a:stretch/>
        </p:blipFill>
        <p:spPr bwMode="auto">
          <a:xfrm>
            <a:off x="6330617" y="5294054"/>
            <a:ext cx="407048" cy="40202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BABBC979-4DAD-4C92-BA26-88AC26212E5F}"/>
              </a:ext>
            </a:extLst>
          </p:cNvPr>
          <p:cNvSpPr/>
          <p:nvPr/>
        </p:nvSpPr>
        <p:spPr>
          <a:xfrm rot="21179570">
            <a:off x="325383" y="553208"/>
            <a:ext cx="4538306" cy="615303"/>
          </a:xfrm>
          <a:prstGeom prst="rect">
            <a:avLst/>
          </a:prstGeom>
          <a:solidFill>
            <a:srgbClr val="00B0F0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 err="1">
                <a:latin typeface="Bebas Neue" panose="020B0606020202050201" pitchFamily="34" charset="0"/>
              </a:rPr>
              <a:t>éCONOMIE</a:t>
            </a:r>
            <a:endParaRPr lang="fr-FR" sz="4800" dirty="0">
              <a:latin typeface="Bebas Neue" panose="020B0606020202050201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0338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8FFDBF71-0739-75D2-E0FC-B7AEEFDEA2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1"/>
          <a:stretch/>
        </p:blipFill>
        <p:spPr>
          <a:xfrm>
            <a:off x="6238925" y="84069"/>
            <a:ext cx="5953075" cy="5884210"/>
          </a:xfrm>
          <a:prstGeom prst="rect">
            <a:avLst/>
          </a:prstGeom>
        </p:spPr>
      </p:pic>
      <p:pic>
        <p:nvPicPr>
          <p:cNvPr id="12" name="object 13">
            <a:extLst>
              <a:ext uri="{FF2B5EF4-FFF2-40B4-BE49-F238E27FC236}">
                <a16:creationId xmlns:a16="http://schemas.microsoft.com/office/drawing/2014/main" id="{D08B9CEE-E55E-87A5-0939-8156F92900FD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" y="4094480"/>
            <a:ext cx="6797426" cy="276351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B0B8802-22EA-D11C-8A36-F7251E106FA1}"/>
              </a:ext>
            </a:extLst>
          </p:cNvPr>
          <p:cNvSpPr txBox="1"/>
          <p:nvPr/>
        </p:nvSpPr>
        <p:spPr>
          <a:xfrm>
            <a:off x="168494" y="3327713"/>
            <a:ext cx="622808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Possibilité de  baisse très significative DE SON EMPREINTE CARBONE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5D48A7-4943-1D1F-6966-2F06118FB4FD}"/>
              </a:ext>
            </a:extLst>
          </p:cNvPr>
          <p:cNvSpPr txBox="1"/>
          <p:nvPr/>
        </p:nvSpPr>
        <p:spPr>
          <a:xfrm>
            <a:off x="54014" y="1825845"/>
            <a:ext cx="622808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18 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sites examinés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630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Cartes Grises examinées</a:t>
            </a:r>
          </a:p>
          <a:p>
            <a:r>
              <a:rPr lang="fr-FR" sz="2400" dirty="0">
                <a:solidFill>
                  <a:prstClr val="white"/>
                </a:solidFill>
                <a:highlight>
                  <a:srgbClr val="EB6A0A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60</a:t>
            </a:r>
            <a:r>
              <a:rPr lang="fr-FR" sz="24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heures de relevés de parcs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2C6CF12-19E6-C072-40FB-D68B0D1BA8EE}"/>
              </a:ext>
            </a:extLst>
          </p:cNvPr>
          <p:cNvSpPr txBox="1"/>
          <p:nvPr/>
        </p:nvSpPr>
        <p:spPr>
          <a:xfrm>
            <a:off x="168494" y="5330773"/>
            <a:ext cx="404790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54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  <a:sym typeface="Wingdings" panose="05000000000000000000" pitchFamily="2" charset="2"/>
              </a:rPr>
              <a:t>-250 000 KG CO2</a:t>
            </a:r>
            <a:endParaRPr lang="fr-FR" sz="40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89F8E6A0-CEDF-21D3-CB76-F9561CB00DEE}"/>
              </a:ext>
            </a:extLst>
          </p:cNvPr>
          <p:cNvSpPr txBox="1"/>
          <p:nvPr/>
        </p:nvSpPr>
        <p:spPr>
          <a:xfrm>
            <a:off x="44266" y="-25566"/>
            <a:ext cx="589466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Synthèse analyse</a:t>
            </a:r>
            <a:b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</a:br>
            <a:endParaRPr lang="fr-FR" sz="3200" dirty="0">
              <a:solidFill>
                <a:prstClr val="white"/>
              </a:solidFill>
              <a:latin typeface="Bebas Neue" panose="020B0606020202050201" pitchFamily="34" charset="0"/>
              <a:cs typeface="Arial" panose="020B0604020202020204" pitchFamily="34" charset="0"/>
            </a:endParaRPr>
          </a:p>
          <a:p>
            <a:r>
              <a:rPr lang="fr-FR" sz="40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CASE STUDY N°1</a:t>
            </a:r>
          </a:p>
          <a:p>
            <a:r>
              <a:rPr lang="fr-FR" sz="4800" dirty="0">
                <a:solidFill>
                  <a:prstClr val="white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FD20D0-BEF8-AD00-4E39-FCC4B319F540}"/>
              </a:ext>
            </a:extLst>
          </p:cNvPr>
          <p:cNvSpPr/>
          <p:nvPr/>
        </p:nvSpPr>
        <p:spPr>
          <a:xfrm rot="21179570">
            <a:off x="325383" y="553208"/>
            <a:ext cx="4538306" cy="615303"/>
          </a:xfrm>
          <a:prstGeom prst="rect">
            <a:avLst/>
          </a:prstGeom>
          <a:solidFill>
            <a:srgbClr val="00963E"/>
          </a:solidFill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latin typeface="Bebas Neue" panose="020B0606020202050201" pitchFamily="34" charset="0"/>
              </a:rPr>
              <a:t>ECOLOGIE</a:t>
            </a:r>
          </a:p>
        </p:txBody>
      </p:sp>
    </p:spTree>
    <p:extLst>
      <p:ext uri="{BB962C8B-B14F-4D97-AF65-F5344CB8AC3E}">
        <p14:creationId xmlns:p14="http://schemas.microsoft.com/office/powerpoint/2010/main" val="24648087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2">
            <a:extLst>
              <a:ext uri="{FF2B5EF4-FFF2-40B4-BE49-F238E27FC236}">
                <a16:creationId xmlns:a16="http://schemas.microsoft.com/office/drawing/2014/main" id="{CD48CBE2-C8F1-A53B-EAA6-F3FFA2C1E9E1}"/>
              </a:ext>
            </a:extLst>
          </p:cNvPr>
          <p:cNvSpPr txBox="1">
            <a:spLocks/>
          </p:cNvSpPr>
          <p:nvPr/>
        </p:nvSpPr>
        <p:spPr>
          <a:xfrm>
            <a:off x="3352800" y="3657600"/>
            <a:ext cx="6360795" cy="444994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>
            <a:lvl1pPr>
              <a:defRPr sz="4300" b="1" i="0">
                <a:solidFill>
                  <a:srgbClr val="009640"/>
                </a:solidFill>
                <a:latin typeface="Bebas Neue Pro"/>
                <a:ea typeface="+mj-ea"/>
                <a:cs typeface="Bebas Neue Pro"/>
              </a:defRPr>
            </a:lvl1pPr>
          </a:lstStyle>
          <a:p>
            <a:pPr marL="12700">
              <a:spcBef>
                <a:spcPts val="110"/>
              </a:spcBef>
            </a:pPr>
            <a:r>
              <a:rPr lang="fr-FR" sz="2800" b="0" kern="0" dirty="0">
                <a:solidFill>
                  <a:srgbClr val="FFFFFF"/>
                </a:solidFill>
                <a:latin typeface="Bebas Neue" panose="020B0606020202050201" charset="0"/>
              </a:rPr>
              <a:t>TOUJOURS LÀ POUR GARANTIR LA MOBILITÉ DURABLE….</a:t>
            </a:r>
            <a:endParaRPr lang="fr-FR" sz="2800" b="0" kern="0" dirty="0">
              <a:latin typeface="Bebas Neue" panose="020B0606020202050201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873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138E6CE8-A84D-45B6-9110-EB743EC430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5639" y="3590036"/>
            <a:ext cx="3808756" cy="28803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D34321A-F6DF-467E-BC9A-B982BF57F0A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8264" y="3429000"/>
            <a:ext cx="2880366" cy="2880366"/>
          </a:xfrm>
          <a:prstGeom prst="rect">
            <a:avLst/>
          </a:prstGeom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UN ENJEU STRATEGIQUE POUR VOUS, LES TRANSPORTEURS</a:t>
            </a:r>
          </a:p>
        </p:txBody>
      </p:sp>
      <p:sp>
        <p:nvSpPr>
          <p:cNvPr id="9" name="Rectangle 8"/>
          <p:cNvSpPr/>
          <p:nvPr/>
        </p:nvSpPr>
        <p:spPr>
          <a:xfrm>
            <a:off x="6537563" y="4037666"/>
            <a:ext cx="5323840" cy="2339102"/>
          </a:xfrm>
          <a:prstGeom prst="rect">
            <a:avLst/>
          </a:prstGeom>
        </p:spPr>
        <p:txBody>
          <a:bodyPr wrap="square" numCol="1" spcCol="360000">
            <a:spAutoFit/>
          </a:bodyPr>
          <a:lstStyle/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3 à 5 %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30%</a:t>
            </a:r>
            <a:endParaRPr lang="fr-FR" sz="28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400" b="1" dirty="0">
                <a:solidFill>
                  <a:srgbClr val="4472C4">
                    <a:lumMod val="75000"/>
                  </a:srgbClr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      30%</a:t>
            </a:r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14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412930" y="664558"/>
            <a:ext cx="11532686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i="1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NOUS SOMMES TOUJOURS Là POUR…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vous </a:t>
            </a:r>
            <a:r>
              <a:rPr lang="fr-FR" sz="3600" dirty="0" err="1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éviteR</a:t>
            </a: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 des immobilisations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ET être actif dans la réduction de votre coût d’usage véhicule, </a:t>
            </a:r>
            <a:b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tout en garantissant une sécurité optimale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flipV="1">
            <a:off x="476434" y="3334059"/>
            <a:ext cx="5395338" cy="455377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32857" y="3876630"/>
            <a:ext cx="5767587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travaillons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 le pneu en optimisant son rendement km 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donc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coût de gomme global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actions autour du pneu ont également une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forte répercussion sur votre budget carburant</a:t>
            </a: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263AC4FD-E72C-E82D-345A-BC2235F5EF4A}"/>
              </a:ext>
            </a:extLst>
          </p:cNvPr>
          <p:cNvSpPr txBox="1"/>
          <p:nvPr/>
        </p:nvSpPr>
        <p:spPr>
          <a:xfrm>
            <a:off x="7977631" y="4099468"/>
            <a:ext cx="35697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budget achats </a:t>
            </a:r>
            <a:b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 lié aux pneus, 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23228EB-1134-0502-03A8-D1AB4FA6405C}"/>
              </a:ext>
            </a:extLst>
          </p:cNvPr>
          <p:cNvSpPr txBox="1"/>
          <p:nvPr/>
        </p:nvSpPr>
        <p:spPr>
          <a:xfrm>
            <a:off x="7977631" y="4820066"/>
            <a:ext cx="38384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vos achats est lié au carburant </a:t>
            </a:r>
            <a:endParaRPr lang="fr-FR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8D85119-E502-9642-BB14-A74B00DDA2B3}"/>
              </a:ext>
            </a:extLst>
          </p:cNvPr>
          <p:cNvSpPr txBox="1"/>
          <p:nvPr/>
        </p:nvSpPr>
        <p:spPr>
          <a:xfrm>
            <a:off x="8001543" y="5623487"/>
            <a:ext cx="40786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 budget carburant est lié aux pneus</a:t>
            </a:r>
          </a:p>
        </p:txBody>
      </p:sp>
      <p:pic>
        <p:nvPicPr>
          <p:cNvPr id="1026" name="Picture 2" descr="Étiquetage des pneus européans, comment le lire">
            <a:extLst>
              <a:ext uri="{FF2B5EF4-FFF2-40B4-BE49-F238E27FC236}">
                <a16:creationId xmlns:a16="http://schemas.microsoft.com/office/drawing/2014/main" id="{9C8B1FF9-66C7-8528-D58A-84C8BC81F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2751" y="3228269"/>
            <a:ext cx="1595089" cy="97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790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587841" y="4515481"/>
            <a:ext cx="1153268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Mieux vous connaitre pour mieux vous conseiller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87841" y="1844435"/>
            <a:ext cx="7204879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Au-delà de la vente de pneus ou de services,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mission est de vous proposer une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SOLUTION GLOBALE ADAPTÉE </a:t>
            </a:r>
            <a:br>
              <a:rPr lang="fr-FR" sz="32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2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VOTRE FLOTTE ET À VOS USAGES</a:t>
            </a:r>
            <a:r>
              <a:rPr lang="fr-FR" sz="32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cela, nous avons besoin de </a:t>
            </a: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NOTRE RÔLE – Vous AIDER à faire les meilleurs choix</a:t>
            </a:r>
          </a:p>
        </p:txBody>
      </p:sp>
      <p:pic>
        <p:nvPicPr>
          <p:cNvPr id="2050" name="Picture 2" descr="Entretien véhicule hybride et électrique Euromaster Business Pro">
            <a:extLst>
              <a:ext uri="{FF2B5EF4-FFF2-40B4-BE49-F238E27FC236}">
                <a16:creationId xmlns:a16="http://schemas.microsoft.com/office/drawing/2014/main" id="{3112A608-8883-C680-D493-5CB86C468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543" y="957523"/>
            <a:ext cx="3303906" cy="494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7CBF955C-BEB4-C487-1DB1-80B550203395}"/>
              </a:ext>
            </a:extLst>
          </p:cNvPr>
          <p:cNvCxnSpPr/>
          <p:nvPr/>
        </p:nvCxnSpPr>
        <p:spPr>
          <a:xfrm>
            <a:off x="7848618" y="3202870"/>
            <a:ext cx="0" cy="716461"/>
          </a:xfrm>
          <a:prstGeom prst="line">
            <a:avLst/>
          </a:prstGeom>
          <a:ln>
            <a:solidFill>
              <a:srgbClr val="6C9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028F8F4B-24B2-527E-F056-6DB61583941A}"/>
              </a:ext>
            </a:extLst>
          </p:cNvPr>
          <p:cNvCxnSpPr/>
          <p:nvPr/>
        </p:nvCxnSpPr>
        <p:spPr>
          <a:xfrm>
            <a:off x="2524778" y="3919331"/>
            <a:ext cx="5323840" cy="0"/>
          </a:xfrm>
          <a:prstGeom prst="line">
            <a:avLst/>
          </a:prstGeom>
          <a:ln>
            <a:solidFill>
              <a:srgbClr val="6C90D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23EAC62F-78AF-202F-5F81-2CA5AC06F3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10991"/>
            <a:ext cx="2880366" cy="2880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027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Mieux vous connaitre pour mieux vous conseiller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6370319" y="1652634"/>
            <a:ext cx="50088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Nous réalisons un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 RAPIDE ET COMPLET </a:t>
            </a:r>
            <a:br>
              <a:rPr lang="fr-FR" sz="2400" b="1" spc="-15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votre parc qui identifie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vos besoins exacts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vous permet d’évaluer les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Contrôle technique voiture et utilitaire | Euromaster">
            <a:extLst>
              <a:ext uri="{FF2B5EF4-FFF2-40B4-BE49-F238E27FC236}">
                <a16:creationId xmlns:a16="http://schemas.microsoft.com/office/drawing/2014/main" id="{6C994D5C-1071-8756-D2E6-32D0A9A2C8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66" y="924560"/>
            <a:ext cx="5933440" cy="5933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81B3028-E29D-E89A-3D2F-10552EB10223}"/>
              </a:ext>
            </a:extLst>
          </p:cNvPr>
          <p:cNvSpPr txBox="1"/>
          <p:nvPr/>
        </p:nvSpPr>
        <p:spPr>
          <a:xfrm>
            <a:off x="6370319" y="3709428"/>
            <a:ext cx="610897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ÉCONOMIES RÉALISABLES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EN TERMES DE </a:t>
            </a:r>
            <a:r>
              <a:rPr kumimoji="0" lang="fr-FR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COûT</a:t>
            </a: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 D’USAGE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ET D’EMPREINTE CARBONE.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55511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30 ans aux côtés d'Euromaster">
            <a:hlinkClick r:id="" action="ppaction://media"/>
            <a:extLst>
              <a:ext uri="{FF2B5EF4-FFF2-40B4-BE49-F238E27FC236}">
                <a16:creationId xmlns:a16="http://schemas.microsoft.com/office/drawing/2014/main" id="{70820104-4F19-AE44-9FC3-110D2EAA459B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3906" end="13034.42"/>
                </p14:media>
              </p:ext>
            </p:extLst>
          </p:nvPr>
        </p:nvPicPr>
        <p:blipFill rotWithShape="1">
          <a:blip r:embed="rId5"/>
          <a:srcRect l="42260" r="24321"/>
          <a:stretch/>
        </p:blipFill>
        <p:spPr>
          <a:xfrm>
            <a:off x="8117484" y="0"/>
            <a:ext cx="4074515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483F94-4B12-A06D-C832-0692BF7595FD}"/>
              </a:ext>
            </a:extLst>
          </p:cNvPr>
          <p:cNvSpPr/>
          <p:nvPr/>
        </p:nvSpPr>
        <p:spPr>
          <a:xfrm>
            <a:off x="8117485" y="-1"/>
            <a:ext cx="4074515" cy="6857999"/>
          </a:xfrm>
          <a:prstGeom prst="rect">
            <a:avLst/>
          </a:prstGeom>
          <a:solidFill>
            <a:srgbClr val="2F5597">
              <a:alpha val="4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2050" name="Picture 2" descr="MICHELIN LATITUDE SPORT">
            <a:extLst>
              <a:ext uri="{FF2B5EF4-FFF2-40B4-BE49-F238E27FC236}">
                <a16:creationId xmlns:a16="http://schemas.microsoft.com/office/drawing/2014/main" id="{B06E448D-84FC-9A10-AD0D-07AE8F75F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8939" y="2673623"/>
            <a:ext cx="3700669" cy="3700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476434" y="1390499"/>
            <a:ext cx="6751217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/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Euromaster est capable </a:t>
            </a: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d’identifier </a:t>
            </a:r>
            <a:b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8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vos progressions/gains </a:t>
            </a:r>
            <a:r>
              <a:rPr lang="fr-FR" sz="28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grâce à des indicateurs :</a:t>
            </a:r>
            <a:br>
              <a:rPr lang="fr-FR" sz="2400" b="1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br>
              <a:rPr lang="fr-FR" sz="20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fr-FR" sz="20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l" rtl="0"/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VÉHICULES CONFORMES À LA LÉGISLATION 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IDENTIFICATION DES DOMMAGES ÉVENTUELS</a:t>
            </a:r>
          </a:p>
          <a:p>
            <a:pPr marL="285750" indent="-285750" algn="l" rtl="0">
              <a:buFont typeface="Arial" panose="020B0604020202020204" pitchFamily="34" charset="0"/>
              <a:buChar char="•"/>
            </a:pPr>
            <a:endParaRPr lang="fr-FR" sz="2400" b="1" kern="1200" dirty="0">
              <a:solidFill>
                <a:srgbClr val="4472C4">
                  <a:lumMod val="7500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algn="l" rtl="0"/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TOUS LES SERVICES  AUTOUR DU PNEU </a:t>
            </a:r>
            <a:b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</a:br>
            <a:r>
              <a:rPr lang="fr-FR" sz="2800" dirty="0">
                <a:solidFill>
                  <a:srgbClr val="2F5597"/>
                </a:solidFill>
                <a:latin typeface="Bebas Neue" panose="020B0606020202050201" pitchFamily="34" charset="0"/>
                <a:cs typeface="Arial" panose="020B0604020202020204" pitchFamily="34" charset="0"/>
              </a:rPr>
              <a:t>	     </a:t>
            </a:r>
            <a:r>
              <a:rPr lang="fr-FR" sz="28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QUI BAISSENT VOTRE COÛT D’USAGE VÉHICULE  </a:t>
            </a:r>
            <a:b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400" kern="120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 </a:t>
            </a:r>
            <a: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recreusage, permutation, géométrie, retour sur jante, </a:t>
            </a:r>
            <a:b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lang="fr-FR" sz="2000" kern="1200" spc="-150" dirty="0">
                <a:solidFill>
                  <a:srgbClr val="4472C4">
                    <a:lumMod val="75000"/>
                  </a:srgb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                réparation, mise à pression..  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FOCUS SUR NOS AUDITS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50E8F31-B179-4AE3-E7B0-FB6147F0B80E}"/>
              </a:ext>
            </a:extLst>
          </p:cNvPr>
          <p:cNvSpPr txBox="1"/>
          <p:nvPr/>
        </p:nvSpPr>
        <p:spPr>
          <a:xfrm>
            <a:off x="8303147" y="1602469"/>
            <a:ext cx="3703191" cy="37240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OFFRE DE GESTION </a:t>
            </a:r>
            <a:b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</a:br>
            <a:r>
              <a:rPr lang="fr-FR" sz="4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MASTER</a:t>
            </a:r>
          </a:p>
          <a:p>
            <a:pPr algn="ctr"/>
            <a:br>
              <a:rPr lang="fr-FR" sz="2000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2400" b="1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visites de parc préventives </a:t>
            </a:r>
            <a:r>
              <a:rPr lang="fr-FR" sz="24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selon la fréquence souhaitée, autour d’un engagement réciproque. </a:t>
            </a: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fr-FR" sz="2000" spc="-15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2000" spc="-15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09A6D7F2-FB3E-50A9-2EDD-867EE6E6D9C9}"/>
              </a:ext>
            </a:extLst>
          </p:cNvPr>
          <p:cNvSpPr/>
          <p:nvPr/>
        </p:nvSpPr>
        <p:spPr>
          <a:xfrm rot="5400000">
            <a:off x="7548339" y="2035216"/>
            <a:ext cx="1509616" cy="385052"/>
          </a:xfrm>
          <a:prstGeom prst="triangl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74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uromaster - Activité Poids Lourds">
            <a:hlinkClick r:id="" action="ppaction://media"/>
            <a:extLst>
              <a:ext uri="{FF2B5EF4-FFF2-40B4-BE49-F238E27FC236}">
                <a16:creationId xmlns:a16="http://schemas.microsoft.com/office/drawing/2014/main" id="{A93E6C1F-6C26-F723-390C-88876AD1EF5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end="11297.7343"/>
                </p14:media>
              </p:ext>
            </p:extLst>
          </p:nvPr>
        </p:nvPicPr>
        <p:blipFill rotWithShape="1">
          <a:blip r:embed="rId5"/>
          <a:srcRect l="29084" t="12178" r="46287" b="12295"/>
          <a:stretch/>
        </p:blipFill>
        <p:spPr>
          <a:xfrm>
            <a:off x="8192767" y="-1"/>
            <a:ext cx="3975838" cy="6858001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8873A73-A6A7-EBF0-E199-D42B93AE4C97}"/>
              </a:ext>
            </a:extLst>
          </p:cNvPr>
          <p:cNvSpPr/>
          <p:nvPr/>
        </p:nvSpPr>
        <p:spPr>
          <a:xfrm>
            <a:off x="8192767" y="0"/>
            <a:ext cx="3975838" cy="6857999"/>
          </a:xfrm>
          <a:prstGeom prst="rect">
            <a:avLst/>
          </a:prstGeom>
          <a:solidFill>
            <a:srgbClr val="2F5597">
              <a:alpha val="47843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3BBE1D66-DC0B-4721-BE6F-DB4108634461}"/>
              </a:ext>
            </a:extLst>
          </p:cNvPr>
          <p:cNvSpPr txBox="1"/>
          <p:nvPr/>
        </p:nvSpPr>
        <p:spPr>
          <a:xfrm>
            <a:off x="552610" y="1393881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optimiser vos achats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A8067EA-CE1B-03C5-9357-3F9C2FEA9069}"/>
              </a:ext>
            </a:extLst>
          </p:cNvPr>
          <p:cNvSpPr txBox="1"/>
          <p:nvPr/>
        </p:nvSpPr>
        <p:spPr>
          <a:xfrm>
            <a:off x="566435" y="1271212"/>
            <a:ext cx="72048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conseillez sur les pneus, c’est :</a:t>
            </a: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NOTRE RÔLE </a:t>
            </a:r>
            <a:br>
              <a:rPr lang="fr-FR" sz="3600" dirty="0"/>
            </a:br>
            <a:r>
              <a:rPr lang="fr-FR" sz="3600" dirty="0"/>
              <a:t>C’EST AUSSI </a:t>
            </a:r>
            <a:r>
              <a:rPr lang="fr-FR" sz="3600" b="1" dirty="0"/>
              <a:t>Vous AIDER a faire les meilleurs choix</a:t>
            </a: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97D09865-0FA0-D493-ED80-814B444D6128}"/>
              </a:ext>
            </a:extLst>
          </p:cNvPr>
          <p:cNvSpPr/>
          <p:nvPr/>
        </p:nvSpPr>
        <p:spPr>
          <a:xfrm rot="16200000" flipV="1">
            <a:off x="126453" y="2744664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566435" y="2412589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des économies dans vos achats et faciliter la gestion au quotidien de vos pneumatiques au sol (ratio neuf/rechapé, nombre de marques sur parc, traçabilité carcasses démontées…)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50E8F31-B179-4AE3-E7B0-FB6147F0B80E}"/>
              </a:ext>
            </a:extLst>
          </p:cNvPr>
          <p:cNvSpPr txBox="1"/>
          <p:nvPr/>
        </p:nvSpPr>
        <p:spPr>
          <a:xfrm>
            <a:off x="8171502" y="1456227"/>
            <a:ext cx="4006673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4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BéNéFICE</a:t>
            </a:r>
            <a: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  <a:t> DUAL</a:t>
            </a:r>
            <a:b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bas Neue" panose="020B0606020202050201" pitchFamily="34" charset="0"/>
              </a:rPr>
            </a:br>
            <a:endParaRPr lang="fr-F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bas Neue" panose="020B0606020202050201" pitchFamily="34" charset="0"/>
            </a:endParaRPr>
          </a:p>
          <a:p>
            <a:pPr algn="ctr"/>
            <a:r>
              <a:rPr lang="fr-FR" sz="4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économiQUE</a:t>
            </a:r>
            <a:endParaRPr lang="fr-FR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highlight>
                <a:srgbClr val="008000"/>
              </a:highlight>
              <a:latin typeface="Bebas Neue" panose="020B0606020202050201" pitchFamily="34" charset="0"/>
            </a:endParaRPr>
          </a:p>
          <a:p>
            <a:pPr algn="ctr"/>
            <a: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&amp; </a:t>
            </a:r>
            <a:b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</a:br>
            <a:r>
              <a:rPr lang="fr-FR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ighlight>
                  <a:srgbClr val="008000"/>
                </a:highlight>
                <a:latin typeface="Bebas Neue" panose="020B0606020202050201" pitchFamily="34" charset="0"/>
              </a:rPr>
              <a:t>ENVIRONNEMENTAL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83B6571-708E-2C8E-0FB0-A5C3F19CAD57}"/>
              </a:ext>
            </a:extLst>
          </p:cNvPr>
          <p:cNvSpPr txBox="1"/>
          <p:nvPr/>
        </p:nvSpPr>
        <p:spPr>
          <a:xfrm>
            <a:off x="563878" y="2999717"/>
            <a:ext cx="74218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profiter des avantages du modèle multi vies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riangle isocèle 12">
            <a:extLst>
              <a:ext uri="{FF2B5EF4-FFF2-40B4-BE49-F238E27FC236}">
                <a16:creationId xmlns:a16="http://schemas.microsoft.com/office/drawing/2014/main" id="{EB36A664-2C6A-D8F5-28DA-3CEF67725440}"/>
              </a:ext>
            </a:extLst>
          </p:cNvPr>
          <p:cNvSpPr/>
          <p:nvPr/>
        </p:nvSpPr>
        <p:spPr>
          <a:xfrm rot="16200000" flipV="1">
            <a:off x="123896" y="4319194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8379505-1840-CF43-2B9D-0685D8857C59}"/>
              </a:ext>
            </a:extLst>
          </p:cNvPr>
          <p:cNvSpPr txBox="1"/>
          <p:nvPr/>
        </p:nvSpPr>
        <p:spPr>
          <a:xfrm>
            <a:off x="563878" y="3987119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faire le choix du rechapé, c’est promouvoir le réemploi, les économies de matières premières, de CO2 =&gt; réduire votre impact environnemental et votre coût d’achat par pneu.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7EF6AAC-04A8-8A9A-D875-C1892FB37F49}"/>
              </a:ext>
            </a:extLst>
          </p:cNvPr>
          <p:cNvSpPr txBox="1"/>
          <p:nvPr/>
        </p:nvSpPr>
        <p:spPr>
          <a:xfrm>
            <a:off x="563878" y="4599386"/>
            <a:ext cx="742188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optimiser votre consommation de carburant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090AE72C-964C-6D51-8A94-8C8ABBD9BCC7}"/>
              </a:ext>
            </a:extLst>
          </p:cNvPr>
          <p:cNvSpPr/>
          <p:nvPr/>
        </p:nvSpPr>
        <p:spPr>
          <a:xfrm rot="16200000" flipV="1">
            <a:off x="123896" y="5918863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FE88664-228B-082D-AE7C-5960998A28D3}"/>
              </a:ext>
            </a:extLst>
          </p:cNvPr>
          <p:cNvSpPr txBox="1"/>
          <p:nvPr/>
        </p:nvSpPr>
        <p:spPr>
          <a:xfrm>
            <a:off x="563878" y="5684711"/>
            <a:ext cx="7335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 pneu à plus faible résistance au roulement par exemple labelling B vs C : c’est 5% de conso de carburant en moins, soit 0,8L/100km </a:t>
            </a:r>
            <a:b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16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 aussi -22g de CO2/km</a:t>
            </a:r>
          </a:p>
        </p:txBody>
      </p:sp>
    </p:spTree>
    <p:extLst>
      <p:ext uri="{BB962C8B-B14F-4D97-AF65-F5344CB8AC3E}">
        <p14:creationId xmlns:p14="http://schemas.microsoft.com/office/powerpoint/2010/main" val="25604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82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2287781" y="3530913"/>
            <a:ext cx="34917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25% de rendement km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plus, soit un pneu économisé pour 4 pneus recreusés, </a:t>
            </a:r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également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1,1kg de CO2 </a:t>
            </a:r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 essieu gagnés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économies de carburant : 2L/100Km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économisés 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1B3028-E29D-E89A-3D2F-10552EB10223}"/>
              </a:ext>
            </a:extLst>
          </p:cNvPr>
          <p:cNvSpPr txBox="1"/>
          <p:nvPr/>
        </p:nvSpPr>
        <p:spPr>
          <a:xfrm>
            <a:off x="2173554" y="2692082"/>
            <a:ext cx="24578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 RECREUSAGE </a:t>
            </a:r>
            <a:endParaRPr lang="fr-FR" dirty="0"/>
          </a:p>
        </p:txBody>
      </p:sp>
      <p:pic>
        <p:nvPicPr>
          <p:cNvPr id="3074" name="Picture 2" descr="Augmenter la durée de vie des pneus grâce au recreusage et au rechapage -  Environnement - Europe-camions.com">
            <a:extLst>
              <a:ext uri="{FF2B5EF4-FFF2-40B4-BE49-F238E27FC236}">
                <a16:creationId xmlns:a16="http://schemas.microsoft.com/office/drawing/2014/main" id="{4EF9AF58-52E2-17F7-7802-5A1A673607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8757" y="2692082"/>
            <a:ext cx="2365461" cy="355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Le rechapage - Syndicat du Pneu">
            <a:extLst>
              <a:ext uri="{FF2B5EF4-FFF2-40B4-BE49-F238E27FC236}">
                <a16:creationId xmlns:a16="http://schemas.microsoft.com/office/drawing/2014/main" id="{68009B42-88FF-D755-1D2B-5333466E8F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236" t="19293" r="24523" b="23241"/>
          <a:stretch/>
        </p:blipFill>
        <p:spPr bwMode="auto">
          <a:xfrm>
            <a:off x="9826539" y="2703839"/>
            <a:ext cx="2365461" cy="355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2AD62C8B-E80B-D6F3-B707-BD7DE3824340}"/>
              </a:ext>
            </a:extLst>
          </p:cNvPr>
          <p:cNvSpPr txBox="1"/>
          <p:nvPr/>
        </p:nvSpPr>
        <p:spPr>
          <a:xfrm>
            <a:off x="6686288" y="3530913"/>
            <a:ext cx="305270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économies vs achat pneu neuf </a:t>
            </a: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30% moins cher </a:t>
            </a: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économies vs la fabrication d’un pneu neuf: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70% de matière 1eres en moins </a:t>
            </a:r>
            <a:r>
              <a:rPr lang="fr-FR" sz="20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et</a:t>
            </a:r>
            <a:r>
              <a:rPr lang="fr-FR" sz="20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000" b="1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60kg de CO2 en moins rejetés </a:t>
            </a:r>
            <a:r>
              <a:rPr lang="fr-FR" sz="2000" dirty="0">
                <a:solidFill>
                  <a:schemeClr val="bg1"/>
                </a:solidFill>
                <a:highlight>
                  <a:srgbClr val="008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solidFill>
                <a:schemeClr val="bg1"/>
              </a:solidFill>
              <a:highlight>
                <a:srgbClr val="008000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6A402A6-40AA-C6C3-FF1D-222B3E91FD82}"/>
              </a:ext>
            </a:extLst>
          </p:cNvPr>
          <p:cNvSpPr txBox="1"/>
          <p:nvPr/>
        </p:nvSpPr>
        <p:spPr>
          <a:xfrm>
            <a:off x="7705997" y="2697248"/>
            <a:ext cx="22083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highlight>
                  <a:srgbClr val="FFD966"/>
                </a:highlight>
                <a:uLnTx/>
                <a:uFillTx/>
                <a:latin typeface="Bebas Neue" panose="020B0606020202050201" pitchFamily="34" charset="0"/>
                <a:ea typeface="+mn-ea"/>
                <a:cs typeface="Arial" panose="020B0604020202020204" pitchFamily="34" charset="0"/>
              </a:rPr>
              <a:t> RECHAPAGE  </a:t>
            </a:r>
            <a:endParaRPr lang="fr-FR" dirty="0"/>
          </a:p>
        </p:txBody>
      </p:sp>
      <p:sp>
        <p:nvSpPr>
          <p:cNvPr id="6" name="Organigramme : Joindre 5">
            <a:extLst>
              <a:ext uri="{FF2B5EF4-FFF2-40B4-BE49-F238E27FC236}">
                <a16:creationId xmlns:a16="http://schemas.microsoft.com/office/drawing/2014/main" id="{E9451E46-CE50-18AF-DC6D-0EB291432301}"/>
              </a:ext>
            </a:extLst>
          </p:cNvPr>
          <p:cNvSpPr/>
          <p:nvPr/>
        </p:nvSpPr>
        <p:spPr>
          <a:xfrm>
            <a:off x="5941142" y="2670224"/>
            <a:ext cx="745146" cy="3588271"/>
          </a:xfrm>
          <a:prstGeom prst="flowChartCollate">
            <a:avLst/>
          </a:prstGeom>
          <a:solidFill>
            <a:srgbClr val="2F5597"/>
          </a:solidFill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159D3FC-AC1A-ECD4-BC1C-173C318CB9AA}"/>
              </a:ext>
            </a:extLst>
          </p:cNvPr>
          <p:cNvSpPr txBox="1"/>
          <p:nvPr/>
        </p:nvSpPr>
        <p:spPr>
          <a:xfrm>
            <a:off x="569843" y="32980"/>
            <a:ext cx="7924800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  <a:t>NOTRE RÔLE </a:t>
            </a:r>
            <a:b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</a:b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  <a:t>C’EST AUSSI </a:t>
            </a: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Bebas Neue" panose="020B0606020202050201" charset="0"/>
                <a:ea typeface="+mj-ea"/>
                <a:cs typeface="+mj-cs"/>
              </a:rPr>
              <a:t>Vous AIDEZ a faire les meilleurs choix</a:t>
            </a:r>
            <a:endParaRPr lang="fr-FR" dirty="0"/>
          </a:p>
        </p:txBody>
      </p:sp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569843" y="1841495"/>
            <a:ext cx="12681328" cy="432000"/>
          </a:xfrm>
          <a:noFill/>
        </p:spPr>
        <p:txBody>
          <a:bodyPr>
            <a:noAutofit/>
          </a:bodyPr>
          <a:lstStyle/>
          <a:p>
            <a:r>
              <a:rPr lang="fr-FR" sz="2800" b="1" spc="-150" dirty="0">
                <a:latin typeface="Arial" panose="020B0604020202020204" pitchFamily="34" charset="0"/>
                <a:cs typeface="Arial" panose="020B0604020202020204" pitchFamily="34" charset="0"/>
              </a:rPr>
              <a:t>La preuve…</a:t>
            </a:r>
            <a:br>
              <a:rPr lang="fr-FR" sz="2800" dirty="0"/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avec quelques exemples d'impacts de nos services sur le cout d’usage</a:t>
            </a:r>
          </a:p>
        </p:txBody>
      </p:sp>
    </p:spTree>
    <p:extLst>
      <p:ext uri="{BB962C8B-B14F-4D97-AF65-F5344CB8AC3E}">
        <p14:creationId xmlns:p14="http://schemas.microsoft.com/office/powerpoint/2010/main" val="42778359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De meilleurs pneus pour une conduite plus écologique - Les transports">
            <a:extLst>
              <a:ext uri="{FF2B5EF4-FFF2-40B4-BE49-F238E27FC236}">
                <a16:creationId xmlns:a16="http://schemas.microsoft.com/office/drawing/2014/main" id="{D7FC9965-1EE1-9343-B2FD-1C0B026CF6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8" y="1647825"/>
            <a:ext cx="7810500" cy="521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re 1"/>
          <p:cNvSpPr>
            <a:spLocks noGrp="1"/>
          </p:cNvSpPr>
          <p:nvPr>
            <p:ph type="title"/>
          </p:nvPr>
        </p:nvSpPr>
        <p:spPr>
          <a:xfrm>
            <a:off x="476434" y="364186"/>
            <a:ext cx="8850446" cy="432000"/>
          </a:xfrm>
        </p:spPr>
        <p:txBody>
          <a:bodyPr>
            <a:normAutofit fontScale="90000"/>
          </a:bodyPr>
          <a:lstStyle/>
          <a:p>
            <a:r>
              <a:rPr lang="fr-FR" sz="3600" dirty="0"/>
              <a:t>DES SOLUTIONS EFFICACES DE DECABORNISATION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93C6EE9-AE6A-3B03-E4A8-9E669F621FA8}"/>
              </a:ext>
            </a:extLst>
          </p:cNvPr>
          <p:cNvSpPr txBox="1"/>
          <p:nvPr/>
        </p:nvSpPr>
        <p:spPr>
          <a:xfrm>
            <a:off x="476434" y="1188668"/>
            <a:ext cx="69165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Notre rôle, c’est aussi vous aider à réduire </a:t>
            </a:r>
            <a:r>
              <a:rPr lang="fr-FR" sz="2400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VOTRE EMPREINTE ENVIRONNEMENTALE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fr-FR" sz="3600" dirty="0">
              <a:solidFill>
                <a:srgbClr val="2F5597"/>
              </a:solidFill>
              <a:highlight>
                <a:srgbClr val="FFD966"/>
              </a:highlight>
              <a:latin typeface="Bebas Neue" panose="020B0606020202050201" pitchFamily="34" charset="0"/>
              <a:cs typeface="Arial" panose="020B060402020202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DBD734A-DBD6-4169-6FD7-774F22B699DD}"/>
              </a:ext>
            </a:extLst>
          </p:cNvPr>
          <p:cNvSpPr txBox="1"/>
          <p:nvPr/>
        </p:nvSpPr>
        <p:spPr>
          <a:xfrm>
            <a:off x="462609" y="1879438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Aide administrative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riangle isocèle 4">
            <a:extLst>
              <a:ext uri="{FF2B5EF4-FFF2-40B4-BE49-F238E27FC236}">
                <a16:creationId xmlns:a16="http://schemas.microsoft.com/office/drawing/2014/main" id="{D4D2521C-AAE8-933A-DDF3-A489B9CFF96D}"/>
              </a:ext>
            </a:extLst>
          </p:cNvPr>
          <p:cNvSpPr/>
          <p:nvPr/>
        </p:nvSpPr>
        <p:spPr>
          <a:xfrm rot="16200000" flipV="1">
            <a:off x="1272970" y="3370447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FC52415-43FA-8B44-6AA4-3B01D61C0965}"/>
              </a:ext>
            </a:extLst>
          </p:cNvPr>
          <p:cNvSpPr txBox="1"/>
          <p:nvPr/>
        </p:nvSpPr>
        <p:spPr>
          <a:xfrm>
            <a:off x="1712952" y="2998709"/>
            <a:ext cx="76139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Euromaster prend en charge l’ensemble des démarches : </a:t>
            </a:r>
            <a:b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faire conventionner par un organisme obligé et vous fournir les attestations, justificatifs d’achat des prestations éligibles aux primes CEE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88C9202-EBA0-9EC0-11F0-E7CD0506F304}"/>
              </a:ext>
            </a:extLst>
          </p:cNvPr>
          <p:cNvSpPr txBox="1"/>
          <p:nvPr/>
        </p:nvSpPr>
        <p:spPr>
          <a:xfrm>
            <a:off x="462609" y="3676186"/>
            <a:ext cx="395367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fr-FR" sz="2400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3600" dirty="0">
                <a:solidFill>
                  <a:srgbClr val="2F5597"/>
                </a:solidFill>
                <a:highlight>
                  <a:srgbClr val="FFD966"/>
                </a:highlight>
                <a:latin typeface="Bebas Neue" panose="020B0606020202050201" pitchFamily="34" charset="0"/>
                <a:cs typeface="Arial" panose="020B0604020202020204" pitchFamily="34" charset="0"/>
              </a:rPr>
              <a:t>PRIME CEE </a:t>
            </a:r>
            <a:endParaRPr lang="fr-FR" sz="2800" dirty="0">
              <a:solidFill>
                <a:srgbClr val="2F5597"/>
              </a:solidFill>
              <a:highlight>
                <a:srgbClr val="FFD966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400" dirty="0">
              <a:solidFill>
                <a:srgbClr val="2F5597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riangle isocèle 8">
            <a:extLst>
              <a:ext uri="{FF2B5EF4-FFF2-40B4-BE49-F238E27FC236}">
                <a16:creationId xmlns:a16="http://schemas.microsoft.com/office/drawing/2014/main" id="{788D660A-7480-BD87-3106-B6CDC1FE3E86}"/>
              </a:ext>
            </a:extLst>
          </p:cNvPr>
          <p:cNvSpPr/>
          <p:nvPr/>
        </p:nvSpPr>
        <p:spPr>
          <a:xfrm rot="16200000" flipV="1">
            <a:off x="1272970" y="5094732"/>
            <a:ext cx="830996" cy="131035"/>
          </a:xfrm>
          <a:prstGeom prst="triangle">
            <a:avLst/>
          </a:prstGeom>
          <a:solidFill>
            <a:srgbClr val="2F559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8EF3D3E-DC32-E523-1DFE-FA7B4C5ACC7B}"/>
              </a:ext>
            </a:extLst>
          </p:cNvPr>
          <p:cNvSpPr txBox="1"/>
          <p:nvPr/>
        </p:nvSpPr>
        <p:spPr>
          <a:xfrm>
            <a:off x="1712952" y="4762657"/>
            <a:ext cx="6644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Grâce aux contrats type MASTERCARE d’Euromaster en préventif bénéficiez de primes CEE </a:t>
            </a:r>
            <a:r>
              <a:rPr lang="fr-FR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(primes permettant de financer tout ou partie des visites préventives de parc). 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E4D9B93-F86A-59F6-5057-431EE1D2C493}"/>
              </a:ext>
            </a:extLst>
          </p:cNvPr>
          <p:cNvSpPr txBox="1"/>
          <p:nvPr/>
        </p:nvSpPr>
        <p:spPr>
          <a:xfrm>
            <a:off x="523457" y="5878260"/>
            <a:ext cx="519558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600" i="1" dirty="0">
                <a:solidFill>
                  <a:srgbClr val="2F5597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 pouvez bénéficier d’autres primes CEE au-delà du pneumatique (programme éco conduite, équipements spécifiques sur les achats véhicules…)</a:t>
            </a:r>
          </a:p>
        </p:txBody>
      </p:sp>
    </p:spTree>
    <p:extLst>
      <p:ext uri="{BB962C8B-B14F-4D97-AF65-F5344CB8AC3E}">
        <p14:creationId xmlns:p14="http://schemas.microsoft.com/office/powerpoint/2010/main" val="409722232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Analyse de projet, tiré de 24Slides</Template>
  <TotalTime>0</TotalTime>
  <Words>2055</Words>
  <Application>Microsoft Office PowerPoint</Application>
  <PresentationFormat>Grand écran</PresentationFormat>
  <Paragraphs>333</Paragraphs>
  <Slides>27</Slides>
  <Notes>3</Notes>
  <HiddenSlides>0</HiddenSlides>
  <MMClips>2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10</vt:i4>
      </vt:variant>
      <vt:variant>
        <vt:lpstr>Titres des diapositives</vt:lpstr>
      </vt:variant>
      <vt:variant>
        <vt:i4>27</vt:i4>
      </vt:variant>
    </vt:vector>
  </HeadingPairs>
  <TitlesOfParts>
    <vt:vector size="45" baseType="lpstr">
      <vt:lpstr>Arial</vt:lpstr>
      <vt:lpstr>Arial Narrow</vt:lpstr>
      <vt:lpstr>Avenir Next LT Pro</vt:lpstr>
      <vt:lpstr>Bebas</vt:lpstr>
      <vt:lpstr>Bebas Neue</vt:lpstr>
      <vt:lpstr>Bebas Neue Bold</vt:lpstr>
      <vt:lpstr>Calibri</vt:lpstr>
      <vt:lpstr>Wingdings</vt:lpstr>
      <vt:lpstr>1_Thème Office</vt:lpstr>
      <vt:lpstr>2_Thème Office</vt:lpstr>
      <vt:lpstr>5_Conception personnalisée</vt:lpstr>
      <vt:lpstr>6_Conception personnalisée</vt:lpstr>
      <vt:lpstr>4_Thème Office</vt:lpstr>
      <vt:lpstr>7_Conception personnalisée</vt:lpstr>
      <vt:lpstr>3_Thème Office</vt:lpstr>
      <vt:lpstr>10_Conception personnalisée</vt:lpstr>
      <vt:lpstr>1_Office Theme</vt:lpstr>
      <vt:lpstr>Conception personnalisée</vt:lpstr>
      <vt:lpstr>Présentation PowerPoint</vt:lpstr>
      <vt:lpstr>Nos engagements  </vt:lpstr>
      <vt:lpstr>UN ENJEU STRATEGIQUE POUR VOUS, LES TRANSPORTEURS</vt:lpstr>
      <vt:lpstr>NOTRE RÔLE – Vous AIDER à faire les meilleurs choix</vt:lpstr>
      <vt:lpstr>Mieux vous connaitre pour mieux vous conseiller</vt:lpstr>
      <vt:lpstr>FOCUS SUR NOS AUDITS</vt:lpstr>
      <vt:lpstr>NOTRE RÔLE  C’EST AUSSI Vous AIDER a faire les meilleurs choix</vt:lpstr>
      <vt:lpstr>La preuve… avec quelques exemples d'impacts de nos services sur le cout d’usage</vt:lpstr>
      <vt:lpstr>DES SOLUTIONS EFFICACES DE DECABORNISATION</vt:lpstr>
      <vt:lpstr>DES SOLUTIONS ADMINISTRATIVES &amp; TRESORERIE</vt:lpstr>
      <vt:lpstr>choisir un prestataire responsable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2021-11-29T10:38:00Z</dcterms:created>
  <dcterms:modified xsi:type="dcterms:W3CDTF">2023-10-13T07:54:21Z</dcterms:modified>
</cp:coreProperties>
</file>