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4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5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6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7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8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9.xml" ContentType="application/vnd.openxmlformats-officedocument.theme+xml"/>
  <Override PartName="/ppt/media/image79.jpg" ContentType="image/jpg"/>
  <Override PartName="/ppt/media/image82.jpg" ContentType="image/jpg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  <p:sldMasterId id="2147483721" r:id="rId2"/>
    <p:sldMasterId id="2147483782" r:id="rId3"/>
    <p:sldMasterId id="2147483807" r:id="rId4"/>
    <p:sldMasterId id="2147483832" r:id="rId5"/>
    <p:sldMasterId id="2147483857" r:id="rId6"/>
    <p:sldMasterId id="2147483904" r:id="rId7"/>
    <p:sldMasterId id="2147483966" r:id="rId8"/>
    <p:sldMasterId id="2147483993" r:id="rId9"/>
    <p:sldMasterId id="2147484096" r:id="rId10"/>
  </p:sldMasterIdLst>
  <p:notesMasterIdLst>
    <p:notesMasterId r:id="rId38"/>
  </p:notesMasterIdLst>
  <p:handoutMasterIdLst>
    <p:handoutMasterId r:id="rId39"/>
  </p:handoutMasterIdLst>
  <p:sldIdLst>
    <p:sldId id="498" r:id="rId11"/>
    <p:sldId id="510" r:id="rId12"/>
    <p:sldId id="340" r:id="rId13"/>
    <p:sldId id="513" r:id="rId14"/>
    <p:sldId id="511" r:id="rId15"/>
    <p:sldId id="514" r:id="rId16"/>
    <p:sldId id="512" r:id="rId17"/>
    <p:sldId id="515" r:id="rId18"/>
    <p:sldId id="516" r:id="rId19"/>
    <p:sldId id="518" r:id="rId20"/>
    <p:sldId id="517" r:id="rId21"/>
    <p:sldId id="519" r:id="rId22"/>
    <p:sldId id="453" r:id="rId23"/>
    <p:sldId id="455" r:id="rId24"/>
    <p:sldId id="478" r:id="rId25"/>
    <p:sldId id="500" r:id="rId26"/>
    <p:sldId id="501" r:id="rId27"/>
    <p:sldId id="502" r:id="rId28"/>
    <p:sldId id="503" r:id="rId29"/>
    <p:sldId id="504" r:id="rId30"/>
    <p:sldId id="505" r:id="rId31"/>
    <p:sldId id="506" r:id="rId32"/>
    <p:sldId id="507" r:id="rId33"/>
    <p:sldId id="470" r:id="rId34"/>
    <p:sldId id="508" r:id="rId35"/>
    <p:sldId id="509" r:id="rId36"/>
    <p:sldId id="497" r:id="rId37"/>
  </p:sldIdLst>
  <p:sldSz cx="12192000" cy="6858000"/>
  <p:notesSz cx="6858000" cy="9144000"/>
  <p:embeddedFontLst>
    <p:embeddedFont>
      <p:font typeface="Arial Narrow" panose="020B0606020202030204" pitchFamily="34" charset="0"/>
      <p:regular r:id="rId40"/>
      <p:bold r:id="rId41"/>
      <p:italic r:id="rId42"/>
      <p:boldItalic r:id="rId43"/>
    </p:embeddedFont>
    <p:embeddedFont>
      <p:font typeface="Avenir Next LT Pro" panose="020B0504020202020204" pitchFamily="34" charset="0"/>
      <p:regular r:id="rId44"/>
      <p:bold r:id="rId45"/>
      <p:italic r:id="rId46"/>
      <p:boldItalic r:id="rId47"/>
    </p:embeddedFont>
    <p:embeddedFont>
      <p:font typeface="Bebas Neue" panose="020B0606020202050201" pitchFamily="34" charset="0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C90D2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52" autoAdjust="0"/>
  </p:normalViewPr>
  <p:slideViewPr>
    <p:cSldViewPr snapToGrid="0" showGuides="1">
      <p:cViewPr varScale="1">
        <p:scale>
          <a:sx n="92" d="100"/>
          <a:sy n="92" d="100"/>
        </p:scale>
        <p:origin x="259" y="53"/>
      </p:cViewPr>
      <p:guideLst>
        <p:guide orient="horz" pos="2328"/>
        <p:guide pos="3864"/>
        <p:guide pos="7512"/>
        <p:guide pos="144"/>
        <p:guide orient="horz" pos="62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0" Type="http://schemas.openxmlformats.org/officeDocument/2006/relationships/slide" Target="slides/slide10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16/10/2023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16/10/2023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91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jp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7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7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5.pn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png"/><Relationship Id="rId5" Type="http://schemas.openxmlformats.org/officeDocument/2006/relationships/image" Target="../media/image82.jpg"/><Relationship Id="rId4" Type="http://schemas.openxmlformats.org/officeDocument/2006/relationships/image" Target="../media/image81.png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468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EDDAC2-A862-4B0D-8023-F94A79469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95554D-6530-4173-8723-58F6E10BE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9DAB51-FDC6-41F9-A826-7004014AB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1C0374-94E5-4BDA-B8A5-FFF2A566A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A8C83E-6AAC-4DFB-940E-DD2D2EAB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41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59F21-1E62-4563-8AE1-FD657E7E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87514A-5B6E-40B0-86A0-678D78151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012F5C-0732-41C0-AE57-4E859635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B5214C-B1C8-45B1-803D-B8244F48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F4816D-5BA2-401B-9BB1-E7AD9D11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851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37B8-0C57-40C7-8FDF-67E0FEFE8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D5E56-2F51-46B1-AE18-4012F5E47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0E3EEE-BBA4-4DC8-9355-24AF1864D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DB49DB-453A-45FE-9450-AAA87FC6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E03BCC-EF5C-47F0-9E82-BDA0026B9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79ABD4-D2A3-404D-AA8C-6039CCFC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232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DC836D-6042-499E-9D89-846565BB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FF4553A-C9A3-42FC-A23B-0672D1FF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DD4382-064B-4E63-9C2B-CC9FCAE6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72C705-CFB1-438B-A3E0-DF333641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172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5407549-1B23-450F-8221-7A829A1C9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295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2346165-B59D-48B8-BBF6-8241B049B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DDE939CF-19A5-470B-8DB4-07419A8345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703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5DB8467-EE17-4DB5-A3A6-06229D8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C6E6B9-3535-465B-BCC4-588A57484E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311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D03ED21-BF81-4E37-BAF4-A60B7C7ADC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551559-CDD3-4788-AEBE-50F3DC235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55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9F3EA67-E298-4934-8459-886F1DE12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949BB8-E896-4B53-9657-28DA06534F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3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A3E5C94-C3AF-4D28-A89F-4E6A709A3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F995A8-6C23-45FA-965A-1ACE6F7DBA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67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84D9E4-BA9E-4F8F-898F-7B722A87E3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854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C8B5705-71F7-4ADF-89A7-B613B0152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23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07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74B7BD-C641-45F5-AF08-59988395C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D882DA-94D2-444B-A2D4-E53639ECB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35E77C-E255-4297-B8CE-3D7E1F3F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E43627-4DEB-4F64-AC01-E9D0C1CD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533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EEDBA-E9E2-4B6F-BB88-3AC030860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9DE4C4-40A0-4422-A636-2CB0C52AE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CFEBD7-03C8-438A-A0B5-2ACEE04DC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8552A8-D097-4E0B-9243-469B6EC35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776A50-47E4-48C9-B0F1-39560E39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3C5EC5-3BE2-48AC-80BB-57E1EB455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444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7FB7BA-CA47-498B-A9C3-47C11E02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031F398-558A-4BD2-9659-0F7C82B6D9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3A462D-7146-45A4-AF97-1E60CA00B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3479D5-C0B2-44B6-8043-4352813A6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6E69DF-67A1-432D-8AA3-04B8079B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5A19B9-FD07-461B-A8B2-8DDACB21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555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11F86-6161-499A-B380-13D9D5EF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FE4C27F-CDB2-4D9A-AB0B-D04784890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E35E82-D3A5-4FA3-BDA9-F04757C6F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56D2BB-0221-49FD-B4C2-51A3FE46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430269-CDCD-4542-A100-61BBA769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24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EEAF89E-A5D6-4710-82E3-7863F526C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B03684D-8FC5-446D-A26B-404B76348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84F5BA-4685-4620-9A2B-7A16062B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A96245-4587-453A-AF3B-9E0B266B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4FB4FA-EAD3-43D6-8A90-1F04672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2090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sposition personnalisée">
  <p:cSld name="4_Disposition personnalisé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105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78712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31592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14446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95865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593555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420516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060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871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732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24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285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123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9859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781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455121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07244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1671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4170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9757943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850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763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995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35244995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16/10/2023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091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865890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Franch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98268FA-2121-433A-A8A8-50D6A20BA4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  <p:pic>
        <p:nvPicPr>
          <p:cNvPr id="8" name="Image 7" descr="Une image contenant texte, debout, posant, signe&#10;&#10;Description générée automatiquement">
            <a:extLst>
              <a:ext uri="{FF2B5EF4-FFF2-40B4-BE49-F238E27FC236}">
                <a16:creationId xmlns:a16="http://schemas.microsoft.com/office/drawing/2014/main" id="{2CD7234E-FBF1-48BB-A736-6D0D5EA92F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68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973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A1FBFB8-BBF8-4287-AE3F-EE63E79A6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8.xml"/><Relationship Id="rId10" Type="http://schemas.openxmlformats.org/officeDocument/2006/relationships/image" Target="../media/image86.png"/><Relationship Id="rId4" Type="http://schemas.openxmlformats.org/officeDocument/2006/relationships/slideLayout" Target="../slideLayouts/slideLayout197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image" Target="../media/image1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26" Type="http://schemas.openxmlformats.org/officeDocument/2006/relationships/image" Target="../media/image68.png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image" Target="../media/image67.jpg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23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Relationship Id="rId22" Type="http://schemas.openxmlformats.org/officeDocument/2006/relationships/slideLayout" Target="../slideLayouts/slideLayout1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1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45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17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2.xml"/><Relationship Id="rId19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slideLayout" Target="../slideLayouts/slideLayout156.xml"/><Relationship Id="rId22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18" Type="http://schemas.openxmlformats.org/officeDocument/2006/relationships/slideLayout" Target="../slideLayouts/slideLayout180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slideLayout" Target="../slideLayouts/slideLayout179.xml"/><Relationship Id="rId25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78.xml"/><Relationship Id="rId20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24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7.xml"/><Relationship Id="rId23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72.xml"/><Relationship Id="rId19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6.xml"/><Relationship Id="rId22" Type="http://schemas.openxmlformats.org/officeDocument/2006/relationships/slideLayout" Target="../slideLayouts/slideLayout184.xml"/><Relationship Id="rId27" Type="http://schemas.openxmlformats.org/officeDocument/2006/relationships/image" Target="../media/image19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190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5" r:id="rId23"/>
    <p:sldLayoutId id="2147483806" r:id="rId24"/>
    <p:sldLayoutId id="214748410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513FDAB-63F5-4D8C-83C4-EABD08F9F23D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F14EA06-10AB-41ED-9844-F69A69F2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B2F0F8-26D8-4079-8316-E8E216D3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BE1500-7422-4E46-9375-8BF6D9673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07F03E-B723-4591-974C-59C41CC59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CFE98C-5CCF-490B-85E5-20830547C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94B76BB-5569-4154-A9F7-D866CFFB5148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  <p:sldLayoutId id="2147483851" r:id="rId18"/>
    <p:sldLayoutId id="2147483852" r:id="rId19"/>
    <p:sldLayoutId id="2147483853" r:id="rId20"/>
    <p:sldLayoutId id="2147483854" r:id="rId21"/>
    <p:sldLayoutId id="2147483855" r:id="rId22"/>
    <p:sldLayoutId id="214748385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  <p:sldLayoutId id="2147483878" r:id="rId20"/>
    <p:sldLayoutId id="2147483879" r:id="rId21"/>
    <p:sldLayoutId id="2147483880" r:id="rId22"/>
    <p:sldLayoutId id="21474838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8.jpeg"/><Relationship Id="rId4" Type="http://schemas.openxmlformats.org/officeDocument/2006/relationships/image" Target="../media/image37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2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95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ADMINISTRATIVES &amp;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Optimisation et visibilité trésorerie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347563" y="351187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848016" y="3138767"/>
            <a:ext cx="76695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Découvrez nos solutions adaptées à </a:t>
            </a:r>
            <a:r>
              <a:rPr lang="fr-FR" b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Simplification de facturation et de gestion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347562" y="568421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947466" y="535719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choisir un prestataire responsable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EXEMPLAIRE SUR LA sécurité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NOS ENGAGEMENTS RSE</a:t>
            </a: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UN PARTENAIRE RESPONSABLE ET RESPECTEUX DE LA VALEUR HUMAINE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CONTRIBUER ENSEMBLE à REDUIRE VOTRE IMPACT ENVIRONNEMENTAIL 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747485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APPORTER UNE EXPERIENCE DE </a:t>
            </a:r>
            <a:r>
              <a:rPr lang="fr-FR" sz="3600" dirty="0" err="1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QUALITé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1923193" y="2934751"/>
            <a:ext cx="8782493" cy="494249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6636E-63D2-C0C4-0A19-DA6A161AE099}"/>
              </a:ext>
            </a:extLst>
          </p:cNvPr>
          <p:cNvSpPr txBox="1"/>
          <p:nvPr/>
        </p:nvSpPr>
        <p:spPr>
          <a:xfrm>
            <a:off x="1801390" y="2934751"/>
            <a:ext cx="9026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spc="30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</p:spTree>
    <p:extLst>
      <p:ext uri="{BB962C8B-B14F-4D97-AF65-F5344CB8AC3E}">
        <p14:creationId xmlns:p14="http://schemas.microsoft.com/office/powerpoint/2010/main" val="1414668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3"/>
          <p:cNvSpPr/>
          <p:nvPr/>
        </p:nvSpPr>
        <p:spPr>
          <a:xfrm>
            <a:off x="5187000" y="375471"/>
            <a:ext cx="6624000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1" name="object 5"/>
          <p:cNvSpPr/>
          <p:nvPr/>
        </p:nvSpPr>
        <p:spPr>
          <a:xfrm>
            <a:off x="2911145" y="131122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2" name="Espace réservé du titre 12"/>
          <p:cNvSpPr txBox="1">
            <a:spLocks/>
          </p:cNvSpPr>
          <p:nvPr/>
        </p:nvSpPr>
        <p:spPr>
          <a:xfrm>
            <a:off x="3196235" y="23819"/>
            <a:ext cx="3607078" cy="547842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2F5597"/>
                </a:solidFill>
                <a:latin typeface="Bebas Neue" panose="020B0606020202050201" charset="0"/>
              </a:rPr>
              <a:t>NOTRE réponse gagnante  </a:t>
            </a:r>
          </a:p>
        </p:txBody>
      </p:sp>
      <p:cxnSp>
        <p:nvCxnSpPr>
          <p:cNvPr id="18" name="Connecteur droit 17"/>
          <p:cNvCxnSpPr>
            <a:cxnSpLocks/>
          </p:cNvCxnSpPr>
          <p:nvPr/>
        </p:nvCxnSpPr>
        <p:spPr>
          <a:xfrm>
            <a:off x="298956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0DC6FCC-642E-F896-CAFD-0C7046E504A7}"/>
              </a:ext>
            </a:extLst>
          </p:cNvPr>
          <p:cNvSpPr txBox="1"/>
          <p:nvPr/>
        </p:nvSpPr>
        <p:spPr>
          <a:xfrm>
            <a:off x="2911145" y="1599158"/>
            <a:ext cx="9763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spc="3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Economies vs votre « cout d’usage pneus »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79677-D4E7-14F3-3B81-79AA74AE574A}"/>
              </a:ext>
            </a:extLst>
          </p:cNvPr>
          <p:cNvSpPr txBox="1"/>
          <p:nvPr/>
        </p:nvSpPr>
        <p:spPr>
          <a:xfrm>
            <a:off x="2941112" y="4487935"/>
            <a:ext cx="27588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démarche préventive de baisse de votre PRK et de vos immobilisations véhicules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25EF79E-E730-AF31-8A4C-10A973A693B0}"/>
              </a:ext>
            </a:extLst>
          </p:cNvPr>
          <p:cNvSpPr/>
          <p:nvPr/>
        </p:nvSpPr>
        <p:spPr>
          <a:xfrm>
            <a:off x="2931604" y="2915864"/>
            <a:ext cx="3469195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Dépense budgétaire véhicule optimisée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43B365-C751-A5E7-4B48-BCFF96D87729}"/>
              </a:ext>
            </a:extLst>
          </p:cNvPr>
          <p:cNvSpPr/>
          <p:nvPr/>
        </p:nvSpPr>
        <p:spPr>
          <a:xfrm>
            <a:off x="7871446" y="2915864"/>
            <a:ext cx="3027680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Diminution de l’empreinte carbone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21F6BE1A-8883-3EC3-24AC-B3DD03A0E187}"/>
              </a:ext>
            </a:extLst>
          </p:cNvPr>
          <p:cNvSpPr/>
          <p:nvPr/>
        </p:nvSpPr>
        <p:spPr>
          <a:xfrm>
            <a:off x="2948856" y="2102258"/>
            <a:ext cx="7708913" cy="5191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8C925E0-7C65-E7DC-BB42-7F2C770EB527}"/>
              </a:ext>
            </a:extLst>
          </p:cNvPr>
          <p:cNvCxnSpPr>
            <a:cxnSpLocks/>
          </p:cNvCxnSpPr>
          <p:nvPr/>
        </p:nvCxnSpPr>
        <p:spPr>
          <a:xfrm>
            <a:off x="787144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6A4DBFC4-D846-B3D8-5966-1B298C852D92}"/>
              </a:ext>
            </a:extLst>
          </p:cNvPr>
          <p:cNvSpPr txBox="1"/>
          <p:nvPr/>
        </p:nvSpPr>
        <p:spPr>
          <a:xfrm>
            <a:off x="7939594" y="4487935"/>
            <a:ext cx="27588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action RSE labellisée pour une optimisation de la prime CEE</a:t>
            </a:r>
          </a:p>
        </p:txBody>
      </p:sp>
    </p:spTree>
    <p:extLst>
      <p:ext uri="{BB962C8B-B14F-4D97-AF65-F5344CB8AC3E}">
        <p14:creationId xmlns:p14="http://schemas.microsoft.com/office/powerpoint/2010/main" val="3836401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775" y="3594610"/>
            <a:ext cx="2880366" cy="288036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5642" y="827280"/>
            <a:ext cx="2880366" cy="288036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384558" y="2194225"/>
            <a:ext cx="526318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Budget pneus =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3% </a:t>
            </a:r>
            <a:r>
              <a:rPr lang="fr-FR" sz="4000" dirty="0" err="1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deS</a:t>
            </a: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achats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br>
              <a:rPr lang="fr-FR" sz="1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PNEUS = Responsables de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30% de la conso carburant PL </a:t>
            </a:r>
          </a:p>
        </p:txBody>
      </p:sp>
      <p:cxnSp>
        <p:nvCxnSpPr>
          <p:cNvPr id="12" name="Connecteur droit 11"/>
          <p:cNvCxnSpPr/>
          <p:nvPr/>
        </p:nvCxnSpPr>
        <p:spPr>
          <a:xfrm flipH="1">
            <a:off x="-152400" y="121481"/>
            <a:ext cx="7126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H="1">
            <a:off x="4613671" y="6748603"/>
            <a:ext cx="14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6547813" y="1308841"/>
            <a:ext cx="432471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économies réaliser liées au cout d’usage pneus </a:t>
            </a:r>
            <a:b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cette flotte</a:t>
            </a:r>
          </a:p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27" y="1730630"/>
            <a:ext cx="5257607" cy="37279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41A234-861B-8FE5-93E8-05750CF708A5}"/>
              </a:ext>
            </a:extLst>
          </p:cNvPr>
          <p:cNvSpPr txBox="1"/>
          <p:nvPr/>
        </p:nvSpPr>
        <p:spPr>
          <a:xfrm>
            <a:off x="309573" y="431669"/>
            <a:ext cx="6238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 DE L’AUDIT PERSONNALISE </a:t>
            </a:r>
            <a:b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BUSINESS PRO</a:t>
            </a:r>
            <a:endParaRPr lang="fr-FR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42CE341-DACF-5F80-74A6-C04D5E27F380}"/>
              </a:ext>
            </a:extLst>
          </p:cNvPr>
          <p:cNvSpPr/>
          <p:nvPr/>
        </p:nvSpPr>
        <p:spPr>
          <a:xfrm>
            <a:off x="6689065" y="3678721"/>
            <a:ext cx="5299735" cy="7452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fr-FR" sz="2800" b="1" dirty="0" err="1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éConomies</a:t>
            </a:r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vs Prix de Revient Kms </a:t>
            </a:r>
            <a:b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( cout  gomme )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21A4C9-246A-552D-ED61-E4BEB56219FC}"/>
              </a:ext>
            </a:extLst>
          </p:cNvPr>
          <p:cNvSpPr txBox="1"/>
          <p:nvPr/>
        </p:nvSpPr>
        <p:spPr>
          <a:xfrm>
            <a:off x="6690490" y="367872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CF878ED3-E839-9DE1-18EC-9E2992260728}"/>
              </a:ext>
            </a:extLst>
          </p:cNvPr>
          <p:cNvSpPr/>
          <p:nvPr/>
        </p:nvSpPr>
        <p:spPr>
          <a:xfrm>
            <a:off x="6689065" y="4717508"/>
            <a:ext cx="5299735" cy="743368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 Autres économies en couts d’usage  </a:t>
            </a:r>
          </a:p>
          <a:p>
            <a:pPr algn="ctr"/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immobilisations </a:t>
            </a:r>
            <a:r>
              <a:rPr lang="fr-FR" sz="1200" b="1" spc="-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</a:t>
            </a:r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consommation carburant, prime CEE ) </a:t>
            </a:r>
            <a:endParaRPr lang="fr-FR" sz="2000" b="1" spc="-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AA5022-E72E-F1F2-59E1-5217187E91D4}"/>
              </a:ext>
            </a:extLst>
          </p:cNvPr>
          <p:cNvSpPr txBox="1"/>
          <p:nvPr/>
        </p:nvSpPr>
        <p:spPr>
          <a:xfrm>
            <a:off x="6683678" y="469357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CFDE05-7C42-C7C1-5E46-64BD83DF06EE}"/>
              </a:ext>
            </a:extLst>
          </p:cNvPr>
          <p:cNvSpPr txBox="1"/>
          <p:nvPr/>
        </p:nvSpPr>
        <p:spPr>
          <a:xfrm>
            <a:off x="10739942" y="925448"/>
            <a:ext cx="14847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2862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669" y="-43656"/>
            <a:ext cx="3455472" cy="348973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1316729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RELEVE DE PARC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16" y="3501943"/>
            <a:ext cx="5717290" cy="32357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2CFB70-92AD-FF42-BE74-0C01177849CD}"/>
              </a:ext>
            </a:extLst>
          </p:cNvPr>
          <p:cNvSpPr/>
          <p:nvPr/>
        </p:nvSpPr>
        <p:spPr>
          <a:xfrm>
            <a:off x="8087360" y="558800"/>
            <a:ext cx="853440" cy="81280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7354EC-921F-2D18-3D70-F09566628C05}"/>
              </a:ext>
            </a:extLst>
          </p:cNvPr>
          <p:cNvSpPr/>
          <p:nvPr/>
        </p:nvSpPr>
        <p:spPr>
          <a:xfrm>
            <a:off x="9294260" y="424236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7FA1A9-1DD6-0053-D2D9-07E57C85D7AA}"/>
              </a:ext>
            </a:extLst>
          </p:cNvPr>
          <p:cNvSpPr txBox="1"/>
          <p:nvPr/>
        </p:nvSpPr>
        <p:spPr>
          <a:xfrm>
            <a:off x="168494" y="3819982"/>
            <a:ext cx="62280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sites examinés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</p:spTree>
    <p:extLst>
      <p:ext uri="{BB962C8B-B14F-4D97-AF65-F5344CB8AC3E}">
        <p14:creationId xmlns:p14="http://schemas.microsoft.com/office/powerpoint/2010/main" val="3059865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rechapage très faible : 22,5%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2022-2021 = </a:t>
            </a:r>
            <a:b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55% au global Groupe concerné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rechapés/neufs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12E7885-8E2E-0CEC-C7E1-996DE808962E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57069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recreusage très faible : 5,1%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Euromaster France =</a:t>
            </a:r>
          </a:p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</a:t>
            </a:r>
            <a:r>
              <a:rPr lang="fr-FR" sz="4000" dirty="0" err="1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RECREUSéS</a:t>
            </a:r>
            <a:endParaRPr lang="fr-FR" sz="40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7695FF-02FB-41FE-55A3-31FC21DD231F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71679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Fort taux de marques différentes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DES MARQUES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24 marques différentes sur parc </a:t>
            </a:r>
          </a:p>
          <a:p>
            <a:endParaRPr lang="fr-FR" sz="28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réduction par 8 possible</a:t>
            </a: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6380546" y="3071736"/>
            <a:ext cx="557246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véhicules non conformes « hors législation » : </a:t>
            </a:r>
            <a:b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218 opérations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Investissement d’appairage +++ en achats pneus</a:t>
            </a:r>
          </a:p>
          <a:p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Gestion des stocks d’achats complexe et peu économique 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Rappel possibilité de mixage de pneus sur les essieux AR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Pneus neufs et rechapés possibles  marques groupe Michelin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FC7FB4-154A-1D50-A223-4D1FFABC7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869" y="4813744"/>
            <a:ext cx="5892143" cy="199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58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 crevaisons détectées		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CREVAISON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 Dépannages évités -91K€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84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7058651" y="3071736"/>
            <a:ext cx="489436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Economie de l’ordre de 800€ par dépannage évité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sz="28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Baisse des immobilisations véhicules 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5B177F-C868-29C7-FA50-B2C556AF2F1C}"/>
              </a:ext>
            </a:extLst>
          </p:cNvPr>
          <p:cNvSpPr/>
          <p:nvPr/>
        </p:nvSpPr>
        <p:spPr>
          <a:xfrm rot="5400000">
            <a:off x="6362064" y="3421568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347D3FA2-79B2-57D8-00D5-F8A37235FA2D}"/>
              </a:ext>
            </a:extLst>
          </p:cNvPr>
          <p:cNvSpPr/>
          <p:nvPr/>
        </p:nvSpPr>
        <p:spPr>
          <a:xfrm rot="5400000">
            <a:off x="6372990" y="4681652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3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52322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Un accompagnement Euromaster doublement gagnant   </a:t>
            </a:r>
            <a:endParaRPr lang="fr-FR" sz="24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Réduction couplée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des émissions de CO2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&amp; du budget de gestion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 vos véhicules.</a:t>
            </a:r>
          </a:p>
          <a:p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RECHAPES/NEUFS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-248k€ 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7351351-D31E-AAA7-2301-DB37F8AE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358" t="16961" r="24068" b="17770"/>
          <a:stretch/>
        </p:blipFill>
        <p:spPr>
          <a:xfrm>
            <a:off x="10819338" y="0"/>
            <a:ext cx="1357423" cy="151830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40" y="175578"/>
            <a:ext cx="371573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</a:t>
            </a:r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807492"/>
            <a:ext cx="623067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Prix moyen pneu : 435€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neuf = 520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rechapé = 350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rechapés/neufs sur essieux AR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- 170€ /pneu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Ratio rechapés/neuf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22,5%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b="1" u="sng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Progression KPI cible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+32,5% de vos pneus au sol </a:t>
            </a:r>
          </a:p>
          <a:p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+1462 pneus rechapés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En projection d’économies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1462X170€ = - 248K€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2561713"/>
            <a:ext cx="2660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ratio rechapés/neufs cible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55% des pneus au sol </a:t>
            </a: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219438" y="4399069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244248" y="5561562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291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698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068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B831ABC-0B99-61C3-3710-4430940D4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16" y="462027"/>
            <a:ext cx="5587970" cy="546484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RAPPEL FONDAMENTAUX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MOYENNE DES IMPACTS </a:t>
            </a:r>
            <a:b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RECREUSAGE &amp; RECHAPAGE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35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IMPACT GLOBAL Recreusages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-88 K€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144937" y="462027"/>
            <a:ext cx="59930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Estimation gain conso carburant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 passant de </a:t>
            </a: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5% à 25% de recreusés au sol  </a:t>
            </a:r>
          </a:p>
          <a:p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Pour les 750 CG Bonus kms en roulage recreusés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Economie carburant estimée au 100 km : 2L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-50 200 L</a:t>
            </a:r>
          </a:p>
          <a:p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Au total  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50 200 L à 1,60€ HT = 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80 k€ HT</a:t>
            </a:r>
            <a:endParaRPr lang="fr-FR" sz="2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FC3456-CF17-44B2-AB9D-87DA796B162B}"/>
              </a:ext>
            </a:extLst>
          </p:cNvPr>
          <p:cNvSpPr/>
          <p:nvPr/>
        </p:nvSpPr>
        <p:spPr>
          <a:xfrm>
            <a:off x="6282094" y="5087693"/>
            <a:ext cx="5741412" cy="1168703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6A5F3F9-5735-290D-E2DF-E33D1610D4AB}"/>
              </a:ext>
            </a:extLst>
          </p:cNvPr>
          <p:cNvSpPr txBox="1"/>
          <p:nvPr/>
        </p:nvSpPr>
        <p:spPr>
          <a:xfrm>
            <a:off x="6282094" y="5389232"/>
            <a:ext cx="5741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Exemples de tarifs selon la valorisation </a:t>
            </a:r>
            <a:r>
              <a:rPr lang="fr-FR" sz="2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Cumac</a:t>
            </a:r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 prime CEE  : </a:t>
            </a:r>
            <a:r>
              <a:rPr lang="fr-FR" sz="28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8K€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D8D5C391-5CC1-7FED-8624-25A750B463A0}"/>
              </a:ext>
            </a:extLst>
          </p:cNvPr>
          <p:cNvSpPr/>
          <p:nvPr/>
        </p:nvSpPr>
        <p:spPr>
          <a:xfrm>
            <a:off x="7179530" y="6473997"/>
            <a:ext cx="1597793" cy="5876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49089" y="4677784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94411D04-4E17-CF60-4BDB-ACE08D90D209}"/>
              </a:ext>
            </a:extLst>
          </p:cNvPr>
          <p:cNvSpPr txBox="1"/>
          <p:nvPr/>
        </p:nvSpPr>
        <p:spPr>
          <a:xfrm>
            <a:off x="6795466" y="4757368"/>
            <a:ext cx="43184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CEE - </a:t>
            </a:r>
            <a:r>
              <a:rPr lang="fr-FR" sz="20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Certificat d’Economies d’Energies  </a:t>
            </a:r>
            <a:endParaRPr lang="fr-FR" sz="20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37832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DU Cout d’Usage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 PL de l’ordre de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443 K€ / AN </a:t>
            </a:r>
            <a:endParaRPr lang="fr-FR" sz="40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737665" y="579781"/>
            <a:ext cx="5149535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 err="1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PRéVENTIF</a:t>
            </a:r>
            <a:endParaRPr lang="fr-FR" sz="32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91K€ poste dépannage </a:t>
            </a:r>
          </a:p>
          <a:p>
            <a:r>
              <a:rPr lang="fr-FR" sz="2400" b="0" dirty="0">
                <a:solidFill>
                  <a:srgbClr val="2F5597"/>
                </a:solidFill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118 dépannages évités</a:t>
            </a:r>
          </a:p>
          <a:p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RECREUSAGE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-80K€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Grace au ratio « pneus recreusés au sol » 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RECHAPAGE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-248K€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Engagement ratio % PL rechapés / neufs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400" dirty="0"/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Certificat d’Economies d’Energies </a:t>
            </a:r>
            <a:b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-8K€ </a:t>
            </a:r>
          </a:p>
          <a:p>
            <a:endParaRPr lang="fr-FR" sz="2400" dirty="0"/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06356" y="462027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anchise Euromaster | Devenir Franchisé | 15 000€">
            <a:extLst>
              <a:ext uri="{FF2B5EF4-FFF2-40B4-BE49-F238E27FC236}">
                <a16:creationId xmlns:a16="http://schemas.microsoft.com/office/drawing/2014/main" id="{FD54993A-7927-1026-D44F-34C915E82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20869" y="2066886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ranchise Euromaster | Devenir Franchisé | 15 000€">
            <a:extLst>
              <a:ext uri="{FF2B5EF4-FFF2-40B4-BE49-F238E27FC236}">
                <a16:creationId xmlns:a16="http://schemas.microsoft.com/office/drawing/2014/main" id="{CBDE3C7C-5F54-F9A3-516B-8EA1C9EFA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18487" y="3680470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ranchise Euromaster | Devenir Franchisé | 15 000€">
            <a:extLst>
              <a:ext uri="{FF2B5EF4-FFF2-40B4-BE49-F238E27FC236}">
                <a16:creationId xmlns:a16="http://schemas.microsoft.com/office/drawing/2014/main" id="{BCADD040-595E-878C-321A-95F0D82D1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0617" y="5294054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BBC979-4DAD-4C92-BA26-88AC26212E5F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B0F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 err="1">
                <a:latin typeface="Bebas Neue" panose="020B0606020202050201" pitchFamily="34" charset="0"/>
              </a:rPr>
              <a:t>éCONOMIE</a:t>
            </a:r>
            <a:endParaRPr lang="fr-FR" sz="4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338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FFDBF71-0739-75D2-E0FC-B7AEEFDEA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1"/>
          <a:stretch/>
        </p:blipFill>
        <p:spPr>
          <a:xfrm>
            <a:off x="6238925" y="84069"/>
            <a:ext cx="5953075" cy="5884210"/>
          </a:xfrm>
          <a:prstGeom prst="rect">
            <a:avLst/>
          </a:prstGeom>
        </p:spPr>
      </p:pic>
      <p:pic>
        <p:nvPicPr>
          <p:cNvPr id="12" name="object 13">
            <a:extLst>
              <a:ext uri="{FF2B5EF4-FFF2-40B4-BE49-F238E27FC236}">
                <a16:creationId xmlns:a16="http://schemas.microsoft.com/office/drawing/2014/main" id="{D08B9CEE-E55E-87A5-0939-8156F92900F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4094480"/>
            <a:ext cx="6797426" cy="276351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DE SON EMPREINTE CARBONE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5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-250 000 KG CO2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9F8E6A0-CEDF-21D3-CB76-F9561CB00DEE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FD20D0-BEF8-AD00-4E39-FCC4B319F540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963E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latin typeface="Bebas Neue" panose="020B0606020202050201" pitchFamily="34" charset="0"/>
              </a:rPr>
              <a:t>ECOLOGIE</a:t>
            </a:r>
          </a:p>
        </p:txBody>
      </p:sp>
    </p:spTree>
    <p:extLst>
      <p:ext uri="{BB962C8B-B14F-4D97-AF65-F5344CB8AC3E}">
        <p14:creationId xmlns:p14="http://schemas.microsoft.com/office/powerpoint/2010/main" val="2464808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3352800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ebas Neue" panose="020B0606020202050201" charset="0"/>
              </a:rPr>
              <a:t>TOUJOURS LÀ POUR GARANTIR LA MOBILITÉ DURABLE….</a:t>
            </a:r>
            <a:endParaRPr lang="fr-FR" sz="2800" b="0" kern="0" dirty="0">
              <a:latin typeface="Bebas Neue" panose="020B060602020205020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3 à 5 %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i="1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</a:t>
            </a:r>
            <a:r>
              <a:rPr lang="fr-FR" sz="3600" dirty="0" err="1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éviteR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476434" y="3334059"/>
            <a:ext cx="5395338" cy="45537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87841" y="4515481"/>
            <a:ext cx="115326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Mieux vous connaitre pour mieux vous conseiller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87841" y="1844435"/>
            <a:ext cx="720487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Au-delà de la vente de pneus ou de services,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 est de vous proposer une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GLOBALE ADAPTÉE </a:t>
            </a:r>
            <a:b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VOTRE FLOTTE ET À VOS USAGES</a:t>
            </a:r>
            <a:r>
              <a:rPr lang="fr-FR" sz="3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cela, nous avons besoin de 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– Vous AIDER à faire les meilleurs choix</a:t>
            </a:r>
          </a:p>
        </p:txBody>
      </p:sp>
      <p:pic>
        <p:nvPicPr>
          <p:cNvPr id="2050" name="Picture 2" descr="Entretien véhicule hybride et électrique Euromaster Business Pro">
            <a:extLst>
              <a:ext uri="{FF2B5EF4-FFF2-40B4-BE49-F238E27FC236}">
                <a16:creationId xmlns:a16="http://schemas.microsoft.com/office/drawing/2014/main" id="{3112A608-8883-C680-D493-5CB86C468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543" y="957523"/>
            <a:ext cx="3303906" cy="494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CBF955C-BEB4-C487-1DB1-80B550203395}"/>
              </a:ext>
            </a:extLst>
          </p:cNvPr>
          <p:cNvCxnSpPr/>
          <p:nvPr/>
        </p:nvCxnSpPr>
        <p:spPr>
          <a:xfrm>
            <a:off x="7848618" y="3202870"/>
            <a:ext cx="0" cy="716461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28F8F4B-24B2-527E-F056-6DB61583941A}"/>
              </a:ext>
            </a:extLst>
          </p:cNvPr>
          <p:cNvCxnSpPr/>
          <p:nvPr/>
        </p:nvCxnSpPr>
        <p:spPr>
          <a:xfrm>
            <a:off x="2524778" y="3919331"/>
            <a:ext cx="5323840" cy="0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23EAC62F-78AF-202F-5F81-2CA5AC06F3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0991"/>
            <a:ext cx="2880366" cy="288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7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ÉCONOMIES RÉALISABLES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EN TERMES DE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COûT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D’USAGE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ET D’EMPREINTE CARBONE.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42260" r="24321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675121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jante, </a:t>
            </a:r>
            <a:b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OFFRE DE GESTION </a:t>
            </a:r>
            <a:b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MASTER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visites de parc préventives </a:t>
            </a:r>
            <a:r>
              <a:rPr lang="fr-FR" sz="24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selon la fréquence souhaitée, autour d’un engagement réciproque. 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uromaster - Activité Poids Lourds">
            <a:hlinkClick r:id="" action="ppaction://media"/>
            <a:extLst>
              <a:ext uri="{FF2B5EF4-FFF2-40B4-BE49-F238E27FC236}">
                <a16:creationId xmlns:a16="http://schemas.microsoft.com/office/drawing/2014/main" id="{A93E6C1F-6C26-F723-390C-88876AD1EF5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297.7343"/>
                </p14:media>
              </p:ext>
            </p:extLst>
          </p:nvPr>
        </p:nvPicPr>
        <p:blipFill rotWithShape="1">
          <a:blip r:embed="rId5"/>
          <a:srcRect l="29084" t="12178" r="46287" b="12295"/>
          <a:stretch/>
        </p:blipFill>
        <p:spPr>
          <a:xfrm>
            <a:off x="8192767" y="-1"/>
            <a:ext cx="3975838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873A73-A6A7-EBF0-E199-D42B93AE4C97}"/>
              </a:ext>
            </a:extLst>
          </p:cNvPr>
          <p:cNvSpPr/>
          <p:nvPr/>
        </p:nvSpPr>
        <p:spPr>
          <a:xfrm>
            <a:off x="8192767" y="0"/>
            <a:ext cx="3975838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52610" y="1393881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vos achats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66435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</a:t>
            </a:r>
            <a:br>
              <a:rPr lang="fr-FR" sz="3600" dirty="0"/>
            </a:br>
            <a:r>
              <a:rPr lang="fr-FR" sz="3600" dirty="0"/>
              <a:t>C’EST AUSSI </a:t>
            </a:r>
            <a:r>
              <a:rPr lang="fr-FR" sz="3600" b="1" dirty="0"/>
              <a:t>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126453" y="274466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566435" y="241258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171502" y="1456227"/>
            <a:ext cx="400667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BéNéFICE</a:t>
            </a: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DUAL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</a:b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économiQUE</a:t>
            </a: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8000"/>
              </a:highlight>
              <a:latin typeface="Bebas Neue" panose="020B0606020202050201" pitchFamily="34" charset="0"/>
            </a:endParaRPr>
          </a:p>
          <a:p>
            <a:pPr algn="ctr"/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&amp; 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ENVIRONNEMENTAL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563878" y="2999717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profiter des avantages du modèle multi vies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123896" y="431919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563878" y="398711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563878" y="4599386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votre consommation de carburant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123896" y="591886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563878" y="5684711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2287781" y="3530913"/>
            <a:ext cx="3491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 rendement 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plus, soit un pneu économisé pour 4 pneus recreusés,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également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1,1kg de CO2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essieu gagnés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économies de carburant : 2L/100Km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économisés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2173554" y="2692082"/>
            <a:ext cx="2457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RECREUSAGE </a:t>
            </a:r>
            <a:endParaRPr lang="fr-FR" dirty="0"/>
          </a:p>
        </p:txBody>
      </p:sp>
      <p:pic>
        <p:nvPicPr>
          <p:cNvPr id="3074" name="Picture 2" descr="Augmenter la durée de vie des pneus grâce au recreusage et au rechapage -  Environnement - Europe-camions.com">
            <a:extLst>
              <a:ext uri="{FF2B5EF4-FFF2-40B4-BE49-F238E27FC236}">
                <a16:creationId xmlns:a16="http://schemas.microsoft.com/office/drawing/2014/main" id="{4EF9AF58-52E2-17F7-7802-5A1A67360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57" y="2692082"/>
            <a:ext cx="2365461" cy="355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e rechapage - Syndicat du Pneu">
            <a:extLst>
              <a:ext uri="{FF2B5EF4-FFF2-40B4-BE49-F238E27FC236}">
                <a16:creationId xmlns:a16="http://schemas.microsoft.com/office/drawing/2014/main" id="{68009B42-88FF-D755-1D2B-5333466E8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36" t="19293" r="24523" b="23241"/>
          <a:stretch/>
        </p:blipFill>
        <p:spPr bwMode="auto">
          <a:xfrm>
            <a:off x="9826539" y="2703839"/>
            <a:ext cx="2365461" cy="35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AD62C8B-E80B-D6F3-B707-BD7DE3824340}"/>
              </a:ext>
            </a:extLst>
          </p:cNvPr>
          <p:cNvSpPr txBox="1"/>
          <p:nvPr/>
        </p:nvSpPr>
        <p:spPr>
          <a:xfrm>
            <a:off x="6686288" y="3530913"/>
            <a:ext cx="30527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achat pneu neuf 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30% moins cher 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la fabrication d’un pneu neuf: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70% de matière 1eres en moins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60kg de CO2 en moins rejetés </a:t>
            </a:r>
            <a:r>
              <a:rPr lang="fr-FR" sz="2000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solidFill>
                <a:schemeClr val="bg1"/>
              </a:solidFill>
              <a:highlight>
                <a:srgbClr val="008000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A402A6-40AA-C6C3-FF1D-222B3E91FD82}"/>
              </a:ext>
            </a:extLst>
          </p:cNvPr>
          <p:cNvSpPr txBox="1"/>
          <p:nvPr/>
        </p:nvSpPr>
        <p:spPr>
          <a:xfrm>
            <a:off x="7705997" y="2697248"/>
            <a:ext cx="2208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RECHAPAGE  </a:t>
            </a:r>
            <a:endParaRPr lang="fr-FR" dirty="0"/>
          </a:p>
        </p:txBody>
      </p:sp>
      <p:sp>
        <p:nvSpPr>
          <p:cNvPr id="6" name="Organigramme : Joindre 5">
            <a:extLst>
              <a:ext uri="{FF2B5EF4-FFF2-40B4-BE49-F238E27FC236}">
                <a16:creationId xmlns:a16="http://schemas.microsoft.com/office/drawing/2014/main" id="{E9451E46-CE50-18AF-DC6D-0EB291432301}"/>
              </a:ext>
            </a:extLst>
          </p:cNvPr>
          <p:cNvSpPr/>
          <p:nvPr/>
        </p:nvSpPr>
        <p:spPr>
          <a:xfrm>
            <a:off x="5941142" y="2670224"/>
            <a:ext cx="745146" cy="3588271"/>
          </a:xfrm>
          <a:prstGeom prst="flowChartCollate">
            <a:avLst/>
          </a:prstGeom>
          <a:solidFill>
            <a:srgbClr val="2F5597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159D3FC-AC1A-ECD4-BC1C-173C318CB9AA}"/>
              </a:ext>
            </a:extLst>
          </p:cNvPr>
          <p:cNvSpPr txBox="1"/>
          <p:nvPr/>
        </p:nvSpPr>
        <p:spPr>
          <a:xfrm>
            <a:off x="569843" y="32980"/>
            <a:ext cx="79248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NOTRE RÔLE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C’EST AUSSI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Vous AIDEZ a faire les meilleurs choix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569843" y="1841495"/>
            <a:ext cx="12681328" cy="432000"/>
          </a:xfrm>
          <a:noFill/>
        </p:spPr>
        <p:txBody>
          <a:bodyPr>
            <a:noAutofit/>
          </a:bodyPr>
          <a:lstStyle/>
          <a:p>
            <a:r>
              <a:rPr lang="fr-FR" sz="2800" b="1" spc="-150" dirty="0">
                <a:latin typeface="Arial" panose="020B0604020202020204" pitchFamily="34" charset="0"/>
                <a:cs typeface="Arial" panose="020B0604020202020204" pitchFamily="34" charset="0"/>
              </a:rPr>
              <a:t>La preuve…</a:t>
            </a:r>
            <a:br>
              <a:rPr lang="fr-FR" sz="2800" dirty="0"/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avec quelques exemples d'impacts de nos services sur le cout d’usage</a:t>
            </a:r>
          </a:p>
        </p:txBody>
      </p:sp>
    </p:spTree>
    <p:extLst>
      <p:ext uri="{BB962C8B-B14F-4D97-AF65-F5344CB8AC3E}">
        <p14:creationId xmlns:p14="http://schemas.microsoft.com/office/powerpoint/2010/main" val="4277835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EFFICACES DE DECABORNISATION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1879438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Aide administrative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1272970" y="3370447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1712952" y="2998709"/>
            <a:ext cx="761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 </a:t>
            </a:r>
            <a:b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faire conventionner par un organisme obligé et vous fournir les attestations, justificatifs d’achat des prestations éligibles aux primes CEE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676186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PRIME CEE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1272970" y="5094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1712952" y="4762657"/>
            <a:ext cx="6644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(primes permettant de financer tout ou partie des visites préventives de parc).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878260"/>
            <a:ext cx="51955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véhicules…)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2055</Words>
  <Application>Microsoft Office PowerPoint</Application>
  <PresentationFormat>Grand écran</PresentationFormat>
  <Paragraphs>333</Paragraphs>
  <Slides>27</Slides>
  <Notes>3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27</vt:i4>
      </vt:variant>
    </vt:vector>
  </HeadingPairs>
  <TitlesOfParts>
    <vt:vector size="45" baseType="lpstr">
      <vt:lpstr>Bebas Neue Bold</vt:lpstr>
      <vt:lpstr>Arial Narrow</vt:lpstr>
      <vt:lpstr>Calibri</vt:lpstr>
      <vt:lpstr>Wingdings</vt:lpstr>
      <vt:lpstr>Bebas</vt:lpstr>
      <vt:lpstr>Avenir Next LT Pro</vt:lpstr>
      <vt:lpstr>Bebas Neue</vt:lpstr>
      <vt:lpstr>Arial</vt:lpstr>
      <vt:lpstr>1_Thème Office</vt:lpstr>
      <vt:lpstr>2_Thème Office</vt:lpstr>
      <vt:lpstr>5_Conception personnalisée</vt:lpstr>
      <vt:lpstr>6_Conception personnalisée</vt:lpstr>
      <vt:lpstr>4_Thème Office</vt:lpstr>
      <vt:lpstr>7_Conception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NOTRE RÔLE – Vous AIDER à faire les meilleurs choix</vt:lpstr>
      <vt:lpstr>Mieux vous connaitre pour mieux vous conseiller</vt:lpstr>
      <vt:lpstr>FOCUS SUR NOS AUDITS</vt:lpstr>
      <vt:lpstr>NOTRE RÔLE  C’EST AUSSI Vous AIDER a faire les meilleurs choix</vt:lpstr>
      <vt:lpstr>La preuve… avec quelques exemples d'impacts de nos services sur le cout d’usage</vt:lpstr>
      <vt:lpstr>DES SOLUTIONS EFFICACES DE DECABORNISATION</vt:lpstr>
      <vt:lpstr>DES SOLUTIONS ADMINISTRATIVES &amp; TRESORERIE</vt:lpstr>
      <vt:lpstr>choisir un prestataire responsable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2023-10-16T14:46:04Z</dcterms:modified>
</cp:coreProperties>
</file>