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3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4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5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6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7.xml" ContentType="application/vnd.openxmlformats-officedocument.theme+xml"/>
  <Override PartName="/ppt/media/image68.jpg" ContentType="image/jpg"/>
  <Override PartName="/ppt/media/image71.jpg" ContentType="image/jpg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  <p:sldMasterId id="2147483721" r:id="rId2"/>
    <p:sldMasterId id="2147483782" r:id="rId3"/>
    <p:sldMasterId id="2147483807" r:id="rId4"/>
    <p:sldMasterId id="2147483904" r:id="rId5"/>
    <p:sldMasterId id="2147483966" r:id="rId6"/>
    <p:sldMasterId id="2147483993" r:id="rId7"/>
    <p:sldMasterId id="2147484096" r:id="rId8"/>
  </p:sldMasterIdLst>
  <p:notesMasterIdLst>
    <p:notesMasterId r:id="rId21"/>
  </p:notesMasterIdLst>
  <p:handoutMasterIdLst>
    <p:handoutMasterId r:id="rId22"/>
  </p:handoutMasterIdLst>
  <p:sldIdLst>
    <p:sldId id="498" r:id="rId9"/>
    <p:sldId id="510" r:id="rId10"/>
    <p:sldId id="340" r:id="rId11"/>
    <p:sldId id="511" r:id="rId12"/>
    <p:sldId id="514" r:id="rId13"/>
    <p:sldId id="519" r:id="rId14"/>
    <p:sldId id="512" r:id="rId15"/>
    <p:sldId id="520" r:id="rId16"/>
    <p:sldId id="518" r:id="rId17"/>
    <p:sldId id="516" r:id="rId18"/>
    <p:sldId id="517" r:id="rId19"/>
    <p:sldId id="497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Bahnschrift SemiBold Condensed" panose="020B0502040204020203" pitchFamily="34" charset="0"/>
      <p:bold r:id="rId31"/>
    </p:embeddedFont>
    <p:embeddedFont>
      <p:font typeface="Bebas Neue" panose="020B0606020202050201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Tajawal" panose="00000500000000000000" pitchFamily="2" charset="-78"/>
      <p:regular r:id="rId37"/>
      <p:bold r:id="rId38"/>
    </p:embeddedFont>
    <p:embeddedFont>
      <p:font typeface="Tajawal ExtraBold" panose="00000800000000000000" pitchFamily="2" charset="-78"/>
      <p:bold r:id="rId39"/>
    </p:embeddedFont>
  </p:embeddedFontLst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347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90D2"/>
    <a:srgbClr val="2F5597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52" autoAdjust="0"/>
  </p:normalViewPr>
  <p:slideViewPr>
    <p:cSldViewPr snapToGrid="0" showGuides="1">
      <p:cViewPr varScale="1">
        <p:scale>
          <a:sx n="86" d="100"/>
          <a:sy n="86" d="100"/>
        </p:scale>
        <p:origin x="557" y="58"/>
      </p:cViewPr>
      <p:guideLst>
        <p:guide orient="horz" pos="1865"/>
        <p:guide pos="3864"/>
        <p:guide pos="7512"/>
        <p:guide pos="347"/>
        <p:guide orient="horz" pos="624"/>
        <p:guide orient="horz" pos="4042"/>
        <p:guide orient="horz" pos="132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07/11/2023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07/11/2023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238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18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6.jp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6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4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72.png"/><Relationship Id="rId5" Type="http://schemas.openxmlformats.org/officeDocument/2006/relationships/image" Target="../media/image71.jpg"/><Relationship Id="rId4" Type="http://schemas.openxmlformats.org/officeDocument/2006/relationships/image" Target="../media/image70.png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6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6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4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93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97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Relationship Id="rId27" Type="http://schemas.openxmlformats.org/officeDocument/2006/relationships/image" Target="../media/image19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slideLayout" Target="../slideLayouts/slideLayout1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50.xml"/><Relationship Id="rId10" Type="http://schemas.openxmlformats.org/officeDocument/2006/relationships/image" Target="../media/image75.png"/><Relationship Id="rId4" Type="http://schemas.openxmlformats.org/officeDocument/2006/relationships/slideLayout" Target="../slideLayouts/slideLayout149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7.jpe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Relationship Id="rId5" Type="http://schemas.microsoft.com/office/2007/relationships/hdphoto" Target="../media/hdphoto2.wdp"/><Relationship Id="rId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0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DES SOLUTIONS EFFICACES DE DECARBONATION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07774"/>
            <a:ext cx="395367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AIDE ADMINISTRATIVE </a:t>
            </a:r>
            <a:endParaRPr lang="fr-FR" sz="20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215251" y="3109568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655233" y="2481215"/>
            <a:ext cx="7613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attestation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baseline="-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valorise la quantité de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économisée à partir des achats de pneumatiques recreusés et rechapés.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868690"/>
            <a:ext cx="395367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PRIME CEE </a:t>
            </a:r>
            <a:endParaRPr lang="fr-FR" sz="20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215251" y="5162945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655233" y="4830870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</a:t>
            </a:r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987965"/>
            <a:ext cx="51955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véhicules…)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0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DES SOLUTIONS DURABLES &amp; ECONOMIQUES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highlight>
                  <a:srgbClr val="008000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ETRE EXEMPLAIRE SUR LA SÉCURITÉ</a:t>
            </a:r>
            <a:endParaRPr lang="fr-FR" sz="2800" dirty="0">
              <a:solidFill>
                <a:srgbClr val="2F5597"/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NOS ENGAGEMENTS RSE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highlight>
                  <a:srgbClr val="008000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ETRE UN PARTENAIRE RESPONSABLE ET RESPECTEUX DE LA VALEUR HUMAINE</a:t>
            </a:r>
            <a:endParaRPr lang="fr-FR" sz="2800" dirty="0">
              <a:solidFill>
                <a:srgbClr val="2F5597"/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highlight>
                  <a:srgbClr val="008000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CONTRIBUER ENSEMBLE à REDUIRE VOTRE IMPACT ENVIRONNEMENTAIL </a:t>
            </a:r>
            <a:endParaRPr lang="fr-FR" sz="2800" dirty="0">
              <a:solidFill>
                <a:srgbClr val="2F5597"/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827384"/>
            <a:ext cx="105392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  <a:highlight>
                  <a:srgbClr val="008000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VOUS APPORTER UNE EXPERIENCE DE QUALIT</a:t>
            </a:r>
            <a:r>
              <a:rPr lang="fr-FR" sz="2800" dirty="0">
                <a:solidFill>
                  <a:schemeClr val="bg1"/>
                </a:solidFill>
                <a:highlight>
                  <a:srgbClr val="008000"/>
                </a:highlight>
                <a:latin typeface="Tajawal ExtraBold" panose="00000800000000000000" pitchFamily="2" charset="-78"/>
                <a:ea typeface="Calibri" panose="020F0502020204030204" pitchFamily="34" charset="0"/>
                <a:cs typeface="Tajawal ExtraBold" panose="00000800000000000000" pitchFamily="2" charset="-78"/>
              </a:rPr>
              <a:t>É</a:t>
            </a:r>
            <a:endParaRPr lang="fr-FR" sz="2800" dirty="0">
              <a:solidFill>
                <a:srgbClr val="2F5597"/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2915602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ahnschrift SemiBold Condensed" panose="020B0502040204020203" pitchFamily="34" charset="0"/>
              </a:rPr>
              <a:t>TOUJOURS LÀ POUR GARANTIR LA MOBILITÉ DURABLE….</a:t>
            </a:r>
            <a:endParaRPr lang="fr-FR" sz="2800" b="0" kern="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40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ea typeface="+mn-ea"/>
                <a:cs typeface="Tajawal ExtraBold" panose="00000800000000000000" pitchFamily="2" charset="-78"/>
              </a:rPr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438068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baseline="-12000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UN ACCOMPAGNEMENT EUROMASTER DOUBLEMENT GAGNANT   </a:t>
            </a:r>
            <a:endParaRPr lang="fr-FR" sz="2400" baseline="-120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RÉDUCTION COUPLÉE </a:t>
            </a:r>
            <a:b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DES ÉMISSIONS DE CO2 </a:t>
            </a:r>
            <a:b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&amp; DU BUDGET DE GESTION </a:t>
            </a:r>
            <a:b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3200" baseline="-12000" dirty="0">
                <a:solidFill>
                  <a:srgbClr val="4472C4">
                    <a:lumMod val="75000"/>
                  </a:srgbClr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DE VOS VÉHICULES.</a:t>
            </a:r>
          </a:p>
          <a:p>
            <a:r>
              <a:rPr lang="fr-FR" sz="1400" baseline="-12000" dirty="0">
                <a:solidFill>
                  <a:srgbClr val="4472C4">
                    <a:lumMod val="75000"/>
                  </a:srgbClr>
                </a:solidFill>
                <a:latin typeface="Tajawal" panose="00000500000000000000" pitchFamily="2" charset="-78"/>
                <a:cs typeface="Tajawal" panose="00000500000000000000" pitchFamily="2" charset="-78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Autofit/>
          </a:bodyPr>
          <a:lstStyle/>
          <a:p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3 à 5%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    30% 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16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i="1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NOUS SOMMES TOUJOURS LÀ POUR…</a:t>
            </a:r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VOUS ÉVITER DES IMMOBILISATIONS </a:t>
            </a:r>
            <a:b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ET ÊTRE ACTIF DANS LA RÉDUCTION DE VOTRE COÛT D’USAGE VÉHICULE, </a:t>
            </a:r>
            <a:b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TOUT EN GARANTISSANT UNE SÉCURITÉ OPTIMALE</a:t>
            </a:r>
            <a:r>
              <a:rPr lang="fr-FR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512734" y="2814221"/>
            <a:ext cx="5395338" cy="60663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Tajawal ExtraBold" panose="00000800000000000000" pitchFamily="2" charset="-78"/>
                <a:cs typeface="Tajawal ExtraBold" panose="00000800000000000000" pitchFamily="2" charset="-78"/>
              </a:rPr>
              <a:t>ÉCONOMIES RÉALISABLES 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Tajawal ExtraBold" panose="00000800000000000000" pitchFamily="2" charset="-78"/>
                <a:cs typeface="Tajawal ExtraBold" panose="00000800000000000000" pitchFamily="2" charset="-78"/>
              </a:rPr>
              <a:t>EN TERMES DE COÛT D’USAGE 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Tajawal ExtraBold" panose="00000800000000000000" pitchFamily="2" charset="-78"/>
                <a:cs typeface="Tajawal ExtraBold" panose="00000800000000000000" pitchFamily="2" charset="-78"/>
              </a:rPr>
              <a:t>ET D’EMPREINTE CARBONE. </a:t>
            </a:r>
            <a:endParaRPr lang="fr-FR" sz="1600" dirty="0"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42260" r="24321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731816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  <a: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     </a:t>
            </a:r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kern="1200" dirty="0">
              <a:solidFill>
                <a:srgbClr val="4472C4">
                  <a:lumMod val="75000"/>
                </a:srgbClr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	       </a:t>
            </a:r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b="1" kern="1200" dirty="0">
              <a:solidFill>
                <a:srgbClr val="4472C4">
                  <a:lumMod val="75000"/>
                </a:srgbClr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pPr algn="l" rtl="0"/>
            <a: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	      </a:t>
            </a:r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TOUS LES SERVICES  AUTOUR DU PNEU </a:t>
            </a:r>
            <a:b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	     </a:t>
            </a:r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lang="fr-FR" sz="2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	      jante,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OFFRE PREVENTIVE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services 100% digitalisés pour identifier les dommages et optimiser votre coût d’usage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48800"/>
            <a:ext cx="11462041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 err="1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outils connectés pour le suivi de votre parc 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SALIX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Prise en charge 100 % digitale de toutes les interventions de la demande jusqu'à la facturation.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TYC (TYRECHECK)</a:t>
            </a:r>
            <a:r>
              <a:rPr lang="fr-FR" sz="12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outil connecté d’inspection préventive qui permet le révélé de l’usure et de la pression de vos pneumatique.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TPMS</a:t>
            </a:r>
            <a:r>
              <a:rPr lang="fr-FR" sz="12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Outil de surveillance en temps réels des pressions et des températures des pneumatiques. (alertes et géolocalisation)</a:t>
            </a:r>
          </a:p>
          <a:p>
            <a:endParaRPr lang="fr-FR" sz="1200" dirty="0">
              <a:solidFill>
                <a:srgbClr val="2F5597"/>
              </a:solidFill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QUICKSCAN</a:t>
            </a:r>
            <a:r>
              <a:rPr lang="fr-FR" sz="12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inspections automatiques de l’usure de vos pneus effectuées par un scanner magnétique (informations en temps réels par des alertes et des rapports personnalisables)</a:t>
            </a:r>
          </a:p>
          <a:p>
            <a:pPr algn="l" rtl="0"/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MYBUSINESSPRO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Portail client contenant l’état de votre flotte, le détail des inspections, le suivi des travaux et des dépenses.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DES SERVICES 100 % Digitalisés</a:t>
            </a:r>
          </a:p>
        </p:txBody>
      </p:sp>
    </p:spTree>
    <p:extLst>
      <p:ext uri="{BB962C8B-B14F-4D97-AF65-F5344CB8AC3E}">
        <p14:creationId xmlns:p14="http://schemas.microsoft.com/office/powerpoint/2010/main" val="1695699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40316" y="1717976"/>
            <a:ext cx="395367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OPTIMISER VOS ACHATS </a:t>
            </a:r>
            <a:endParaRPr lang="fr-FR" sz="20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54141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</p:spPr>
        <p:txBody>
          <a:bodyPr>
            <a:normAutofit fontScale="90000"/>
          </a:bodyPr>
          <a:lstStyle/>
          <a:p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NOTRE RÔLE </a:t>
            </a:r>
            <a:b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4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C’EST AUSSI 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194019" y="301596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778717" y="2684977"/>
            <a:ext cx="6555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451584" y="4125424"/>
            <a:ext cx="748809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PROFITER DES AVANTAGES DU MODÈLE MULTI VIES </a:t>
            </a:r>
            <a:endParaRPr lang="fr-FR" sz="20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205321" y="570848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755754" y="5344324"/>
            <a:ext cx="6873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pic>
        <p:nvPicPr>
          <p:cNvPr id="6" name="Image 5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EE17452-1CFD-951E-691E-279E1F177E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674" y="128643"/>
            <a:ext cx="3962743" cy="61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54141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</p:spPr>
        <p:txBody>
          <a:bodyPr>
            <a:normAutofit fontScale="90000"/>
          </a:bodyPr>
          <a:lstStyle/>
          <a:p>
            <a:r>
              <a:rPr lang="fr-FR" sz="22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NOTRE RÔLE </a:t>
            </a:r>
            <a:br>
              <a:rPr lang="fr-FR" sz="2200" dirty="0"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2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C’EST AUSSI VOUS AIDER A FAIRE LES MEILLEURS CHOIX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451583" y="1728562"/>
            <a:ext cx="761386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OPTIMISER VOTRE CONSOMMATION DE CARBURANT </a:t>
            </a:r>
            <a:endParaRPr lang="fr-FR" sz="20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206381" y="331323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742615" y="2951754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697D225-974E-82DD-9D15-D3884CA876B5}"/>
              </a:ext>
            </a:extLst>
          </p:cNvPr>
          <p:cNvSpPr/>
          <p:nvPr/>
        </p:nvSpPr>
        <p:spPr>
          <a:xfrm rot="16200000" flipV="1">
            <a:off x="193697" y="4548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49353-624A-3841-3F0D-01D9A35D5476}"/>
              </a:ext>
            </a:extLst>
          </p:cNvPr>
          <p:cNvSpPr txBox="1"/>
          <p:nvPr/>
        </p:nvSpPr>
        <p:spPr>
          <a:xfrm>
            <a:off x="729931" y="4314580"/>
            <a:ext cx="733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 PL, un sous-gonflage de 30% c’est +4% de carburant </a:t>
            </a:r>
            <a:b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c’est aussi -30% de longévité du pneu.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722AD2E-878A-CB6A-B2F1-4EE40C68FCB0}"/>
              </a:ext>
            </a:extLst>
          </p:cNvPr>
          <p:cNvGrpSpPr/>
          <p:nvPr/>
        </p:nvGrpSpPr>
        <p:grpSpPr>
          <a:xfrm>
            <a:off x="7849012" y="1686710"/>
            <a:ext cx="3613057" cy="3718107"/>
            <a:chOff x="7167787" y="1286501"/>
            <a:chExt cx="4881457" cy="4789624"/>
          </a:xfrm>
        </p:grpSpPr>
        <p:pic>
          <p:nvPicPr>
            <p:cNvPr id="18" name="Image 17" descr="Une image contenant croquis, dessin, clipart, symbole&#10;&#10;Description générée automatiquement">
              <a:extLst>
                <a:ext uri="{FF2B5EF4-FFF2-40B4-BE49-F238E27FC236}">
                  <a16:creationId xmlns:a16="http://schemas.microsoft.com/office/drawing/2014/main" id="{D0A5CF52-CE33-5267-06FD-81FEE0F4C7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01" t="8439" r="21345" b="8861"/>
            <a:stretch/>
          </p:blipFill>
          <p:spPr>
            <a:xfrm>
              <a:off x="8263155" y="2016994"/>
              <a:ext cx="3786089" cy="4059131"/>
            </a:xfrm>
            <a:prstGeom prst="rect">
              <a:avLst/>
            </a:prstGeom>
          </p:spPr>
        </p:pic>
        <p:pic>
          <p:nvPicPr>
            <p:cNvPr id="20" name="Image 19" descr="Une image contenant croquis, dessin, noir et blanc, conception&#10;&#10;Description générée automatiquement">
              <a:extLst>
                <a:ext uri="{FF2B5EF4-FFF2-40B4-BE49-F238E27FC236}">
                  <a16:creationId xmlns:a16="http://schemas.microsoft.com/office/drawing/2014/main" id="{D53B68EC-0709-1905-A2E9-6ABD11A0CD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750" b="72500" l="4667" r="47667">
                          <a14:foregroundMark x1="5000" y1="32250" x2="15333" y2="35250"/>
                          <a14:foregroundMark x1="15333" y1="35250" x2="20000" y2="49500"/>
                          <a14:foregroundMark x1="20000" y1="49500" x2="30500" y2="62250"/>
                          <a14:foregroundMark x1="30500" y1="62250" x2="35840" y2="61425"/>
                          <a14:foregroundMark x1="46564" y1="71852" x2="47667" y2="74500"/>
                          <a14:foregroundMark x1="50244" y1="61612" x2="50667" y2="59500"/>
                          <a14:foregroundMark x1="49414" y1="65764" x2="50084" y2="62413"/>
                          <a14:foregroundMark x1="48082" y1="72424" x2="48947" y2="68099"/>
                          <a14:foregroundMark x1="47667" y1="74500" x2="48050" y2="72584"/>
                          <a14:foregroundMark x1="50667" y1="59500" x2="45833" y2="43250"/>
                          <a14:foregroundMark x1="45833" y1="43250" x2="31833" y2="28500"/>
                          <a14:foregroundMark x1="31833" y1="28500" x2="6167" y2="25750"/>
                          <a14:foregroundMark x1="6167" y1="25750" x2="4667" y2="31500"/>
                          <a14:foregroundMark x1="35500" y1="61500" x2="35735" y2="61621"/>
                          <a14:foregroundMark x1="47623" y1="72373" x2="47667" y2="72500"/>
                          <a14:backgroundMark x1="35667" y1="61750" x2="46167" y2="67000"/>
                          <a14:backgroundMark x1="46167" y1="67000" x2="36000" y2="62000"/>
                          <a14:backgroundMark x1="46667" y1="69000" x2="47333" y2="70000"/>
                          <a14:backgroundMark x1="50833" y1="63000" x2="50333" y2="63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9" t="26074" r="48601" b="35181"/>
            <a:stretch/>
          </p:blipFill>
          <p:spPr>
            <a:xfrm>
              <a:off x="7167787" y="1286501"/>
              <a:ext cx="2265637" cy="12307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843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/>
          </a:bodyPr>
          <a:lstStyle/>
          <a:p>
            <a:r>
              <a:rPr lang="fr-FR" sz="2000" dirty="0">
                <a:latin typeface="Tajawal ExtraBold" panose="00000800000000000000" pitchFamily="2" charset="-78"/>
                <a:cs typeface="Tajawal ExtraBold" panose="00000800000000000000" pitchFamily="2" charset="-78"/>
              </a:rPr>
              <a:t>DES SOLUTIONS DE GESTION DE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32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OPTIMISATION ET VISIBILITÉ TRÉSORERIE </a:t>
            </a:r>
            <a:endParaRPr lang="fr-FR" sz="24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712431" y="3138767"/>
            <a:ext cx="7669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 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Tajawal ExtraBold" panose="00000800000000000000" pitchFamily="2" charset="-78"/>
                <a:cs typeface="Tajawal ExtraBold" panose="00000800000000000000" pitchFamily="2" charset="-78"/>
              </a:rPr>
            </a:br>
            <a:r>
              <a:rPr lang="fr-FR" sz="3200" dirty="0">
                <a:solidFill>
                  <a:srgbClr val="2F5597"/>
                </a:solidFill>
                <a:highlight>
                  <a:srgbClr val="FFD966"/>
                </a:highlight>
                <a:latin typeface="Tajawal ExtraBold" panose="00000800000000000000" pitchFamily="2" charset="-78"/>
                <a:cs typeface="Tajawal ExtraBold" panose="00000800000000000000" pitchFamily="2" charset="-78"/>
              </a:rPr>
              <a:t>SIMPLIFICATION DE FACTURATION ET DE GESTION </a:t>
            </a:r>
            <a:endParaRPr lang="fr-FR" sz="2400" dirty="0">
              <a:solidFill>
                <a:srgbClr val="2F5597"/>
              </a:solidFill>
              <a:highlight>
                <a:srgbClr val="FFD966"/>
              </a:highlight>
              <a:latin typeface="Tajawal ExtraBold" panose="00000800000000000000" pitchFamily="2" charset="-78"/>
              <a:cs typeface="Tajawal ExtraBold" panose="00000800000000000000" pitchFamily="2" charset="-78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204106" y="6048196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712431" y="577818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5820F9C7-6336-96AA-21CF-F82B569E31C3}"/>
              </a:ext>
            </a:extLst>
          </p:cNvPr>
          <p:cNvSpPr/>
          <p:nvPr/>
        </p:nvSpPr>
        <p:spPr>
          <a:xfrm rot="16200000" flipV="1">
            <a:off x="204106" y="355386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823</Words>
  <Application>Microsoft Office PowerPoint</Application>
  <PresentationFormat>Grand écran</PresentationFormat>
  <Paragraphs>82</Paragraphs>
  <Slides>12</Slides>
  <Notes>4</Notes>
  <HiddenSlides>0</HiddenSlides>
  <MMClips>1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12</vt:i4>
      </vt:variant>
    </vt:vector>
  </HeadingPairs>
  <TitlesOfParts>
    <vt:vector size="30" baseType="lpstr">
      <vt:lpstr>Calibri</vt:lpstr>
      <vt:lpstr>Arial</vt:lpstr>
      <vt:lpstr>Tajawal ExtraBold</vt:lpstr>
      <vt:lpstr>Arial Narrow</vt:lpstr>
      <vt:lpstr>Bahnschrift SemiBold Condensed</vt:lpstr>
      <vt:lpstr>Wingdings</vt:lpstr>
      <vt:lpstr>Avenir Next LT Pro</vt:lpstr>
      <vt:lpstr>Bebas Neue Bold</vt:lpstr>
      <vt:lpstr>Tajawal</vt:lpstr>
      <vt:lpstr>Bebas Neue</vt:lpstr>
      <vt:lpstr>1_Thème Office</vt:lpstr>
      <vt:lpstr>2_Thème Office</vt:lpstr>
      <vt:lpstr>5_Conception personnalisée</vt:lpstr>
      <vt:lpstr>6_Conception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MIEUX VOUS CONNAITRE POUR MIEUX VOUS CONSEILLER</vt:lpstr>
      <vt:lpstr>FOCUS SUR NOS AUDITS</vt:lpstr>
      <vt:lpstr>DES SERVICES 100 % Digitalisés</vt:lpstr>
      <vt:lpstr>NOTRE RÔLE  C’EST AUSSI VOUS AIDER A FAIRE LES MEILLEURS CHOIX</vt:lpstr>
      <vt:lpstr>NOTRE RÔLE  C’EST AUSSI VOUS AIDER A FAIRE LES MEILLEURS CHOIX</vt:lpstr>
      <vt:lpstr>DES SOLUTIONS DE GESTION DE TRESORERIE</vt:lpstr>
      <vt:lpstr>DES SOLUTIONS EFFICACES DE DECARBONATION</vt:lpstr>
      <vt:lpstr>DES SOLUTIONS DURABLES &amp; ECONOMIQUES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2023-11-07T07:44:29Z</dcterms:modified>
</cp:coreProperties>
</file>