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4" r:id="rId2"/>
    <p:sldMasterId id="2147483698" r:id="rId3"/>
  </p:sldMasterIdLst>
  <p:notesMasterIdLst>
    <p:notesMasterId r:id="rId16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embeddedFontLst>
    <p:embeddedFont>
      <p:font typeface="Arial Narrow" panose="020B0606020202030204" pitchFamily="34" charset="0"/>
      <p:regular r:id="rId17"/>
      <p:bold r:id="rId18"/>
      <p:italic r:id="rId19"/>
      <p:boldItalic r:id="rId20"/>
    </p:embeddedFont>
    <p:embeddedFont>
      <p:font typeface="Bebas Neue" panose="020B0606020202050201" pitchFamily="34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28">
          <p15:clr>
            <a:srgbClr val="A4A3A4"/>
          </p15:clr>
        </p15:guide>
        <p15:guide id="2" pos="3864">
          <p15:clr>
            <a:srgbClr val="A4A3A4"/>
          </p15:clr>
        </p15:guide>
        <p15:guide id="3" pos="7512">
          <p15:clr>
            <a:srgbClr val="A4A3A4"/>
          </p15:clr>
        </p15:guide>
        <p15:guide id="4" pos="144">
          <p15:clr>
            <a:srgbClr val="A4A3A4"/>
          </p15:clr>
        </p15:guide>
        <p15:guide id="5" orient="horz" pos="624">
          <p15:clr>
            <a:srgbClr val="A4A3A4"/>
          </p15:clr>
        </p15:guide>
        <p15:guide id="6" orient="horz" pos="4056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gOopoZQOxbUzu1SK/SRQt6WsEPH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mmanuelle DELETTREZ" initials="" lastIdx="2" clrIdx="0"/>
  <p:cmAuthor id="1" name="Juliette PRAS" initials="" lastIdx="7" clrIdx="1"/>
  <p:cmAuthor id="2" name="Margaux VEYRON-CHURLET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48"/>
      </p:cViewPr>
      <p:guideLst>
        <p:guide orient="horz" pos="2328"/>
        <p:guide pos="3864"/>
        <p:guide pos="7512"/>
        <p:guide pos="144"/>
        <p:guide orient="horz" pos="62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2.fntdata"/><Relationship Id="rId26" Type="http://customschemas.google.com/relationships/presentationmetadata" Target="meta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8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7.fntdata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font" Target="fonts/font3.fntdata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6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dirty="0"/>
          </a:p>
        </p:txBody>
      </p:sp>
      <p:sp>
        <p:nvSpPr>
          <p:cNvPr id="585" name="Google Shape;58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6" name="Google Shape;52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8" name="Google Shape;53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5" name="Google Shape;54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29898b539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9" name="Google Shape;559;g29898b539f9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g29898b539f9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7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7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7.pn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7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4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3.png"/><Relationship Id="rId5" Type="http://schemas.openxmlformats.org/officeDocument/2006/relationships/image" Target="../media/image72.jpg"/><Relationship Id="rId4" Type="http://schemas.openxmlformats.org/officeDocument/2006/relationships/image" Target="../media/image71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Vide">
  <p:cSld name="4_V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3"/>
          <p:cNvSpPr txBox="1">
            <a:spLocks noGrp="1"/>
          </p:cNvSpPr>
          <p:nvPr>
            <p:ph type="body" idx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800"/>
              <a:buNone/>
              <a:defRPr sz="38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Section 2_digital">
  <p:cSld name="2_Section 2_digital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6"/>
          <p:cNvSpPr/>
          <p:nvPr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26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6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26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64" name="Google Shape;64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71764" y="0"/>
            <a:ext cx="4320235" cy="5880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Section 2_digital">
  <p:cSld name="5_Section 2_digital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7"/>
          <p:cNvSpPr/>
          <p:nvPr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27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7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27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70" name="Google Shape;70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50" cy="6214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8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>
                <a:solidFill>
                  <a:srgbClr val="2F549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8"/>
          <p:cNvSpPr txBox="1">
            <a:spLocks noGrp="1"/>
          </p:cNvSpPr>
          <p:nvPr>
            <p:ph type="body"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2000"/>
              <a:buFont typeface="Arial"/>
              <a:buNone/>
              <a:defRPr sz="2000">
                <a:solidFill>
                  <a:srgbClr val="2F549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 sz="1800" b="0">
                <a:solidFill>
                  <a:srgbClr val="2F5496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Char char="•"/>
              <a:defRPr sz="1600">
                <a:solidFill>
                  <a:srgbClr val="2F5496"/>
                </a:solidFill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Char char="▪"/>
              <a:defRPr>
                <a:solidFill>
                  <a:srgbClr val="2F5496"/>
                </a:solidFill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400"/>
              <a:buChar char="⮚"/>
              <a:defRPr>
                <a:solidFill>
                  <a:srgbClr val="2F5496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8"/>
          <p:cNvSpPr txBox="1">
            <a:spLocks noGrp="1"/>
          </p:cNvSpPr>
          <p:nvPr>
            <p:ph type="sldNum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cxnSp>
        <p:nvCxnSpPr>
          <p:cNvPr id="75" name="Google Shape;75;p28"/>
          <p:cNvCxnSpPr/>
          <p:nvPr/>
        </p:nvCxnSpPr>
        <p:spPr>
          <a:xfrm>
            <a:off x="0" y="942533"/>
            <a:ext cx="12192000" cy="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9"/>
          <p:cNvSpPr txBox="1">
            <a:spLocks noGrp="1"/>
          </p:cNvSpPr>
          <p:nvPr>
            <p:ph type="title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>
                <a:solidFill>
                  <a:srgbClr val="2F549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body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 txBox="1">
            <a:spLocks noGrp="1"/>
          </p:cNvSpPr>
          <p:nvPr>
            <p:ph type="body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9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cxnSp>
        <p:nvCxnSpPr>
          <p:cNvPr id="81" name="Google Shape;81;p29"/>
          <p:cNvCxnSpPr/>
          <p:nvPr/>
        </p:nvCxnSpPr>
        <p:spPr>
          <a:xfrm>
            <a:off x="0" y="942533"/>
            <a:ext cx="12192000" cy="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0"/>
          <p:cNvSpPr txBox="1">
            <a:spLocks noGrp="1"/>
          </p:cNvSpPr>
          <p:nvPr>
            <p:ph type="title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>
                <a:solidFill>
                  <a:srgbClr val="2F549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0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cxnSp>
        <p:nvCxnSpPr>
          <p:cNvPr id="85" name="Google Shape;85;p30"/>
          <p:cNvCxnSpPr/>
          <p:nvPr/>
        </p:nvCxnSpPr>
        <p:spPr>
          <a:xfrm>
            <a:off x="0" y="942533"/>
            <a:ext cx="12192000" cy="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1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Vide">
  <p:cSld name="3_V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41004" y="228600"/>
            <a:ext cx="2408129" cy="1450974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32"/>
          <p:cNvSpPr txBox="1">
            <a:spLocks noGrp="1"/>
          </p:cNvSpPr>
          <p:nvPr>
            <p:ph type="body" idx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2"/>
          <p:cNvSpPr txBox="1">
            <a:spLocks noGrp="1"/>
          </p:cNvSpPr>
          <p:nvPr>
            <p:ph type="body" idx="2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800"/>
              <a:buNone/>
              <a:defRPr sz="38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32"/>
          <p:cNvSpPr txBox="1">
            <a:spLocks noGrp="1"/>
          </p:cNvSpPr>
          <p:nvPr>
            <p:ph type="body" idx="3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Google Shape;98;p33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99" name="Google Shape;99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3"/>
          <p:cNvSpPr txBox="1">
            <a:spLocks noGrp="1"/>
          </p:cNvSpPr>
          <p:nvPr>
            <p:ph type="body" idx="2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⮚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34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4" name="Google Shape;104;p34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5" name="Google Shape;105;p34"/>
          <p:cNvPicPr preferRelativeResize="0"/>
          <p:nvPr/>
        </p:nvPicPr>
        <p:blipFill rotWithShape="1">
          <a:blip r:embed="rId3">
            <a:alphaModFix/>
          </a:blip>
          <a:srcRect t="2489" b="2488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5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8" name="Google Shape;108;p35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09" name="Google Shape;109;p35"/>
          <p:cNvPicPr preferRelativeResize="0"/>
          <p:nvPr/>
        </p:nvPicPr>
        <p:blipFill rotWithShape="1">
          <a:blip r:embed="rId2">
            <a:alphaModFix/>
          </a:blip>
          <a:srcRect t="2489" b="2488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isposition personnalisée">
  <p:cSld name="2_Disposition personnalisé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19" name="Google Shape;19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8"/>
          <p:cNvSpPr txBox="1">
            <a:spLocks noGrp="1"/>
          </p:cNvSpPr>
          <p:nvPr>
            <p:ph type="title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>
  <p:cSld name="2_Vide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6"/>
          <p:cNvSpPr txBox="1">
            <a:spLocks noGrp="1"/>
          </p:cNvSpPr>
          <p:nvPr>
            <p:ph type="body" idx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800"/>
              <a:buNone/>
              <a:defRPr sz="38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2_vidange">
  <p:cSld name="Section 2_vidang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7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7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7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37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118" name="Google Shape;118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-1"/>
            <a:ext cx="4565649" cy="6214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seul">
  <p:cSld name="1_Titre seul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38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23" name="Google Shape;123;p3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8"/>
          <p:cNvSpPr txBox="1">
            <a:spLocks noGrp="1"/>
          </p:cNvSpPr>
          <p:nvPr>
            <p:ph type="body" idx="1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⮚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Titre seul">
  <p:cSld name="10_Titre seul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39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29" name="Google Shape;129;p3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39"/>
          <p:cNvSpPr txBox="1">
            <a:spLocks noGrp="1"/>
          </p:cNvSpPr>
          <p:nvPr>
            <p:ph type="body" idx="1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None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‒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⮚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2_digital">
  <p:cSld name="1_Section 2_digital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0"/>
          <p:cNvSpPr/>
          <p:nvPr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40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40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40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136" name="Google Shape;136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49" cy="6214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Vide">
  <p:cSld name="5_Vide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41"/>
          <p:cNvSpPr txBox="1">
            <a:spLocks noGrp="1"/>
          </p:cNvSpPr>
          <p:nvPr>
            <p:ph type="body" idx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800"/>
              <a:buNone/>
              <a:defRPr sz="38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‒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1"/>
          <p:cNvSpPr txBox="1">
            <a:spLocks noGrp="1"/>
          </p:cNvSpPr>
          <p:nvPr>
            <p:ph type="body" idx="2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None/>
              <a:defRPr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>
  <p:cSld name="Titre seul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54" name="Google Shape;154;p15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5"/>
          <p:cNvSpPr txBox="1">
            <a:spLocks noGrp="1"/>
          </p:cNvSpPr>
          <p:nvPr>
            <p:ph type="body" idx="1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Char char="⮚"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42"/>
          <p:cNvSpPr txBox="1"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61" name="Google Shape;161;p42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2"/>
          <p:cNvSpPr txBox="1">
            <a:spLocks noGrp="1"/>
          </p:cNvSpPr>
          <p:nvPr>
            <p:ph type="body" idx="2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Char char="⮚"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69" name="Google Shape;169;p43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43"/>
          <p:cNvSpPr txBox="1">
            <a:spLocks noGrp="1"/>
          </p:cNvSpPr>
          <p:nvPr>
            <p:ph type="body" idx="3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Char char="⮚"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>
  <p:cSld name="Comparaison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4"/>
          <p:cNvSpPr txBox="1"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3" name="Google Shape;173;p44"/>
          <p:cNvSpPr txBox="1">
            <a:spLocks noGrp="1"/>
          </p:cNvSpPr>
          <p:nvPr>
            <p:ph type="body" idx="2"/>
          </p:nvPr>
        </p:nvSpPr>
        <p:spPr>
          <a:xfrm>
            <a:off x="623392" y="2132856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44"/>
          <p:cNvSpPr txBox="1">
            <a:spLocks noGrp="1"/>
          </p:cNvSpPr>
          <p:nvPr>
            <p:ph type="body" idx="3"/>
          </p:nvPr>
        </p:nvSpPr>
        <p:spPr>
          <a:xfrm>
            <a:off x="5955804" y="1308944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75" name="Google Shape;175;p44"/>
          <p:cNvSpPr txBox="1">
            <a:spLocks noGrp="1"/>
          </p:cNvSpPr>
          <p:nvPr>
            <p:ph type="body" idx="4"/>
          </p:nvPr>
        </p:nvSpPr>
        <p:spPr>
          <a:xfrm>
            <a:off x="5955804" y="2132856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79" name="Google Shape;179;p44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44"/>
          <p:cNvSpPr txBox="1">
            <a:spLocks noGrp="1"/>
          </p:cNvSpPr>
          <p:nvPr>
            <p:ph type="body" idx="5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Char char="⮚"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Section 1_bleu_VL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9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9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26" name="Google Shape;26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49" cy="6214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85" name="Google Shape;185;p45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45"/>
          <p:cNvSpPr txBox="1">
            <a:spLocks noGrp="1"/>
          </p:cNvSpPr>
          <p:nvPr>
            <p:ph type="body" idx="1"/>
          </p:nvPr>
        </p:nvSpPr>
        <p:spPr>
          <a:xfrm>
            <a:off x="476250" y="99646"/>
            <a:ext cx="3746500" cy="377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Char char="⮚"/>
              <a:defRPr sz="2000" b="1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857"/>
            <a:ext cx="12192000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46"/>
          <p:cNvSpPr txBox="1"/>
          <p:nvPr/>
        </p:nvSpPr>
        <p:spPr>
          <a:xfrm>
            <a:off x="35823" y="2204864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0"/>
              <a:buFont typeface="Bebas Neue"/>
              <a:buNone/>
            </a:pPr>
            <a:endParaRPr sz="11500">
              <a:solidFill>
                <a:srgbClr val="FFFFFF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90" name="Google Shape;190;p46"/>
          <p:cNvSpPr txBox="1"/>
          <p:nvPr/>
        </p:nvSpPr>
        <p:spPr>
          <a:xfrm>
            <a:off x="-24680" y="4398369"/>
            <a:ext cx="12192000" cy="135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ctr" anchorCtr="0">
            <a:spAutoFit/>
          </a:bodyPr>
          <a:lstStyle/>
          <a:p>
            <a:pPr marL="1270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0" b="1">
                <a:solidFill>
                  <a:srgbClr val="FFDD00"/>
                </a:solidFill>
                <a:latin typeface="Bebas Neue"/>
                <a:ea typeface="Bebas Neue"/>
                <a:cs typeface="Bebas Neue"/>
                <a:sym typeface="Bebas Neue"/>
              </a:rPr>
              <a:t> </a:t>
            </a:r>
            <a:endParaRPr sz="20000" b="1">
              <a:solidFill>
                <a:srgbClr val="0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91" name="Google Shape;191;p46"/>
          <p:cNvSpPr txBox="1"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Bebas Neue"/>
              <a:buNone/>
              <a:defRPr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 type="obj">
  <p:cSld name="OBJECT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7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47"/>
          <p:cNvSpPr txBox="1"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1800"/>
              <a:buChar char="⮚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–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Section 1_bleu_VL" type="secHead">
  <p:cSld name="SECTION_HEADER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8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48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48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2" name="Google Shape;202;p48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203" name="Google Shape;203;p4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49" cy="6214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9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">
  <p:cSld name="1_TITRE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50" descr="Une image contenant texte, personne, debout, posant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HISTORIQUE">
  <p:cSld name="2_HISTORIQUE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51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51" descr="Une image contenant texte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46179" y="2657919"/>
            <a:ext cx="2161036" cy="2161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39190" y="1670793"/>
            <a:ext cx="2161036" cy="2161036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51"/>
          <p:cNvSpPr/>
          <p:nvPr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51"/>
          <p:cNvSpPr/>
          <p:nvPr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224" name="Google Shape;224;p5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94023" y="285724"/>
            <a:ext cx="826135" cy="1096826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51"/>
          <p:cNvSpPr txBox="1"/>
          <p:nvPr/>
        </p:nvSpPr>
        <p:spPr>
          <a:xfrm>
            <a:off x="1131899" y="4039279"/>
            <a:ext cx="1464913" cy="1556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7450" rIns="0" bIns="0" anchor="t" anchorCtr="0">
            <a:spAutoFit/>
          </a:bodyPr>
          <a:lstStyle/>
          <a:p>
            <a:pPr marL="12700" marR="0" lvl="0" indent="0" algn="l" rtl="0">
              <a:lnSpc>
                <a:spcPct val="119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2022</a:t>
            </a:r>
            <a:endParaRPr/>
          </a:p>
          <a:p>
            <a:pPr marL="12700" marR="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Euromaster s’engage comme enseigne responsable.</a:t>
            </a:r>
            <a:endParaRPr/>
          </a:p>
          <a:p>
            <a:pPr marL="12700" marR="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Plus de 450 centres dont 150  franchisés.</a:t>
            </a:r>
            <a:endParaRPr/>
          </a:p>
          <a:p>
            <a:pPr marL="12700" marR="0" lvl="0" indent="0" algn="l" rtl="0">
              <a:spcBef>
                <a:spcPts val="120"/>
              </a:spcBef>
              <a:spcAft>
                <a:spcPts val="0"/>
              </a:spcAft>
              <a:buNone/>
            </a:pPr>
            <a:endParaRPr sz="1100" b="1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51"/>
          <p:cNvSpPr txBox="1"/>
          <p:nvPr/>
        </p:nvSpPr>
        <p:spPr>
          <a:xfrm>
            <a:off x="5385099" y="4039279"/>
            <a:ext cx="1982192" cy="1186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745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2016</a:t>
            </a:r>
            <a:endParaRPr/>
          </a:p>
          <a:p>
            <a:pPr marL="27305" marR="21717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Digitalisation de nos offres et nos services</a:t>
            </a:r>
            <a:endParaRPr/>
          </a:p>
          <a:p>
            <a:pPr marL="27305" marR="21717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accessibles via nos sites businesspro.euromaster.fr et euromaster.fr 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51"/>
          <p:cNvSpPr txBox="1"/>
          <p:nvPr/>
        </p:nvSpPr>
        <p:spPr>
          <a:xfrm>
            <a:off x="1119600" y="2301157"/>
            <a:ext cx="1576705" cy="13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38100" marR="0" lvl="0" indent="0" algn="l" rtl="0">
              <a:lnSpc>
                <a:spcPct val="119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1992</a:t>
            </a:r>
            <a:endParaRPr sz="18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8100" marR="0" lvl="0" indent="0" algn="l" rtl="0">
              <a:lnSpc>
                <a:spcPct val="11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Mise aux couleurs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" marR="30480" lvl="0" indent="-634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du 1</a:t>
            </a:r>
            <a:r>
              <a:rPr lang="fr-FR" sz="975" baseline="300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er </a:t>
            </a: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centre Euromaster à Albertville lors des J.O.</a:t>
            </a:r>
            <a:endParaRPr sz="1100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" marR="30480" lvl="0" indent="-634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Filiale 100% du groupe MICHELIN</a:t>
            </a: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8100" marR="30480" lvl="0" indent="-634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51"/>
          <p:cNvSpPr txBox="1"/>
          <p:nvPr/>
        </p:nvSpPr>
        <p:spPr>
          <a:xfrm>
            <a:off x="3216891" y="4039279"/>
            <a:ext cx="1607820" cy="1010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745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2020</a:t>
            </a:r>
            <a:endParaRPr/>
          </a:p>
          <a:p>
            <a:pPr marL="12700" marR="508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1/3 du réseau est composé de franchisés </a:t>
            </a: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avec plus de 130 points de vente.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51"/>
          <p:cNvSpPr txBox="1"/>
          <p:nvPr/>
        </p:nvSpPr>
        <p:spPr>
          <a:xfrm>
            <a:off x="7531018" y="4039279"/>
            <a:ext cx="1823720" cy="1356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745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2012</a:t>
            </a:r>
            <a:endParaRPr/>
          </a:p>
          <a:p>
            <a:pPr marL="12700" marR="5080" lvl="0" indent="0" algn="l" rtl="0">
              <a:spcBef>
                <a:spcPts val="12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Euromaster élargit son offre en proposant dans l’ensemble de ses centres de service</a:t>
            </a: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 l’Entretien Courant des véhicules.</a:t>
            </a:r>
            <a:endParaRPr/>
          </a:p>
          <a:p>
            <a:pPr marL="12700" marR="5080" lvl="0" indent="0" algn="l" rtl="0">
              <a:spcBef>
                <a:spcPts val="12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51"/>
          <p:cNvSpPr txBox="1"/>
          <p:nvPr/>
        </p:nvSpPr>
        <p:spPr>
          <a:xfrm>
            <a:off x="5443092" y="2301157"/>
            <a:ext cx="142494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19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2008</a:t>
            </a:r>
            <a:endParaRPr/>
          </a:p>
          <a:p>
            <a:pPr marL="12700" marR="0" lvl="0" indent="0" algn="l" rtl="0">
              <a:lnSpc>
                <a:spcPct val="11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Ouverture du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1er centre Franchisé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Euromaster en France.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51"/>
          <p:cNvSpPr txBox="1"/>
          <p:nvPr/>
        </p:nvSpPr>
        <p:spPr>
          <a:xfrm>
            <a:off x="7543817" y="2301157"/>
            <a:ext cx="1356995" cy="632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19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2011</a:t>
            </a:r>
            <a:endParaRPr/>
          </a:p>
          <a:p>
            <a:pPr marL="12700" marR="5080" lvl="0" indent="0" algn="l" rtl="0">
              <a:lnSpc>
                <a:spcPct val="120000"/>
              </a:lnSpc>
              <a:spcBef>
                <a:spcPts val="3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Plus de 350 centres de service.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51"/>
          <p:cNvSpPr txBox="1"/>
          <p:nvPr/>
        </p:nvSpPr>
        <p:spPr>
          <a:xfrm>
            <a:off x="3271547" y="2301157"/>
            <a:ext cx="1146175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19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393C8C"/>
                </a:solidFill>
                <a:latin typeface="Arial Narrow"/>
                <a:ea typeface="Arial Narrow"/>
                <a:cs typeface="Arial Narrow"/>
                <a:sym typeface="Arial Narrow"/>
              </a:rPr>
              <a:t>2003</a:t>
            </a:r>
            <a:endParaRPr sz="18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12700" marR="274320" lvl="0" indent="0" algn="l" rtl="0">
              <a:lnSpc>
                <a:spcPct val="120000"/>
              </a:lnSpc>
              <a:spcBef>
                <a:spcPts val="3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élargissement du réseau au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159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niveau </a:t>
            </a:r>
            <a:r>
              <a:rPr lang="fr-FR" sz="11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européen.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3" name="Google Shape;233;p5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43775" y="1665078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51" descr="Une image contenant texte&#10;&#10;Description générée automatiquemen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295995" y="1665078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5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411420" y="1672126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51" descr="Une image contenant bleu, dôme, fenêtre&#10;&#10;Description générée automatiquement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547178" y="1658030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5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19600" y="3392268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5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547177" y="3392268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5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402760" y="3392268"/>
            <a:ext cx="719329" cy="71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5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255299" y="3392268"/>
            <a:ext cx="719329" cy="719329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51"/>
          <p:cNvSpPr txBox="1"/>
          <p:nvPr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Leader</a:t>
            </a:r>
            <a:r>
              <a:rPr lang="fr-FR" sz="1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 européen avec plus de 2500 centres de service dans 17 pays dont 50% en franchise.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51"/>
          <p:cNvSpPr txBox="1"/>
          <p:nvPr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Expert services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du Groupe Michelin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pour les pneus et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l’entretien des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véhicules légers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(particuliers, flottes professionnelles,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loueurs longue durée)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et industriels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(poids lourds, génie civil,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manutention et agricoles).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INTRO">
  <p:cSld name="3_INTRO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52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15838" y="3907652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61703" y="2179451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52"/>
          <p:cNvSpPr txBox="1"/>
          <p:nvPr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550" b="1" cap="none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EN UN CLIN D’ŒIL</a:t>
            </a:r>
            <a:endParaRPr/>
          </a:p>
        </p:txBody>
      </p:sp>
      <p:sp>
        <p:nvSpPr>
          <p:cNvPr id="248" name="Google Shape;248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grpSp>
        <p:nvGrpSpPr>
          <p:cNvPr id="251" name="Google Shape;251;p52"/>
          <p:cNvGrpSpPr/>
          <p:nvPr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252" name="Google Shape;252;p5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3" name="Google Shape;253;p5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5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5" name="Google Shape;255;p52" descr="Une image contenant texte&#10;&#10;Description générée automatiquemen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017035" y="4081254"/>
            <a:ext cx="1563066" cy="654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52" descr="Une image contenant texte&#10;&#10;Description générée automatiquement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430297" y="3057078"/>
            <a:ext cx="2592050" cy="72519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52"/>
          <p:cNvSpPr/>
          <p:nvPr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52"/>
          <p:cNvSpPr/>
          <p:nvPr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52"/>
          <p:cNvSpPr/>
          <p:nvPr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52"/>
          <p:cNvSpPr/>
          <p:nvPr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52"/>
          <p:cNvSpPr txBox="1"/>
          <p:nvPr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450 centres de service en France dont 150 franchisés.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3500 collaborateurs.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700 M€ de CA dont 325 M€ VL et 375 M€ VI.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900 ateliers mobiles partout en France sur site.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3 plateformes d’approvisionnement.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35 000 heures de formation.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Taux de promotion interne : 50%.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160 commerciaux.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Référence de la profession en terme de sécurité.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Site dédié aux professionnels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Solutions servicielles adaptées.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Meilleur Centre Auto 2022. Depuis plus de 6 ans.</a:t>
            </a:r>
            <a:endParaRPr/>
          </a:p>
          <a:p>
            <a:pPr marL="228600" marR="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A3D8C"/>
              </a:buClr>
              <a:buSzPts val="1600"/>
              <a:buFont typeface="Arial"/>
              <a:buChar char="•"/>
            </a:pPr>
            <a:r>
              <a:rPr lang="fr-FR" sz="16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Label RSE – Enseigne Responsable.</a:t>
            </a:r>
            <a:endParaRPr sz="2800">
              <a:solidFill>
                <a:srgbClr val="3A3D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E QUI NOUS MOTIVE">
  <p:cSld name="4_CE QUI NOUS MOTIVE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53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30975" y="3624944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1276" y="2973507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69" name="Google Shape;269;p53"/>
          <p:cNvSpPr txBox="1"/>
          <p:nvPr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Nos valeurs</a:t>
            </a:r>
            <a:br>
              <a:rPr lang="fr-FR" sz="24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Notre mission</a:t>
            </a:r>
            <a:br>
              <a:rPr lang="fr-FR" sz="24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b="1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  <a:t>Notre ambition</a:t>
            </a:r>
            <a:endParaRPr/>
          </a:p>
        </p:txBody>
      </p:sp>
      <p:sp>
        <p:nvSpPr>
          <p:cNvPr id="270" name="Google Shape;270;p53"/>
          <p:cNvSpPr/>
          <p:nvPr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53"/>
          <p:cNvSpPr/>
          <p:nvPr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53"/>
          <p:cNvSpPr/>
          <p:nvPr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53"/>
          <p:cNvSpPr/>
          <p:nvPr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53"/>
          <p:cNvSpPr txBox="1"/>
          <p:nvPr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Nos valeurs guident nos actions :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l’expertise, l’honnêteté, la satisfaction client.</a:t>
            </a:r>
            <a:endParaRPr sz="1600">
              <a:solidFill>
                <a:srgbClr val="3A3D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494030" lvl="0" indent="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Notre mission :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Notre réseau propose des services pour les pneumatiques et l’entretien des véhicules. Nous agissons sans compromis pour la sécurité.</a:t>
            </a:r>
            <a:endParaRPr sz="1600">
              <a:solidFill>
                <a:srgbClr val="3A3D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8890" lvl="0" indent="0" algn="l" rtl="0">
              <a:lnSpc>
                <a:spcPct val="110000"/>
              </a:lnSpc>
              <a:spcBef>
                <a:spcPts val="133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Notre ambition au quotidien :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être le partenaire de mobilité N°1 pour les conducteurs et les gestionnaires de flottes en proposant une expérience clients fluide et des solutions durables.</a:t>
            </a:r>
            <a:endParaRPr sz="1600">
              <a:solidFill>
                <a:srgbClr val="3A3D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55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Notre réseau est animé par un esprit entrepreneurial, </a:t>
            </a: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au service de la satisfaction client.</a:t>
            </a:r>
            <a:endParaRPr sz="1600">
              <a:solidFill>
                <a:srgbClr val="3A3D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EXPERIENCE CLIENT">
  <p:cSld name="5_EXPERIENCE CLIENT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54" descr="Une image contenant texte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53674" y="968978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320" y="2511287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82" name="Google Shape;282;p54"/>
          <p:cNvSpPr/>
          <p:nvPr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54"/>
          <p:cNvSpPr/>
          <p:nvPr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54"/>
          <p:cNvSpPr/>
          <p:nvPr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54"/>
          <p:cNvSpPr/>
          <p:nvPr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54"/>
          <p:cNvSpPr/>
          <p:nvPr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54"/>
          <p:cNvSpPr/>
          <p:nvPr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54"/>
          <p:cNvSpPr txBox="1"/>
          <p:nvPr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Humaine</a:t>
            </a:r>
            <a:b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De proximité - Adaptée</a:t>
            </a:r>
            <a:br>
              <a:rPr lang="fr-FR" sz="3200">
                <a:solidFill>
                  <a:srgbClr val="3A3D8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- 24/7</a:t>
            </a:r>
            <a:b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Responsable</a:t>
            </a:r>
            <a:b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- Reconnue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Section 1_bleu_VL">
  <p:cSld name="5_Section 1_bleu_VL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0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32" name="Google Shape;3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49" cy="6214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b_EXPERIENCE HUMAINE">
  <p:cSld name="6b_EXPERIENCE HUMAINE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55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98960" y="2712398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9382" y="170089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5" name="Google Shape;295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96" name="Google Shape;296;p55"/>
          <p:cNvSpPr txBox="1"/>
          <p:nvPr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Une passion commune avec nos clients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pour garantir la mobilité et la sécurité de nos équipes et des conducteurs.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55"/>
          <p:cNvSpPr/>
          <p:nvPr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55"/>
          <p:cNvSpPr/>
          <p:nvPr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55"/>
          <p:cNvSpPr txBox="1"/>
          <p:nvPr/>
        </p:nvSpPr>
        <p:spPr>
          <a:xfrm>
            <a:off x="6987698" y="5641870"/>
            <a:ext cx="4315460" cy="513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Une culture d’entreprise qui favorise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la responsabilisation et l’esprit entrepreneur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55"/>
          <p:cNvSpPr/>
          <p:nvPr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55"/>
          <p:cNvSpPr/>
          <p:nvPr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55"/>
          <p:cNvSpPr/>
          <p:nvPr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55"/>
          <p:cNvSpPr/>
          <p:nvPr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55"/>
          <p:cNvSpPr txBox="1"/>
          <p:nvPr/>
        </p:nvSpPr>
        <p:spPr>
          <a:xfrm>
            <a:off x="7093739" y="828574"/>
            <a:ext cx="4029168" cy="4349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experts </a:t>
            </a:r>
            <a:endParaRPr/>
          </a:p>
          <a:p>
            <a:pPr marL="12700" marR="0" lvl="0" indent="0" algn="l" rt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à votre service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à chaque moment </a:t>
            </a:r>
            <a:endParaRPr/>
          </a:p>
          <a:p>
            <a:pPr marL="12700" marR="508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 la relation client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2286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 b="1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10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1 interlocuteur commercial unique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5080" lvl="0" indent="-11303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responsables de centres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pour vous conseiller et veiller au respect du cahier des charges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354330" lvl="0" indent="-11303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techniciens formés,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experts par métier, notamment multi-marques et multi-motorisations au VL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433705" lvl="0" indent="-11303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 “Pôle Flottes”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dédié à la gestion administrative de votre compte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(portail d’info, état de parc, facturation…)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b_EXPERIENCE PROXIMITE">
  <p:cSld name="7b_EXPERIENCE PROXIMITE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56" descr="Une image contenant car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33621" y="2712398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0574" y="1019175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312" name="Google Shape;312;p56"/>
          <p:cNvSpPr txBox="1"/>
          <p:nvPr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450</a:t>
            </a:r>
            <a:endParaRPr/>
          </a:p>
        </p:txBody>
      </p:sp>
      <p:sp>
        <p:nvSpPr>
          <p:cNvPr id="313" name="Google Shape;313;p56"/>
          <p:cNvSpPr txBox="1"/>
          <p:nvPr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900</a:t>
            </a:r>
            <a:endParaRPr/>
          </a:p>
        </p:txBody>
      </p:sp>
      <p:sp>
        <p:nvSpPr>
          <p:cNvPr id="314" name="Google Shape;314;p56"/>
          <p:cNvSpPr/>
          <p:nvPr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56"/>
          <p:cNvSpPr/>
          <p:nvPr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56"/>
          <p:cNvSpPr txBox="1"/>
          <p:nvPr/>
        </p:nvSpPr>
        <p:spPr>
          <a:xfrm>
            <a:off x="7373078" y="1931890"/>
            <a:ext cx="3606165" cy="3611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Réseau physique :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l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Une présence partout sur le territoire avec une qualité de prise en charge et des services homogènes.</a:t>
            </a:r>
            <a:endParaRPr/>
          </a:p>
          <a:p>
            <a:pPr marL="12700" marR="508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600" b="1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600" b="1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Réseau flexible :</a:t>
            </a:r>
            <a:endParaRPr/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900 ateliers mobiles.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Solution agile et adaptable de satellites stores sur sites clients.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t_8b_EXPERIENCE ADAPTE VI">
  <p:cSld name="alt_8b_EXPERIENCE ADAPTE VI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9525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57"/>
          <p:cNvSpPr/>
          <p:nvPr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3995" y="3409086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6659" y="72117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325" name="Google Shape;325;p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47316" y="5033174"/>
            <a:ext cx="1709169" cy="198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57" descr="Une image contenant texte&#10;&#10;Description générée automatiquement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47316" y="4501704"/>
            <a:ext cx="1387605" cy="19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57" descr="Une image contenant texte&#10;&#10;Description générée automatiquement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747316" y="4767439"/>
            <a:ext cx="1501143" cy="19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57" descr="Une image contenant texte&#10;&#10;Description générée automatiquemen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47316" y="5559691"/>
            <a:ext cx="1460757" cy="19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57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747316" y="5300814"/>
            <a:ext cx="2388875" cy="23774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57"/>
          <p:cNvSpPr txBox="1"/>
          <p:nvPr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622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Tous les pneus et les services Euromaster à la carte, </a:t>
            </a:r>
            <a:endParaRPr/>
          </a:p>
          <a:p>
            <a:pPr marL="0" marR="622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tous métiers, tous véhicules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57"/>
          <p:cNvSpPr/>
          <p:nvPr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57"/>
          <p:cNvSpPr txBox="1"/>
          <p:nvPr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065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solutions intégrées VL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pour faciliter la prise en charge,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66548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la gestion des interventions et la gestion de la trésorerie :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105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Reconnaissance à l’immatriculation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729" marR="684530" lvl="0" indent="-113029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Intégration et respect du cahier des charges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5080" lvl="0" indent="-11303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Suivi des entretiens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et contrôle des dépenses par véhicule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Partage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en temps réel des informations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Facturation au fil de l’eau ou mensualisée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Pilotage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avec indicateurs de performance</a:t>
            </a:r>
            <a:endParaRPr/>
          </a:p>
          <a:p>
            <a:pPr marL="136525" marR="0" lvl="0" indent="-2286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t_8b_EXPERIENCE ADAPTE VL">
  <p:cSld name="Alt_8b_EXPERIENCE ADAPTE VL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0389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3995" y="3409086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6659" y="72117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58"/>
          <p:cNvSpPr/>
          <p:nvPr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341" name="Google Shape;341;p58" descr="Une image contenant texte, jauge&#10;&#10;Description générée automatiquement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19580" y="5249585"/>
            <a:ext cx="1906528" cy="237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58" descr="Une image contenant texte&#10;&#10;Description générée automatiquement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19580" y="4957739"/>
            <a:ext cx="1460757" cy="19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19580" y="5582198"/>
            <a:ext cx="1754890" cy="19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58" descr="Une image contenant texte&#10;&#10;Description générée automatiquement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119580" y="4665893"/>
            <a:ext cx="1387605" cy="196977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58"/>
          <p:cNvSpPr txBox="1"/>
          <p:nvPr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622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Tous les pneus et les services Euromaster à la carte, </a:t>
            </a:r>
            <a:endParaRPr/>
          </a:p>
          <a:p>
            <a:pPr marL="0" marR="622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tous métiers, tous véhicules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58"/>
          <p:cNvSpPr/>
          <p:nvPr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58"/>
          <p:cNvSpPr txBox="1"/>
          <p:nvPr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065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solutions intégrées VI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pour faciliter la prise en charge,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66548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la gestion des interventions et la gestion de la trésorerie :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105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Reconnaissance à l’immatriculation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729" marR="684530" lvl="0" indent="-113029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Intégration et respect du cahier des charges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5080" lvl="0" indent="-11303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Suivi des entretiens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et contrôle des dépenses par véhicule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Partage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en temps réel des informations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Facturation au fil de l’eau ou mensualisée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Pilotage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avec indicateurs de performance</a:t>
            </a:r>
            <a:endParaRPr/>
          </a:p>
          <a:p>
            <a:pPr marL="12065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b_EXPERIENCE 24/7">
  <p:cSld name="9b_EXPERIENCE 24/7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59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9914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83995" y="3409086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77417" y="-35929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4" name="Google Shape;354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355" name="Google Shape;355;p59"/>
          <p:cNvSpPr/>
          <p:nvPr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59"/>
          <p:cNvSpPr/>
          <p:nvPr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59"/>
          <p:cNvSpPr/>
          <p:nvPr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59"/>
          <p:cNvSpPr/>
          <p:nvPr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59"/>
          <p:cNvSpPr/>
          <p:nvPr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59"/>
          <p:cNvSpPr/>
          <p:nvPr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59"/>
          <p:cNvSpPr/>
          <p:nvPr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59"/>
          <p:cNvSpPr/>
          <p:nvPr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59"/>
          <p:cNvSpPr/>
          <p:nvPr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59"/>
          <p:cNvSpPr txBox="1"/>
          <p:nvPr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 partenaire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toujours disponible</a:t>
            </a:r>
            <a:endParaRPr/>
          </a:p>
          <a:p>
            <a:pPr marL="12700" marR="0" lvl="0" indent="0" algn="l" rtl="0">
              <a:spcBef>
                <a:spcPts val="100"/>
              </a:spcBef>
              <a:spcAft>
                <a:spcPts val="0"/>
              </a:spcAft>
              <a:buNone/>
            </a:pPr>
            <a:endParaRPr sz="1000" b="1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 interlocuteur commercial dédié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6525" marR="0" lvl="0" indent="-12446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équipes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dans les centres de service</a:t>
            </a:r>
            <a:endParaRPr/>
          </a:p>
          <a:p>
            <a:pPr marL="125095" marR="69342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qualifiées et informées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cahiers des charges</a:t>
            </a:r>
            <a:endParaRPr/>
          </a:p>
          <a:p>
            <a:pPr marL="125095" marR="26669" lvl="0" indent="-11303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services 24/7  : dépannage poids lourds, SOS récoltes</a:t>
            </a:r>
            <a:endParaRPr/>
          </a:p>
          <a:p>
            <a:pPr marL="125095" marR="174625" lvl="0" indent="-11303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Des services en ligne : e-booking</a:t>
            </a:r>
            <a:endParaRPr sz="1600" b="1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5095" marR="5080" lvl="0" indent="-11303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Accès à toutes les informations sur le portail en ligne Businesspro :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factures, interventions, gardiennage…</a:t>
            </a:r>
            <a:endParaRPr/>
          </a:p>
          <a:p>
            <a:pPr marL="125095" marR="228600" lvl="0" indent="-11303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93C8C"/>
              </a:buClr>
              <a:buSzPts val="1600"/>
              <a:buFont typeface="Arial"/>
              <a:buChar char="-"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100% des opérations sur les véhicules industriels digitalisées : </a:t>
            </a: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fluidité des échanges, amélioration de la prise en charge des dépannages, transparence de l’information</a:t>
            </a:r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b_EXPERIENCE RESPONSABLE">
  <p:cSld name="10b_EXPERIENCE RESPONSABLE"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60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96659" y="72117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83995" y="3409086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372" name="Google Shape;372;p6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27047" y="423112"/>
            <a:ext cx="923233" cy="923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6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02005" y="1346345"/>
            <a:ext cx="821875" cy="82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60" descr="Une image contenant texte&#10;&#10;Description générée automatiquement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47777" y="2386245"/>
            <a:ext cx="1158516" cy="485105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60"/>
          <p:cNvSpPr/>
          <p:nvPr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60"/>
          <p:cNvSpPr/>
          <p:nvPr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60"/>
          <p:cNvSpPr/>
          <p:nvPr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60"/>
          <p:cNvSpPr/>
          <p:nvPr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60"/>
          <p:cNvSpPr/>
          <p:nvPr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60"/>
          <p:cNvSpPr/>
          <p:nvPr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60"/>
          <p:cNvSpPr/>
          <p:nvPr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60"/>
          <p:cNvSpPr txBox="1"/>
          <p:nvPr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Label RSE – Enseigne Responsable </a:t>
            </a:r>
            <a:endParaRPr/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393C8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Une expérience client mémorable</a:t>
            </a:r>
            <a:endParaRPr/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Pas de compromis avec la sécurité :</a:t>
            </a:r>
            <a:endParaRPr/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	 programme </a:t>
            </a:r>
            <a:endParaRPr/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0975" marR="0" lvl="0" indent="-180975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Un plan d’actions interne visant à réduire l’impact environnemental d’Euromaster et celui de ses clients.</a:t>
            </a:r>
            <a:endParaRPr/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CEE et multi-vies</a:t>
            </a:r>
            <a:endParaRPr/>
          </a:p>
          <a:p>
            <a:pPr marL="120014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(100 % de nos déchets recyclés).</a:t>
            </a:r>
            <a:endParaRPr/>
          </a:p>
          <a:p>
            <a:pPr marL="120014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- Un employeur engagé : promotion interne, parcours professionnel, formation, politique handicap.</a:t>
            </a:r>
            <a:endParaRPr/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b_EXPERIENCE RECONNUE">
  <p:cSld name="11b_EXPERIENCE RECONNUE"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Google Shape;384;p61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61"/>
          <p:cNvSpPr/>
          <p:nvPr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61"/>
          <p:cNvSpPr txBox="1"/>
          <p:nvPr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065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Références clients :</a:t>
            </a:r>
            <a:endParaRPr sz="28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5080" lvl="0" indent="0" algn="just" rtl="0">
              <a:spcBef>
                <a:spcPts val="10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393C8C"/>
                </a:solidFill>
                <a:latin typeface="Arial"/>
                <a:ea typeface="Arial"/>
                <a:cs typeface="Arial"/>
                <a:sym typeface="Arial"/>
              </a:rPr>
              <a:t>flottes professionnelles, loueurs longue durée, revente, poids lourds, génie civil, manutention et agricoles.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7" name="Google Shape;387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49059" y="224517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83995" y="3409086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1" name="Google Shape;391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392" name="Google Shape;392;p61"/>
          <p:cNvSpPr txBox="1"/>
          <p:nvPr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GOOGLE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MY BUSINESS</a:t>
            </a:r>
            <a:endParaRPr/>
          </a:p>
        </p:txBody>
      </p:sp>
      <p:sp>
        <p:nvSpPr>
          <p:cNvPr id="393" name="Google Shape;393;p61"/>
          <p:cNvSpPr txBox="1"/>
          <p:nvPr/>
        </p:nvSpPr>
        <p:spPr>
          <a:xfrm>
            <a:off x="8567" y="5266477"/>
            <a:ext cx="166977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4,1/5</a:t>
            </a:r>
            <a:endParaRPr/>
          </a:p>
        </p:txBody>
      </p:sp>
      <p:sp>
        <p:nvSpPr>
          <p:cNvPr id="394" name="Google Shape;394;p61"/>
          <p:cNvSpPr txBox="1"/>
          <p:nvPr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8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NPS</a:t>
            </a:r>
            <a:endParaRPr/>
          </a:p>
        </p:txBody>
      </p:sp>
      <p:sp>
        <p:nvSpPr>
          <p:cNvPr id="395" name="Google Shape;395;p61"/>
          <p:cNvSpPr txBox="1"/>
          <p:nvPr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78</a:t>
            </a:r>
            <a:endParaRPr/>
          </a:p>
        </p:txBody>
      </p:sp>
      <p:sp>
        <p:nvSpPr>
          <p:cNvPr id="396" name="Google Shape;396;p61"/>
          <p:cNvSpPr txBox="1"/>
          <p:nvPr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RECOMMANDENT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LA MARQUE EUROMASTER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5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(VS PROFESSION)</a:t>
            </a:r>
            <a:endParaRPr/>
          </a:p>
        </p:txBody>
      </p:sp>
      <p:pic>
        <p:nvPicPr>
          <p:cNvPr id="397" name="Google Shape;397;p6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45295" y="2243743"/>
            <a:ext cx="4681737" cy="35981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ONTACT">
  <p:cSld name="12_CONTACT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62" descr="Une image contenant texte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22750" y="2348482"/>
            <a:ext cx="2161036" cy="2161036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62"/>
          <p:cNvSpPr/>
          <p:nvPr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62"/>
          <p:cNvSpPr txBox="1">
            <a:spLocks noGrp="1"/>
          </p:cNvSpPr>
          <p:nvPr>
            <p:ph type="body" idx="1"/>
          </p:nvPr>
        </p:nvSpPr>
        <p:spPr>
          <a:xfrm>
            <a:off x="6953535" y="3066512"/>
            <a:ext cx="4419315" cy="1102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▪"/>
              <a:defRPr>
                <a:solidFill>
                  <a:schemeClr val="lt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–"/>
              <a:defRPr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4" name="Google Shape;404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5" name="Google Shape;405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6" name="Google Shape;406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407" name="Google Shape;407;p62"/>
          <p:cNvSpPr txBox="1"/>
          <p:nvPr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Votre interlocuteur dédié </a:t>
            </a:r>
            <a:r>
              <a:rPr lang="fr-FR"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seul">
  <p:cSld name="1_Titre seul">
    <p:bg>
      <p:bgPr>
        <a:solidFill>
          <a:srgbClr val="BFBFBF"/>
        </a:solidFill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Google Shape;409;p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4526" y="3788640"/>
            <a:ext cx="2161036" cy="2161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8368" y="531711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63" descr="Une image contenant texte&#10;&#10;Description générée automatiquemen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54069" y="175881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1113" y="3323250"/>
            <a:ext cx="2161036" cy="2161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6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1254" y="367282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6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43045" y="7617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63"/>
          <p:cNvSpPr txBox="1"/>
          <p:nvPr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Vert foncé : 35-160-70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Vert clair : 210-230-210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Jaune foncé : 245-229-105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Jaune clair : 250-245-220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Bleu foncé : 40-15-85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Bleu clair : 210-230-230</a:t>
            </a:r>
            <a:endParaRPr/>
          </a:p>
        </p:txBody>
      </p:sp>
      <p:sp>
        <p:nvSpPr>
          <p:cNvPr id="416" name="Google Shape;416;p63"/>
          <p:cNvSpPr/>
          <p:nvPr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63"/>
          <p:cNvSpPr/>
          <p:nvPr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63"/>
          <p:cNvSpPr/>
          <p:nvPr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63"/>
          <p:cNvSpPr/>
          <p:nvPr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63"/>
          <p:cNvSpPr/>
          <p:nvPr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63"/>
          <p:cNvSpPr/>
          <p:nvPr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63"/>
          <p:cNvSpPr/>
          <p:nvPr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63"/>
          <p:cNvSpPr/>
          <p:nvPr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63"/>
          <p:cNvSpPr/>
          <p:nvPr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63"/>
          <p:cNvSpPr/>
          <p:nvPr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63"/>
          <p:cNvSpPr/>
          <p:nvPr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63"/>
          <p:cNvSpPr/>
          <p:nvPr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63"/>
          <p:cNvSpPr txBox="1"/>
          <p:nvPr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Hauteur 0,3/0,5</a:t>
            </a:r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Vide">
  <p:cSld name="13_Vide"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9" name="Google Shape;439;p1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1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441" name="Google Shape;441;p17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 extrusionOk="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2" name="Google Shape;442;p17"/>
          <p:cNvGrpSpPr/>
          <p:nvPr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443" name="Google Shape;443;p17"/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 extrusionOk="0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17"/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 extrusionOk="0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7"/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 extrusionOk="0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7"/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 extrusionOk="0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7"/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 extrusionOk="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48" name="Google Shape;448;p1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9" name="Google Shape;449;p17"/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 extrusionOk="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 extrusionOk="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7"/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 extrusionOk="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 extrusionOk="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 extrusionOk="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 extrusionOk="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 extrusionOk="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 extrusionOk="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 extrusionOk="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 extrusionOk="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 extrusionOk="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 extrusionOk="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51" name="Google Shape;45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078211"/>
            <a:ext cx="6837443" cy="2779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Disposition personnalisée">
  <p:cSld name="3_Disposition personnalisé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title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obj">
  <p:cSld name="OBJECT">
    <p:bg>
      <p:bgPr>
        <a:solidFill>
          <a:schemeClr val="lt1"/>
        </a:solidFill>
        <a:effectLst/>
      </p:bgPr>
    </p:bg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4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64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64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64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64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64"/>
          <p:cNvSpPr txBox="1"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9" name="Google Shape;459;p64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64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64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2" name="Google Shape;462;p64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65"/>
          <p:cNvSpPr txBox="1"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5" name="Google Shape;465;p65"/>
          <p:cNvSpPr txBox="1"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6" name="Google Shape;466;p65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7" name="Google Shape;467;p65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65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66"/>
          <p:cNvSpPr txBox="1"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66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66"/>
          <p:cNvSpPr txBox="1">
            <a:spLocks noGrp="1"/>
          </p:cNvSpPr>
          <p:nvPr>
            <p:ph type="body" idx="2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3" name="Google Shape;473;p66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4" name="Google Shape;474;p66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5" name="Google Shape;475;p66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>
  <p:cSld name="Title Only">
    <p:bg>
      <p:bgPr>
        <a:solidFill>
          <a:schemeClr val="lt1"/>
        </a:solid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7"/>
          <p:cNvSpPr txBox="1"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6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9" name="Google Shape;479;p6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6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6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4" name="Google Shape;484;p6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Section 2_vidange">
  <p:cSld name="2_Section 2_vidang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2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2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42" name="Google Shape;42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-1"/>
            <a:ext cx="4565649" cy="6214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Section 2_vidange">
  <p:cSld name="3_Section 2_vidang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3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23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3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48" name="Google Shape;4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49" cy="6214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Section 2_vidange">
  <p:cSld name="4_Section 2_vidang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/>
          <p:nvPr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24"/>
          <p:cNvSpPr txBox="1">
            <a:spLocks noGrp="1"/>
          </p:cNvSpPr>
          <p:nvPr>
            <p:ph type="title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body" idx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54" name="Google Shape;54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26350" y="0"/>
            <a:ext cx="4565650" cy="6214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5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title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slideLayout" Target="../slideLayouts/slideLayout51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sldNum" idx="12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Arial"/>
              <a:buChar char="‒"/>
              <a:defRPr sz="18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400"/>
              <a:buFont typeface="Noto Sans Symbols"/>
              <a:buChar char="⮚"/>
              <a:defRPr sz="14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3" name="Google Shape;13;p12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9143998" y="6356357"/>
            <a:ext cx="2454433" cy="39085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4"/>
          <p:cNvSpPr txBox="1"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Noto Sans Symbols"/>
              <a:buChar char="⮚"/>
              <a:defRPr sz="28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2000"/>
              <a:buFont typeface="Bebas Neue"/>
              <a:buChar char="–"/>
              <a:defRPr sz="20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F549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Google Shape;14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Google Shape;14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5" name="Google Shape;14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46" name="Google Shape;146;p14"/>
          <p:cNvSpPr/>
          <p:nvPr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 extrusionOk="0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4"/>
          <p:cNvSpPr/>
          <p:nvPr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 extrusionOk="0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4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3300"/>
              <a:buFont typeface="Bebas Neue"/>
              <a:buNone/>
              <a:defRPr sz="3300" b="0" i="0" u="none" strike="noStrike" cap="none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149" name="Google Shape;149;p14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034842" y="6385837"/>
            <a:ext cx="1978359" cy="31976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16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 h="120000" extrusionOk="0">
                <a:moveTo>
                  <a:pt x="0" y="0"/>
                </a:moveTo>
                <a:lnTo>
                  <a:pt x="12192000" y="0"/>
                </a:lnTo>
              </a:path>
            </a:pathLst>
          </a:custGeom>
          <a:noFill/>
          <a:ln w="28950" cap="flat" cmpd="sng">
            <a:solidFill>
              <a:srgbClr val="2E549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16"/>
          <p:cNvSpPr txBox="1"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3" name="Google Shape;433;p16"/>
          <p:cNvSpPr txBox="1"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4" name="Google Shape;434;p16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5" name="Google Shape;435;p16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6" name="Google Shape;436;p16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5.png"/><Relationship Id="rId5" Type="http://schemas.openxmlformats.org/officeDocument/2006/relationships/image" Target="../media/image36.png"/><Relationship Id="rId4" Type="http://schemas.openxmlformats.org/officeDocument/2006/relationships/image" Target="../media/image7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"/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"/>
          <p:cNvSpPr txBox="1">
            <a:spLocks noGrp="1"/>
          </p:cNvSpPr>
          <p:nvPr>
            <p:ph type="body" idx="1"/>
          </p:nvPr>
        </p:nvSpPr>
        <p:spPr>
          <a:xfrm>
            <a:off x="602697" y="1929130"/>
            <a:ext cx="6484377" cy="272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fr-FR" sz="4000" b="1" dirty="0"/>
              <a:t>MAÎTRISE BUDGÉTAIRE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fr-FR" sz="4000" b="1" dirty="0"/>
              <a:t>&amp; MOBILITÉ DURABLE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800"/>
              <a:buNone/>
            </a:pPr>
            <a:endParaRPr b="1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800"/>
              <a:buNone/>
            </a:pPr>
            <a:r>
              <a:rPr lang="fr-FR" dirty="0"/>
              <a:t>Nos solutions gagnantes 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Google Shape;587;p9" descr="De meilleurs pneus pour une conduite plus écologique - Les transports"/>
          <p:cNvPicPr preferRelativeResize="0"/>
          <p:nvPr/>
        </p:nvPicPr>
        <p:blipFill rotWithShape="1">
          <a:blip r:embed="rId3">
            <a:alphaModFix amt="85000"/>
          </a:blip>
          <a:srcRect/>
          <a:stretch/>
        </p:blipFill>
        <p:spPr>
          <a:xfrm>
            <a:off x="5257025" y="1828706"/>
            <a:ext cx="7810500" cy="5210175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9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DES SOLUTIONS EFFICACES DE DÉCARBONATION</a:t>
            </a:r>
            <a:endParaRPr sz="3600"/>
          </a:p>
        </p:txBody>
      </p:sp>
      <p:sp>
        <p:nvSpPr>
          <p:cNvPr id="589" name="Google Shape;589;p9"/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 dirty="0">
              <a:solidFill>
                <a:srgbClr val="2F5597"/>
              </a:solidFill>
              <a:highlight>
                <a:srgbClr val="FFD966"/>
              </a:highlight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90" name="Google Shape;590;p9"/>
          <p:cNvSpPr txBox="1"/>
          <p:nvPr/>
        </p:nvSpPr>
        <p:spPr>
          <a:xfrm>
            <a:off x="476434" y="1619007"/>
            <a:ext cx="3953679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Aide administrative </a:t>
            </a:r>
            <a:endParaRPr sz="2800" dirty="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9"/>
          <p:cNvSpPr/>
          <p:nvPr/>
        </p:nvSpPr>
        <p:spPr>
          <a:xfrm rot="5400000" flipH="1">
            <a:off x="1353741" y="2891438"/>
            <a:ext cx="648934" cy="110519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p9"/>
          <p:cNvSpPr txBox="1"/>
          <p:nvPr/>
        </p:nvSpPr>
        <p:spPr>
          <a:xfrm>
            <a:off x="1712952" y="2425959"/>
            <a:ext cx="789437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Euromaster prend en charge l’ensemble des démarches POUR VOUS  </a:t>
            </a:r>
            <a:endParaRPr sz="1800" b="1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p9"/>
          <p:cNvSpPr txBox="1"/>
          <p:nvPr/>
        </p:nvSpPr>
        <p:spPr>
          <a:xfrm>
            <a:off x="476434" y="3048799"/>
            <a:ext cx="395367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PRIME CEE </a:t>
            </a:r>
            <a:endParaRPr sz="2800" dirty="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9"/>
          <p:cNvSpPr/>
          <p:nvPr/>
        </p:nvSpPr>
        <p:spPr>
          <a:xfrm rot="5400000" flipH="1">
            <a:off x="1305594" y="4416534"/>
            <a:ext cx="724710" cy="131037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9"/>
          <p:cNvSpPr txBox="1"/>
          <p:nvPr/>
        </p:nvSpPr>
        <p:spPr>
          <a:xfrm>
            <a:off x="1712951" y="4122804"/>
            <a:ext cx="810160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Grâce aux contrats de gestion type MASTERCARE d’Euromaster en préventif bénéficiez de primes CEE</a:t>
            </a:r>
            <a:endParaRPr sz="18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9"/>
          <p:cNvSpPr txBox="1"/>
          <p:nvPr/>
        </p:nvSpPr>
        <p:spPr>
          <a:xfrm>
            <a:off x="1712952" y="4702838"/>
            <a:ext cx="1220128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Vous pouvez bénéficier d’autres primes CEE au-delà du pneumatique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(programme éco conduite, équipements spécifiques sur les achats véhicules…)</a:t>
            </a:r>
            <a:endParaRPr sz="1200" dirty="0"/>
          </a:p>
        </p:txBody>
      </p:sp>
      <p:sp>
        <p:nvSpPr>
          <p:cNvPr id="2" name="Google Shape;593;p9">
            <a:extLst>
              <a:ext uri="{FF2B5EF4-FFF2-40B4-BE49-F238E27FC236}">
                <a16:creationId xmlns:a16="http://schemas.microsoft.com/office/drawing/2014/main" id="{E8764075-3DEB-FA29-0E74-27604E7F8E00}"/>
              </a:ext>
            </a:extLst>
          </p:cNvPr>
          <p:cNvSpPr txBox="1"/>
          <p:nvPr/>
        </p:nvSpPr>
        <p:spPr>
          <a:xfrm>
            <a:off x="476434" y="4920537"/>
            <a:ext cx="395367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ATTESTATION CO</a:t>
            </a:r>
            <a:r>
              <a:rPr lang="fr-FR" sz="3600" baseline="300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2</a:t>
            </a: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592;p9">
            <a:extLst>
              <a:ext uri="{FF2B5EF4-FFF2-40B4-BE49-F238E27FC236}">
                <a16:creationId xmlns:a16="http://schemas.microsoft.com/office/drawing/2014/main" id="{FD4E1F17-E3D7-EF55-AF94-113F0267EA15}"/>
              </a:ext>
            </a:extLst>
          </p:cNvPr>
          <p:cNvSpPr txBox="1"/>
          <p:nvPr/>
        </p:nvSpPr>
        <p:spPr>
          <a:xfrm>
            <a:off x="1688467" y="5689819"/>
            <a:ext cx="7894372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1800" b="1" dirty="0">
                <a:solidFill>
                  <a:srgbClr val="2F5597"/>
                </a:solidFill>
              </a:rPr>
              <a:t>Valorisation de la quantité de CO</a:t>
            </a:r>
            <a:r>
              <a:rPr lang="fr-FR" sz="1800" b="1" baseline="30000" dirty="0">
                <a:solidFill>
                  <a:srgbClr val="2F5597"/>
                </a:solidFill>
              </a:rPr>
              <a:t>2</a:t>
            </a:r>
            <a:r>
              <a:rPr lang="fr-FR" sz="1800" b="1" dirty="0">
                <a:solidFill>
                  <a:srgbClr val="2F5597"/>
                </a:solidFill>
              </a:rPr>
              <a:t> économisée à partir des achats de pneumatiques recreusés et rechapés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1800" b="1" dirty="0">
                <a:solidFill>
                  <a:srgbClr val="2F5597"/>
                </a:solidFill>
              </a:rPr>
            </a:br>
            <a:endParaRPr lang="fr-FR" sz="1800" b="1" dirty="0">
              <a:solidFill>
                <a:srgbClr val="2F559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br>
              <a:rPr lang="fr-FR" sz="18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endParaRPr sz="18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594;p9">
            <a:extLst>
              <a:ext uri="{FF2B5EF4-FFF2-40B4-BE49-F238E27FC236}">
                <a16:creationId xmlns:a16="http://schemas.microsoft.com/office/drawing/2014/main" id="{ACC25ACE-7EEC-B0AD-D358-1A285588B5F3}"/>
              </a:ext>
            </a:extLst>
          </p:cNvPr>
          <p:cNvSpPr/>
          <p:nvPr/>
        </p:nvSpPr>
        <p:spPr>
          <a:xfrm rot="5400000" flipH="1">
            <a:off x="1285077" y="6209399"/>
            <a:ext cx="724710" cy="131037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10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DES SOLUTIONS DURABLES &amp; ÉCONOMIQUES</a:t>
            </a:r>
            <a:endParaRPr/>
          </a:p>
        </p:txBody>
      </p:sp>
      <p:sp>
        <p:nvSpPr>
          <p:cNvPr id="602" name="Google Shape;602;p10"/>
          <p:cNvSpPr txBox="1"/>
          <p:nvPr/>
        </p:nvSpPr>
        <p:spPr>
          <a:xfrm>
            <a:off x="684709" y="2300977"/>
            <a:ext cx="682871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ÊTRE EXEMPLAIRE SUR LA sécurité</a:t>
            </a: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10"/>
          <p:cNvSpPr/>
          <p:nvPr/>
        </p:nvSpPr>
        <p:spPr>
          <a:xfrm rot="5400000" flipH="1">
            <a:off x="483843" y="1220127"/>
            <a:ext cx="571963" cy="456964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10"/>
          <p:cNvSpPr/>
          <p:nvPr/>
        </p:nvSpPr>
        <p:spPr>
          <a:xfrm rot="5400000" flipH="1">
            <a:off x="712327" y="1214034"/>
            <a:ext cx="571963" cy="456965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10"/>
          <p:cNvSpPr txBox="1"/>
          <p:nvPr/>
        </p:nvSpPr>
        <p:spPr>
          <a:xfrm>
            <a:off x="1256128" y="1190736"/>
            <a:ext cx="616621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>
                <a:solidFill>
                  <a:srgbClr val="2F5597"/>
                </a:solidFill>
                <a:latin typeface="Bebas Neue"/>
                <a:ea typeface="Bebas Neue"/>
                <a:cs typeface="Bebas Neue"/>
                <a:sym typeface="Bebas Neue"/>
              </a:rPr>
              <a:t>NOS ENGAGEMENTS RSE</a:t>
            </a:r>
            <a:endParaRPr sz="3600">
              <a:solidFill>
                <a:srgbClr val="2F5597"/>
              </a:solidFill>
              <a:highlight>
                <a:srgbClr val="FFD966"/>
              </a:highlight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606" name="Google Shape;606;p10" descr="logos rse"/>
          <p:cNvPicPr preferRelativeResize="0"/>
          <p:nvPr/>
        </p:nvPicPr>
        <p:blipFill rotWithShape="1">
          <a:blip r:embed="rId3">
            <a:alphaModFix/>
          </a:blip>
          <a:srcRect l="12107" t="4362" r="12452" b="3679"/>
          <a:stretch/>
        </p:blipFill>
        <p:spPr>
          <a:xfrm>
            <a:off x="7863344" y="996981"/>
            <a:ext cx="3551240" cy="174516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607" name="Google Shape;607;p10"/>
          <p:cNvSpPr txBox="1"/>
          <p:nvPr/>
        </p:nvSpPr>
        <p:spPr>
          <a:xfrm>
            <a:off x="679963" y="4595599"/>
            <a:ext cx="1093805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ÊTRE UN PARTENAIRE RESPONSABLE ET RESPECTEUX DE LA VALEUR HUMAINE</a:t>
            </a: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8" name="Google Shape;608;p10"/>
          <p:cNvSpPr txBox="1"/>
          <p:nvPr/>
        </p:nvSpPr>
        <p:spPr>
          <a:xfrm>
            <a:off x="679963" y="3485358"/>
            <a:ext cx="1053922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CONTRIBUER ENSEMBLE à </a:t>
            </a:r>
            <a:r>
              <a:rPr lang="fr-FR" sz="3600" dirty="0" err="1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RéDUIRE</a:t>
            </a:r>
            <a:r>
              <a:rPr lang="fr-FR" sz="36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 VOTRE IMPACT ENVIRONNEMENTAL </a:t>
            </a: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9" name="Google Shape;609;p10"/>
          <p:cNvSpPr txBox="1"/>
          <p:nvPr/>
        </p:nvSpPr>
        <p:spPr>
          <a:xfrm>
            <a:off x="679963" y="5747485"/>
            <a:ext cx="1053922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VOUS APPORTER UNE </a:t>
            </a:r>
            <a:r>
              <a:rPr lang="fr-FR" sz="3600" dirty="0" err="1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EXPéRIENCE</a:t>
            </a:r>
            <a:r>
              <a:rPr lang="fr-FR" sz="36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 DE </a:t>
            </a:r>
            <a:r>
              <a:rPr lang="fr-FR" sz="3600" dirty="0" err="1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QUALITé</a:t>
            </a: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0" name="Google Shape;610;p10"/>
          <p:cNvPicPr preferRelativeResize="0"/>
          <p:nvPr/>
        </p:nvPicPr>
        <p:blipFill rotWithShape="1">
          <a:blip r:embed="rId4">
            <a:alphaModFix/>
          </a:blip>
          <a:srcRect l="3072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10"/>
          <p:cNvPicPr preferRelativeResize="0"/>
          <p:nvPr/>
        </p:nvPicPr>
        <p:blipFill rotWithShape="1">
          <a:blip r:embed="rId4">
            <a:alphaModFix/>
          </a:blip>
          <a:srcRect l="3072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10"/>
          <p:cNvPicPr preferRelativeResize="0"/>
          <p:nvPr/>
        </p:nvPicPr>
        <p:blipFill rotWithShape="1">
          <a:blip r:embed="rId4">
            <a:alphaModFix/>
          </a:blip>
          <a:srcRect l="3072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10"/>
          <p:cNvPicPr preferRelativeResize="0"/>
          <p:nvPr/>
        </p:nvPicPr>
        <p:blipFill rotWithShape="1">
          <a:blip r:embed="rId4">
            <a:alphaModFix/>
          </a:blip>
          <a:srcRect l="3072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1"/>
          <p:cNvSpPr txBox="1"/>
          <p:nvPr/>
        </p:nvSpPr>
        <p:spPr>
          <a:xfrm>
            <a:off x="3352800" y="3657600"/>
            <a:ext cx="6360795" cy="444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950" rIns="0" bIns="0" anchor="t" anchorCtr="0">
            <a:spAutoFit/>
          </a:bodyPr>
          <a:lstStyle/>
          <a:p>
            <a:pPr marL="12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b="0" i="0">
                <a:solidFill>
                  <a:srgbClr val="FFFFFF"/>
                </a:solidFill>
                <a:latin typeface="Bebas Neue"/>
                <a:ea typeface="Bebas Neue"/>
                <a:cs typeface="Bebas Neue"/>
                <a:sym typeface="Bebas Neue"/>
              </a:rPr>
              <a:t>TOUJOURS LÀ POUR GARANTIR LA MOBILITÉ DURABLE….</a:t>
            </a:r>
            <a:endParaRPr sz="2800" b="0" i="0">
              <a:solidFill>
                <a:srgbClr val="00964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" name="Google Shape;495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0" y="1141708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Google Shape;496;p2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Nos engagements  </a:t>
            </a:r>
            <a:endParaRPr/>
          </a:p>
        </p:txBody>
      </p:sp>
      <p:sp>
        <p:nvSpPr>
          <p:cNvPr id="497" name="Google Shape;497;p2"/>
          <p:cNvSpPr/>
          <p:nvPr/>
        </p:nvSpPr>
        <p:spPr>
          <a:xfrm>
            <a:off x="919193" y="1653719"/>
            <a:ext cx="6444319" cy="5016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FR" sz="2800" b="0" i="0" u="none" strike="noStrike" cap="none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Une expertise </a:t>
            </a:r>
            <a:r>
              <a:rPr lang="fr-FR" sz="2800" b="1" dirty="0">
                <a:solidFill>
                  <a:srgbClr val="2F5597"/>
                </a:solidFill>
              </a:rPr>
              <a:t>contributrice </a:t>
            </a:r>
            <a:r>
              <a:rPr lang="fr-FR" sz="2800" b="1" dirty="0">
                <a:solidFill>
                  <a:srgbClr val="2F5496"/>
                </a:solidFill>
              </a:rPr>
              <a:t>d’économies </a:t>
            </a:r>
            <a:r>
              <a:rPr lang="fr-FR" sz="2800" dirty="0">
                <a:solidFill>
                  <a:srgbClr val="2F5496"/>
                </a:solidFill>
              </a:rPr>
              <a:t>dans la gestion de votre parc et </a:t>
            </a:r>
            <a:r>
              <a:rPr lang="fr-FR" sz="2800" b="0" i="0" u="none" strike="noStrike" cap="none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au service d’une </a:t>
            </a:r>
            <a:r>
              <a:rPr lang="fr-FR" sz="2800" b="1" i="0" u="none" strike="noStrike" cap="none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mobilité</a:t>
            </a:r>
            <a:r>
              <a:rPr lang="fr-FR" sz="2800" b="0" i="0" u="none" strike="noStrike" cap="none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2800" b="1" i="0" u="none" strike="noStrike" cap="none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plus durable </a:t>
            </a:r>
            <a:br>
              <a:rPr lang="fr-FR" sz="2800" b="0" i="0" u="none" strike="noStrike" cap="none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endParaRPr sz="1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solidFill>
                  <a:srgbClr val="2F5496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Un accompagnement Euromaster doublement gagnant   </a:t>
            </a:r>
            <a:endParaRPr sz="2400" dirty="0">
              <a:solidFill>
                <a:srgbClr val="2F5496"/>
              </a:solidFill>
              <a:highlight>
                <a:srgbClr val="FFD966"/>
              </a:highlight>
              <a:latin typeface="Bebas Neue"/>
              <a:ea typeface="Bebas Neue"/>
              <a:cs typeface="Bebas Neue"/>
              <a:sym typeface="Bebas Neue"/>
            </a:endParaRPr>
          </a:p>
          <a:p>
            <a: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Réduction couplée </a:t>
            </a:r>
            <a:b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du budget de gestion </a:t>
            </a:r>
            <a:b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de vos véhicules</a:t>
            </a:r>
            <a:endParaRPr lang="fr-FR" sz="3200" dirty="0"/>
          </a:p>
          <a:p>
            <a: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&amp;</a:t>
            </a:r>
            <a:r>
              <a:rPr lang="fr-FR" sz="3200" dirty="0">
                <a:ea typeface="Bebas Neue"/>
              </a:rPr>
              <a:t> </a:t>
            </a:r>
            <a: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des émissions de CO2 </a:t>
            </a:r>
            <a:br>
              <a:rPr lang="fr-FR" sz="3200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</a:br>
            <a:endParaRPr sz="1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8" name="Google Shape;498;p2"/>
          <p:cNvPicPr preferRelativeResize="0"/>
          <p:nvPr/>
        </p:nvPicPr>
        <p:blipFill rotWithShape="1">
          <a:blip r:embed="rId4">
            <a:alphaModFix/>
          </a:blip>
          <a:srcRect t="10415" b="16667"/>
          <a:stretch/>
        </p:blipFill>
        <p:spPr>
          <a:xfrm>
            <a:off x="8185973" y="1849656"/>
            <a:ext cx="3609783" cy="394820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</p:pic>
      <p:pic>
        <p:nvPicPr>
          <p:cNvPr id="499" name="Google Shape;49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42785" y="3429000"/>
            <a:ext cx="2880366" cy="2880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2" descr="Two Way Arrow PNG Images, Transparent Two Way Arrow Image Download - PNGitem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05120" y="4661096"/>
            <a:ext cx="1688720" cy="1832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606;p10" descr="logos rse">
            <a:extLst>
              <a:ext uri="{FF2B5EF4-FFF2-40B4-BE49-F238E27FC236}">
                <a16:creationId xmlns:a16="http://schemas.microsoft.com/office/drawing/2014/main" id="{E0637A4E-6E8F-F79A-ECCC-1D9576C3CF23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l="12107" t="4362" r="49356" b="3679"/>
          <a:stretch/>
        </p:blipFill>
        <p:spPr>
          <a:xfrm>
            <a:off x="6978676" y="2662351"/>
            <a:ext cx="1592133" cy="153329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Google Shape;5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71772" y="3429000"/>
            <a:ext cx="2880366" cy="2880366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3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UN ENJEU STRATÉGIQUE POUR VOUS, LES TRANSPORTEURS</a:t>
            </a:r>
            <a:endParaRPr/>
          </a:p>
        </p:txBody>
      </p:sp>
      <p:sp>
        <p:nvSpPr>
          <p:cNvPr id="508" name="Google Shape;508;p3"/>
          <p:cNvSpPr/>
          <p:nvPr/>
        </p:nvSpPr>
        <p:spPr>
          <a:xfrm>
            <a:off x="6604000" y="3776387"/>
            <a:ext cx="5323840" cy="3385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b="1" dirty="0">
              <a:solidFill>
                <a:srgbClr val="2F5496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b="1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3 à 5 %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4400" b="1" dirty="0">
              <a:solidFill>
                <a:srgbClr val="2F5496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b="1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30%</a:t>
            </a:r>
            <a:endParaRPr sz="28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400" b="1" dirty="0">
                <a:solidFill>
                  <a:srgbClr val="2F5496"/>
                </a:solidFill>
                <a:latin typeface="Bebas Neue"/>
                <a:ea typeface="Bebas Neue"/>
                <a:cs typeface="Bebas Neue"/>
                <a:sym typeface="Bebas Neue"/>
              </a:rPr>
              <a:t>     </a:t>
            </a:r>
            <a:endParaRPr sz="1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3"/>
          <p:cNvSpPr txBox="1"/>
          <p:nvPr/>
        </p:nvSpPr>
        <p:spPr>
          <a:xfrm>
            <a:off x="412930" y="664558"/>
            <a:ext cx="11532686" cy="2708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0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i="1" dirty="0">
                <a:solidFill>
                  <a:srgbClr val="2F5597"/>
                </a:solidFill>
                <a:latin typeface="Bebas Neue"/>
                <a:ea typeface="Bebas Neue"/>
                <a:cs typeface="Bebas Neue"/>
                <a:sym typeface="Bebas Neue"/>
              </a:rPr>
              <a:t>NOUS SOMMES TOUJOURS Là POUR…</a:t>
            </a: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vous </a:t>
            </a:r>
            <a:r>
              <a:rPr lang="fr-FR" sz="3600" dirty="0" err="1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éviteR</a:t>
            </a: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 des immobilisations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ET être actif dans la réduction de votre coût d’usage véhicule,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tout en garantissant une sécurité optimale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3"/>
          <p:cNvSpPr/>
          <p:nvPr/>
        </p:nvSpPr>
        <p:spPr>
          <a:xfrm rot="10800000" flipH="1">
            <a:off x="476434" y="3334059"/>
            <a:ext cx="5395338" cy="455377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3"/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512" name="Google Shape;512;p3"/>
          <p:cNvSpPr txBox="1"/>
          <p:nvPr/>
        </p:nvSpPr>
        <p:spPr>
          <a:xfrm>
            <a:off x="8069607" y="4164039"/>
            <a:ext cx="3569752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de votre budget achats </a:t>
            </a:r>
            <a:b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est lié aux pneus, 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3" name="Google Shape;513;p3"/>
          <p:cNvSpPr txBox="1"/>
          <p:nvPr/>
        </p:nvSpPr>
        <p:spPr>
          <a:xfrm>
            <a:off x="7565141" y="5426848"/>
            <a:ext cx="383844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de vos achats est lié au carburant 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5" name="Google Shape;515;p3" descr="Étiquetage des pneus européans, comment le lir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32751" y="3107483"/>
            <a:ext cx="1595089" cy="97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4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 dirty="0"/>
              <a:t>Mieux vous </a:t>
            </a:r>
            <a:r>
              <a:rPr lang="fr-FR" sz="3600" dirty="0" err="1"/>
              <a:t>connaÎtre</a:t>
            </a:r>
            <a:r>
              <a:rPr lang="fr-FR" sz="3600" dirty="0"/>
              <a:t> pour mieux vous conseiller</a:t>
            </a:r>
            <a:endParaRPr dirty="0"/>
          </a:p>
        </p:txBody>
      </p:sp>
      <p:sp>
        <p:nvSpPr>
          <p:cNvPr id="521" name="Google Shape;521;p4"/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Nous réalisons un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b="1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AUDIT RAPIDE ET COMPLET </a:t>
            </a:r>
            <a:br>
              <a:rPr lang="fr-FR" sz="2400" b="1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de votre parc qui identifie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vos besoins exacts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et vous permet d’évaluer les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>
              <a:solidFill>
                <a:srgbClr val="2F5597"/>
              </a:solidFill>
              <a:highlight>
                <a:srgbClr val="FFD966"/>
              </a:highlight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522" name="Google Shape;522;p4" descr="Contrôle technique voiture et utilitaire | Euromast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1566" y="924560"/>
            <a:ext cx="5933440" cy="5933440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p4"/>
          <p:cNvSpPr txBox="1"/>
          <p:nvPr/>
        </p:nvSpPr>
        <p:spPr>
          <a:xfrm>
            <a:off x="6370319" y="3709428"/>
            <a:ext cx="610897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0" i="0" u="none" strike="noStrike" cap="none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ÉCONOMIES RÉALISABLES </a:t>
            </a:r>
            <a:br>
              <a:rPr lang="fr-FR" sz="3600" b="0" i="0" u="none" strike="noStrike" cap="none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3600" b="0" i="0" u="none" strike="noStrike" cap="none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EN TERMES DE COûT D’USAGE </a:t>
            </a:r>
            <a:br>
              <a:rPr lang="fr-FR" sz="3600" b="0" i="0" u="none" strike="noStrike" cap="none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3600" b="0" i="0" u="none" strike="noStrike" cap="none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ET D’EMPREINTE CARBONE.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5"/>
          <p:cNvPicPr preferRelativeResize="0"/>
          <p:nvPr/>
        </p:nvPicPr>
        <p:blipFill rotWithShape="1">
          <a:blip r:embed="rId3">
            <a:alphaModFix/>
          </a:blip>
          <a:srcRect l="42260" r="24320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5"/>
          <p:cNvSpPr/>
          <p:nvPr/>
        </p:nvSpPr>
        <p:spPr>
          <a:xfrm>
            <a:off x="8117485" y="-1"/>
            <a:ext cx="4074515" cy="6857999"/>
          </a:xfrm>
          <a:prstGeom prst="rect">
            <a:avLst/>
          </a:prstGeom>
          <a:solidFill>
            <a:srgbClr val="2F5597">
              <a:alpha val="47450"/>
            </a:srgbClr>
          </a:solidFill>
          <a:ln w="12700" cap="flat" cmpd="sng">
            <a:solidFill>
              <a:srgbClr val="26415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1" name="Google Shape;531;p5" descr="MICHELIN LATITUDE SPOR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98939" y="2673623"/>
            <a:ext cx="3700669" cy="3700669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5"/>
          <p:cNvSpPr txBox="1"/>
          <p:nvPr/>
        </p:nvSpPr>
        <p:spPr>
          <a:xfrm>
            <a:off x="476434" y="1390499"/>
            <a:ext cx="6751217" cy="5509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Euromaster est capable </a:t>
            </a:r>
            <a:r>
              <a:rPr lang="fr-FR" sz="2800" b="1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d’identifier </a:t>
            </a:r>
            <a:br>
              <a:rPr lang="fr-FR" sz="2800" b="1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800" b="1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vos progressions/gains </a:t>
            </a:r>
            <a:r>
              <a:rPr lang="fr-FR" sz="28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grâce à des indicateurs :</a:t>
            </a:r>
            <a:br>
              <a:rPr lang="fr-FR" sz="2400" b="1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fr-FR" sz="20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597"/>
                </a:solidFill>
                <a:latin typeface="Bebas Neue"/>
                <a:ea typeface="Bebas Neue"/>
                <a:cs typeface="Bebas Neue"/>
                <a:sym typeface="Bebas Neue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VÉHICULES CONFORMES À LA LÉGISLATION </a:t>
            </a:r>
            <a:endParaRPr dirty="0"/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597"/>
                </a:solidFill>
                <a:latin typeface="Bebas Neue"/>
                <a:ea typeface="Bebas Neue"/>
                <a:cs typeface="Bebas Neue"/>
                <a:sym typeface="Bebas Neue"/>
              </a:rPr>
              <a:t>	 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IDENTIFICATION DES DOMMAGES ÉVENTUELS</a:t>
            </a:r>
            <a:endParaRPr dirty="0"/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/>
                <a:ea typeface="Bebas Neue"/>
                <a:cs typeface="Bebas Neue"/>
                <a:sym typeface="Bebas Neue"/>
              </a:rPr>
              <a:t>	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TOUS LES SERVICES  AUTOUR DU PNEU </a:t>
            </a:r>
            <a:b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FR" sz="2800" dirty="0">
                <a:solidFill>
                  <a:srgbClr val="2F5597"/>
                </a:solidFill>
                <a:latin typeface="Bebas Neue"/>
                <a:ea typeface="Bebas Neue"/>
                <a:cs typeface="Bebas Neue"/>
                <a:sym typeface="Bebas Neue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QUI BAISSENT VOTRE COÛT D’USAGE VÉHICULE  </a:t>
            </a:r>
          </a:p>
          <a:p>
            <a: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	 </a:t>
            </a:r>
            <a:r>
              <a:rPr lang="fr-FR" sz="2000" dirty="0">
                <a:solidFill>
                  <a:srgbClr val="2F5496"/>
                </a:solidFill>
              </a:rPr>
              <a:t>Détection de crevaison, sous/sur gonflage, ratio recreusage/rechapage, défaut géométrie...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5"/>
          <p:cNvSpPr txBox="1">
            <a:spLocks noGrp="1"/>
          </p:cNvSpPr>
          <p:nvPr>
            <p:ph type="title"/>
          </p:nvPr>
        </p:nvSpPr>
        <p:spPr>
          <a:xfrm>
            <a:off x="476425" y="364175"/>
            <a:ext cx="7455900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FOCUS SUR NOS AUDITS</a:t>
            </a:r>
            <a:endParaRPr/>
          </a:p>
        </p:txBody>
      </p:sp>
      <p:sp>
        <p:nvSpPr>
          <p:cNvPr id="534" name="Google Shape;534;p5"/>
          <p:cNvSpPr txBox="1"/>
          <p:nvPr/>
        </p:nvSpPr>
        <p:spPr>
          <a:xfrm>
            <a:off x="8303141" y="805723"/>
            <a:ext cx="3703200" cy="6678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  <a:ea typeface="Bebas Neue"/>
                <a:cs typeface="Bebas Neue"/>
                <a:sym typeface="Bebas Neue"/>
              </a:rPr>
              <a:t>OFFRE PRÉVENTIVE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000" dirty="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lang="fr-FR" sz="24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Des services 100% digitalisés pour identifier les dommages et optimiser votre coût d’usage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</a:rPr>
              <a:t>Sécurité et tranquillité de roulage</a:t>
            </a:r>
            <a:br>
              <a:rPr lang="fr-FR" sz="40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</a:rPr>
            </a:br>
            <a:br>
              <a:rPr lang="fr-FR" sz="4000" dirty="0">
                <a:solidFill>
                  <a:schemeClr val="lt1"/>
                </a:solidFill>
                <a:highlight>
                  <a:srgbClr val="008000"/>
                </a:highlight>
                <a:latin typeface="Bebas Neue"/>
              </a:rPr>
            </a:br>
            <a:endParaRPr sz="4000" dirty="0">
              <a:solidFill>
                <a:schemeClr val="lt1"/>
              </a:solidFill>
              <a:highlight>
                <a:srgbClr val="008000"/>
              </a:highlight>
              <a:latin typeface="Bebas Neue"/>
            </a:endParaRPr>
          </a:p>
        </p:txBody>
      </p:sp>
      <p:sp>
        <p:nvSpPr>
          <p:cNvPr id="535" name="Google Shape;535;p5"/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6"/>
          <p:cNvSpPr txBox="1"/>
          <p:nvPr/>
        </p:nvSpPr>
        <p:spPr>
          <a:xfrm>
            <a:off x="476435" y="796186"/>
            <a:ext cx="7737124" cy="7294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Euromaster utilise</a:t>
            </a:r>
            <a:r>
              <a:rPr lang="fr-FR" sz="2800" b="1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 des outils connectés pour le suivi de votre parc :</a:t>
            </a:r>
            <a:br>
              <a:rPr lang="fr-FR" sz="2400" b="1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fr-FR" sz="20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LOGICIEL DE GESTION DE PARC</a:t>
            </a:r>
            <a:r>
              <a:rPr lang="fr-FR" sz="1600" dirty="0">
                <a:solidFill>
                  <a:srgbClr val="2F5597"/>
                </a:solidFill>
              </a:rPr>
              <a:t> Utilisé par nos 52 conseillers techniques pour l'inspection de vos véhicules.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sz="1600" dirty="0">
              <a:solidFill>
                <a:srgbClr val="2F5597"/>
              </a:solidFill>
            </a:endParaRPr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FICHE D’INTERVENTION DIGITALISÉE</a:t>
            </a:r>
            <a:r>
              <a:rPr lang="fr-FR" sz="16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600" dirty="0">
                <a:solidFill>
                  <a:srgbClr val="2F5597"/>
                </a:solidFill>
              </a:rPr>
              <a:t>Prise en charge 100 % digitale de toutes les interventions de la demande jusqu'à la facturation. </a:t>
            </a:r>
            <a:endParaRPr sz="1600" dirty="0">
              <a:solidFill>
                <a:srgbClr val="2F5597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2F559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PORTAIL CLIENT</a:t>
            </a:r>
            <a:r>
              <a:rPr lang="fr-FR" sz="1600" dirty="0">
                <a:solidFill>
                  <a:srgbClr val="2F5597"/>
                </a:solidFill>
              </a:rPr>
              <a:t> </a:t>
            </a:r>
            <a:r>
              <a:rPr lang="fr-FR" sz="1600" dirty="0" err="1">
                <a:solidFill>
                  <a:srgbClr val="2F5597"/>
                </a:solidFill>
              </a:rPr>
              <a:t>MyBusiness</a:t>
            </a:r>
            <a:r>
              <a:rPr lang="fr-FR" sz="1600" dirty="0">
                <a:solidFill>
                  <a:srgbClr val="2F5597"/>
                </a:solidFill>
              </a:rPr>
              <a:t> Pro contient l’état de votre flotte, le détail des inspections, le suivi des travaux et des dépenses.</a:t>
            </a:r>
            <a:endParaRPr sz="1600" dirty="0">
              <a:solidFill>
                <a:srgbClr val="2F5597"/>
              </a:solidFill>
            </a:endParaRPr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600" b="1" dirty="0">
              <a:solidFill>
                <a:srgbClr val="2F549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TPMS</a:t>
            </a:r>
            <a:r>
              <a:rPr lang="fr-FR" sz="16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Outil de surveillance en temps réels des pressions et des températures des pneumatiques (alertes et géolocalisation)</a:t>
            </a:r>
            <a:endParaRPr sz="16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QUICKSCAN</a:t>
            </a:r>
            <a:r>
              <a:rPr lang="fr-FR" sz="16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600" dirty="0">
                <a:solidFill>
                  <a:srgbClr val="2F5597"/>
                </a:solidFill>
              </a:rPr>
              <a:t>Des inspections automatiques de l’usure de vos pneus effectuées par un scanner magnétique (informations en temps réels par des alertes et des rapports personnalisables)</a:t>
            </a:r>
            <a:endParaRPr sz="1600" dirty="0">
              <a:solidFill>
                <a:srgbClr val="2F5597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2F5597"/>
              </a:solidFill>
              <a:highlight>
                <a:srgbClr val="FFD966"/>
              </a:highlight>
              <a:latin typeface="Bebas Neue"/>
              <a:ea typeface="Bebas Neue"/>
              <a:cs typeface="Bebas Neue"/>
              <a:sym typeface="Bebas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dirty="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6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DES SERVICES 100 % Digitalisés</a:t>
            </a:r>
            <a:endParaRPr sz="3600"/>
          </a:p>
        </p:txBody>
      </p:sp>
      <p:pic>
        <p:nvPicPr>
          <p:cNvPr id="3" name="Image 2" descr="Une image contenant Police, Graphique, graphisme, capture d’écran&#10;&#10;Description générée automatiquement">
            <a:extLst>
              <a:ext uri="{FF2B5EF4-FFF2-40B4-BE49-F238E27FC236}">
                <a16:creationId xmlns:a16="http://schemas.microsoft.com/office/drawing/2014/main" id="{269B9840-9E39-9F8F-4E98-F137448A8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7617" y="4652723"/>
            <a:ext cx="2099314" cy="472441"/>
          </a:xfrm>
          <a:prstGeom prst="rect">
            <a:avLst/>
          </a:prstGeom>
        </p:spPr>
      </p:pic>
      <p:pic>
        <p:nvPicPr>
          <p:cNvPr id="5" name="Image 4" descr="Une image contenant capture d’écran, Police, Graphique, jaune&#10;&#10;Description générée automatiquement">
            <a:extLst>
              <a:ext uri="{FF2B5EF4-FFF2-40B4-BE49-F238E27FC236}">
                <a16:creationId xmlns:a16="http://schemas.microsoft.com/office/drawing/2014/main" id="{EAECFD39-854F-0BC0-4E6A-7C784B360A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278" y="1695673"/>
            <a:ext cx="2951994" cy="48539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76F193D-922F-C1C8-8C17-1CE5142DCD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821" y="3212454"/>
            <a:ext cx="3610908" cy="433091"/>
          </a:xfrm>
          <a:prstGeom prst="rect">
            <a:avLst/>
          </a:prstGeom>
        </p:spPr>
      </p:pic>
      <p:pic>
        <p:nvPicPr>
          <p:cNvPr id="9" name="Image 8" descr="Une image contenant cercle, symbole, clipart, Graphique&#10;&#10;Description générée automatiquement">
            <a:extLst>
              <a:ext uri="{FF2B5EF4-FFF2-40B4-BE49-F238E27FC236}">
                <a16:creationId xmlns:a16="http://schemas.microsoft.com/office/drawing/2014/main" id="{73C1AC1D-B3C9-2E0A-B801-20D3D596E7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8387" y="5205330"/>
            <a:ext cx="477775" cy="496063"/>
          </a:xfrm>
          <a:prstGeom prst="rect">
            <a:avLst/>
          </a:prstGeom>
        </p:spPr>
      </p:pic>
      <p:pic>
        <p:nvPicPr>
          <p:cNvPr id="11" name="Image 10" descr="Une image contenant Graphique, clipart, cercle, conception&#10;&#10;Description générée automatiquement">
            <a:extLst>
              <a:ext uri="{FF2B5EF4-FFF2-40B4-BE49-F238E27FC236}">
                <a16:creationId xmlns:a16="http://schemas.microsoft.com/office/drawing/2014/main" id="{62E9DA7A-8C60-C42F-DA49-4DCE92F708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8387" y="3713871"/>
            <a:ext cx="477775" cy="496063"/>
          </a:xfrm>
          <a:prstGeom prst="rect">
            <a:avLst/>
          </a:prstGeom>
        </p:spPr>
      </p:pic>
      <p:pic>
        <p:nvPicPr>
          <p:cNvPr id="13" name="Image 12" descr="Une image contenant symbole, Graphique, logo, Police&#10;&#10;Description générée automatiquement">
            <a:extLst>
              <a:ext uri="{FF2B5EF4-FFF2-40B4-BE49-F238E27FC236}">
                <a16:creationId xmlns:a16="http://schemas.microsoft.com/office/drawing/2014/main" id="{73622035-C519-EC33-F47D-50C5032FDD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8387" y="2224130"/>
            <a:ext cx="477775" cy="4960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7"/>
          <p:cNvSpPr txBox="1"/>
          <p:nvPr/>
        </p:nvSpPr>
        <p:spPr>
          <a:xfrm>
            <a:off x="476910" y="2023531"/>
            <a:ext cx="39537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optimiser vos achats </a:t>
            </a:r>
            <a:endParaRPr sz="280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7"/>
          <p:cNvSpPr txBox="1"/>
          <p:nvPr/>
        </p:nvSpPr>
        <p:spPr>
          <a:xfrm>
            <a:off x="445710" y="1380462"/>
            <a:ext cx="7204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Vous conseillez sur les pneus, c’est 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7"/>
          <p:cNvSpPr txBox="1">
            <a:spLocks noGrp="1"/>
          </p:cNvSpPr>
          <p:nvPr>
            <p:ph type="title"/>
          </p:nvPr>
        </p:nvSpPr>
        <p:spPr>
          <a:xfrm>
            <a:off x="461193" y="364185"/>
            <a:ext cx="11365047" cy="58289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NOTRE RÔLE </a:t>
            </a:r>
            <a:br>
              <a:rPr lang="fr-FR" sz="3600"/>
            </a:br>
            <a:r>
              <a:rPr lang="fr-FR" sz="3600"/>
              <a:t>C’EST AUSSI </a:t>
            </a:r>
            <a:r>
              <a:rPr lang="fr-FR" sz="3600" b="1"/>
              <a:t>Vous AIDER à faire les meilleurs choix</a:t>
            </a:r>
            <a:endParaRPr/>
          </a:p>
        </p:txBody>
      </p:sp>
      <p:sp>
        <p:nvSpPr>
          <p:cNvPr id="551" name="Google Shape;551;p7"/>
          <p:cNvSpPr/>
          <p:nvPr/>
        </p:nvSpPr>
        <p:spPr>
          <a:xfrm rot="5400000" flipH="1">
            <a:off x="172244" y="3249807"/>
            <a:ext cx="585001" cy="134048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7"/>
          <p:cNvSpPr txBox="1"/>
          <p:nvPr/>
        </p:nvSpPr>
        <p:spPr>
          <a:xfrm>
            <a:off x="531769" y="3744600"/>
            <a:ext cx="6555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solidFill>
                  <a:srgbClr val="2F5597"/>
                </a:solidFill>
              </a:rPr>
              <a:t>F</a:t>
            </a:r>
            <a:r>
              <a:rPr lang="fr-FR" sz="16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aire des économies (ratio neuf/rechapé, nombre de marques sur parc, traçabilité carcasses démontées…)</a:t>
            </a:r>
            <a:endParaRPr dirty="0"/>
          </a:p>
        </p:txBody>
      </p:sp>
      <p:sp>
        <p:nvSpPr>
          <p:cNvPr id="553" name="Google Shape;553;p7"/>
          <p:cNvSpPr txBox="1"/>
          <p:nvPr/>
        </p:nvSpPr>
        <p:spPr>
          <a:xfrm>
            <a:off x="459040" y="4263517"/>
            <a:ext cx="72048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 dirty="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profiter des avantages du modèle multi vies </a:t>
            </a:r>
            <a:endParaRPr sz="2800" dirty="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7"/>
          <p:cNvSpPr/>
          <p:nvPr/>
        </p:nvSpPr>
        <p:spPr>
          <a:xfrm rot="5400000" flipH="1">
            <a:off x="19024" y="5582960"/>
            <a:ext cx="831000" cy="131100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7"/>
          <p:cNvSpPr txBox="1"/>
          <p:nvPr/>
        </p:nvSpPr>
        <p:spPr>
          <a:xfrm>
            <a:off x="535240" y="5232994"/>
            <a:ext cx="68733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2F5597"/>
                </a:solidFill>
              </a:rPr>
              <a:t>F</a:t>
            </a:r>
            <a:r>
              <a:rPr lang="fr-FR" sz="16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aire le choix du rechapé, c’est promouvoir le réemploi, les économies de matières premières, de CO2 =&gt; réduire votre impact environnemental et votre coût d’achat par pneu.</a:t>
            </a:r>
            <a:endParaRPr/>
          </a:p>
        </p:txBody>
      </p:sp>
      <p:pic>
        <p:nvPicPr>
          <p:cNvPr id="556" name="Google Shape;556;p7" descr="Une image contenant texte, capture d’écran, Police, Marque&#10;&#10;Description générée automatiquemen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31536" y="205806"/>
            <a:ext cx="3962743" cy="61940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51;p7">
            <a:extLst>
              <a:ext uri="{FF2B5EF4-FFF2-40B4-BE49-F238E27FC236}">
                <a16:creationId xmlns:a16="http://schemas.microsoft.com/office/drawing/2014/main" id="{706872DC-6E4E-5D64-81D7-0544EEDA7B6C}"/>
              </a:ext>
            </a:extLst>
          </p:cNvPr>
          <p:cNvSpPr/>
          <p:nvPr/>
        </p:nvSpPr>
        <p:spPr>
          <a:xfrm rot="5400000" flipH="1">
            <a:off x="143288" y="4048905"/>
            <a:ext cx="594080" cy="152509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552;p7">
            <a:extLst>
              <a:ext uri="{FF2B5EF4-FFF2-40B4-BE49-F238E27FC236}">
                <a16:creationId xmlns:a16="http://schemas.microsoft.com/office/drawing/2014/main" id="{ABBCA7C6-60AE-BCEE-A932-B1EC8565D6B7}"/>
              </a:ext>
            </a:extLst>
          </p:cNvPr>
          <p:cNvSpPr txBox="1"/>
          <p:nvPr/>
        </p:nvSpPr>
        <p:spPr>
          <a:xfrm>
            <a:off x="562969" y="3136500"/>
            <a:ext cx="655560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solidFill>
                  <a:srgbClr val="2F5597"/>
                </a:solidFill>
              </a:rPr>
              <a:t>Le meilleur conseil dans le choix du pneu par rapport à votre usage</a:t>
            </a:r>
            <a:endParaRPr sz="1600" dirty="0">
              <a:solidFill>
                <a:srgbClr val="2F5597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29898b539f9_0_0"/>
          <p:cNvSpPr txBox="1"/>
          <p:nvPr/>
        </p:nvSpPr>
        <p:spPr>
          <a:xfrm>
            <a:off x="566435" y="1271212"/>
            <a:ext cx="7204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Vous conseillez sur les pneus, c’est 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g29898b539f9_0_0"/>
          <p:cNvSpPr txBox="1">
            <a:spLocks noGrp="1"/>
          </p:cNvSpPr>
          <p:nvPr>
            <p:ph type="title"/>
          </p:nvPr>
        </p:nvSpPr>
        <p:spPr>
          <a:xfrm>
            <a:off x="461193" y="364185"/>
            <a:ext cx="11364900" cy="58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NOTRE RÔLE </a:t>
            </a:r>
            <a:br>
              <a:rPr lang="fr-FR" sz="3600"/>
            </a:br>
            <a:r>
              <a:rPr lang="fr-FR" sz="3600"/>
              <a:t>C’EST AUSSI </a:t>
            </a:r>
            <a:r>
              <a:rPr lang="fr-FR" sz="3600" b="1"/>
              <a:t>Vous AIDER à faire les meilleurs choix</a:t>
            </a:r>
            <a:endParaRPr/>
          </a:p>
        </p:txBody>
      </p:sp>
      <p:sp>
        <p:nvSpPr>
          <p:cNvPr id="564" name="Google Shape;564;g29898b539f9_0_0"/>
          <p:cNvSpPr txBox="1"/>
          <p:nvPr/>
        </p:nvSpPr>
        <p:spPr>
          <a:xfrm>
            <a:off x="656503" y="1859411"/>
            <a:ext cx="7096800" cy="1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optimiser votre consommation de carburant </a:t>
            </a:r>
            <a:endParaRPr sz="280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g29898b539f9_0_0"/>
          <p:cNvSpPr/>
          <p:nvPr/>
        </p:nvSpPr>
        <p:spPr>
          <a:xfrm rot="5400000" flipH="1">
            <a:off x="216486" y="3178854"/>
            <a:ext cx="831000" cy="131100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g29898b539f9_0_0"/>
          <p:cNvSpPr txBox="1"/>
          <p:nvPr/>
        </p:nvSpPr>
        <p:spPr>
          <a:xfrm>
            <a:off x="656503" y="2944736"/>
            <a:ext cx="73356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Un pneu à plus faible résistance au roulement par exemple labelling B vs C : c’est 5% de conso de carburant en moins, soit 0,8L/100km </a:t>
            </a:r>
            <a:br>
              <a:rPr lang="fr-FR" sz="16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16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et aussi -22g de CO2/km</a:t>
            </a:r>
            <a:endParaRPr/>
          </a:p>
        </p:txBody>
      </p:sp>
      <p:sp>
        <p:nvSpPr>
          <p:cNvPr id="567" name="Google Shape;567;g29898b539f9_0_0"/>
          <p:cNvSpPr txBox="1"/>
          <p:nvPr/>
        </p:nvSpPr>
        <p:spPr>
          <a:xfrm>
            <a:off x="697528" y="4157136"/>
            <a:ext cx="7335600" cy="9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600" dirty="0">
                <a:solidFill>
                  <a:srgbClr val="2F5597"/>
                </a:solidFill>
              </a:rPr>
              <a:t>Au PL, un sous-gonflage de 30% c’est +4% de carburant</a:t>
            </a:r>
            <a:br>
              <a:rPr lang="fr-FR" sz="1600" dirty="0">
                <a:solidFill>
                  <a:srgbClr val="2F5597"/>
                </a:solidFill>
              </a:rPr>
            </a:br>
            <a:r>
              <a:rPr lang="fr-FR" sz="1600" dirty="0">
                <a:solidFill>
                  <a:srgbClr val="2F5597"/>
                </a:solidFill>
              </a:rPr>
              <a:t> et c’est aussi -30% de longévité du pneu.</a:t>
            </a:r>
            <a:endParaRPr sz="1600" dirty="0">
              <a:solidFill>
                <a:srgbClr val="2F5597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2F5597"/>
              </a:solidFill>
            </a:endParaRPr>
          </a:p>
        </p:txBody>
      </p:sp>
      <p:pic>
        <p:nvPicPr>
          <p:cNvPr id="568" name="Google Shape;568;g29898b539f9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425" y="4157129"/>
            <a:ext cx="131100" cy="810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g29898b539f9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53303" y="1710072"/>
            <a:ext cx="3854072" cy="39712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67;g29898b539f9_0_0">
            <a:extLst>
              <a:ext uri="{FF2B5EF4-FFF2-40B4-BE49-F238E27FC236}">
                <a16:creationId xmlns:a16="http://schemas.microsoft.com/office/drawing/2014/main" id="{5E14009A-E9B1-43EB-7686-3210288F36BB}"/>
              </a:ext>
            </a:extLst>
          </p:cNvPr>
          <p:cNvSpPr txBox="1"/>
          <p:nvPr/>
        </p:nvSpPr>
        <p:spPr>
          <a:xfrm>
            <a:off x="715725" y="5486454"/>
            <a:ext cx="7335600" cy="375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600" dirty="0">
                <a:solidFill>
                  <a:srgbClr val="2F5597"/>
                </a:solidFill>
              </a:rPr>
              <a:t>Une géométrie déréglée de 3mm c'est +2 % de carburant</a:t>
            </a:r>
            <a:endParaRPr sz="1600" dirty="0">
              <a:solidFill>
                <a:srgbClr val="2F5597"/>
              </a:solidFill>
            </a:endParaRPr>
          </a:p>
        </p:txBody>
      </p:sp>
      <p:pic>
        <p:nvPicPr>
          <p:cNvPr id="3" name="Google Shape;568;g29898b539f9_0_0">
            <a:extLst>
              <a:ext uri="{FF2B5EF4-FFF2-40B4-BE49-F238E27FC236}">
                <a16:creationId xmlns:a16="http://schemas.microsoft.com/office/drawing/2014/main" id="{0A65E2BD-C186-41CE-4634-E621CD697CC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625" y="5378096"/>
            <a:ext cx="131100" cy="810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8"/>
          <p:cNvSpPr txBox="1"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Bebas Neue"/>
              <a:buNone/>
            </a:pPr>
            <a:r>
              <a:rPr lang="fr-FR" sz="3600"/>
              <a:t>DES SOLUTIONS DE GESTION DE TRÉSORERIE</a:t>
            </a:r>
            <a:endParaRPr/>
          </a:p>
        </p:txBody>
      </p:sp>
      <p:sp>
        <p:nvSpPr>
          <p:cNvPr id="575" name="Google Shape;575;p8"/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Notre rôle, c’est aussi de vous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 b="1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SIMPLIFIER VOTRE ACTIVITÉ </a:t>
            </a: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et la gestion de vos flottes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endParaRPr sz="3600">
              <a:solidFill>
                <a:srgbClr val="2F5597"/>
              </a:solidFill>
              <a:highlight>
                <a:srgbClr val="FFD966"/>
              </a:highlight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576" name="Google Shape;576;p8"/>
          <p:cNvSpPr txBox="1"/>
          <p:nvPr/>
        </p:nvSpPr>
        <p:spPr>
          <a:xfrm>
            <a:off x="462609" y="2027827"/>
            <a:ext cx="761392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Optimisation et visibilité trésorerie </a:t>
            </a:r>
            <a:endParaRPr sz="280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8"/>
          <p:cNvSpPr/>
          <p:nvPr/>
        </p:nvSpPr>
        <p:spPr>
          <a:xfrm rot="5400000" flipH="1">
            <a:off x="70562" y="3788870"/>
            <a:ext cx="1384996" cy="131037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8"/>
          <p:cNvSpPr txBox="1"/>
          <p:nvPr/>
        </p:nvSpPr>
        <p:spPr>
          <a:xfrm>
            <a:off x="848016" y="3138767"/>
            <a:ext cx="7669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Solutions de financements : achats de pneus crédit ou LOA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Solutions de lissage de toutes vos dépenses pneus et services sur l’année avec MasterCARE Easyliss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8"/>
          <p:cNvSpPr txBox="1"/>
          <p:nvPr/>
        </p:nvSpPr>
        <p:spPr>
          <a:xfrm>
            <a:off x="462609" y="4284337"/>
            <a:ext cx="7613928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fr-FR" sz="2400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-FR" sz="3600">
                <a:solidFill>
                  <a:srgbClr val="2F5597"/>
                </a:solidFill>
                <a:highlight>
                  <a:srgbClr val="FFD966"/>
                </a:highlight>
                <a:latin typeface="Bebas Neue"/>
                <a:ea typeface="Bebas Neue"/>
                <a:cs typeface="Bebas Neue"/>
                <a:sym typeface="Bebas Neue"/>
              </a:rPr>
              <a:t>Simplification de facturation et de gestion </a:t>
            </a:r>
            <a:endParaRPr sz="2800">
              <a:solidFill>
                <a:srgbClr val="2F5597"/>
              </a:solidFill>
              <a:highlight>
                <a:srgbClr val="FFD966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8"/>
          <p:cNvSpPr/>
          <p:nvPr/>
        </p:nvSpPr>
        <p:spPr>
          <a:xfrm rot="5400000" flipH="1">
            <a:off x="347562" y="5684211"/>
            <a:ext cx="830996" cy="131035"/>
          </a:xfrm>
          <a:prstGeom prst="triangle">
            <a:avLst>
              <a:gd name="adj" fmla="val 50000"/>
            </a:avLst>
          </a:prstGeom>
          <a:solidFill>
            <a:srgbClr val="2F559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8"/>
          <p:cNvSpPr txBox="1"/>
          <p:nvPr/>
        </p:nvSpPr>
        <p:spPr>
          <a:xfrm>
            <a:off x="947466" y="5357191"/>
            <a:ext cx="664421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>
                <a:solidFill>
                  <a:srgbClr val="2F5597"/>
                </a:solidFill>
                <a:latin typeface="Arial"/>
                <a:ea typeface="Arial"/>
                <a:cs typeface="Arial"/>
                <a:sym typeface="Arial"/>
              </a:rPr>
              <a:t>Forfaitisation de vos services par carte grise  = MasterPREMIUM</a:t>
            </a:r>
            <a:endParaRPr sz="1800" b="1">
              <a:solidFill>
                <a:srgbClr val="2F559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2" name="Google Shape;582;p8" descr="Achetez, louez et vendez vite et bien avec l'Agence Vauban - Agence Vaub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74823" y="1393202"/>
            <a:ext cx="4772025" cy="477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Conception personnalisé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825</Words>
  <Application>Microsoft Office PowerPoint</Application>
  <PresentationFormat>Grand écran</PresentationFormat>
  <Paragraphs>95</Paragraphs>
  <Slides>12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Calibri</vt:lpstr>
      <vt:lpstr>Avenir</vt:lpstr>
      <vt:lpstr>Arial</vt:lpstr>
      <vt:lpstr>Arial Narrow</vt:lpstr>
      <vt:lpstr>Noto Sans Symbols</vt:lpstr>
      <vt:lpstr>Bebas Neue</vt:lpstr>
      <vt:lpstr>1_Thème Office</vt:lpstr>
      <vt:lpstr>5_Conception personnalisée</vt:lpstr>
      <vt:lpstr>1_Office Theme</vt:lpstr>
      <vt:lpstr>Présentation PowerPoint</vt:lpstr>
      <vt:lpstr>Nos engagements  </vt:lpstr>
      <vt:lpstr>UN ENJEU STRATÉGIQUE POUR VOUS, LES TRANSPORTEURS</vt:lpstr>
      <vt:lpstr>Mieux vous connaÎtre pour mieux vous conseiller</vt:lpstr>
      <vt:lpstr>FOCUS SUR NOS AUDITS</vt:lpstr>
      <vt:lpstr>DES SERVICES 100 % Digitalisés</vt:lpstr>
      <vt:lpstr>NOTRE RÔLE  C’EST AUSSI Vous AIDER à faire les meilleurs choix</vt:lpstr>
      <vt:lpstr>NOTRE RÔLE  C’EST AUSSI Vous AIDER à faire les meilleurs choix</vt:lpstr>
      <vt:lpstr>DES SOLUTIONS DE GESTION DE TRÉSORERIE</vt:lpstr>
      <vt:lpstr>DES SOLUTIONS EFFICACES DE DÉCARBONATION</vt:lpstr>
      <vt:lpstr>DES SOLUTIONS DURABLES &amp; ÉCONOMIQUES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Aude Alario</cp:lastModifiedBy>
  <cp:revision>20</cp:revision>
  <dcterms:created xsi:type="dcterms:W3CDTF">2021-11-29T10:38:00Z</dcterms:created>
  <dcterms:modified xsi:type="dcterms:W3CDTF">2023-11-10T10:38:59Z</dcterms:modified>
</cp:coreProperties>
</file>