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42"/>
  </p:notesMasterIdLst>
  <p:sldIdLst>
    <p:sldId id="257" r:id="rId2"/>
    <p:sldId id="662" r:id="rId3"/>
    <p:sldId id="2147479628" r:id="rId4"/>
    <p:sldId id="1669" r:id="rId5"/>
    <p:sldId id="2147479625" r:id="rId6"/>
    <p:sldId id="2147479629" r:id="rId7"/>
    <p:sldId id="499" r:id="rId8"/>
    <p:sldId id="983" r:id="rId9"/>
    <p:sldId id="2147479632" r:id="rId10"/>
    <p:sldId id="2147479626" r:id="rId11"/>
    <p:sldId id="2147479624" r:id="rId12"/>
    <p:sldId id="2147479630" r:id="rId13"/>
    <p:sldId id="2147479631" r:id="rId14"/>
    <p:sldId id="2147479651" r:id="rId15"/>
    <p:sldId id="2147479654" r:id="rId16"/>
    <p:sldId id="2147479623" r:id="rId17"/>
    <p:sldId id="2147479655" r:id="rId18"/>
    <p:sldId id="2147479656" r:id="rId19"/>
    <p:sldId id="2147479636" r:id="rId20"/>
    <p:sldId id="2147479637" r:id="rId21"/>
    <p:sldId id="2147479652" r:id="rId22"/>
    <p:sldId id="2147479638" r:id="rId23"/>
    <p:sldId id="2147479639" r:id="rId24"/>
    <p:sldId id="2147479640" r:id="rId25"/>
    <p:sldId id="1449" r:id="rId26"/>
    <p:sldId id="1448" r:id="rId27"/>
    <p:sldId id="2147479641" r:id="rId28"/>
    <p:sldId id="2147479653" r:id="rId29"/>
    <p:sldId id="2147479642" r:id="rId30"/>
    <p:sldId id="2147479644" r:id="rId31"/>
    <p:sldId id="2147479645" r:id="rId32"/>
    <p:sldId id="2147479647" r:id="rId33"/>
    <p:sldId id="2147479646" r:id="rId34"/>
    <p:sldId id="2147479648" r:id="rId35"/>
    <p:sldId id="2147479649" r:id="rId36"/>
    <p:sldId id="2147479650" r:id="rId37"/>
    <p:sldId id="2147479658" r:id="rId38"/>
    <p:sldId id="2147479659" r:id="rId39"/>
    <p:sldId id="2147479657" r:id="rId40"/>
    <p:sldId id="2147479643" r:id="rId41"/>
  </p:sldIdLst>
  <p:sldSz cx="12192000" cy="6858000"/>
  <p:notesSz cx="9906000" cy="14335125"/>
  <p:embeddedFontLst>
    <p:embeddedFont>
      <p:font typeface="Avenir Next LT Pro" panose="020B0504020202020204" pitchFamily="34" charset="0"/>
      <p:regular r:id="rId43"/>
      <p:bold r:id="rId44"/>
      <p:italic r:id="rId45"/>
      <p:boldItalic r:id="rId46"/>
    </p:embeddedFont>
    <p:embeddedFont>
      <p:font typeface="Calibri" panose="020F0502020204030204" pitchFamily="34" charset="0"/>
      <p:regular r:id="rId47"/>
      <p:bold r:id="rId48"/>
      <p:italic r:id="rId49"/>
      <p:boldItalic r:id="rId50"/>
    </p:embeddedFont>
    <p:embeddedFont>
      <p:font typeface="Georgia" panose="02040502050405020303" pitchFamily="18" charset="0"/>
      <p:regular r:id="rId51"/>
      <p:bold r:id="rId52"/>
      <p:italic r:id="rId53"/>
      <p:boldItalic r:id="rId54"/>
    </p:embeddedFont>
    <p:embeddedFont>
      <p:font typeface="Gill Sans MT" panose="020B0502020104020203" pitchFamily="34" charset="0"/>
      <p:regular r:id="rId55"/>
      <p:bold r:id="rId56"/>
      <p:italic r:id="rId57"/>
      <p:boldItalic r:id="rId58"/>
    </p:embeddedFont>
    <p:embeddedFont>
      <p:font typeface="Montserrat" panose="00000500000000000000" pitchFamily="2" charset="0"/>
      <p:regular r:id="rId59"/>
      <p:bold r:id="rId60"/>
      <p:italic r:id="rId61"/>
      <p:boldItalic r:id="rId62"/>
    </p:embeddedFont>
    <p:embeddedFont>
      <p:font typeface="Playfair Display" panose="00000500000000000000" pitchFamily="2" charset="0"/>
      <p:regular r:id="rId63"/>
      <p:bold r:id="rId64"/>
      <p:italic r:id="rId65"/>
      <p:boldItalic r:id="rId66"/>
    </p:embeddedFont>
    <p:embeddedFont>
      <p:font typeface="Tahoma" panose="020B0604030504040204" pitchFamily="34" charset="0"/>
      <p:regular r:id="rId67"/>
      <p:bold r:id="rId68"/>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FBEC13"/>
    <a:srgbClr val="F79FCF"/>
    <a:srgbClr val="FDE9F3"/>
    <a:srgbClr val="C3FFE2"/>
    <a:srgbClr val="FFB061"/>
    <a:srgbClr val="FFFFFF"/>
    <a:srgbClr val="EDE8E3"/>
    <a:srgbClr val="A27F4A"/>
    <a:srgbClr val="DAA4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7259" autoAdjust="0"/>
  </p:normalViewPr>
  <p:slideViewPr>
    <p:cSldViewPr snapToGrid="0">
      <p:cViewPr varScale="1">
        <p:scale>
          <a:sx n="92" d="100"/>
          <a:sy n="92" d="100"/>
        </p:scale>
        <p:origin x="216"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notesMaster" Target="notesMasters/notesMaster1.xml"/><Relationship Id="rId47" Type="http://schemas.openxmlformats.org/officeDocument/2006/relationships/font" Target="fonts/font5.fntdata"/><Relationship Id="rId63" Type="http://schemas.openxmlformats.org/officeDocument/2006/relationships/font" Target="fonts/font21.fntdata"/><Relationship Id="rId68" Type="http://schemas.openxmlformats.org/officeDocument/2006/relationships/font" Target="fonts/font26.fnt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font" Target="fonts/font16.fntdata"/><Relationship Id="rId66" Type="http://schemas.openxmlformats.org/officeDocument/2006/relationships/font" Target="fonts/font24.fntdata"/><Relationship Id="rId5" Type="http://schemas.openxmlformats.org/officeDocument/2006/relationships/slide" Target="slides/slide4.xml"/><Relationship Id="rId61" Type="http://schemas.openxmlformats.org/officeDocument/2006/relationships/font" Target="fonts/font1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64" Type="http://schemas.openxmlformats.org/officeDocument/2006/relationships/font" Target="fonts/font22.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9.fntdata"/><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4.fntdata"/><Relationship Id="rId59" Type="http://schemas.openxmlformats.org/officeDocument/2006/relationships/font" Target="fonts/font17.fntdata"/><Relationship Id="rId67" Type="http://schemas.openxmlformats.org/officeDocument/2006/relationships/font" Target="fonts/font2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2.fntdata"/><Relationship Id="rId62" Type="http://schemas.openxmlformats.org/officeDocument/2006/relationships/font" Target="fonts/font20.fntdata"/><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7.fntdata"/><Relationship Id="rId57" Type="http://schemas.openxmlformats.org/officeDocument/2006/relationships/font" Target="fonts/font1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font" Target="fonts/font18.fntdata"/><Relationship Id="rId65" Type="http://schemas.openxmlformats.org/officeDocument/2006/relationships/font" Target="fonts/font2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8.fntdata"/><Relationship Id="rId55" Type="http://schemas.openxmlformats.org/officeDocument/2006/relationships/font" Target="fonts/font13.fntdata"/></Relationships>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F8BF00-19DF-4C7F-999D-A040C253A16B}" type="doc">
      <dgm:prSet loTypeId="urn:microsoft.com/office/officeart/2005/8/layout/process1" loCatId="process" qsTypeId="urn:microsoft.com/office/officeart/2005/8/quickstyle/simple1" qsCatId="simple" csTypeId="urn:microsoft.com/office/officeart/2005/8/colors/accent3_4" csCatId="accent3" phldr="1"/>
      <dgm:spPr/>
    </dgm:pt>
    <dgm:pt modelId="{29372EE4-E7F3-4302-87AE-6071F15497E9}">
      <dgm:prSet phldrT="[Texte]"/>
      <dgm:spPr>
        <a:solidFill>
          <a:schemeClr val="tx1">
            <a:lumMod val="50000"/>
            <a:lumOff val="50000"/>
          </a:schemeClr>
        </a:solidFill>
      </dgm:spPr>
      <dgm:t>
        <a:bodyPr/>
        <a:lstStyle/>
        <a:p>
          <a:pPr>
            <a:buClrTx/>
            <a:buSzTx/>
            <a:buFontTx/>
            <a:buChar char="-"/>
          </a:pPr>
          <a:r>
            <a:rPr kumimoji="0" lang="fr-FR" b="0" i="0" u="none" strike="noStrike" cap="none" spc="0" normalizeH="0" baseline="0" noProof="0" dirty="0">
              <a:ln/>
              <a:effectLst/>
              <a:uLnTx/>
              <a:uFillTx/>
              <a:latin typeface="Tahoma" panose="020B0604030504040204" pitchFamily="34" charset="0"/>
              <a:ea typeface="Tahoma" panose="020B0604030504040204" pitchFamily="34" charset="0"/>
              <a:cs typeface="Tahoma" panose="020B0604030504040204" pitchFamily="34" charset="0"/>
            </a:rPr>
            <a:t>Le prix d’une cuisine est difficile à évaluer à sa juste valeur</a:t>
          </a:r>
          <a:endParaRPr lang="fr-FR" dirty="0">
            <a:latin typeface="Tahoma" panose="020B0604030504040204" pitchFamily="34" charset="0"/>
            <a:ea typeface="Tahoma" panose="020B0604030504040204" pitchFamily="34" charset="0"/>
            <a:cs typeface="Tahoma" panose="020B0604030504040204" pitchFamily="34" charset="0"/>
          </a:endParaRPr>
        </a:p>
      </dgm:t>
    </dgm:pt>
    <dgm:pt modelId="{820AC21E-B38F-43E1-B884-783BABDB03F1}" type="parTrans" cxnId="{744BF592-EC8F-436C-9DA7-77774FCB14C5}">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2674AA7F-E755-4AA0-AE70-FF29BE9BC0EF}" type="sibTrans" cxnId="{744BF592-EC8F-436C-9DA7-77774FCB14C5}">
      <dgm:prSet/>
      <dgm:spPr>
        <a:solidFill>
          <a:schemeClr val="tx1">
            <a:lumMod val="50000"/>
            <a:lumOff val="50000"/>
          </a:schemeClr>
        </a:solidFill>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4B496E53-DFE1-4744-85CB-0620F4C759F7}">
      <dgm:prSet phldrT="[Texte]"/>
      <dgm:spPr>
        <a:solidFill>
          <a:schemeClr val="tx1">
            <a:lumMod val="50000"/>
            <a:lumOff val="50000"/>
          </a:schemeClr>
        </a:solidFill>
      </dgm:spPr>
      <dgm:t>
        <a:bodyPr/>
        <a:lstStyle/>
        <a:p>
          <a:pPr>
            <a:buClrTx/>
            <a:buSzTx/>
            <a:buFontTx/>
            <a:buChar char="-"/>
          </a:pPr>
          <a:r>
            <a:rPr kumimoji="0" lang="fr-FR" b="0" i="0" u="none" strike="noStrike" cap="none" spc="0" normalizeH="0" baseline="0" noProof="0">
              <a:ln/>
              <a:effectLst/>
              <a:uLnTx/>
              <a:uFillTx/>
              <a:latin typeface="Tahoma" panose="020B0604030504040204" pitchFamily="34" charset="0"/>
              <a:ea typeface="Tahoma" panose="020B0604030504040204" pitchFamily="34" charset="0"/>
              <a:cs typeface="Tahoma" panose="020B0604030504040204" pitchFamily="34" charset="0"/>
            </a:rPr>
            <a:t>La réalisation du devis manque de transparence et induit le sentiment de ne pas pouvoir maîtriser son budget </a:t>
          </a:r>
          <a:endParaRPr lang="fr-FR" dirty="0">
            <a:latin typeface="Tahoma" panose="020B0604030504040204" pitchFamily="34" charset="0"/>
            <a:ea typeface="Tahoma" panose="020B0604030504040204" pitchFamily="34" charset="0"/>
            <a:cs typeface="Tahoma" panose="020B0604030504040204" pitchFamily="34" charset="0"/>
          </a:endParaRPr>
        </a:p>
      </dgm:t>
    </dgm:pt>
    <dgm:pt modelId="{8402C7D4-4C4B-41D8-BC5E-9DC1E1FE74A5}" type="parTrans" cxnId="{0A235FDE-1109-4140-A7D7-3C8A431F52E4}">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4B296F5C-5136-4BBC-B027-0EAD60D5E622}" type="sibTrans" cxnId="{0A235FDE-1109-4140-A7D7-3C8A431F52E4}">
      <dgm:prSet/>
      <dgm:spPr>
        <a:solidFill>
          <a:schemeClr val="tx1">
            <a:lumMod val="50000"/>
            <a:lumOff val="50000"/>
          </a:schemeClr>
        </a:solidFill>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4F62E517-1D24-446B-9F77-7312CDCB8B5B}">
      <dgm:prSet phldrT="[Texte]"/>
      <dgm:spPr>
        <a:solidFill>
          <a:schemeClr val="tx1">
            <a:lumMod val="50000"/>
            <a:lumOff val="50000"/>
          </a:schemeClr>
        </a:solidFill>
      </dgm:spPr>
      <dgm:t>
        <a:bodyPr/>
        <a:lstStyle/>
        <a:p>
          <a:pPr>
            <a:buClrTx/>
            <a:buSzTx/>
            <a:buFontTx/>
            <a:buChar char="-"/>
          </a:pPr>
          <a:r>
            <a:rPr kumimoji="0" lang="fr-FR" b="0" i="0" u="none" strike="noStrike" cap="none" spc="0" normalizeH="0" baseline="0" noProof="0">
              <a:ln/>
              <a:effectLst/>
              <a:uLnTx/>
              <a:uFillTx/>
              <a:latin typeface="Tahoma" panose="020B0604030504040204" pitchFamily="34" charset="0"/>
              <a:ea typeface="Tahoma" panose="020B0604030504040204" pitchFamily="34" charset="0"/>
              <a:cs typeface="Tahoma" panose="020B0604030504040204" pitchFamily="34" charset="0"/>
            </a:rPr>
            <a:t>Un prix souvent négocié avec des variations subites et radicales </a:t>
          </a:r>
          <a:endParaRPr lang="fr-FR" dirty="0">
            <a:latin typeface="Tahoma" panose="020B0604030504040204" pitchFamily="34" charset="0"/>
            <a:ea typeface="Tahoma" panose="020B0604030504040204" pitchFamily="34" charset="0"/>
            <a:cs typeface="Tahoma" panose="020B0604030504040204" pitchFamily="34" charset="0"/>
          </a:endParaRPr>
        </a:p>
      </dgm:t>
    </dgm:pt>
    <dgm:pt modelId="{6627806E-A536-4EB1-8365-7C30910A1739}" type="parTrans" cxnId="{4779ABDB-6394-40C2-BAA1-47E1FE6F9684}">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159332E7-A86B-4BE8-AB36-092FFA24AC31}" type="sibTrans" cxnId="{4779ABDB-6394-40C2-BAA1-47E1FE6F9684}">
      <dgm:prSet/>
      <dgm:spPr>
        <a:solidFill>
          <a:schemeClr val="tx1">
            <a:lumMod val="50000"/>
            <a:lumOff val="50000"/>
          </a:schemeClr>
        </a:solidFill>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681E362B-3CD5-4F08-9DCB-CA5E66770C08}">
      <dgm:prSet phldrT="[Texte]"/>
      <dgm:spPr>
        <a:solidFill>
          <a:schemeClr val="tx1">
            <a:lumMod val="50000"/>
            <a:lumOff val="50000"/>
          </a:schemeClr>
        </a:solidFill>
      </dgm:spPr>
      <dgm:t>
        <a:bodyPr/>
        <a:lstStyle/>
        <a:p>
          <a:pPr>
            <a:buClrTx/>
            <a:buSzTx/>
            <a:buFontTx/>
            <a:buChar char="-"/>
          </a:pPr>
          <a:r>
            <a:rPr kumimoji="0" lang="fr-FR" b="0" i="0" u="none" strike="noStrike" cap="none" spc="0" normalizeH="0" baseline="0" noProof="0" dirty="0">
              <a:ln/>
              <a:effectLst/>
              <a:uLnTx/>
              <a:uFillTx/>
              <a:latin typeface="Tahoma" panose="020B0604030504040204" pitchFamily="34" charset="0"/>
              <a:ea typeface="Tahoma" panose="020B0604030504040204" pitchFamily="34" charset="0"/>
              <a:cs typeface="Tahoma" panose="020B0604030504040204" pitchFamily="34" charset="0"/>
            </a:rPr>
            <a:t>Une image négative du cuisiniste « charlatan » qui applique des techniques de ventes agressives et cherche à augmenter les prix </a:t>
          </a:r>
          <a:endParaRPr lang="fr-FR" dirty="0">
            <a:latin typeface="Tahoma" panose="020B0604030504040204" pitchFamily="34" charset="0"/>
            <a:ea typeface="Tahoma" panose="020B0604030504040204" pitchFamily="34" charset="0"/>
            <a:cs typeface="Tahoma" panose="020B0604030504040204" pitchFamily="34" charset="0"/>
          </a:endParaRPr>
        </a:p>
      </dgm:t>
    </dgm:pt>
    <dgm:pt modelId="{F2BE5B81-46C8-4E14-AD57-E2DE5115BBF5}" type="parTrans" cxnId="{AB9CA908-3EC6-4A81-BC34-F0EB13A14ACA}">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FDEC789A-01D3-4AAA-9FF1-F4B9EA4CA7DD}" type="sibTrans" cxnId="{AB9CA908-3EC6-4A81-BC34-F0EB13A14ACA}">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C9B12ED1-CF14-4C70-99F8-CF06B6C300FB}">
      <dgm:prSet phldrT="[Texte]"/>
      <dgm:spPr>
        <a:solidFill>
          <a:schemeClr val="tx1">
            <a:lumMod val="50000"/>
            <a:lumOff val="50000"/>
          </a:schemeClr>
        </a:solidFill>
      </dgm:spPr>
      <dgm:t>
        <a:bodyPr/>
        <a:lstStyle/>
        <a:p>
          <a:pPr>
            <a:buClrTx/>
            <a:buSzTx/>
            <a:buFontTx/>
            <a:buChar char="-"/>
          </a:pPr>
          <a:r>
            <a:rPr lang="fr-FR" dirty="0">
              <a:latin typeface="Tahoma" panose="020B0604030504040204" pitchFamily="34" charset="0"/>
              <a:ea typeface="Tahoma" panose="020B0604030504040204" pitchFamily="34" charset="0"/>
              <a:cs typeface="Tahoma" panose="020B0604030504040204" pitchFamily="34" charset="0"/>
            </a:rPr>
            <a:t>Difficultés à se projeter sur les spécificités de sa cuisine </a:t>
          </a:r>
        </a:p>
      </dgm:t>
    </dgm:pt>
    <dgm:pt modelId="{A33310C0-4B05-4625-8116-8AFE9171334A}" type="parTrans" cxnId="{F62F7AB4-762D-40EF-BE57-757B1BEB68AB}">
      <dgm:prSet/>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C79DEF01-E586-4AFA-8878-E8A7BDF5D9B6}" type="sibTrans" cxnId="{F62F7AB4-762D-40EF-BE57-757B1BEB68AB}">
      <dgm:prSet/>
      <dgm:spPr>
        <a:solidFill>
          <a:schemeClr val="tx1">
            <a:lumMod val="50000"/>
            <a:lumOff val="50000"/>
          </a:schemeClr>
        </a:solidFill>
      </dgm:spPr>
      <dgm:t>
        <a:bodyPr/>
        <a:lstStyle/>
        <a:p>
          <a:endParaRPr lang="fr-FR">
            <a:latin typeface="Tahoma" panose="020B0604030504040204" pitchFamily="34" charset="0"/>
            <a:ea typeface="Tahoma" panose="020B0604030504040204" pitchFamily="34" charset="0"/>
            <a:cs typeface="Tahoma" panose="020B0604030504040204" pitchFamily="34" charset="0"/>
          </a:endParaRPr>
        </a:p>
      </dgm:t>
    </dgm:pt>
    <dgm:pt modelId="{57F0A4E9-D1DD-417F-A577-5872FFE4B17D}" type="pres">
      <dgm:prSet presAssocID="{CFF8BF00-19DF-4C7F-999D-A040C253A16B}" presName="Name0" presStyleCnt="0">
        <dgm:presLayoutVars>
          <dgm:dir/>
          <dgm:resizeHandles val="exact"/>
        </dgm:presLayoutVars>
      </dgm:prSet>
      <dgm:spPr/>
    </dgm:pt>
    <dgm:pt modelId="{24804934-5FBE-4B95-9470-7193A2D5F7E5}" type="pres">
      <dgm:prSet presAssocID="{C9B12ED1-CF14-4C70-99F8-CF06B6C300FB}" presName="node" presStyleLbl="node1" presStyleIdx="0" presStyleCnt="5">
        <dgm:presLayoutVars>
          <dgm:bulletEnabled val="1"/>
        </dgm:presLayoutVars>
      </dgm:prSet>
      <dgm:spPr/>
    </dgm:pt>
    <dgm:pt modelId="{CA374588-2D0F-4F40-B087-1CC961A6303E}" type="pres">
      <dgm:prSet presAssocID="{C79DEF01-E586-4AFA-8878-E8A7BDF5D9B6}" presName="sibTrans" presStyleLbl="sibTrans2D1" presStyleIdx="0" presStyleCnt="4"/>
      <dgm:spPr/>
    </dgm:pt>
    <dgm:pt modelId="{DA175555-00EC-4B89-9851-E07AE9178E29}" type="pres">
      <dgm:prSet presAssocID="{C79DEF01-E586-4AFA-8878-E8A7BDF5D9B6}" presName="connectorText" presStyleLbl="sibTrans2D1" presStyleIdx="0" presStyleCnt="4"/>
      <dgm:spPr/>
    </dgm:pt>
    <dgm:pt modelId="{38195B04-8846-4629-8C63-74C0B2AD3104}" type="pres">
      <dgm:prSet presAssocID="{29372EE4-E7F3-4302-87AE-6071F15497E9}" presName="node" presStyleLbl="node1" presStyleIdx="1" presStyleCnt="5">
        <dgm:presLayoutVars>
          <dgm:bulletEnabled val="1"/>
        </dgm:presLayoutVars>
      </dgm:prSet>
      <dgm:spPr/>
    </dgm:pt>
    <dgm:pt modelId="{644D082E-3780-45A7-9868-F06DB07DDD92}" type="pres">
      <dgm:prSet presAssocID="{2674AA7F-E755-4AA0-AE70-FF29BE9BC0EF}" presName="sibTrans" presStyleLbl="sibTrans2D1" presStyleIdx="1" presStyleCnt="4"/>
      <dgm:spPr/>
    </dgm:pt>
    <dgm:pt modelId="{A01638F8-A0FC-4F35-996E-2DBB7421AE45}" type="pres">
      <dgm:prSet presAssocID="{2674AA7F-E755-4AA0-AE70-FF29BE9BC0EF}" presName="connectorText" presStyleLbl="sibTrans2D1" presStyleIdx="1" presStyleCnt="4"/>
      <dgm:spPr/>
    </dgm:pt>
    <dgm:pt modelId="{46A955F5-7DC8-437B-BBFE-873FE412358F}" type="pres">
      <dgm:prSet presAssocID="{4B496E53-DFE1-4744-85CB-0620F4C759F7}" presName="node" presStyleLbl="node1" presStyleIdx="2" presStyleCnt="5">
        <dgm:presLayoutVars>
          <dgm:bulletEnabled val="1"/>
        </dgm:presLayoutVars>
      </dgm:prSet>
      <dgm:spPr/>
    </dgm:pt>
    <dgm:pt modelId="{4A0BF514-F161-4CCE-BAA8-CD71468AEB6A}" type="pres">
      <dgm:prSet presAssocID="{4B296F5C-5136-4BBC-B027-0EAD60D5E622}" presName="sibTrans" presStyleLbl="sibTrans2D1" presStyleIdx="2" presStyleCnt="4"/>
      <dgm:spPr/>
    </dgm:pt>
    <dgm:pt modelId="{95A5AF35-84E4-4580-99E6-193176900BE0}" type="pres">
      <dgm:prSet presAssocID="{4B296F5C-5136-4BBC-B027-0EAD60D5E622}" presName="connectorText" presStyleLbl="sibTrans2D1" presStyleIdx="2" presStyleCnt="4"/>
      <dgm:spPr/>
    </dgm:pt>
    <dgm:pt modelId="{96846119-7CA1-4D3C-9878-76AEA88FC1A7}" type="pres">
      <dgm:prSet presAssocID="{4F62E517-1D24-446B-9F77-7312CDCB8B5B}" presName="node" presStyleLbl="node1" presStyleIdx="3" presStyleCnt="5">
        <dgm:presLayoutVars>
          <dgm:bulletEnabled val="1"/>
        </dgm:presLayoutVars>
      </dgm:prSet>
      <dgm:spPr/>
    </dgm:pt>
    <dgm:pt modelId="{D5EDC05B-AAD9-47CE-8612-69B74BCD8494}" type="pres">
      <dgm:prSet presAssocID="{159332E7-A86B-4BE8-AB36-092FFA24AC31}" presName="sibTrans" presStyleLbl="sibTrans2D1" presStyleIdx="3" presStyleCnt="4"/>
      <dgm:spPr/>
    </dgm:pt>
    <dgm:pt modelId="{98B44487-B162-4C54-B674-49D61817688F}" type="pres">
      <dgm:prSet presAssocID="{159332E7-A86B-4BE8-AB36-092FFA24AC31}" presName="connectorText" presStyleLbl="sibTrans2D1" presStyleIdx="3" presStyleCnt="4"/>
      <dgm:spPr/>
    </dgm:pt>
    <dgm:pt modelId="{483FEFC9-B6C3-446F-A00B-034309675461}" type="pres">
      <dgm:prSet presAssocID="{681E362B-3CD5-4F08-9DCB-CA5E66770C08}" presName="node" presStyleLbl="node1" presStyleIdx="4" presStyleCnt="5">
        <dgm:presLayoutVars>
          <dgm:bulletEnabled val="1"/>
        </dgm:presLayoutVars>
      </dgm:prSet>
      <dgm:spPr/>
    </dgm:pt>
  </dgm:ptLst>
  <dgm:cxnLst>
    <dgm:cxn modelId="{AB9CA908-3EC6-4A81-BC34-F0EB13A14ACA}" srcId="{CFF8BF00-19DF-4C7F-999D-A040C253A16B}" destId="{681E362B-3CD5-4F08-9DCB-CA5E66770C08}" srcOrd="4" destOrd="0" parTransId="{F2BE5B81-46C8-4E14-AD57-E2DE5115BBF5}" sibTransId="{FDEC789A-01D3-4AAA-9FF1-F4B9EA4CA7DD}"/>
    <dgm:cxn modelId="{98D0A91B-EE2C-48F0-B7A0-9F77C46D2C6F}" type="presOf" srcId="{C9B12ED1-CF14-4C70-99F8-CF06B6C300FB}" destId="{24804934-5FBE-4B95-9470-7193A2D5F7E5}" srcOrd="0" destOrd="0" presId="urn:microsoft.com/office/officeart/2005/8/layout/process1"/>
    <dgm:cxn modelId="{2A2CC13F-8180-4522-AC71-37FEECDB36DD}" type="presOf" srcId="{681E362B-3CD5-4F08-9DCB-CA5E66770C08}" destId="{483FEFC9-B6C3-446F-A00B-034309675461}" srcOrd="0" destOrd="0" presId="urn:microsoft.com/office/officeart/2005/8/layout/process1"/>
    <dgm:cxn modelId="{79D90F64-624B-46FD-B4AA-6FFFA99589B7}" type="presOf" srcId="{29372EE4-E7F3-4302-87AE-6071F15497E9}" destId="{38195B04-8846-4629-8C63-74C0B2AD3104}" srcOrd="0" destOrd="0" presId="urn:microsoft.com/office/officeart/2005/8/layout/process1"/>
    <dgm:cxn modelId="{92A4EF4B-4764-4C26-BBEC-F3D80F4148FD}" type="presOf" srcId="{4B496E53-DFE1-4744-85CB-0620F4C759F7}" destId="{46A955F5-7DC8-437B-BBFE-873FE412358F}" srcOrd="0" destOrd="0" presId="urn:microsoft.com/office/officeart/2005/8/layout/process1"/>
    <dgm:cxn modelId="{A9198A4C-68C2-4AE0-995E-07E5B9887036}" type="presOf" srcId="{CFF8BF00-19DF-4C7F-999D-A040C253A16B}" destId="{57F0A4E9-D1DD-417F-A577-5872FFE4B17D}" srcOrd="0" destOrd="0" presId="urn:microsoft.com/office/officeart/2005/8/layout/process1"/>
    <dgm:cxn modelId="{544F8971-1EB6-4BDE-8C4A-AB7F77627176}" type="presOf" srcId="{2674AA7F-E755-4AA0-AE70-FF29BE9BC0EF}" destId="{644D082E-3780-45A7-9868-F06DB07DDD92}" srcOrd="0" destOrd="0" presId="urn:microsoft.com/office/officeart/2005/8/layout/process1"/>
    <dgm:cxn modelId="{A5C51378-A105-4BE5-8FCC-B40ADE04749E}" type="presOf" srcId="{159332E7-A86B-4BE8-AB36-092FFA24AC31}" destId="{98B44487-B162-4C54-B674-49D61817688F}" srcOrd="1" destOrd="0" presId="urn:microsoft.com/office/officeart/2005/8/layout/process1"/>
    <dgm:cxn modelId="{4CE31859-98EC-4B2F-98A6-518927FD0DAA}" type="presOf" srcId="{159332E7-A86B-4BE8-AB36-092FFA24AC31}" destId="{D5EDC05B-AAD9-47CE-8612-69B74BCD8494}" srcOrd="0" destOrd="0" presId="urn:microsoft.com/office/officeart/2005/8/layout/process1"/>
    <dgm:cxn modelId="{744BF592-EC8F-436C-9DA7-77774FCB14C5}" srcId="{CFF8BF00-19DF-4C7F-999D-A040C253A16B}" destId="{29372EE4-E7F3-4302-87AE-6071F15497E9}" srcOrd="1" destOrd="0" parTransId="{820AC21E-B38F-43E1-B884-783BABDB03F1}" sibTransId="{2674AA7F-E755-4AA0-AE70-FF29BE9BC0EF}"/>
    <dgm:cxn modelId="{F87604A0-A721-4ED0-9A8F-EC7756097488}" type="presOf" srcId="{C79DEF01-E586-4AFA-8878-E8A7BDF5D9B6}" destId="{CA374588-2D0F-4F40-B087-1CC961A6303E}" srcOrd="0" destOrd="0" presId="urn:microsoft.com/office/officeart/2005/8/layout/process1"/>
    <dgm:cxn modelId="{F62F7AB4-762D-40EF-BE57-757B1BEB68AB}" srcId="{CFF8BF00-19DF-4C7F-999D-A040C253A16B}" destId="{C9B12ED1-CF14-4C70-99F8-CF06B6C300FB}" srcOrd="0" destOrd="0" parTransId="{A33310C0-4B05-4625-8116-8AFE9171334A}" sibTransId="{C79DEF01-E586-4AFA-8878-E8A7BDF5D9B6}"/>
    <dgm:cxn modelId="{371556B8-1CF4-4044-BD2C-C16267DFE594}" type="presOf" srcId="{4B296F5C-5136-4BBC-B027-0EAD60D5E622}" destId="{4A0BF514-F161-4CCE-BAA8-CD71468AEB6A}" srcOrd="0" destOrd="0" presId="urn:microsoft.com/office/officeart/2005/8/layout/process1"/>
    <dgm:cxn modelId="{E06F7AC9-8CFB-4C49-A0A9-F67ADB8C56B8}" type="presOf" srcId="{4B296F5C-5136-4BBC-B027-0EAD60D5E622}" destId="{95A5AF35-84E4-4580-99E6-193176900BE0}" srcOrd="1" destOrd="0" presId="urn:microsoft.com/office/officeart/2005/8/layout/process1"/>
    <dgm:cxn modelId="{4779ABDB-6394-40C2-BAA1-47E1FE6F9684}" srcId="{CFF8BF00-19DF-4C7F-999D-A040C253A16B}" destId="{4F62E517-1D24-446B-9F77-7312CDCB8B5B}" srcOrd="3" destOrd="0" parTransId="{6627806E-A536-4EB1-8365-7C30910A1739}" sibTransId="{159332E7-A86B-4BE8-AB36-092FFA24AC31}"/>
    <dgm:cxn modelId="{44B68EDC-DBD3-4E8A-9EB1-211F230B830E}" type="presOf" srcId="{C79DEF01-E586-4AFA-8878-E8A7BDF5D9B6}" destId="{DA175555-00EC-4B89-9851-E07AE9178E29}" srcOrd="1" destOrd="0" presId="urn:microsoft.com/office/officeart/2005/8/layout/process1"/>
    <dgm:cxn modelId="{0A235FDE-1109-4140-A7D7-3C8A431F52E4}" srcId="{CFF8BF00-19DF-4C7F-999D-A040C253A16B}" destId="{4B496E53-DFE1-4744-85CB-0620F4C759F7}" srcOrd="2" destOrd="0" parTransId="{8402C7D4-4C4B-41D8-BC5E-9DC1E1FE74A5}" sibTransId="{4B296F5C-5136-4BBC-B027-0EAD60D5E622}"/>
    <dgm:cxn modelId="{D6B1B2E6-23A1-4B21-8372-F2FE0C4EB01F}" type="presOf" srcId="{2674AA7F-E755-4AA0-AE70-FF29BE9BC0EF}" destId="{A01638F8-A0FC-4F35-996E-2DBB7421AE45}" srcOrd="1" destOrd="0" presId="urn:microsoft.com/office/officeart/2005/8/layout/process1"/>
    <dgm:cxn modelId="{689B79F6-53C9-49D8-8304-08B0D730C239}" type="presOf" srcId="{4F62E517-1D24-446B-9F77-7312CDCB8B5B}" destId="{96846119-7CA1-4D3C-9878-76AEA88FC1A7}" srcOrd="0" destOrd="0" presId="urn:microsoft.com/office/officeart/2005/8/layout/process1"/>
    <dgm:cxn modelId="{99D57CB3-B75F-43D1-BCC8-E37EB7D1C8D4}" type="presParOf" srcId="{57F0A4E9-D1DD-417F-A577-5872FFE4B17D}" destId="{24804934-5FBE-4B95-9470-7193A2D5F7E5}" srcOrd="0" destOrd="0" presId="urn:microsoft.com/office/officeart/2005/8/layout/process1"/>
    <dgm:cxn modelId="{43BB1E39-2F74-436F-8B12-64DA3E69A33B}" type="presParOf" srcId="{57F0A4E9-D1DD-417F-A577-5872FFE4B17D}" destId="{CA374588-2D0F-4F40-B087-1CC961A6303E}" srcOrd="1" destOrd="0" presId="urn:microsoft.com/office/officeart/2005/8/layout/process1"/>
    <dgm:cxn modelId="{55F9C97C-7A36-4175-AA66-4708DECBDC0C}" type="presParOf" srcId="{CA374588-2D0F-4F40-B087-1CC961A6303E}" destId="{DA175555-00EC-4B89-9851-E07AE9178E29}" srcOrd="0" destOrd="0" presId="urn:microsoft.com/office/officeart/2005/8/layout/process1"/>
    <dgm:cxn modelId="{60B069A8-CDFE-4F6B-8852-857F8828B666}" type="presParOf" srcId="{57F0A4E9-D1DD-417F-A577-5872FFE4B17D}" destId="{38195B04-8846-4629-8C63-74C0B2AD3104}" srcOrd="2" destOrd="0" presId="urn:microsoft.com/office/officeart/2005/8/layout/process1"/>
    <dgm:cxn modelId="{1844A0B1-FB3E-4FF3-AEBE-90BE9A2547F9}" type="presParOf" srcId="{57F0A4E9-D1DD-417F-A577-5872FFE4B17D}" destId="{644D082E-3780-45A7-9868-F06DB07DDD92}" srcOrd="3" destOrd="0" presId="urn:microsoft.com/office/officeart/2005/8/layout/process1"/>
    <dgm:cxn modelId="{F014375A-0A1F-43CF-9382-E895A8F47DE6}" type="presParOf" srcId="{644D082E-3780-45A7-9868-F06DB07DDD92}" destId="{A01638F8-A0FC-4F35-996E-2DBB7421AE45}" srcOrd="0" destOrd="0" presId="urn:microsoft.com/office/officeart/2005/8/layout/process1"/>
    <dgm:cxn modelId="{301F07BD-DCD4-4195-9771-2AAB6446D85C}" type="presParOf" srcId="{57F0A4E9-D1DD-417F-A577-5872FFE4B17D}" destId="{46A955F5-7DC8-437B-BBFE-873FE412358F}" srcOrd="4" destOrd="0" presId="urn:microsoft.com/office/officeart/2005/8/layout/process1"/>
    <dgm:cxn modelId="{C5C59C1A-D1BB-4134-A9DA-899E662CDDAC}" type="presParOf" srcId="{57F0A4E9-D1DD-417F-A577-5872FFE4B17D}" destId="{4A0BF514-F161-4CCE-BAA8-CD71468AEB6A}" srcOrd="5" destOrd="0" presId="urn:microsoft.com/office/officeart/2005/8/layout/process1"/>
    <dgm:cxn modelId="{BC920BBF-FBD7-4F86-AFF2-B3C08A526645}" type="presParOf" srcId="{4A0BF514-F161-4CCE-BAA8-CD71468AEB6A}" destId="{95A5AF35-84E4-4580-99E6-193176900BE0}" srcOrd="0" destOrd="0" presId="urn:microsoft.com/office/officeart/2005/8/layout/process1"/>
    <dgm:cxn modelId="{BB0E0B54-E724-4F6A-BD35-64EE7B50ACE8}" type="presParOf" srcId="{57F0A4E9-D1DD-417F-A577-5872FFE4B17D}" destId="{96846119-7CA1-4D3C-9878-76AEA88FC1A7}" srcOrd="6" destOrd="0" presId="urn:microsoft.com/office/officeart/2005/8/layout/process1"/>
    <dgm:cxn modelId="{08A1CFC2-EF7C-4EC0-A3B9-131A9C01249E}" type="presParOf" srcId="{57F0A4E9-D1DD-417F-A577-5872FFE4B17D}" destId="{D5EDC05B-AAD9-47CE-8612-69B74BCD8494}" srcOrd="7" destOrd="0" presId="urn:microsoft.com/office/officeart/2005/8/layout/process1"/>
    <dgm:cxn modelId="{F409AA41-65BB-4E58-90A0-F1BD418AB995}" type="presParOf" srcId="{D5EDC05B-AAD9-47CE-8612-69B74BCD8494}" destId="{98B44487-B162-4C54-B674-49D61817688F}" srcOrd="0" destOrd="0" presId="urn:microsoft.com/office/officeart/2005/8/layout/process1"/>
    <dgm:cxn modelId="{BB529095-7732-4FFF-A0A8-73741EA9EA92}" type="presParOf" srcId="{57F0A4E9-D1DD-417F-A577-5872FFE4B17D}" destId="{483FEFC9-B6C3-446F-A00B-034309675461}"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FAACAE7-6D08-4247-A87F-992CDDDCF998}"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fr-FR"/>
        </a:p>
      </dgm:t>
    </dgm:pt>
    <dgm:pt modelId="{59B7CE2D-1F65-4C04-96A4-37B99B2AA1B9}">
      <dgm:prSet phldrT="[Texte]" custT="1"/>
      <dgm:spPr/>
      <dgm:t>
        <a:bodyPr/>
        <a:lstStyle/>
        <a:p>
          <a:r>
            <a:rPr lang="fr-FR" sz="2000" dirty="0">
              <a:latin typeface="Gill Sans MT" panose="020B0502020104020203" pitchFamily="34" charset="0"/>
            </a:rPr>
            <a:t>DARTY </a:t>
          </a:r>
          <a:r>
            <a:rPr lang="fr-FR" sz="1200" dirty="0">
              <a:latin typeface="Gill Sans MT" panose="020B0502020104020203" pitchFamily="34" charset="0"/>
            </a:rPr>
            <a:t>CONCEPTEUR CUISINE </a:t>
          </a:r>
        </a:p>
      </dgm:t>
    </dgm:pt>
    <dgm:pt modelId="{0614F594-9219-48DD-9EBF-617C62502BA6}" type="parTrans" cxnId="{0ECA27D6-42F0-4B67-AB84-CD42D14CF3CA}">
      <dgm:prSet/>
      <dgm:spPr/>
      <dgm:t>
        <a:bodyPr/>
        <a:lstStyle/>
        <a:p>
          <a:endParaRPr lang="fr-FR" sz="1400">
            <a:latin typeface="Gill Sans MT" panose="020B0502020104020203" pitchFamily="34" charset="0"/>
          </a:endParaRPr>
        </a:p>
      </dgm:t>
    </dgm:pt>
    <dgm:pt modelId="{41CF78C5-594A-4860-9C23-D6920D4C78E6}" type="sibTrans" cxnId="{0ECA27D6-42F0-4B67-AB84-CD42D14CF3CA}">
      <dgm:prSet/>
      <dgm:spPr/>
      <dgm:t>
        <a:bodyPr/>
        <a:lstStyle/>
        <a:p>
          <a:endParaRPr lang="fr-FR" sz="1400">
            <a:latin typeface="Gill Sans MT" panose="020B0502020104020203" pitchFamily="34" charset="0"/>
          </a:endParaRPr>
        </a:p>
      </dgm:t>
    </dgm:pt>
    <dgm:pt modelId="{B1028C02-6B4E-44D8-9AC9-CE47D42E95AD}">
      <dgm:prSet phldrT="[Texte]" custT="1"/>
      <dgm:spPr/>
      <dgm:t>
        <a:bodyPr/>
        <a:lstStyle/>
        <a:p>
          <a:r>
            <a:rPr lang="fr-FR" sz="1600" dirty="0">
              <a:latin typeface="Gill Sans MT" panose="020B0502020104020203" pitchFamily="34" charset="0"/>
            </a:rPr>
            <a:t>Darty a une image d’accessibilité vs les concurrents spécialistes</a:t>
          </a:r>
        </a:p>
      </dgm:t>
    </dgm:pt>
    <dgm:pt modelId="{D742F5B9-47D9-426A-AC14-6B0D375221C7}" type="parTrans" cxnId="{B6B8EFB4-5920-47F1-90CF-EEAD478739CA}">
      <dgm:prSet/>
      <dgm:spPr/>
      <dgm:t>
        <a:bodyPr/>
        <a:lstStyle/>
        <a:p>
          <a:endParaRPr lang="fr-FR" sz="1400">
            <a:latin typeface="Gill Sans MT" panose="020B0502020104020203" pitchFamily="34" charset="0"/>
          </a:endParaRPr>
        </a:p>
      </dgm:t>
    </dgm:pt>
    <dgm:pt modelId="{CB0B4C7A-08EE-49FD-A9DC-374F39059913}" type="sibTrans" cxnId="{B6B8EFB4-5920-47F1-90CF-EEAD478739CA}">
      <dgm:prSet/>
      <dgm:spPr/>
      <dgm:t>
        <a:bodyPr/>
        <a:lstStyle/>
        <a:p>
          <a:endParaRPr lang="fr-FR" sz="1400">
            <a:latin typeface="Gill Sans MT" panose="020B0502020104020203" pitchFamily="34" charset="0"/>
          </a:endParaRPr>
        </a:p>
      </dgm:t>
    </dgm:pt>
    <dgm:pt modelId="{049F7154-6119-479C-A974-E94CE498D46A}">
      <dgm:prSet phldrT="[Texte]" custT="1"/>
      <dgm:spPr/>
      <dgm:t>
        <a:bodyPr/>
        <a:lstStyle/>
        <a:p>
          <a:r>
            <a:rPr lang="fr-FR" sz="1600" dirty="0">
              <a:latin typeface="Gill Sans MT" panose="020B0502020104020203" pitchFamily="34" charset="0"/>
            </a:rPr>
            <a:t>Darty expert de l’électroménager : pourquoi pas sur la cuisine ? </a:t>
          </a:r>
        </a:p>
      </dgm:t>
    </dgm:pt>
    <dgm:pt modelId="{D58CA5C4-0794-4D93-A732-FDF4934016E8}" type="parTrans" cxnId="{6B12FC4F-F25E-41DF-B4FC-7D63FDE0C7F1}">
      <dgm:prSet/>
      <dgm:spPr/>
      <dgm:t>
        <a:bodyPr/>
        <a:lstStyle/>
        <a:p>
          <a:endParaRPr lang="fr-FR" sz="1400">
            <a:latin typeface="Gill Sans MT" panose="020B0502020104020203" pitchFamily="34" charset="0"/>
          </a:endParaRPr>
        </a:p>
      </dgm:t>
    </dgm:pt>
    <dgm:pt modelId="{7A06A7C0-D1B5-431D-BA25-1B1189F5DE4C}" type="sibTrans" cxnId="{6B12FC4F-F25E-41DF-B4FC-7D63FDE0C7F1}">
      <dgm:prSet/>
      <dgm:spPr/>
      <dgm:t>
        <a:bodyPr/>
        <a:lstStyle/>
        <a:p>
          <a:endParaRPr lang="fr-FR" sz="1400">
            <a:latin typeface="Gill Sans MT" panose="020B0502020104020203" pitchFamily="34" charset="0"/>
          </a:endParaRPr>
        </a:p>
      </dgm:t>
    </dgm:pt>
    <dgm:pt modelId="{89423EF2-0925-48D3-B2E0-9D5AB911CD95}">
      <dgm:prSet phldrT="[Texte]" custT="1"/>
      <dgm:spPr/>
      <dgm:t>
        <a:bodyPr/>
        <a:lstStyle/>
        <a:p>
          <a:r>
            <a:rPr lang="fr-FR" sz="1600" dirty="0">
              <a:latin typeface="Gill Sans MT" panose="020B0502020104020203" pitchFamily="34" charset="0"/>
            </a:rPr>
            <a:t>Offre cuisine de qualité au style moderne</a:t>
          </a:r>
        </a:p>
      </dgm:t>
    </dgm:pt>
    <dgm:pt modelId="{A593AD1D-66B8-4CBE-BF14-59735FE35633}" type="parTrans" cxnId="{BBAB7FD2-04A4-4569-A204-F3E894DA306C}">
      <dgm:prSet/>
      <dgm:spPr/>
      <dgm:t>
        <a:bodyPr/>
        <a:lstStyle/>
        <a:p>
          <a:endParaRPr lang="fr-FR" sz="1400">
            <a:latin typeface="Gill Sans MT" panose="020B0502020104020203" pitchFamily="34" charset="0"/>
          </a:endParaRPr>
        </a:p>
      </dgm:t>
    </dgm:pt>
    <dgm:pt modelId="{A3F6EC32-C482-418D-B955-A05B8ADF7F3B}" type="sibTrans" cxnId="{BBAB7FD2-04A4-4569-A204-F3E894DA306C}">
      <dgm:prSet/>
      <dgm:spPr/>
      <dgm:t>
        <a:bodyPr/>
        <a:lstStyle/>
        <a:p>
          <a:endParaRPr lang="fr-FR" sz="1400">
            <a:latin typeface="Gill Sans MT" panose="020B0502020104020203" pitchFamily="34" charset="0"/>
          </a:endParaRPr>
        </a:p>
      </dgm:t>
    </dgm:pt>
    <dgm:pt modelId="{E24E17D2-4D63-48AA-8ED1-BD26EAB7D8A9}">
      <dgm:prSet phldrT="[Texte]" custT="1"/>
      <dgm:spPr/>
      <dgm:t>
        <a:bodyPr/>
        <a:lstStyle/>
        <a:p>
          <a:r>
            <a:rPr lang="fr-FR" sz="1600" dirty="0">
              <a:latin typeface="Gill Sans MT" panose="020B0502020104020203" pitchFamily="34" charset="0"/>
            </a:rPr>
            <a:t>Qualité reconnu des services Darty  </a:t>
          </a:r>
        </a:p>
      </dgm:t>
    </dgm:pt>
    <dgm:pt modelId="{382DA502-722B-4723-98A9-D42EDCEF0A51}" type="parTrans" cxnId="{8255B449-F678-407B-A7EF-F941EE6E6439}">
      <dgm:prSet/>
      <dgm:spPr/>
      <dgm:t>
        <a:bodyPr/>
        <a:lstStyle/>
        <a:p>
          <a:endParaRPr lang="fr-FR" sz="1400">
            <a:latin typeface="Gill Sans MT" panose="020B0502020104020203" pitchFamily="34" charset="0"/>
          </a:endParaRPr>
        </a:p>
      </dgm:t>
    </dgm:pt>
    <dgm:pt modelId="{09135821-09BC-46CC-ABCE-46ECC866943D}" type="sibTrans" cxnId="{8255B449-F678-407B-A7EF-F941EE6E6439}">
      <dgm:prSet/>
      <dgm:spPr/>
      <dgm:t>
        <a:bodyPr/>
        <a:lstStyle/>
        <a:p>
          <a:endParaRPr lang="fr-FR" sz="1400">
            <a:latin typeface="Gill Sans MT" panose="020B0502020104020203" pitchFamily="34" charset="0"/>
          </a:endParaRPr>
        </a:p>
      </dgm:t>
    </dgm:pt>
    <dgm:pt modelId="{5E176CD9-C1FB-4329-B770-E9714DFE528C}" type="pres">
      <dgm:prSet presAssocID="{8FAACAE7-6D08-4247-A87F-992CDDDCF998}" presName="Name0" presStyleCnt="0">
        <dgm:presLayoutVars>
          <dgm:chMax val="1"/>
          <dgm:chPref val="1"/>
          <dgm:dir/>
          <dgm:animOne val="branch"/>
          <dgm:animLvl val="lvl"/>
        </dgm:presLayoutVars>
      </dgm:prSet>
      <dgm:spPr/>
    </dgm:pt>
    <dgm:pt modelId="{2A8E030D-91F7-4FCF-A9A7-05155060B4C5}" type="pres">
      <dgm:prSet presAssocID="{59B7CE2D-1F65-4C04-96A4-37B99B2AA1B9}" presName="singleCycle" presStyleCnt="0"/>
      <dgm:spPr/>
    </dgm:pt>
    <dgm:pt modelId="{C77FA2C0-415E-459B-8666-7A8F2192EEA1}" type="pres">
      <dgm:prSet presAssocID="{59B7CE2D-1F65-4C04-96A4-37B99B2AA1B9}" presName="singleCenter" presStyleLbl="node1" presStyleIdx="0" presStyleCnt="5">
        <dgm:presLayoutVars>
          <dgm:chMax val="7"/>
          <dgm:chPref val="7"/>
        </dgm:presLayoutVars>
      </dgm:prSet>
      <dgm:spPr/>
    </dgm:pt>
    <dgm:pt modelId="{43DBAA3C-D813-4D1A-A7E2-DFE49AC69A38}" type="pres">
      <dgm:prSet presAssocID="{D742F5B9-47D9-426A-AC14-6B0D375221C7}" presName="Name56" presStyleLbl="parChTrans1D2" presStyleIdx="0" presStyleCnt="4"/>
      <dgm:spPr/>
    </dgm:pt>
    <dgm:pt modelId="{C7E0743D-4169-418C-A9F8-2435719A06EB}" type="pres">
      <dgm:prSet presAssocID="{B1028C02-6B4E-44D8-9AC9-CE47D42E95AD}" presName="text0" presStyleLbl="node1" presStyleIdx="1" presStyleCnt="5" custScaleX="203975" custScaleY="127629">
        <dgm:presLayoutVars>
          <dgm:bulletEnabled val="1"/>
        </dgm:presLayoutVars>
      </dgm:prSet>
      <dgm:spPr/>
    </dgm:pt>
    <dgm:pt modelId="{AF33D7A9-27CE-4AD6-B32F-BBF233127683}" type="pres">
      <dgm:prSet presAssocID="{D58CA5C4-0794-4D93-A732-FDF4934016E8}" presName="Name56" presStyleLbl="parChTrans1D2" presStyleIdx="1" presStyleCnt="4"/>
      <dgm:spPr/>
    </dgm:pt>
    <dgm:pt modelId="{1CCAAEFC-3D8E-46F5-BB5D-D05B752E0E86}" type="pres">
      <dgm:prSet presAssocID="{049F7154-6119-479C-A974-E94CE498D46A}" presName="text0" presStyleLbl="node1" presStyleIdx="2" presStyleCnt="5" custScaleX="203975" custScaleY="127629">
        <dgm:presLayoutVars>
          <dgm:bulletEnabled val="1"/>
        </dgm:presLayoutVars>
      </dgm:prSet>
      <dgm:spPr/>
    </dgm:pt>
    <dgm:pt modelId="{EBED20F6-4ACD-4EEB-A9DC-5F61C4EF9CFF}" type="pres">
      <dgm:prSet presAssocID="{382DA502-722B-4723-98A9-D42EDCEF0A51}" presName="Name56" presStyleLbl="parChTrans1D2" presStyleIdx="2" presStyleCnt="4"/>
      <dgm:spPr/>
    </dgm:pt>
    <dgm:pt modelId="{2CD50BFD-1279-4764-BEE2-F230A17D8C9D}" type="pres">
      <dgm:prSet presAssocID="{E24E17D2-4D63-48AA-8ED1-BD26EAB7D8A9}" presName="text0" presStyleLbl="node1" presStyleIdx="3" presStyleCnt="5" custScaleX="203975" custScaleY="127629">
        <dgm:presLayoutVars>
          <dgm:bulletEnabled val="1"/>
        </dgm:presLayoutVars>
      </dgm:prSet>
      <dgm:spPr/>
    </dgm:pt>
    <dgm:pt modelId="{9A7A7E0A-C9A6-4133-A91C-849775E71BA4}" type="pres">
      <dgm:prSet presAssocID="{A593AD1D-66B8-4CBE-BF14-59735FE35633}" presName="Name56" presStyleLbl="parChTrans1D2" presStyleIdx="3" presStyleCnt="4"/>
      <dgm:spPr/>
    </dgm:pt>
    <dgm:pt modelId="{B9B4109E-65A2-49B4-8B03-83B6AE2A3DF1}" type="pres">
      <dgm:prSet presAssocID="{89423EF2-0925-48D3-B2E0-9D5AB911CD95}" presName="text0" presStyleLbl="node1" presStyleIdx="4" presStyleCnt="5" custScaleX="203975" custScaleY="127629">
        <dgm:presLayoutVars>
          <dgm:bulletEnabled val="1"/>
        </dgm:presLayoutVars>
      </dgm:prSet>
      <dgm:spPr/>
    </dgm:pt>
  </dgm:ptLst>
  <dgm:cxnLst>
    <dgm:cxn modelId="{32FE8F09-4CAD-4B59-B08E-0A793CEF4B1C}" type="presOf" srcId="{A593AD1D-66B8-4CBE-BF14-59735FE35633}" destId="{9A7A7E0A-C9A6-4133-A91C-849775E71BA4}" srcOrd="0" destOrd="0" presId="urn:microsoft.com/office/officeart/2008/layout/RadialCluster"/>
    <dgm:cxn modelId="{D7CBBE36-98BC-4339-B0AA-329C0CD570DA}" type="presOf" srcId="{049F7154-6119-479C-A974-E94CE498D46A}" destId="{1CCAAEFC-3D8E-46F5-BB5D-D05B752E0E86}" srcOrd="0" destOrd="0" presId="urn:microsoft.com/office/officeart/2008/layout/RadialCluster"/>
    <dgm:cxn modelId="{CED8F85C-9C07-4079-89E2-1C21061A3B61}" type="presOf" srcId="{382DA502-722B-4723-98A9-D42EDCEF0A51}" destId="{EBED20F6-4ACD-4EEB-A9DC-5F61C4EF9CFF}" srcOrd="0" destOrd="0" presId="urn:microsoft.com/office/officeart/2008/layout/RadialCluster"/>
    <dgm:cxn modelId="{8255B449-F678-407B-A7EF-F941EE6E6439}" srcId="{59B7CE2D-1F65-4C04-96A4-37B99B2AA1B9}" destId="{E24E17D2-4D63-48AA-8ED1-BD26EAB7D8A9}" srcOrd="2" destOrd="0" parTransId="{382DA502-722B-4723-98A9-D42EDCEF0A51}" sibTransId="{09135821-09BC-46CC-ABCE-46ECC866943D}"/>
    <dgm:cxn modelId="{B12F636C-DE0D-4DCB-B761-25B61C5E9306}" type="presOf" srcId="{B1028C02-6B4E-44D8-9AC9-CE47D42E95AD}" destId="{C7E0743D-4169-418C-A9F8-2435719A06EB}" srcOrd="0" destOrd="0" presId="urn:microsoft.com/office/officeart/2008/layout/RadialCluster"/>
    <dgm:cxn modelId="{6B12FC4F-F25E-41DF-B4FC-7D63FDE0C7F1}" srcId="{59B7CE2D-1F65-4C04-96A4-37B99B2AA1B9}" destId="{049F7154-6119-479C-A974-E94CE498D46A}" srcOrd="1" destOrd="0" parTransId="{D58CA5C4-0794-4D93-A732-FDF4934016E8}" sibTransId="{7A06A7C0-D1B5-431D-BA25-1B1189F5DE4C}"/>
    <dgm:cxn modelId="{6196E576-CE95-421F-BBF0-215D0CD69407}" type="presOf" srcId="{D58CA5C4-0794-4D93-A732-FDF4934016E8}" destId="{AF33D7A9-27CE-4AD6-B32F-BBF233127683}" srcOrd="0" destOrd="0" presId="urn:microsoft.com/office/officeart/2008/layout/RadialCluster"/>
    <dgm:cxn modelId="{BD81BC7C-6333-4AE7-B88B-9621CAB58061}" type="presOf" srcId="{E24E17D2-4D63-48AA-8ED1-BD26EAB7D8A9}" destId="{2CD50BFD-1279-4764-BEE2-F230A17D8C9D}" srcOrd="0" destOrd="0" presId="urn:microsoft.com/office/officeart/2008/layout/RadialCluster"/>
    <dgm:cxn modelId="{8557319A-69E1-4D1F-8BBD-884F14ABC69E}" type="presOf" srcId="{D742F5B9-47D9-426A-AC14-6B0D375221C7}" destId="{43DBAA3C-D813-4D1A-A7E2-DFE49AC69A38}" srcOrd="0" destOrd="0" presId="urn:microsoft.com/office/officeart/2008/layout/RadialCluster"/>
    <dgm:cxn modelId="{1E9D65B2-263D-4E2A-8B11-C9C721714FC1}" type="presOf" srcId="{59B7CE2D-1F65-4C04-96A4-37B99B2AA1B9}" destId="{C77FA2C0-415E-459B-8666-7A8F2192EEA1}" srcOrd="0" destOrd="0" presId="urn:microsoft.com/office/officeart/2008/layout/RadialCluster"/>
    <dgm:cxn modelId="{B6B8EFB4-5920-47F1-90CF-EEAD478739CA}" srcId="{59B7CE2D-1F65-4C04-96A4-37B99B2AA1B9}" destId="{B1028C02-6B4E-44D8-9AC9-CE47D42E95AD}" srcOrd="0" destOrd="0" parTransId="{D742F5B9-47D9-426A-AC14-6B0D375221C7}" sibTransId="{CB0B4C7A-08EE-49FD-A9DC-374F39059913}"/>
    <dgm:cxn modelId="{B12AC5C3-B499-41D7-B30C-1DF56619FE5B}" type="presOf" srcId="{8FAACAE7-6D08-4247-A87F-992CDDDCF998}" destId="{5E176CD9-C1FB-4329-B770-E9714DFE528C}" srcOrd="0" destOrd="0" presId="urn:microsoft.com/office/officeart/2008/layout/RadialCluster"/>
    <dgm:cxn modelId="{BBAB7FD2-04A4-4569-A204-F3E894DA306C}" srcId="{59B7CE2D-1F65-4C04-96A4-37B99B2AA1B9}" destId="{89423EF2-0925-48D3-B2E0-9D5AB911CD95}" srcOrd="3" destOrd="0" parTransId="{A593AD1D-66B8-4CBE-BF14-59735FE35633}" sibTransId="{A3F6EC32-C482-418D-B955-A05B8ADF7F3B}"/>
    <dgm:cxn modelId="{0ECA27D6-42F0-4B67-AB84-CD42D14CF3CA}" srcId="{8FAACAE7-6D08-4247-A87F-992CDDDCF998}" destId="{59B7CE2D-1F65-4C04-96A4-37B99B2AA1B9}" srcOrd="0" destOrd="0" parTransId="{0614F594-9219-48DD-9EBF-617C62502BA6}" sibTransId="{41CF78C5-594A-4860-9C23-D6920D4C78E6}"/>
    <dgm:cxn modelId="{8A5F29F9-3CAC-46E1-AB33-6968051D8ED3}" type="presOf" srcId="{89423EF2-0925-48D3-B2E0-9D5AB911CD95}" destId="{B9B4109E-65A2-49B4-8B03-83B6AE2A3DF1}" srcOrd="0" destOrd="0" presId="urn:microsoft.com/office/officeart/2008/layout/RadialCluster"/>
    <dgm:cxn modelId="{62A7E88D-8025-46E4-9020-EE2F628762AC}" type="presParOf" srcId="{5E176CD9-C1FB-4329-B770-E9714DFE528C}" destId="{2A8E030D-91F7-4FCF-A9A7-05155060B4C5}" srcOrd="0" destOrd="0" presId="urn:microsoft.com/office/officeart/2008/layout/RadialCluster"/>
    <dgm:cxn modelId="{9E55F19C-B4EB-46EB-9231-ED61F9410F61}" type="presParOf" srcId="{2A8E030D-91F7-4FCF-A9A7-05155060B4C5}" destId="{C77FA2C0-415E-459B-8666-7A8F2192EEA1}" srcOrd="0" destOrd="0" presId="urn:microsoft.com/office/officeart/2008/layout/RadialCluster"/>
    <dgm:cxn modelId="{5AFD8676-D6E1-48C8-960D-9C72D648896E}" type="presParOf" srcId="{2A8E030D-91F7-4FCF-A9A7-05155060B4C5}" destId="{43DBAA3C-D813-4D1A-A7E2-DFE49AC69A38}" srcOrd="1" destOrd="0" presId="urn:microsoft.com/office/officeart/2008/layout/RadialCluster"/>
    <dgm:cxn modelId="{FC7FD930-511A-4E58-97D8-5EB7D05C5649}" type="presParOf" srcId="{2A8E030D-91F7-4FCF-A9A7-05155060B4C5}" destId="{C7E0743D-4169-418C-A9F8-2435719A06EB}" srcOrd="2" destOrd="0" presId="urn:microsoft.com/office/officeart/2008/layout/RadialCluster"/>
    <dgm:cxn modelId="{78B9B05A-BECE-41C7-8347-8BBC8A431EE3}" type="presParOf" srcId="{2A8E030D-91F7-4FCF-A9A7-05155060B4C5}" destId="{AF33D7A9-27CE-4AD6-B32F-BBF233127683}" srcOrd="3" destOrd="0" presId="urn:microsoft.com/office/officeart/2008/layout/RadialCluster"/>
    <dgm:cxn modelId="{0A70DA10-3B13-474A-9D67-C695FD26C20E}" type="presParOf" srcId="{2A8E030D-91F7-4FCF-A9A7-05155060B4C5}" destId="{1CCAAEFC-3D8E-46F5-BB5D-D05B752E0E86}" srcOrd="4" destOrd="0" presId="urn:microsoft.com/office/officeart/2008/layout/RadialCluster"/>
    <dgm:cxn modelId="{6A35AE6C-B593-4063-A66A-D156C9C65E3B}" type="presParOf" srcId="{2A8E030D-91F7-4FCF-A9A7-05155060B4C5}" destId="{EBED20F6-4ACD-4EEB-A9DC-5F61C4EF9CFF}" srcOrd="5" destOrd="0" presId="urn:microsoft.com/office/officeart/2008/layout/RadialCluster"/>
    <dgm:cxn modelId="{AD64BC73-D9B2-40FB-A90E-4F26DAAA14DC}" type="presParOf" srcId="{2A8E030D-91F7-4FCF-A9A7-05155060B4C5}" destId="{2CD50BFD-1279-4764-BEE2-F230A17D8C9D}" srcOrd="6" destOrd="0" presId="urn:microsoft.com/office/officeart/2008/layout/RadialCluster"/>
    <dgm:cxn modelId="{B32D63E0-2C7E-4761-B0F8-C130D55776D3}" type="presParOf" srcId="{2A8E030D-91F7-4FCF-A9A7-05155060B4C5}" destId="{9A7A7E0A-C9A6-4133-A91C-849775E71BA4}" srcOrd="7" destOrd="0" presId="urn:microsoft.com/office/officeart/2008/layout/RadialCluster"/>
    <dgm:cxn modelId="{9852877D-60AF-4EA3-B5BE-88634AED1537}" type="presParOf" srcId="{2A8E030D-91F7-4FCF-A9A7-05155060B4C5}" destId="{B9B4109E-65A2-49B4-8B03-83B6AE2A3DF1}" srcOrd="8"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804934-5FBE-4B95-9470-7193A2D5F7E5}">
      <dsp:nvSpPr>
        <dsp:cNvPr id="0" name=""/>
        <dsp:cNvSpPr/>
      </dsp:nvSpPr>
      <dsp:spPr>
        <a:xfrm>
          <a:off x="4406" y="1794135"/>
          <a:ext cx="1365926" cy="1830395"/>
        </a:xfrm>
        <a:prstGeom prst="roundRect">
          <a:avLst>
            <a:gd name="adj" fmla="val 10000"/>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ClrTx/>
            <a:buSzTx/>
            <a:buFontTx/>
            <a:buNone/>
          </a:pPr>
          <a:r>
            <a:rPr lang="fr-FR" sz="1200" kern="1200" dirty="0">
              <a:latin typeface="Tahoma" panose="020B0604030504040204" pitchFamily="34" charset="0"/>
              <a:ea typeface="Tahoma" panose="020B0604030504040204" pitchFamily="34" charset="0"/>
              <a:cs typeface="Tahoma" panose="020B0604030504040204" pitchFamily="34" charset="0"/>
            </a:rPr>
            <a:t>Difficultés à se projeter sur les spécificités de sa cuisine </a:t>
          </a:r>
        </a:p>
      </dsp:txBody>
      <dsp:txXfrm>
        <a:off x="44413" y="1834142"/>
        <a:ext cx="1285912" cy="1750381"/>
      </dsp:txXfrm>
    </dsp:sp>
    <dsp:sp modelId="{CA374588-2D0F-4F40-B087-1CC961A6303E}">
      <dsp:nvSpPr>
        <dsp:cNvPr id="0" name=""/>
        <dsp:cNvSpPr/>
      </dsp:nvSpPr>
      <dsp:spPr>
        <a:xfrm>
          <a:off x="1506925" y="2539958"/>
          <a:ext cx="289576" cy="338749"/>
        </a:xfrm>
        <a:prstGeom prst="rightArrow">
          <a:avLst>
            <a:gd name="adj1" fmla="val 60000"/>
            <a:gd name="adj2" fmla="val 50000"/>
          </a:avLst>
        </a:prstGeom>
        <a:solidFill>
          <a:schemeClr val="tx1">
            <a:lumMod val="50000"/>
            <a:lumOff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latin typeface="Tahoma" panose="020B0604030504040204" pitchFamily="34" charset="0"/>
            <a:ea typeface="Tahoma" panose="020B0604030504040204" pitchFamily="34" charset="0"/>
            <a:cs typeface="Tahoma" panose="020B0604030504040204" pitchFamily="34" charset="0"/>
          </a:endParaRPr>
        </a:p>
      </dsp:txBody>
      <dsp:txXfrm>
        <a:off x="1506925" y="2607708"/>
        <a:ext cx="202703" cy="203249"/>
      </dsp:txXfrm>
    </dsp:sp>
    <dsp:sp modelId="{38195B04-8846-4629-8C63-74C0B2AD3104}">
      <dsp:nvSpPr>
        <dsp:cNvPr id="0" name=""/>
        <dsp:cNvSpPr/>
      </dsp:nvSpPr>
      <dsp:spPr>
        <a:xfrm>
          <a:off x="1916703" y="1794135"/>
          <a:ext cx="1365926" cy="1830395"/>
        </a:xfrm>
        <a:prstGeom prst="roundRect">
          <a:avLst>
            <a:gd name="adj" fmla="val 10000"/>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ClrTx/>
            <a:buSzTx/>
            <a:buFontTx/>
            <a:buNone/>
          </a:pPr>
          <a:r>
            <a:rPr kumimoji="0" lang="fr-FR" sz="1200" b="0" i="0" u="none" strike="noStrike" kern="1200" cap="none" spc="0" normalizeH="0" baseline="0" noProof="0" dirty="0">
              <a:ln/>
              <a:effectLst/>
              <a:uLnTx/>
              <a:uFillTx/>
              <a:latin typeface="Tahoma" panose="020B0604030504040204" pitchFamily="34" charset="0"/>
              <a:ea typeface="Tahoma" panose="020B0604030504040204" pitchFamily="34" charset="0"/>
              <a:cs typeface="Tahoma" panose="020B0604030504040204" pitchFamily="34" charset="0"/>
            </a:rPr>
            <a:t>Le prix d’une cuisine est difficile à évaluer à sa juste valeur</a:t>
          </a:r>
          <a:endParaRPr lang="fr-FR" sz="1200" kern="1200" dirty="0">
            <a:latin typeface="Tahoma" panose="020B0604030504040204" pitchFamily="34" charset="0"/>
            <a:ea typeface="Tahoma" panose="020B0604030504040204" pitchFamily="34" charset="0"/>
            <a:cs typeface="Tahoma" panose="020B0604030504040204" pitchFamily="34" charset="0"/>
          </a:endParaRPr>
        </a:p>
      </dsp:txBody>
      <dsp:txXfrm>
        <a:off x="1956710" y="1834142"/>
        <a:ext cx="1285912" cy="1750381"/>
      </dsp:txXfrm>
    </dsp:sp>
    <dsp:sp modelId="{644D082E-3780-45A7-9868-F06DB07DDD92}">
      <dsp:nvSpPr>
        <dsp:cNvPr id="0" name=""/>
        <dsp:cNvSpPr/>
      </dsp:nvSpPr>
      <dsp:spPr>
        <a:xfrm>
          <a:off x="3419222" y="2539958"/>
          <a:ext cx="289576" cy="338749"/>
        </a:xfrm>
        <a:prstGeom prst="rightArrow">
          <a:avLst>
            <a:gd name="adj1" fmla="val 60000"/>
            <a:gd name="adj2" fmla="val 50000"/>
          </a:avLst>
        </a:prstGeom>
        <a:solidFill>
          <a:schemeClr val="tx1">
            <a:lumMod val="50000"/>
            <a:lumOff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latin typeface="Tahoma" panose="020B0604030504040204" pitchFamily="34" charset="0"/>
            <a:ea typeface="Tahoma" panose="020B0604030504040204" pitchFamily="34" charset="0"/>
            <a:cs typeface="Tahoma" panose="020B0604030504040204" pitchFamily="34" charset="0"/>
          </a:endParaRPr>
        </a:p>
      </dsp:txBody>
      <dsp:txXfrm>
        <a:off x="3419222" y="2607708"/>
        <a:ext cx="202703" cy="203249"/>
      </dsp:txXfrm>
    </dsp:sp>
    <dsp:sp modelId="{46A955F5-7DC8-437B-BBFE-873FE412358F}">
      <dsp:nvSpPr>
        <dsp:cNvPr id="0" name=""/>
        <dsp:cNvSpPr/>
      </dsp:nvSpPr>
      <dsp:spPr>
        <a:xfrm>
          <a:off x="3829000" y="1794135"/>
          <a:ext cx="1365926" cy="1830395"/>
        </a:xfrm>
        <a:prstGeom prst="roundRect">
          <a:avLst>
            <a:gd name="adj" fmla="val 10000"/>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ClrTx/>
            <a:buSzTx/>
            <a:buFontTx/>
            <a:buNone/>
          </a:pPr>
          <a:r>
            <a:rPr kumimoji="0" lang="fr-FR" sz="1200" b="0" i="0" u="none" strike="noStrike" kern="1200" cap="none" spc="0" normalizeH="0" baseline="0" noProof="0">
              <a:ln/>
              <a:effectLst/>
              <a:uLnTx/>
              <a:uFillTx/>
              <a:latin typeface="Tahoma" panose="020B0604030504040204" pitchFamily="34" charset="0"/>
              <a:ea typeface="Tahoma" panose="020B0604030504040204" pitchFamily="34" charset="0"/>
              <a:cs typeface="Tahoma" panose="020B0604030504040204" pitchFamily="34" charset="0"/>
            </a:rPr>
            <a:t>La réalisation du devis manque de transparence et induit le sentiment de ne pas pouvoir maîtriser son budget </a:t>
          </a:r>
          <a:endParaRPr lang="fr-FR" sz="1200" kern="1200" dirty="0">
            <a:latin typeface="Tahoma" panose="020B0604030504040204" pitchFamily="34" charset="0"/>
            <a:ea typeface="Tahoma" panose="020B0604030504040204" pitchFamily="34" charset="0"/>
            <a:cs typeface="Tahoma" panose="020B0604030504040204" pitchFamily="34" charset="0"/>
          </a:endParaRPr>
        </a:p>
      </dsp:txBody>
      <dsp:txXfrm>
        <a:off x="3869007" y="1834142"/>
        <a:ext cx="1285912" cy="1750381"/>
      </dsp:txXfrm>
    </dsp:sp>
    <dsp:sp modelId="{4A0BF514-F161-4CCE-BAA8-CD71468AEB6A}">
      <dsp:nvSpPr>
        <dsp:cNvPr id="0" name=""/>
        <dsp:cNvSpPr/>
      </dsp:nvSpPr>
      <dsp:spPr>
        <a:xfrm>
          <a:off x="5331519" y="2539958"/>
          <a:ext cx="289576" cy="338749"/>
        </a:xfrm>
        <a:prstGeom prst="rightArrow">
          <a:avLst>
            <a:gd name="adj1" fmla="val 60000"/>
            <a:gd name="adj2" fmla="val 50000"/>
          </a:avLst>
        </a:prstGeom>
        <a:solidFill>
          <a:schemeClr val="tx1">
            <a:lumMod val="50000"/>
            <a:lumOff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latin typeface="Tahoma" panose="020B0604030504040204" pitchFamily="34" charset="0"/>
            <a:ea typeface="Tahoma" panose="020B0604030504040204" pitchFamily="34" charset="0"/>
            <a:cs typeface="Tahoma" panose="020B0604030504040204" pitchFamily="34" charset="0"/>
          </a:endParaRPr>
        </a:p>
      </dsp:txBody>
      <dsp:txXfrm>
        <a:off x="5331519" y="2607708"/>
        <a:ext cx="202703" cy="203249"/>
      </dsp:txXfrm>
    </dsp:sp>
    <dsp:sp modelId="{96846119-7CA1-4D3C-9878-76AEA88FC1A7}">
      <dsp:nvSpPr>
        <dsp:cNvPr id="0" name=""/>
        <dsp:cNvSpPr/>
      </dsp:nvSpPr>
      <dsp:spPr>
        <a:xfrm>
          <a:off x="5741297" y="1794135"/>
          <a:ext cx="1365926" cy="1830395"/>
        </a:xfrm>
        <a:prstGeom prst="roundRect">
          <a:avLst>
            <a:gd name="adj" fmla="val 10000"/>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ClrTx/>
            <a:buSzTx/>
            <a:buFontTx/>
            <a:buNone/>
          </a:pPr>
          <a:r>
            <a:rPr kumimoji="0" lang="fr-FR" sz="1200" b="0" i="0" u="none" strike="noStrike" kern="1200" cap="none" spc="0" normalizeH="0" baseline="0" noProof="0">
              <a:ln/>
              <a:effectLst/>
              <a:uLnTx/>
              <a:uFillTx/>
              <a:latin typeface="Tahoma" panose="020B0604030504040204" pitchFamily="34" charset="0"/>
              <a:ea typeface="Tahoma" panose="020B0604030504040204" pitchFamily="34" charset="0"/>
              <a:cs typeface="Tahoma" panose="020B0604030504040204" pitchFamily="34" charset="0"/>
            </a:rPr>
            <a:t>Un prix souvent négocié avec des variations subites et radicales </a:t>
          </a:r>
          <a:endParaRPr lang="fr-FR" sz="1200" kern="1200" dirty="0">
            <a:latin typeface="Tahoma" panose="020B0604030504040204" pitchFamily="34" charset="0"/>
            <a:ea typeface="Tahoma" panose="020B0604030504040204" pitchFamily="34" charset="0"/>
            <a:cs typeface="Tahoma" panose="020B0604030504040204" pitchFamily="34" charset="0"/>
          </a:endParaRPr>
        </a:p>
      </dsp:txBody>
      <dsp:txXfrm>
        <a:off x="5781304" y="1834142"/>
        <a:ext cx="1285912" cy="1750381"/>
      </dsp:txXfrm>
    </dsp:sp>
    <dsp:sp modelId="{D5EDC05B-AAD9-47CE-8612-69B74BCD8494}">
      <dsp:nvSpPr>
        <dsp:cNvPr id="0" name=""/>
        <dsp:cNvSpPr/>
      </dsp:nvSpPr>
      <dsp:spPr>
        <a:xfrm>
          <a:off x="7243817" y="2539958"/>
          <a:ext cx="289576" cy="338749"/>
        </a:xfrm>
        <a:prstGeom prst="rightArrow">
          <a:avLst>
            <a:gd name="adj1" fmla="val 60000"/>
            <a:gd name="adj2" fmla="val 50000"/>
          </a:avLst>
        </a:prstGeom>
        <a:solidFill>
          <a:schemeClr val="tx1">
            <a:lumMod val="50000"/>
            <a:lumOff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latin typeface="Tahoma" panose="020B0604030504040204" pitchFamily="34" charset="0"/>
            <a:ea typeface="Tahoma" panose="020B0604030504040204" pitchFamily="34" charset="0"/>
            <a:cs typeface="Tahoma" panose="020B0604030504040204" pitchFamily="34" charset="0"/>
          </a:endParaRPr>
        </a:p>
      </dsp:txBody>
      <dsp:txXfrm>
        <a:off x="7243817" y="2607708"/>
        <a:ext cx="202703" cy="203249"/>
      </dsp:txXfrm>
    </dsp:sp>
    <dsp:sp modelId="{483FEFC9-B6C3-446F-A00B-034309675461}">
      <dsp:nvSpPr>
        <dsp:cNvPr id="0" name=""/>
        <dsp:cNvSpPr/>
      </dsp:nvSpPr>
      <dsp:spPr>
        <a:xfrm>
          <a:off x="7653595" y="1794135"/>
          <a:ext cx="1365926" cy="1830395"/>
        </a:xfrm>
        <a:prstGeom prst="roundRect">
          <a:avLst>
            <a:gd name="adj" fmla="val 10000"/>
          </a:avLst>
        </a:prstGeom>
        <a:solidFill>
          <a:schemeClr val="tx1">
            <a:lumMod val="50000"/>
            <a:lumOff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ClrTx/>
            <a:buSzTx/>
            <a:buFontTx/>
            <a:buNone/>
          </a:pPr>
          <a:r>
            <a:rPr kumimoji="0" lang="fr-FR" sz="1200" b="0" i="0" u="none" strike="noStrike" kern="1200" cap="none" spc="0" normalizeH="0" baseline="0" noProof="0" dirty="0">
              <a:ln/>
              <a:effectLst/>
              <a:uLnTx/>
              <a:uFillTx/>
              <a:latin typeface="Tahoma" panose="020B0604030504040204" pitchFamily="34" charset="0"/>
              <a:ea typeface="Tahoma" panose="020B0604030504040204" pitchFamily="34" charset="0"/>
              <a:cs typeface="Tahoma" panose="020B0604030504040204" pitchFamily="34" charset="0"/>
            </a:rPr>
            <a:t>Une image négative du cuisiniste « charlatan » qui applique des techniques de ventes agressives et cherche à augmenter les prix </a:t>
          </a:r>
          <a:endParaRPr lang="fr-FR" sz="1200" kern="1200" dirty="0">
            <a:latin typeface="Tahoma" panose="020B0604030504040204" pitchFamily="34" charset="0"/>
            <a:ea typeface="Tahoma" panose="020B0604030504040204" pitchFamily="34" charset="0"/>
            <a:cs typeface="Tahoma" panose="020B0604030504040204" pitchFamily="34" charset="0"/>
          </a:endParaRPr>
        </a:p>
      </dsp:txBody>
      <dsp:txXfrm>
        <a:off x="7693602" y="1834142"/>
        <a:ext cx="1285912" cy="17503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7FA2C0-415E-459B-8666-7A8F2192EEA1}">
      <dsp:nvSpPr>
        <dsp:cNvPr id="0" name=""/>
        <dsp:cNvSpPr/>
      </dsp:nvSpPr>
      <dsp:spPr>
        <a:xfrm>
          <a:off x="5096277" y="1586276"/>
          <a:ext cx="1359666" cy="135966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fr-FR" sz="2000" kern="1200" dirty="0">
              <a:latin typeface="Gill Sans MT" panose="020B0502020104020203" pitchFamily="34" charset="0"/>
            </a:rPr>
            <a:t>DARTY </a:t>
          </a:r>
          <a:r>
            <a:rPr lang="fr-FR" sz="1200" kern="1200" dirty="0">
              <a:latin typeface="Gill Sans MT" panose="020B0502020104020203" pitchFamily="34" charset="0"/>
            </a:rPr>
            <a:t>CONCEPTEUR CUISINE </a:t>
          </a:r>
        </a:p>
      </dsp:txBody>
      <dsp:txXfrm>
        <a:off x="5162650" y="1652649"/>
        <a:ext cx="1226920" cy="1226920"/>
      </dsp:txXfrm>
    </dsp:sp>
    <dsp:sp modelId="{43DBAA3C-D813-4D1A-A7E2-DFE49AC69A38}">
      <dsp:nvSpPr>
        <dsp:cNvPr id="0" name=""/>
        <dsp:cNvSpPr/>
      </dsp:nvSpPr>
      <dsp:spPr>
        <a:xfrm rot="16200000">
          <a:off x="5501578" y="1311744"/>
          <a:ext cx="549064" cy="0"/>
        </a:xfrm>
        <a:custGeom>
          <a:avLst/>
          <a:gdLst/>
          <a:ahLst/>
          <a:cxnLst/>
          <a:rect l="0" t="0" r="0" b="0"/>
          <a:pathLst>
            <a:path>
              <a:moveTo>
                <a:pt x="0" y="0"/>
              </a:moveTo>
              <a:lnTo>
                <a:pt x="54906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E0743D-4169-418C-A9F8-2435719A06EB}">
      <dsp:nvSpPr>
        <dsp:cNvPr id="0" name=""/>
        <dsp:cNvSpPr/>
      </dsp:nvSpPr>
      <dsp:spPr>
        <a:xfrm>
          <a:off x="4847028" y="-125457"/>
          <a:ext cx="1858163" cy="116266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fr-FR" sz="1600" kern="1200" dirty="0">
              <a:latin typeface="Gill Sans MT" panose="020B0502020104020203" pitchFamily="34" charset="0"/>
            </a:rPr>
            <a:t>Darty a une image d’accessibilité vs les concurrents spécialistes</a:t>
          </a:r>
        </a:p>
      </dsp:txBody>
      <dsp:txXfrm>
        <a:off x="4903785" y="-68700"/>
        <a:ext cx="1744649" cy="1049155"/>
      </dsp:txXfrm>
    </dsp:sp>
    <dsp:sp modelId="{AF33D7A9-27CE-4AD6-B32F-BBF233127683}">
      <dsp:nvSpPr>
        <dsp:cNvPr id="0" name=""/>
        <dsp:cNvSpPr/>
      </dsp:nvSpPr>
      <dsp:spPr>
        <a:xfrm>
          <a:off x="6455943" y="2266109"/>
          <a:ext cx="201317" cy="0"/>
        </a:xfrm>
        <a:custGeom>
          <a:avLst/>
          <a:gdLst/>
          <a:ahLst/>
          <a:cxnLst/>
          <a:rect l="0" t="0" r="0" b="0"/>
          <a:pathLst>
            <a:path>
              <a:moveTo>
                <a:pt x="0" y="0"/>
              </a:moveTo>
              <a:lnTo>
                <a:pt x="201317"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CCAAEFC-3D8E-46F5-BB5D-D05B752E0E86}">
      <dsp:nvSpPr>
        <dsp:cNvPr id="0" name=""/>
        <dsp:cNvSpPr/>
      </dsp:nvSpPr>
      <dsp:spPr>
        <a:xfrm>
          <a:off x="6657261" y="1684775"/>
          <a:ext cx="1858163" cy="116266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fr-FR" sz="1600" kern="1200" dirty="0">
              <a:latin typeface="Gill Sans MT" panose="020B0502020104020203" pitchFamily="34" charset="0"/>
            </a:rPr>
            <a:t>Darty expert de l’électroménager : pourquoi pas sur la cuisine ? </a:t>
          </a:r>
        </a:p>
      </dsp:txBody>
      <dsp:txXfrm>
        <a:off x="6714018" y="1741532"/>
        <a:ext cx="1744649" cy="1049155"/>
      </dsp:txXfrm>
    </dsp:sp>
    <dsp:sp modelId="{EBED20F6-4ACD-4EEB-A9DC-5F61C4EF9CFF}">
      <dsp:nvSpPr>
        <dsp:cNvPr id="0" name=""/>
        <dsp:cNvSpPr/>
      </dsp:nvSpPr>
      <dsp:spPr>
        <a:xfrm rot="5400000">
          <a:off x="5501578" y="3220475"/>
          <a:ext cx="549064" cy="0"/>
        </a:xfrm>
        <a:custGeom>
          <a:avLst/>
          <a:gdLst/>
          <a:ahLst/>
          <a:cxnLst/>
          <a:rect l="0" t="0" r="0" b="0"/>
          <a:pathLst>
            <a:path>
              <a:moveTo>
                <a:pt x="0" y="0"/>
              </a:moveTo>
              <a:lnTo>
                <a:pt x="54906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D50BFD-1279-4764-BEE2-F230A17D8C9D}">
      <dsp:nvSpPr>
        <dsp:cNvPr id="0" name=""/>
        <dsp:cNvSpPr/>
      </dsp:nvSpPr>
      <dsp:spPr>
        <a:xfrm>
          <a:off x="4847028" y="3495007"/>
          <a:ext cx="1858163" cy="116266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fr-FR" sz="1600" kern="1200" dirty="0">
              <a:latin typeface="Gill Sans MT" panose="020B0502020104020203" pitchFamily="34" charset="0"/>
            </a:rPr>
            <a:t>Qualité reconnu des services Darty  </a:t>
          </a:r>
        </a:p>
      </dsp:txBody>
      <dsp:txXfrm>
        <a:off x="4903785" y="3551764"/>
        <a:ext cx="1744649" cy="1049155"/>
      </dsp:txXfrm>
    </dsp:sp>
    <dsp:sp modelId="{9A7A7E0A-C9A6-4133-A91C-849775E71BA4}">
      <dsp:nvSpPr>
        <dsp:cNvPr id="0" name=""/>
        <dsp:cNvSpPr/>
      </dsp:nvSpPr>
      <dsp:spPr>
        <a:xfrm rot="10800000">
          <a:off x="4894959" y="2266110"/>
          <a:ext cx="201317" cy="0"/>
        </a:xfrm>
        <a:custGeom>
          <a:avLst/>
          <a:gdLst/>
          <a:ahLst/>
          <a:cxnLst/>
          <a:rect l="0" t="0" r="0" b="0"/>
          <a:pathLst>
            <a:path>
              <a:moveTo>
                <a:pt x="0" y="0"/>
              </a:moveTo>
              <a:lnTo>
                <a:pt x="201317"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B4109E-65A2-49B4-8B03-83B6AE2A3DF1}">
      <dsp:nvSpPr>
        <dsp:cNvPr id="0" name=""/>
        <dsp:cNvSpPr/>
      </dsp:nvSpPr>
      <dsp:spPr>
        <a:xfrm>
          <a:off x="3036796" y="1684775"/>
          <a:ext cx="1858163" cy="116266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fr-FR" sz="1600" kern="1200" dirty="0">
              <a:latin typeface="Gill Sans MT" panose="020B0502020104020203" pitchFamily="34" charset="0"/>
            </a:rPr>
            <a:t>Offre cuisine de qualité au style moderne</a:t>
          </a:r>
        </a:p>
      </dsp:txBody>
      <dsp:txXfrm>
        <a:off x="3093553" y="1741532"/>
        <a:ext cx="1744649" cy="104915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21/11/2023</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0006E9D4-BE28-42AC-B229-56F2E82D684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7FFA35F-454F-4378-B295-760E5282314D}" type="slidenum">
              <a:rPr lang="fr-FR" altLang="fr-FR"/>
              <a:pPr>
                <a:spcBef>
                  <a:spcPct val="0"/>
                </a:spcBef>
              </a:pPr>
              <a:t>7</a:t>
            </a:fld>
            <a:endParaRPr lang="fr-FR" altLang="fr-FR"/>
          </a:p>
        </p:txBody>
      </p:sp>
      <p:sp>
        <p:nvSpPr>
          <p:cNvPr id="28675" name="Rectangle 2">
            <a:extLst>
              <a:ext uri="{FF2B5EF4-FFF2-40B4-BE49-F238E27FC236}">
                <a16:creationId xmlns:a16="http://schemas.microsoft.com/office/drawing/2014/main" id="{C4820DB2-2C3B-44D2-B147-A4E8F9DD37C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6" name="Rectangle 3">
            <a:extLst>
              <a:ext uri="{FF2B5EF4-FFF2-40B4-BE49-F238E27FC236}">
                <a16:creationId xmlns:a16="http://schemas.microsoft.com/office/drawing/2014/main" id="{9171425D-1828-4BC9-96C4-202B35704F0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BB515878-E3CD-4B1B-80BD-DF3607E6B74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25</a:t>
            </a:fld>
            <a:endParaRPr lang="fr-FR" altLang="fr-FR"/>
          </a:p>
        </p:txBody>
      </p:sp>
      <p:sp>
        <p:nvSpPr>
          <p:cNvPr id="66563" name="Rectangle 2">
            <a:extLst>
              <a:ext uri="{FF2B5EF4-FFF2-40B4-BE49-F238E27FC236}">
                <a16:creationId xmlns:a16="http://schemas.microsoft.com/office/drawing/2014/main" id="{40222143-8240-4A1B-AFD7-8D4367F2AA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B19AE753-4393-407D-A26F-AB338784432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a:p>
        </p:txBody>
      </p:sp>
    </p:spTree>
    <p:extLst>
      <p:ext uri="{BB962C8B-B14F-4D97-AF65-F5344CB8AC3E}">
        <p14:creationId xmlns:p14="http://schemas.microsoft.com/office/powerpoint/2010/main" val="1019653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BB515878-E3CD-4B1B-80BD-DF3607E6B74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220C2B2-54AC-4EEA-B6A8-19E0E98FCDD5}" type="slidenum">
              <a:rPr lang="fr-FR" altLang="fr-FR"/>
              <a:pPr>
                <a:spcBef>
                  <a:spcPct val="0"/>
                </a:spcBef>
              </a:pPr>
              <a:t>26</a:t>
            </a:fld>
            <a:endParaRPr lang="fr-FR" altLang="fr-FR"/>
          </a:p>
        </p:txBody>
      </p:sp>
      <p:sp>
        <p:nvSpPr>
          <p:cNvPr id="66563" name="Rectangle 2">
            <a:extLst>
              <a:ext uri="{FF2B5EF4-FFF2-40B4-BE49-F238E27FC236}">
                <a16:creationId xmlns:a16="http://schemas.microsoft.com/office/drawing/2014/main" id="{40222143-8240-4A1B-AFD7-8D4367F2AA2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4" name="Rectangle 3">
            <a:extLst>
              <a:ext uri="{FF2B5EF4-FFF2-40B4-BE49-F238E27FC236}">
                <a16:creationId xmlns:a16="http://schemas.microsoft.com/office/drawing/2014/main" id="{B19AE753-4393-407D-A26F-AB338784432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a:p>
        </p:txBody>
      </p:sp>
    </p:spTree>
    <p:extLst>
      <p:ext uri="{BB962C8B-B14F-4D97-AF65-F5344CB8AC3E}">
        <p14:creationId xmlns:p14="http://schemas.microsoft.com/office/powerpoint/2010/main" val="13272978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7" y="875654"/>
            <a:ext cx="3581401"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21/11/2023</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smtClean="0"/>
              <a:pPr>
                <a:defRPr/>
              </a:pPr>
              <a:t>‹N°›</a:t>
            </a:fld>
            <a:endParaRPr lang="fr-FR" dirty="0"/>
          </a:p>
        </p:txBody>
      </p:sp>
    </p:spTree>
    <p:extLst>
      <p:ext uri="{BB962C8B-B14F-4D97-AF65-F5344CB8AC3E}">
        <p14:creationId xmlns:p14="http://schemas.microsoft.com/office/powerpoint/2010/main" val="37572258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A8A5C1A-ECD2-40E0-9A8D-E0326433E9DA}" type="datetimeFigureOut">
              <a:rPr lang="fr-FR" smtClean="0"/>
              <a:t>21/11/2023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13549791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4A8A5C1A-ECD2-40E0-9A8D-E0326433E9DA}" type="datetimeFigureOut">
              <a:rPr lang="fr-FR" smtClean="0"/>
              <a:t>21/11/2023</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4211682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40"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09" r:id="rId36"/>
    <p:sldLayoutId id="2147483713" r:id="rId37"/>
    <p:sldLayoutId id="2147483714" r:id="rId38"/>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emf"/><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Layout" Target="../diagrams/layout2.xml"/><Relationship Id="rId7" Type="http://schemas.openxmlformats.org/officeDocument/2006/relationships/image" Target="../media/image37.png"/><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jpeg"/><Relationship Id="rId1" Type="http://schemas.openxmlformats.org/officeDocument/2006/relationships/slideLayout" Target="../slideLayouts/slideLayout36.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1779506"/>
            <a:ext cx="11591925" cy="893036"/>
          </a:xfrm>
        </p:spPr>
        <p:txBody>
          <a:bodyPr/>
          <a:lstStyle/>
          <a:p>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Stratégie </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Darty Concepteur Cuisine </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4000" b="1" i="0" u="none" strike="noStrike" kern="1200" cap="none" spc="0" normalizeH="0" baseline="0" noProof="0" dirty="0">
                <a:ln>
                  <a:noFill/>
                </a:ln>
                <a:effectLst/>
                <a:uLnTx/>
                <a:uFillTx/>
                <a:latin typeface="Playfair Display" panose="00000500000000000000" pitchFamily="2" charset="0"/>
                <a:ea typeface="+mj-ea"/>
                <a:cs typeface="+mj-cs"/>
              </a:rPr>
              <a:t>novembre 2023</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lang="fr-FR" dirty="0">
                <a:latin typeface="Playfair Display" panose="00000500000000000000" pitchFamily="2" charset="0"/>
              </a:rPr>
              <a:t> </a:t>
            </a: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Pour quelles raisons rénover sa cuisine</a:t>
            </a:r>
          </a:p>
        </p:txBody>
      </p:sp>
      <p:pic>
        <p:nvPicPr>
          <p:cNvPr id="9" name="Image 8">
            <a:extLst>
              <a:ext uri="{FF2B5EF4-FFF2-40B4-BE49-F238E27FC236}">
                <a16:creationId xmlns:a16="http://schemas.microsoft.com/office/drawing/2014/main" id="{4EBFD4DC-ABBD-B9FF-F77A-6DB872FE943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06389" y="1436071"/>
            <a:ext cx="10173196" cy="3333404"/>
          </a:xfrm>
          <a:prstGeom prst="rect">
            <a:avLst/>
          </a:prstGeom>
        </p:spPr>
      </p:pic>
      <p:sp>
        <p:nvSpPr>
          <p:cNvPr id="10" name="ZoneTexte 9">
            <a:extLst>
              <a:ext uri="{FF2B5EF4-FFF2-40B4-BE49-F238E27FC236}">
                <a16:creationId xmlns:a16="http://schemas.microsoft.com/office/drawing/2014/main" id="{8707DDF6-3949-76D3-3658-ADD5ED981B5C}"/>
              </a:ext>
            </a:extLst>
          </p:cNvPr>
          <p:cNvSpPr txBox="1"/>
          <p:nvPr/>
        </p:nvSpPr>
        <p:spPr>
          <a:xfrm>
            <a:off x="1658297" y="6475165"/>
            <a:ext cx="6097384" cy="230832"/>
          </a:xfrm>
          <a:prstGeom prst="rect">
            <a:avLst/>
          </a:prstGeom>
          <a:noFill/>
        </p:spPr>
        <p:txBody>
          <a:bodyPr wrap="square">
            <a:spAutoFit/>
          </a:bodyPr>
          <a:lstStyle/>
          <a:p>
            <a:r>
              <a:rPr lang="fr-FR" sz="900" b="0" i="0" dirty="0">
                <a:solidFill>
                  <a:srgbClr val="353741"/>
                </a:solidFill>
                <a:effectLst/>
                <a:latin typeface="Montserrat" panose="00000500000000000000" pitchFamily="2" charset="0"/>
              </a:rPr>
              <a:t>Source : </a:t>
            </a:r>
            <a:r>
              <a:rPr lang="fr-FR" sz="900" b="0" i="0" dirty="0" err="1">
                <a:solidFill>
                  <a:srgbClr val="353741"/>
                </a:solidFill>
                <a:effectLst/>
                <a:latin typeface="Montserrat" panose="00000500000000000000" pitchFamily="2" charset="0"/>
              </a:rPr>
              <a:t>Novascope</a:t>
            </a:r>
            <a:r>
              <a:rPr lang="fr-FR" sz="900" b="0" i="0" dirty="0">
                <a:solidFill>
                  <a:srgbClr val="353741"/>
                </a:solidFill>
                <a:effectLst/>
                <a:latin typeface="Montserrat" panose="00000500000000000000" pitchFamily="2" charset="0"/>
              </a:rPr>
              <a:t> 22  &amp; Source : IPEA 2023</a:t>
            </a:r>
            <a:endParaRPr lang="fr-FR" sz="900" dirty="0"/>
          </a:p>
        </p:txBody>
      </p:sp>
      <p:sp>
        <p:nvSpPr>
          <p:cNvPr id="12" name="ZoneTexte 11">
            <a:extLst>
              <a:ext uri="{FF2B5EF4-FFF2-40B4-BE49-F238E27FC236}">
                <a16:creationId xmlns:a16="http://schemas.microsoft.com/office/drawing/2014/main" id="{2A7F2615-F739-E56C-90BD-DF9CB02D8AC5}"/>
              </a:ext>
            </a:extLst>
          </p:cNvPr>
          <p:cNvSpPr txBox="1"/>
          <p:nvPr/>
        </p:nvSpPr>
        <p:spPr>
          <a:xfrm>
            <a:off x="883480" y="4888596"/>
            <a:ext cx="8456122" cy="646331"/>
          </a:xfrm>
          <a:prstGeom prst="rect">
            <a:avLst/>
          </a:prstGeom>
          <a:noFill/>
        </p:spPr>
        <p:txBody>
          <a:bodyPr wrap="square">
            <a:spAutoFit/>
          </a:bodyPr>
          <a:lstStyle/>
          <a:p>
            <a:r>
              <a:rPr lang="fr-FR" sz="1800" b="1" i="0" dirty="0">
                <a:solidFill>
                  <a:srgbClr val="212529"/>
                </a:solidFill>
                <a:effectLst/>
                <a:latin typeface="Tahoma" panose="020B0604030504040204" pitchFamily="34" charset="0"/>
                <a:ea typeface="Tahoma" panose="020B0604030504040204" pitchFamily="34" charset="0"/>
                <a:cs typeface="Tahoma" panose="020B0604030504040204" pitchFamily="34" charset="0"/>
              </a:rPr>
              <a:t>23,4 % des propriétaires sont  possesseurs de cuisines qui ont toujours des portes style « chapeau de gendarme »</a:t>
            </a:r>
            <a:endParaRPr lang="fr-FR"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3705452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Les caractéristiques essentielles d’une cuisine</a:t>
            </a:r>
          </a:p>
        </p:txBody>
      </p:sp>
      <p:pic>
        <p:nvPicPr>
          <p:cNvPr id="4" name="Image 3">
            <a:extLst>
              <a:ext uri="{FF2B5EF4-FFF2-40B4-BE49-F238E27FC236}">
                <a16:creationId xmlns:a16="http://schemas.microsoft.com/office/drawing/2014/main" id="{66C45528-4BA2-F1FA-3AEF-808A57DC23FE}"/>
              </a:ext>
            </a:extLst>
          </p:cNvPr>
          <p:cNvPicPr>
            <a:picLocks noChangeAspect="1"/>
          </p:cNvPicPr>
          <p:nvPr/>
        </p:nvPicPr>
        <p:blipFill>
          <a:blip r:embed="rId2"/>
          <a:stretch>
            <a:fillRect/>
          </a:stretch>
        </p:blipFill>
        <p:spPr>
          <a:xfrm>
            <a:off x="1820487" y="1137204"/>
            <a:ext cx="8847018" cy="4050042"/>
          </a:xfrm>
          <a:prstGeom prst="rect">
            <a:avLst/>
          </a:prstGeom>
        </p:spPr>
      </p:pic>
      <p:sp>
        <p:nvSpPr>
          <p:cNvPr id="2" name="Rectangle 1">
            <a:extLst>
              <a:ext uri="{FF2B5EF4-FFF2-40B4-BE49-F238E27FC236}">
                <a16:creationId xmlns:a16="http://schemas.microsoft.com/office/drawing/2014/main" id="{1E9D95FB-D608-3248-5645-71F9B86CBEC2}"/>
              </a:ext>
            </a:extLst>
          </p:cNvPr>
          <p:cNvSpPr/>
          <p:nvPr/>
        </p:nvSpPr>
        <p:spPr>
          <a:xfrm>
            <a:off x="1574372" y="5403809"/>
            <a:ext cx="9787290" cy="1037142"/>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riangle isocèle 2">
            <a:extLst>
              <a:ext uri="{FF2B5EF4-FFF2-40B4-BE49-F238E27FC236}">
                <a16:creationId xmlns:a16="http://schemas.microsoft.com/office/drawing/2014/main" id="{D7A3BD26-E449-4549-EAC7-9C1FAB0B0EC2}"/>
              </a:ext>
            </a:extLst>
          </p:cNvPr>
          <p:cNvSpPr/>
          <p:nvPr/>
        </p:nvSpPr>
        <p:spPr>
          <a:xfrm rot="5400000">
            <a:off x="1337455" y="5633236"/>
            <a:ext cx="1044631" cy="570798"/>
          </a:xfrm>
          <a:prstGeom prst="triangle">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FAF68AE6-10A3-C2BC-54CF-A6A1636A3F0F}"/>
              </a:ext>
            </a:extLst>
          </p:cNvPr>
          <p:cNvSpPr txBox="1"/>
          <p:nvPr/>
        </p:nvSpPr>
        <p:spPr>
          <a:xfrm>
            <a:off x="2494280" y="5595469"/>
            <a:ext cx="8686337" cy="646331"/>
          </a:xfrm>
          <a:prstGeom prst="rect">
            <a:avLst/>
          </a:prstGeom>
          <a:noFill/>
        </p:spPr>
        <p:txBody>
          <a:bodyPr wrap="square" rtlCol="0">
            <a:spAutoFit/>
          </a:bodyPr>
          <a:lstStyle/>
          <a:p>
            <a:r>
              <a:rPr lang="fr-FR" spc="300" dirty="0">
                <a:solidFill>
                  <a:schemeClr val="bg1"/>
                </a:solidFill>
                <a:latin typeface="Tahoma" panose="020B0604030504040204" pitchFamily="34" charset="0"/>
                <a:ea typeface="Tahoma" panose="020B0604030504040204" pitchFamily="34" charset="0"/>
                <a:cs typeface="Tahoma" panose="020B0604030504040204" pitchFamily="34" charset="0"/>
              </a:rPr>
              <a:t>Les attentes clients se partagent entre fonctionnalité &amp; esthétisme, et évidemment un insight transverse : la qualité</a:t>
            </a:r>
          </a:p>
        </p:txBody>
      </p:sp>
    </p:spTree>
    <p:extLst>
      <p:ext uri="{BB962C8B-B14F-4D97-AF65-F5344CB8AC3E}">
        <p14:creationId xmlns:p14="http://schemas.microsoft.com/office/powerpoint/2010/main" val="4200749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Démarche d’achat des intentionnistes </a:t>
            </a:r>
          </a:p>
          <a:p>
            <a:r>
              <a:rPr lang="fr-FR" sz="3200" dirty="0">
                <a:latin typeface="Georgia" panose="02040502050405020303" pitchFamily="18" charset="0"/>
                <a:ea typeface="Tahoma" panose="020B0604030504040204" pitchFamily="34" charset="0"/>
                <a:cs typeface="Tahoma" panose="020B0604030504040204" pitchFamily="34" charset="0"/>
              </a:rPr>
              <a:t>Le prix est le driver principal</a:t>
            </a:r>
          </a:p>
        </p:txBody>
      </p:sp>
      <p:pic>
        <p:nvPicPr>
          <p:cNvPr id="2" name="Image 1">
            <a:extLst>
              <a:ext uri="{FF2B5EF4-FFF2-40B4-BE49-F238E27FC236}">
                <a16:creationId xmlns:a16="http://schemas.microsoft.com/office/drawing/2014/main" id="{C854ED29-D37B-20FA-F2D2-71D73A25489F}"/>
              </a:ext>
            </a:extLst>
          </p:cNvPr>
          <p:cNvPicPr>
            <a:picLocks noChangeAspect="1"/>
          </p:cNvPicPr>
          <p:nvPr/>
        </p:nvPicPr>
        <p:blipFill>
          <a:blip r:embed="rId2">
            <a:biLevel thresh="75000"/>
          </a:blip>
          <a:stretch>
            <a:fillRect/>
          </a:stretch>
        </p:blipFill>
        <p:spPr>
          <a:xfrm>
            <a:off x="794810" y="1186300"/>
            <a:ext cx="10169676" cy="4730388"/>
          </a:xfrm>
          <a:prstGeom prst="rect">
            <a:avLst/>
          </a:prstGeom>
        </p:spPr>
      </p:pic>
      <p:sp>
        <p:nvSpPr>
          <p:cNvPr id="4" name="Rectangle 3">
            <a:extLst>
              <a:ext uri="{FF2B5EF4-FFF2-40B4-BE49-F238E27FC236}">
                <a16:creationId xmlns:a16="http://schemas.microsoft.com/office/drawing/2014/main" id="{047ED97D-FBED-498A-CD2A-4845D21EFD50}"/>
              </a:ext>
            </a:extLst>
          </p:cNvPr>
          <p:cNvSpPr/>
          <p:nvPr/>
        </p:nvSpPr>
        <p:spPr>
          <a:xfrm>
            <a:off x="560070" y="1693327"/>
            <a:ext cx="6400800" cy="646331"/>
          </a:xfrm>
          <a:prstGeom prst="rect">
            <a:avLst/>
          </a:prstGeom>
        </p:spPr>
        <p:txBody>
          <a:bodyPr>
            <a:spAutoFit/>
          </a:bodyPr>
          <a:lstStyle/>
          <a:p>
            <a:r>
              <a:rPr lang="fr-FR" dirty="0">
                <a:latin typeface="Tahoma" panose="020B0604030504040204" pitchFamily="34" charset="0"/>
                <a:ea typeface="Tahoma" panose="020B0604030504040204" pitchFamily="34" charset="0"/>
                <a:cs typeface="Tahoma" panose="020B0604030504040204" pitchFamily="34" charset="0"/>
              </a:rPr>
              <a:t>Les motifs de choix d’une enseigne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pour refaire sa cuisine</a:t>
            </a:r>
          </a:p>
        </p:txBody>
      </p:sp>
      <p:sp>
        <p:nvSpPr>
          <p:cNvPr id="5" name="Rectangle 4">
            <a:extLst>
              <a:ext uri="{FF2B5EF4-FFF2-40B4-BE49-F238E27FC236}">
                <a16:creationId xmlns:a16="http://schemas.microsoft.com/office/drawing/2014/main" id="{18E260BE-DE5A-6572-222B-3EBC46BC0DB3}"/>
              </a:ext>
            </a:extLst>
          </p:cNvPr>
          <p:cNvSpPr/>
          <p:nvPr/>
        </p:nvSpPr>
        <p:spPr>
          <a:xfrm>
            <a:off x="8545482" y="3237807"/>
            <a:ext cx="2103120" cy="148797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7C022A7B-C8D3-1876-966B-AE297FDD7E3E}"/>
              </a:ext>
            </a:extLst>
          </p:cNvPr>
          <p:cNvSpPr/>
          <p:nvPr/>
        </p:nvSpPr>
        <p:spPr>
          <a:xfrm>
            <a:off x="1682437" y="5725473"/>
            <a:ext cx="9787290" cy="95027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5A4317A-AB61-5B8B-5248-44C42B84D126}"/>
              </a:ext>
            </a:extLst>
          </p:cNvPr>
          <p:cNvSpPr/>
          <p:nvPr/>
        </p:nvSpPr>
        <p:spPr>
          <a:xfrm rot="5400000">
            <a:off x="1489266" y="5911155"/>
            <a:ext cx="957139" cy="570798"/>
          </a:xfrm>
          <a:prstGeom prst="triangle">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CE1C6A90-FE69-B55C-788C-D55C80C45E86}"/>
              </a:ext>
            </a:extLst>
          </p:cNvPr>
          <p:cNvSpPr txBox="1"/>
          <p:nvPr/>
        </p:nvSpPr>
        <p:spPr>
          <a:xfrm>
            <a:off x="2606282" y="5734889"/>
            <a:ext cx="8005156" cy="923330"/>
          </a:xfrm>
          <a:prstGeom prst="rect">
            <a:avLst/>
          </a:prstGeom>
          <a:noFill/>
        </p:spPr>
        <p:txBody>
          <a:bodyPr wrap="square" rtlCol="0">
            <a:spAutoFit/>
          </a:bodyPr>
          <a:lstStyle/>
          <a:p>
            <a:r>
              <a:rPr lang="fr-FR" spc="300" dirty="0">
                <a:solidFill>
                  <a:schemeClr val="bg1"/>
                </a:solidFill>
                <a:latin typeface="Tahoma" panose="020B0604030504040204" pitchFamily="34" charset="0"/>
                <a:ea typeface="Tahoma" panose="020B0604030504040204" pitchFamily="34" charset="0"/>
                <a:cs typeface="Tahoma" panose="020B0604030504040204" pitchFamily="34" charset="0"/>
              </a:rPr>
              <a:t>Les raisons de choix sont évidemment lié au meilleur rapport </a:t>
            </a:r>
            <a:r>
              <a:rPr lang="fr-FR" b="1" spc="300" dirty="0">
                <a:solidFill>
                  <a:schemeClr val="bg1"/>
                </a:solidFill>
                <a:latin typeface="Tahoma" panose="020B0604030504040204" pitchFamily="34" charset="0"/>
                <a:ea typeface="Tahoma" panose="020B0604030504040204" pitchFamily="34" charset="0"/>
                <a:cs typeface="Tahoma" panose="020B0604030504040204" pitchFamily="34" charset="0"/>
              </a:rPr>
              <a:t>qualité</a:t>
            </a:r>
            <a:r>
              <a:rPr lang="fr-FR" spc="3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fr-FR" b="1" spc="300" dirty="0">
                <a:solidFill>
                  <a:schemeClr val="bg1"/>
                </a:solidFill>
                <a:latin typeface="Tahoma" panose="020B0604030504040204" pitchFamily="34" charset="0"/>
                <a:ea typeface="Tahoma" panose="020B0604030504040204" pitchFamily="34" charset="0"/>
                <a:cs typeface="Tahoma" panose="020B0604030504040204" pitchFamily="34" charset="0"/>
              </a:rPr>
              <a:t>prix</a:t>
            </a:r>
            <a:r>
              <a:rPr lang="fr-FR" spc="300" dirty="0">
                <a:solidFill>
                  <a:schemeClr val="bg1"/>
                </a:solidFill>
                <a:latin typeface="Tahoma" panose="020B0604030504040204" pitchFamily="34" charset="0"/>
                <a:ea typeface="Tahoma" panose="020B0604030504040204" pitchFamily="34" charset="0"/>
                <a:cs typeface="Tahoma" panose="020B0604030504040204" pitchFamily="34" charset="0"/>
              </a:rPr>
              <a:t> et ensuite à la ‘bonne image &amp; réputation de l’enseigne’ </a:t>
            </a:r>
          </a:p>
        </p:txBody>
      </p:sp>
    </p:spTree>
    <p:extLst>
      <p:ext uri="{BB962C8B-B14F-4D97-AF65-F5344CB8AC3E}">
        <p14:creationId xmlns:p14="http://schemas.microsoft.com/office/powerpoint/2010/main" val="3202644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B65080F-911E-9C88-4B40-32DAEAEA0DB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8144" t="19518" r="27990" b="19425"/>
          <a:stretch/>
        </p:blipFill>
        <p:spPr>
          <a:xfrm>
            <a:off x="10475892" y="1"/>
            <a:ext cx="1716108" cy="1945177"/>
          </a:xfrm>
          <a:prstGeom prst="rect">
            <a:avLst/>
          </a:prstGeom>
        </p:spPr>
      </p:pic>
      <p:pic>
        <p:nvPicPr>
          <p:cNvPr id="11" name="Image 10">
            <a:extLst>
              <a:ext uri="{FF2B5EF4-FFF2-40B4-BE49-F238E27FC236}">
                <a16:creationId xmlns:a16="http://schemas.microsoft.com/office/drawing/2014/main" id="{036D3BF2-43B0-30D5-7380-40981780FF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8144" t="19518" r="27990" b="19425"/>
          <a:stretch/>
        </p:blipFill>
        <p:spPr>
          <a:xfrm>
            <a:off x="10628292" y="2172394"/>
            <a:ext cx="1716108" cy="1945177"/>
          </a:xfrm>
          <a:prstGeom prst="rect">
            <a:avLst/>
          </a:prstGeom>
        </p:spPr>
      </p:pic>
      <p:sp>
        <p:nvSpPr>
          <p:cNvPr id="15" name="Titre 6">
            <a:extLst>
              <a:ext uri="{FF2B5EF4-FFF2-40B4-BE49-F238E27FC236}">
                <a16:creationId xmlns:a16="http://schemas.microsoft.com/office/drawing/2014/main" id="{ED8B3790-7942-3CD2-A3B4-C81360A8E272}"/>
              </a:ext>
            </a:extLst>
          </p:cNvPr>
          <p:cNvSpPr txBox="1">
            <a:spLocks/>
          </p:cNvSpPr>
          <p:nvPr/>
        </p:nvSpPr>
        <p:spPr>
          <a:xfrm>
            <a:off x="583035" y="1083538"/>
            <a:ext cx="4500396" cy="4122888"/>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4000" dirty="0">
                <a:latin typeface="Georgia" panose="02040502050405020303" pitchFamily="18" charset="0"/>
                <a:ea typeface="Tahoma" panose="020B0604030504040204" pitchFamily="34" charset="0"/>
                <a:cs typeface="Tahoma" panose="020B0604030504040204" pitchFamily="34" charset="0"/>
              </a:rPr>
              <a:t>Le projet d’achat d’une cuisine équipée est à la fois engageant, complexe et anxiogène</a:t>
            </a:r>
          </a:p>
        </p:txBody>
      </p:sp>
      <p:sp>
        <p:nvSpPr>
          <p:cNvPr id="8" name="ZoneTexte 7">
            <a:extLst>
              <a:ext uri="{FF2B5EF4-FFF2-40B4-BE49-F238E27FC236}">
                <a16:creationId xmlns:a16="http://schemas.microsoft.com/office/drawing/2014/main" id="{F186DA1E-666D-436B-D207-19C196C4BD8A}"/>
              </a:ext>
            </a:extLst>
          </p:cNvPr>
          <p:cNvSpPr txBox="1"/>
          <p:nvPr/>
        </p:nvSpPr>
        <p:spPr>
          <a:xfrm>
            <a:off x="5808519" y="3611880"/>
            <a:ext cx="6097384" cy="1200329"/>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Un achat engageant sur plusieurs années qui </a:t>
            </a:r>
            <a:r>
              <a:rPr lang="fr-FR" b="1" dirty="0">
                <a:latin typeface="Tahoma" panose="020B0604030504040204" pitchFamily="34" charset="0"/>
                <a:ea typeface="Tahoma" panose="020B0604030504040204" pitchFamily="34" charset="0"/>
                <a:cs typeface="Tahoma" panose="020B0604030504040204" pitchFamily="34" charset="0"/>
              </a:rPr>
              <a:t>implique de prendre « les bonnes décisions » </a:t>
            </a:r>
            <a:r>
              <a:rPr lang="fr-FR" dirty="0">
                <a:latin typeface="Tahoma" panose="020B0604030504040204" pitchFamily="34" charset="0"/>
                <a:ea typeface="Tahoma" panose="020B0604030504040204" pitchFamily="34" charset="0"/>
                <a:cs typeface="Tahoma" panose="020B0604030504040204" pitchFamily="34" charset="0"/>
              </a:rPr>
              <a:t>pour cette pièce « phare » de la maison qui doit bien s’intégrer à l’ensemble </a:t>
            </a:r>
          </a:p>
        </p:txBody>
      </p:sp>
      <p:sp>
        <p:nvSpPr>
          <p:cNvPr id="9" name="ZoneTexte 8">
            <a:extLst>
              <a:ext uri="{FF2B5EF4-FFF2-40B4-BE49-F238E27FC236}">
                <a16:creationId xmlns:a16="http://schemas.microsoft.com/office/drawing/2014/main" id="{0098A699-74B5-A5D8-6790-38C3E1A7521B}"/>
              </a:ext>
            </a:extLst>
          </p:cNvPr>
          <p:cNvSpPr txBox="1"/>
          <p:nvPr/>
        </p:nvSpPr>
        <p:spPr>
          <a:xfrm>
            <a:off x="5808519" y="1561483"/>
            <a:ext cx="6097384" cy="923330"/>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Le projet s’intègre souvent à un projet plus important d’achat, de rénovation ou de construction ou est lié simplement à des travaux qui </a:t>
            </a:r>
            <a:r>
              <a:rPr lang="fr-FR" b="1" dirty="0">
                <a:latin typeface="Tahoma" panose="020B0604030504040204" pitchFamily="34" charset="0"/>
                <a:ea typeface="Tahoma" panose="020B0604030504040204" pitchFamily="34" charset="0"/>
                <a:cs typeface="Tahoma" panose="020B0604030504040204" pitchFamily="34" charset="0"/>
              </a:rPr>
              <a:t>crée de l’</a:t>
            </a:r>
            <a:r>
              <a:rPr lang="fr-FR" b="1" dirty="0" err="1">
                <a:latin typeface="Tahoma" panose="020B0604030504040204" pitchFamily="34" charset="0"/>
                <a:ea typeface="Tahoma" panose="020B0604030504040204" pitchFamily="34" charset="0"/>
                <a:cs typeface="Tahoma" panose="020B0604030504040204" pitchFamily="34" charset="0"/>
              </a:rPr>
              <a:t>inquiétitude</a:t>
            </a:r>
            <a:endParaRPr lang="fr-FR"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2820222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B65080F-911E-9C88-4B40-32DAEAEA0DB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8144" t="19518" r="27990" b="19425"/>
          <a:stretch/>
        </p:blipFill>
        <p:spPr>
          <a:xfrm>
            <a:off x="7611291" y="1"/>
            <a:ext cx="4580709" cy="5192150"/>
          </a:xfrm>
          <a:prstGeom prst="rect">
            <a:avLst/>
          </a:prstGeom>
        </p:spPr>
      </p:pic>
      <p:sp>
        <p:nvSpPr>
          <p:cNvPr id="15" name="Titre 6">
            <a:extLst>
              <a:ext uri="{FF2B5EF4-FFF2-40B4-BE49-F238E27FC236}">
                <a16:creationId xmlns:a16="http://schemas.microsoft.com/office/drawing/2014/main" id="{ED8B3790-7942-3CD2-A3B4-C81360A8E272}"/>
              </a:ext>
            </a:extLst>
          </p:cNvPr>
          <p:cNvSpPr txBox="1">
            <a:spLocks/>
          </p:cNvSpPr>
          <p:nvPr/>
        </p:nvSpPr>
        <p:spPr>
          <a:xfrm>
            <a:off x="583035" y="308475"/>
            <a:ext cx="8325834" cy="4122888"/>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40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Les clients ont besoin d’être rassurés </a:t>
            </a:r>
            <a:r>
              <a:rPr lang="fr-FR" sz="4000" dirty="0">
                <a:latin typeface="Georgia" panose="02040502050405020303" pitchFamily="18" charset="0"/>
                <a:ea typeface="Tahoma" panose="020B0604030504040204" pitchFamily="34" charset="0"/>
                <a:cs typeface="Tahoma" panose="020B0604030504040204" pitchFamily="34" charset="0"/>
              </a:rPr>
              <a:t>quand ils élaborent leur projet d’achat </a:t>
            </a:r>
          </a:p>
        </p:txBody>
      </p:sp>
      <p:graphicFrame>
        <p:nvGraphicFramePr>
          <p:cNvPr id="2" name="Diagramme 1">
            <a:extLst>
              <a:ext uri="{FF2B5EF4-FFF2-40B4-BE49-F238E27FC236}">
                <a16:creationId xmlns:a16="http://schemas.microsoft.com/office/drawing/2014/main" id="{C5FAE7DA-4129-3838-1EF0-20640591654C}"/>
              </a:ext>
            </a:extLst>
          </p:cNvPr>
          <p:cNvGraphicFramePr/>
          <p:nvPr>
            <p:extLst>
              <p:ext uri="{D42A27DB-BD31-4B8C-83A1-F6EECF244321}">
                <p14:modId xmlns:p14="http://schemas.microsoft.com/office/powerpoint/2010/main" val="3728176431"/>
              </p:ext>
            </p:extLst>
          </p:nvPr>
        </p:nvGraphicFramePr>
        <p:xfrm>
          <a:off x="1674297" y="821898"/>
          <a:ext cx="9023928"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Espace réservé du texte 1">
            <a:extLst>
              <a:ext uri="{FF2B5EF4-FFF2-40B4-BE49-F238E27FC236}">
                <a16:creationId xmlns:a16="http://schemas.microsoft.com/office/drawing/2014/main" id="{48F15443-CCF1-EA10-B8E2-37644890826D}"/>
              </a:ext>
            </a:extLst>
          </p:cNvPr>
          <p:cNvSpPr txBox="1">
            <a:spLocks/>
          </p:cNvSpPr>
          <p:nvPr/>
        </p:nvSpPr>
        <p:spPr>
          <a:xfrm>
            <a:off x="3840481" y="5451091"/>
            <a:ext cx="5885264" cy="1074050"/>
          </a:xfrm>
          <a:prstGeom prst="rect">
            <a:avLst/>
          </a:prstGeom>
          <a:solidFill>
            <a:schemeClr val="accent2"/>
          </a:solidFill>
        </p:spPr>
        <p:txBody>
          <a:bodyPr anchor="ctr"/>
          <a:lstStyle>
            <a:lvl1pPr marL="0" marR="0" indent="0" algn="ctr" defTabSz="914400" rtl="0" eaLnBrk="1" fontAlgn="auto" latinLnBrk="0" hangingPunct="1">
              <a:lnSpc>
                <a:spcPct val="100000"/>
              </a:lnSpc>
              <a:spcBef>
                <a:spcPts val="1000"/>
              </a:spcBef>
              <a:spcAft>
                <a:spcPts val="0"/>
              </a:spcAft>
              <a:buClr>
                <a:schemeClr val="accent6">
                  <a:lumMod val="50000"/>
                </a:schemeClr>
              </a:buClr>
              <a:buSzTx/>
              <a:buFont typeface=".LucidaGrandeUI" charset="0"/>
              <a:buNone/>
              <a:tabLst/>
              <a:defRPr sz="1400" kern="1200" baseline="0">
                <a:solidFill>
                  <a:schemeClr val="accent6"/>
                </a:solidFill>
                <a:latin typeface="Noyh Regular"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baseline="0">
                <a:solidFill>
                  <a:schemeClr val="accent6">
                    <a:lumMod val="50000"/>
                  </a:schemeClr>
                </a:solidFill>
                <a:latin typeface="Noyh Italic"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baseline="0">
                <a:solidFill>
                  <a:schemeClr val="accent6">
                    <a:lumMod val="50000"/>
                  </a:schemeClr>
                </a:solidFill>
                <a:latin typeface="Noyh Italic"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baseline="0">
                <a:solidFill>
                  <a:schemeClr val="accent6">
                    <a:lumMod val="50000"/>
                  </a:schemeClr>
                </a:solidFill>
                <a:latin typeface="Noyh Italic"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baseline="0">
                <a:solidFill>
                  <a:schemeClr val="accent6">
                    <a:lumMod val="50000"/>
                  </a:schemeClr>
                </a:solidFill>
                <a:latin typeface="Noyh Italic"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693393">
                  <a:lumMod val="50000"/>
                </a:srgbClr>
              </a:buClr>
              <a:buSzTx/>
              <a:buFont typeface=".LucidaGrandeUI" charset="0"/>
              <a:buNone/>
              <a:tabLst/>
              <a:defRPr/>
            </a:pPr>
            <a:r>
              <a:rPr kumimoji="0" lang="fr-FR" sz="1300" b="0" i="1" u="none" strike="noStrike" kern="1200" cap="none" spc="0" normalizeH="0" baseline="0" noProof="0" dirty="0">
                <a:ln>
                  <a:noFill/>
                </a:ln>
                <a:solidFill>
                  <a:schemeClr val="tx1">
                    <a:lumMod val="75000"/>
                    <a:lumOff val="25000"/>
                  </a:schemeClr>
                </a:solidFill>
                <a:effectLst/>
                <a:uLnTx/>
                <a:uFillTx/>
                <a:latin typeface="Georgia" panose="02040502050405020303" pitchFamily="18" charset="0"/>
              </a:rPr>
              <a:t>Il y a un manque de transparence, en fonction des charnières, des poignées, de la couleur des caissons, on se retrouve avec 60 options pour 1 caisson, on se retrouve avec des devis qui sont incompréhensibles,. On n’a pas le prix d’un caisson, ça manque complètement de transparence, on se retrouve avec des devis de 15 pages, alors qu’on  achète 5 colonnes</a:t>
            </a:r>
            <a:endParaRPr kumimoji="0" lang="en-US" sz="1300" b="0" i="1" u="none" strike="noStrike" kern="1200" cap="none" spc="0" normalizeH="0" baseline="0" noProof="0" dirty="0">
              <a:ln>
                <a:noFill/>
              </a:ln>
              <a:solidFill>
                <a:schemeClr val="tx1">
                  <a:lumMod val="75000"/>
                  <a:lumOff val="25000"/>
                </a:schemeClr>
              </a:solidFill>
              <a:effectLst/>
              <a:uLnTx/>
              <a:uFillTx/>
              <a:latin typeface="Georgia" panose="02040502050405020303" pitchFamily="18" charset="0"/>
            </a:endParaRPr>
          </a:p>
        </p:txBody>
      </p:sp>
      <p:sp>
        <p:nvSpPr>
          <p:cNvPr id="4" name="Rectangle 3">
            <a:extLst>
              <a:ext uri="{FF2B5EF4-FFF2-40B4-BE49-F238E27FC236}">
                <a16:creationId xmlns:a16="http://schemas.microsoft.com/office/drawing/2014/main" id="{21CE8469-1625-F5BE-1F99-B4C894E61A96}"/>
              </a:ext>
            </a:extLst>
          </p:cNvPr>
          <p:cNvSpPr/>
          <p:nvPr/>
        </p:nvSpPr>
        <p:spPr>
          <a:xfrm>
            <a:off x="3495627" y="4936303"/>
            <a:ext cx="689708" cy="1446550"/>
          </a:xfrm>
          <a:prstGeom prst="rect">
            <a:avLst/>
          </a:prstGeom>
        </p:spPr>
        <p:txBody>
          <a:bodyPr wrap="square">
            <a:spAutoFit/>
          </a:bodyPr>
          <a:lstStyle/>
          <a:p>
            <a:pPr algn="ctr"/>
            <a:r>
              <a:rPr lang="de-DE" sz="8800" b="0" i="0" dirty="0">
                <a:solidFill>
                  <a:schemeClr val="bg1">
                    <a:lumMod val="65000"/>
                  </a:schemeClr>
                </a:solidFill>
                <a:latin typeface="Noyh Courant" charset="0"/>
              </a:rPr>
              <a:t>“</a:t>
            </a:r>
            <a:endParaRPr lang="fr-FR" sz="8800" b="0" i="0" dirty="0">
              <a:solidFill>
                <a:schemeClr val="bg1">
                  <a:lumMod val="65000"/>
                </a:schemeClr>
              </a:solidFill>
              <a:latin typeface="Noyh Courant" charset="0"/>
            </a:endParaRPr>
          </a:p>
        </p:txBody>
      </p:sp>
      <p:sp>
        <p:nvSpPr>
          <p:cNvPr id="6" name="ZoneTexte 5">
            <a:extLst>
              <a:ext uri="{FF2B5EF4-FFF2-40B4-BE49-F238E27FC236}">
                <a16:creationId xmlns:a16="http://schemas.microsoft.com/office/drawing/2014/main" id="{7B513B44-542C-D94B-DDE9-5CB358AF917E}"/>
              </a:ext>
            </a:extLst>
          </p:cNvPr>
          <p:cNvSpPr txBox="1"/>
          <p:nvPr/>
        </p:nvSpPr>
        <p:spPr>
          <a:xfrm>
            <a:off x="9952284" y="6602164"/>
            <a:ext cx="2239716" cy="253916"/>
          </a:xfrm>
          <a:prstGeom prst="rect">
            <a:avLst/>
          </a:prstGeom>
          <a:noFill/>
        </p:spPr>
        <p:txBody>
          <a:bodyPr wrap="none" rtlCol="0">
            <a:spAutoFit/>
          </a:bodyPr>
          <a:lstStyle/>
          <a:p>
            <a:r>
              <a:rPr lang="fr-FR" sz="1050" dirty="0"/>
              <a:t>Etude Quali Quanti 2020 Coté Clients</a:t>
            </a:r>
          </a:p>
        </p:txBody>
      </p:sp>
    </p:spTree>
    <p:extLst>
      <p:ext uri="{BB962C8B-B14F-4D97-AF65-F5344CB8AC3E}">
        <p14:creationId xmlns:p14="http://schemas.microsoft.com/office/powerpoint/2010/main" val="818843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a:xfrm>
            <a:off x="300038" y="3063240"/>
            <a:ext cx="11514010" cy="1893385"/>
          </a:xfrm>
        </p:spPr>
        <p:txBody>
          <a:bodyPr/>
          <a:lstStyle/>
          <a:p>
            <a:pPr>
              <a:lnSpc>
                <a:spcPts val="5900"/>
              </a:lnSpc>
            </a:pPr>
            <a:r>
              <a:rPr lang="fr-FR" sz="6600" dirty="0">
                <a:latin typeface="Tahoma" panose="020B0604030504040204" pitchFamily="34" charset="0"/>
              </a:rPr>
              <a:t>Où en sommes nous sur la communication </a:t>
            </a:r>
            <a:br>
              <a:rPr lang="fr-FR" sz="6600" dirty="0">
                <a:latin typeface="Tahoma" panose="020B0604030504040204" pitchFamily="34" charset="0"/>
              </a:rPr>
            </a:br>
            <a:r>
              <a:rPr lang="fr-FR" sz="6600" dirty="0">
                <a:latin typeface="Tahoma" panose="020B0604030504040204" pitchFamily="34" charset="0"/>
              </a:rPr>
              <a:t>Darty Concepteur Cuisine?</a:t>
            </a:r>
            <a:endParaRPr lang="fr-FR" sz="6600" b="0" dirty="0">
              <a:latin typeface="Tahoma" panose="020B0604030504040204" pitchFamily="34" charset="0"/>
            </a:endParaRPr>
          </a:p>
        </p:txBody>
      </p:sp>
    </p:spTree>
    <p:extLst>
      <p:ext uri="{BB962C8B-B14F-4D97-AF65-F5344CB8AC3E}">
        <p14:creationId xmlns:p14="http://schemas.microsoft.com/office/powerpoint/2010/main" val="3067247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Situation</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9" name="ZoneTexte 8">
            <a:extLst>
              <a:ext uri="{FF2B5EF4-FFF2-40B4-BE49-F238E27FC236}">
                <a16:creationId xmlns:a16="http://schemas.microsoft.com/office/drawing/2014/main" id="{64601299-4B3B-84F2-2D6D-14A059D9C5BE}"/>
              </a:ext>
            </a:extLst>
          </p:cNvPr>
          <p:cNvSpPr txBox="1"/>
          <p:nvPr/>
        </p:nvSpPr>
        <p:spPr>
          <a:xfrm>
            <a:off x="1629295" y="1808702"/>
            <a:ext cx="10158152" cy="4438138"/>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t>Un impact très fort de la communication TV </a:t>
            </a:r>
            <a:b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br>
            <a: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t>sur la notoriété de l’enseigne </a:t>
            </a:r>
            <a:b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br>
            <a:r>
              <a:rPr lang="fr-FR" sz="2000" dirty="0">
                <a:solidFill>
                  <a:srgbClr val="2E2E2E"/>
                </a:solidFill>
                <a:latin typeface="Tahoma" panose="020B0604030504040204" pitchFamily="34" charset="0"/>
                <a:ea typeface="Tahoma" panose="020B0604030504040204" pitchFamily="34" charset="0"/>
                <a:cs typeface="Tahoma" panose="020B0604030504040204" pitchFamily="34" charset="0"/>
              </a:rPr>
              <a:t>36% des consommateurs identifiaient Darty comme cuisiniste en 2021. </a:t>
            </a:r>
            <a:br>
              <a:rPr lang="fr-FR" sz="2000" dirty="0">
                <a:solidFill>
                  <a:srgbClr val="2E2E2E"/>
                </a:solidFill>
                <a:latin typeface="Tahoma" panose="020B0604030504040204" pitchFamily="34" charset="0"/>
                <a:ea typeface="Tahoma" panose="020B0604030504040204" pitchFamily="34" charset="0"/>
                <a:cs typeface="Tahoma" panose="020B0604030504040204" pitchFamily="34" charset="0"/>
              </a:rPr>
            </a:br>
            <a:r>
              <a:rPr lang="fr-FR" sz="2000" dirty="0">
                <a:solidFill>
                  <a:srgbClr val="2E2E2E"/>
                </a:solidFill>
                <a:latin typeface="Tahoma" panose="020B0604030504040204" pitchFamily="34" charset="0"/>
                <a:ea typeface="Tahoma" panose="020B0604030504040204" pitchFamily="34" charset="0"/>
                <a:cs typeface="Tahoma" panose="020B0604030504040204" pitchFamily="34" charset="0"/>
              </a:rPr>
              <a:t>Ils sont 49% désormais, </a:t>
            </a:r>
            <a:br>
              <a:rPr lang="fr-FR" sz="2000" dirty="0">
                <a:solidFill>
                  <a:srgbClr val="2E2E2E"/>
                </a:solidFill>
                <a:latin typeface="Tahoma" panose="020B0604030504040204" pitchFamily="34" charset="0"/>
                <a:ea typeface="Tahoma" panose="020B0604030504040204" pitchFamily="34" charset="0"/>
                <a:cs typeface="Tahoma" panose="020B0604030504040204" pitchFamily="34" charset="0"/>
              </a:rPr>
            </a:br>
            <a:r>
              <a:rPr lang="fr-FR" sz="2000" dirty="0">
                <a:solidFill>
                  <a:srgbClr val="2E2E2E"/>
                </a:solidFill>
                <a:latin typeface="Tahoma" panose="020B0604030504040204" pitchFamily="34" charset="0"/>
                <a:ea typeface="Tahoma" panose="020B0604030504040204" pitchFamily="34" charset="0"/>
                <a:cs typeface="Tahoma" panose="020B0604030504040204" pitchFamily="34" charset="0"/>
              </a:rPr>
              <a:t>soit une hausse de 13 points 📈</a:t>
            </a:r>
          </a:p>
          <a:p>
            <a:pPr marL="0" marR="0" lvl="0" indent="0" algn="l" defTabSz="914400" rtl="0" eaLnBrk="1" fontAlgn="base" latinLnBrk="0" hangingPunct="1">
              <a:spcAft>
                <a:spcPct val="0"/>
              </a:spcAft>
              <a:buClrTx/>
              <a:buSzTx/>
              <a:buFont typeface="Arial" panose="020B0604020202020204" pitchFamily="34" charset="0"/>
              <a:buNone/>
              <a:tabLst/>
              <a:defRPr/>
            </a:pPr>
            <a:endParaRPr kumimoji="0" lang="fr-FR" sz="2800" b="0" i="0" u="none" strike="noStrike" kern="12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t>Une notoriété qui agit immédiatement sur le business </a:t>
            </a:r>
            <a:b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br>
            <a:r>
              <a:rPr lang="fr-FR" sz="2000" dirty="0">
                <a:latin typeface="Tahoma" panose="020B0604030504040204" pitchFamily="34" charset="0"/>
                <a:ea typeface="Tahoma" panose="020B0604030504040204" pitchFamily="34" charset="0"/>
                <a:cs typeface="Tahoma" panose="020B0604030504040204" pitchFamily="34" charset="0"/>
              </a:rPr>
              <a:t>une croissance forte des ventes de cuisine dans un contexte de marché en tension</a:t>
            </a:r>
            <a:br>
              <a:rPr lang="fr-FR" sz="2000" dirty="0">
                <a:latin typeface="Tahoma" panose="020B0604030504040204" pitchFamily="34" charset="0"/>
                <a:ea typeface="Tahoma" panose="020B0604030504040204" pitchFamily="34" charset="0"/>
                <a:cs typeface="Tahoma" panose="020B0604030504040204" pitchFamily="34" charset="0"/>
              </a:rPr>
            </a:br>
            <a:r>
              <a:rPr lang="fr-FR" sz="1600" dirty="0">
                <a:latin typeface="Tahoma" panose="020B0604030504040204" pitchFamily="34" charset="0"/>
                <a:ea typeface="Tahoma" panose="020B0604030504040204" pitchFamily="34" charset="0"/>
                <a:cs typeface="Tahoma" panose="020B0604030504040204" pitchFamily="34" charset="0"/>
              </a:rPr>
              <a:t>Les spécialistes cuisines ont enregistré, sur les cinq premiers mois de l’année, un recul de 9 % ; </a:t>
            </a:r>
            <a:br>
              <a:rPr lang="fr-FR" sz="1600" dirty="0">
                <a:latin typeface="Tahoma" panose="020B0604030504040204" pitchFamily="34" charset="0"/>
                <a:ea typeface="Tahoma" panose="020B0604030504040204" pitchFamily="34" charset="0"/>
                <a:cs typeface="Tahoma" panose="020B0604030504040204" pitchFamily="34" charset="0"/>
              </a:rPr>
            </a:br>
            <a:r>
              <a:rPr lang="fr-FR" sz="1600" dirty="0">
                <a:latin typeface="Tahoma" panose="020B0604030504040204" pitchFamily="34" charset="0"/>
                <a:ea typeface="Tahoma" panose="020B0604030504040204" pitchFamily="34" charset="0"/>
                <a:cs typeface="Tahoma" panose="020B0604030504040204" pitchFamily="34" charset="0"/>
              </a:rPr>
              <a:t>par rapport à 2019, leur progression reste de 15 %.</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1600" dirty="0">
                <a:latin typeface="Tahoma" panose="020B0604030504040204" pitchFamily="34" charset="0"/>
                <a:ea typeface="Tahoma" panose="020B0604030504040204" pitchFamily="34" charset="0"/>
                <a:cs typeface="Tahoma" panose="020B0604030504040204" pitchFamily="34" charset="0"/>
              </a:rPr>
              <a:t>À fin mai 2023, le marché de la cuisine a reculé de 6 % en valeur par rapport à 2022.📉</a:t>
            </a: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endParaRPr kumimoji="0" lang="fr-FR" sz="2800" b="0" i="0" u="none" strike="noStrike" kern="12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0" name="Triangle isocèle 9">
            <a:extLst>
              <a:ext uri="{FF2B5EF4-FFF2-40B4-BE49-F238E27FC236}">
                <a16:creationId xmlns:a16="http://schemas.microsoft.com/office/drawing/2014/main" id="{43576AF5-E4CF-034A-E797-C95B2B0BF4AD}"/>
              </a:ext>
            </a:extLst>
          </p:cNvPr>
          <p:cNvSpPr/>
          <p:nvPr/>
        </p:nvSpPr>
        <p:spPr>
          <a:xfrm rot="5400000">
            <a:off x="602584" y="1816481"/>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Triangle isocèle 11">
            <a:extLst>
              <a:ext uri="{FF2B5EF4-FFF2-40B4-BE49-F238E27FC236}">
                <a16:creationId xmlns:a16="http://schemas.microsoft.com/office/drawing/2014/main" id="{7F7F7A04-DFE1-49EF-5481-0D85AE1F9A5D}"/>
              </a:ext>
            </a:extLst>
          </p:cNvPr>
          <p:cNvSpPr/>
          <p:nvPr/>
        </p:nvSpPr>
        <p:spPr>
          <a:xfrm rot="5400000">
            <a:off x="602584" y="4091165"/>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981241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Situation</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9" name="ZoneTexte 8">
            <a:extLst>
              <a:ext uri="{FF2B5EF4-FFF2-40B4-BE49-F238E27FC236}">
                <a16:creationId xmlns:a16="http://schemas.microsoft.com/office/drawing/2014/main" id="{64601299-4B3B-84F2-2D6D-14A059D9C5BE}"/>
              </a:ext>
            </a:extLst>
          </p:cNvPr>
          <p:cNvSpPr txBox="1"/>
          <p:nvPr/>
        </p:nvSpPr>
        <p:spPr>
          <a:xfrm>
            <a:off x="1629295" y="1528394"/>
            <a:ext cx="10158152" cy="1865126"/>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t>Bilan image</a:t>
            </a:r>
            <a:b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br>
            <a:r>
              <a:rPr lang="fr-FR" sz="2000" dirty="0">
                <a:solidFill>
                  <a:srgbClr val="2E2E2E"/>
                </a:solidFill>
                <a:latin typeface="Tahoma" panose="020B0604030504040204" pitchFamily="34" charset="0"/>
                <a:ea typeface="Tahoma" panose="020B0604030504040204" pitchFamily="34" charset="0"/>
                <a:cs typeface="Tahoma" panose="020B0604030504040204" pitchFamily="34" charset="0"/>
              </a:rPr>
              <a:t> </a:t>
            </a:r>
            <a:endParaRPr kumimoji="0" lang="fr-FR" sz="2800" b="0" i="0" u="none" strike="noStrike" kern="12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t> </a:t>
            </a:r>
            <a:endParaRPr lang="fr-FR" sz="1600" dirty="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endParaRPr kumimoji="0" lang="fr-FR" sz="2800" b="0" i="0" u="none" strike="noStrike" kern="12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0" name="Triangle isocèle 9">
            <a:extLst>
              <a:ext uri="{FF2B5EF4-FFF2-40B4-BE49-F238E27FC236}">
                <a16:creationId xmlns:a16="http://schemas.microsoft.com/office/drawing/2014/main" id="{43576AF5-E4CF-034A-E797-C95B2B0BF4AD}"/>
              </a:ext>
            </a:extLst>
          </p:cNvPr>
          <p:cNvSpPr/>
          <p:nvPr/>
        </p:nvSpPr>
        <p:spPr>
          <a:xfrm rot="5400000">
            <a:off x="602584" y="1536173"/>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9A523245-AEEA-2B4D-45DD-8A2B9F2C75DB}"/>
              </a:ext>
            </a:extLst>
          </p:cNvPr>
          <p:cNvPicPr>
            <a:picLocks noChangeAspect="1"/>
          </p:cNvPicPr>
          <p:nvPr/>
        </p:nvPicPr>
        <p:blipFill>
          <a:blip r:embed="rId2"/>
          <a:stretch>
            <a:fillRect/>
          </a:stretch>
        </p:blipFill>
        <p:spPr>
          <a:xfrm>
            <a:off x="1439992" y="2097722"/>
            <a:ext cx="9122713" cy="3755164"/>
          </a:xfrm>
          <a:prstGeom prst="rect">
            <a:avLst/>
          </a:prstGeom>
          <a:ln>
            <a:noFill/>
          </a:ln>
          <a:effectLst>
            <a:outerShdw blurRad="292100" dist="139700" dir="2700000" algn="tl" rotWithShape="0">
              <a:srgbClr val="333333">
                <a:alpha val="65000"/>
              </a:srgbClr>
            </a:outerShdw>
          </a:effectLst>
        </p:spPr>
      </p:pic>
      <p:sp>
        <p:nvSpPr>
          <p:cNvPr id="6" name="ZoneTexte 5">
            <a:extLst>
              <a:ext uri="{FF2B5EF4-FFF2-40B4-BE49-F238E27FC236}">
                <a16:creationId xmlns:a16="http://schemas.microsoft.com/office/drawing/2014/main" id="{CB36BCBC-D540-5836-8653-151281ECA426}"/>
              </a:ext>
            </a:extLst>
          </p:cNvPr>
          <p:cNvSpPr txBox="1"/>
          <p:nvPr/>
        </p:nvSpPr>
        <p:spPr>
          <a:xfrm>
            <a:off x="9952284" y="6602164"/>
            <a:ext cx="1441420" cy="253916"/>
          </a:xfrm>
          <a:prstGeom prst="rect">
            <a:avLst/>
          </a:prstGeom>
          <a:noFill/>
        </p:spPr>
        <p:txBody>
          <a:bodyPr wrap="none" rtlCol="0">
            <a:spAutoFit/>
          </a:bodyPr>
          <a:lstStyle/>
          <a:p>
            <a:r>
              <a:rPr lang="fr-FR" sz="1050" dirty="0"/>
              <a:t>Etude </a:t>
            </a:r>
            <a:r>
              <a:rPr lang="fr-FR" sz="1050" dirty="0" err="1"/>
              <a:t>Novascope</a:t>
            </a:r>
            <a:r>
              <a:rPr lang="fr-FR" sz="1050" dirty="0"/>
              <a:t> 2022</a:t>
            </a:r>
          </a:p>
        </p:txBody>
      </p:sp>
    </p:spTree>
    <p:extLst>
      <p:ext uri="{BB962C8B-B14F-4D97-AF65-F5344CB8AC3E}">
        <p14:creationId xmlns:p14="http://schemas.microsoft.com/office/powerpoint/2010/main" val="32677325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Situation</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9" name="ZoneTexte 8">
            <a:extLst>
              <a:ext uri="{FF2B5EF4-FFF2-40B4-BE49-F238E27FC236}">
                <a16:creationId xmlns:a16="http://schemas.microsoft.com/office/drawing/2014/main" id="{64601299-4B3B-84F2-2D6D-14A059D9C5BE}"/>
              </a:ext>
            </a:extLst>
          </p:cNvPr>
          <p:cNvSpPr txBox="1"/>
          <p:nvPr/>
        </p:nvSpPr>
        <p:spPr>
          <a:xfrm>
            <a:off x="1498666" y="1352997"/>
            <a:ext cx="10353591" cy="1865126"/>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t>Plusieurs forces différenciantes pour Darty Concepteur Cuisine ?  </a:t>
            </a:r>
            <a:b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br>
            <a:r>
              <a:rPr lang="fr-FR" sz="2000" dirty="0">
                <a:solidFill>
                  <a:srgbClr val="2E2E2E"/>
                </a:solidFill>
                <a:latin typeface="Tahoma" panose="020B0604030504040204" pitchFamily="34" charset="0"/>
                <a:ea typeface="Tahoma" panose="020B0604030504040204" pitchFamily="34" charset="0"/>
                <a:cs typeface="Tahoma" panose="020B0604030504040204" pitchFamily="34" charset="0"/>
              </a:rPr>
              <a:t> </a:t>
            </a:r>
            <a:endParaRPr kumimoji="0" lang="fr-FR" sz="2800" b="0" i="0" u="none" strike="noStrike" kern="12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2800" dirty="0">
                <a:solidFill>
                  <a:srgbClr val="2E2E2E"/>
                </a:solidFill>
                <a:latin typeface="Tahoma" panose="020B0604030504040204" pitchFamily="34" charset="0"/>
                <a:ea typeface="Tahoma" panose="020B0604030504040204" pitchFamily="34" charset="0"/>
                <a:cs typeface="Tahoma" panose="020B0604030504040204" pitchFamily="34" charset="0"/>
              </a:rPr>
              <a:t> </a:t>
            </a:r>
            <a:endParaRPr lang="fr-FR" sz="1600" dirty="0">
              <a:latin typeface="Tahoma" panose="020B0604030504040204" pitchFamily="34" charset="0"/>
              <a:ea typeface="Tahoma" panose="020B0604030504040204" pitchFamily="34" charset="0"/>
              <a:cs typeface="Tahoma" panose="020B0604030504040204" pitchFamily="34" charset="0"/>
            </a:endParaRPr>
          </a:p>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endParaRPr kumimoji="0" lang="fr-FR" sz="2800" b="0" i="0" u="none" strike="noStrike" kern="1200" cap="none" spc="0" normalizeH="0" baseline="0" noProof="0" dirty="0">
              <a:ln>
                <a:noFill/>
              </a:ln>
              <a:solidFill>
                <a:srgbClr val="2E2E2E"/>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0" name="Triangle isocèle 9">
            <a:extLst>
              <a:ext uri="{FF2B5EF4-FFF2-40B4-BE49-F238E27FC236}">
                <a16:creationId xmlns:a16="http://schemas.microsoft.com/office/drawing/2014/main" id="{43576AF5-E4CF-034A-E797-C95B2B0BF4AD}"/>
              </a:ext>
            </a:extLst>
          </p:cNvPr>
          <p:cNvSpPr/>
          <p:nvPr/>
        </p:nvSpPr>
        <p:spPr>
          <a:xfrm rot="5400000">
            <a:off x="847809" y="1421335"/>
            <a:ext cx="506009" cy="490451"/>
          </a:xfrm>
          <a:prstGeom prs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3" name="Diagramme 2">
            <a:extLst>
              <a:ext uri="{FF2B5EF4-FFF2-40B4-BE49-F238E27FC236}">
                <a16:creationId xmlns:a16="http://schemas.microsoft.com/office/drawing/2014/main" id="{959FE2D4-8B76-8CB3-0E0A-CF50A797506C}"/>
              </a:ext>
            </a:extLst>
          </p:cNvPr>
          <p:cNvGraphicFramePr/>
          <p:nvPr>
            <p:extLst>
              <p:ext uri="{D42A27DB-BD31-4B8C-83A1-F6EECF244321}">
                <p14:modId xmlns:p14="http://schemas.microsoft.com/office/powerpoint/2010/main" val="2565806650"/>
              </p:ext>
            </p:extLst>
          </p:nvPr>
        </p:nvGraphicFramePr>
        <p:xfrm>
          <a:off x="339742" y="2139635"/>
          <a:ext cx="11552221" cy="45322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age 6">
            <a:extLst>
              <a:ext uri="{FF2B5EF4-FFF2-40B4-BE49-F238E27FC236}">
                <a16:creationId xmlns:a16="http://schemas.microsoft.com/office/drawing/2014/main" id="{B4586366-6BFE-E6EE-D0FE-467FD751F1AC}"/>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0348874" y="3801833"/>
            <a:ext cx="1159153" cy="1159153"/>
          </a:xfrm>
          <a:prstGeom prst="rect">
            <a:avLst/>
          </a:prstGeom>
        </p:spPr>
      </p:pic>
      <p:sp>
        <p:nvSpPr>
          <p:cNvPr id="8" name="Flèche : courbe vers le bas 7">
            <a:extLst>
              <a:ext uri="{FF2B5EF4-FFF2-40B4-BE49-F238E27FC236}">
                <a16:creationId xmlns:a16="http://schemas.microsoft.com/office/drawing/2014/main" id="{AB4A3B99-47A1-111D-47FD-4817E80D16AC}"/>
              </a:ext>
            </a:extLst>
          </p:cNvPr>
          <p:cNvSpPr/>
          <p:nvPr/>
        </p:nvSpPr>
        <p:spPr>
          <a:xfrm rot="16200000">
            <a:off x="1533425" y="3983298"/>
            <a:ext cx="2990785" cy="1237753"/>
          </a:xfrm>
          <a:prstGeom prst="curvedDownArrow">
            <a:avLst/>
          </a:prstGeom>
          <a:solidFill>
            <a:srgbClr val="FBEC13"/>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dirty="0">
              <a:solidFill>
                <a:schemeClr val="tx1"/>
              </a:solidFill>
            </a:endParaRPr>
          </a:p>
        </p:txBody>
      </p:sp>
      <p:sp>
        <p:nvSpPr>
          <p:cNvPr id="11" name="Flèche : courbe vers le bas 10">
            <a:extLst>
              <a:ext uri="{FF2B5EF4-FFF2-40B4-BE49-F238E27FC236}">
                <a16:creationId xmlns:a16="http://schemas.microsoft.com/office/drawing/2014/main" id="{40161D1E-1F0C-1DA8-FC2E-E47C8AEFAC2A}"/>
              </a:ext>
            </a:extLst>
          </p:cNvPr>
          <p:cNvSpPr/>
          <p:nvPr/>
        </p:nvSpPr>
        <p:spPr>
          <a:xfrm rot="5400000">
            <a:off x="7307474" y="3866822"/>
            <a:ext cx="4077176" cy="1237753"/>
          </a:xfrm>
          <a:prstGeom prst="curvedDownArrow">
            <a:avLst/>
          </a:prstGeom>
          <a:solidFill>
            <a:srgbClr val="FBEC13"/>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solidFill>
                <a:schemeClr val="tx1"/>
              </a:solidFill>
            </a:endParaRPr>
          </a:p>
        </p:txBody>
      </p:sp>
      <p:pic>
        <p:nvPicPr>
          <p:cNvPr id="13" name="Image 12">
            <a:extLst>
              <a:ext uri="{FF2B5EF4-FFF2-40B4-BE49-F238E27FC236}">
                <a16:creationId xmlns:a16="http://schemas.microsoft.com/office/drawing/2014/main" id="{D4F0C099-2C2A-D761-8B5D-04E3E1CB99FA}"/>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12363" y="3575879"/>
            <a:ext cx="1576902" cy="1598467"/>
          </a:xfrm>
          <a:prstGeom prst="rect">
            <a:avLst/>
          </a:prstGeom>
        </p:spPr>
      </p:pic>
      <p:sp>
        <p:nvSpPr>
          <p:cNvPr id="14" name="ZoneTexte 13">
            <a:extLst>
              <a:ext uri="{FF2B5EF4-FFF2-40B4-BE49-F238E27FC236}">
                <a16:creationId xmlns:a16="http://schemas.microsoft.com/office/drawing/2014/main" id="{30808B5A-F75A-1D0F-F89B-D1C2C7C0F96B}"/>
              </a:ext>
            </a:extLst>
          </p:cNvPr>
          <p:cNvSpPr txBox="1"/>
          <p:nvPr/>
        </p:nvSpPr>
        <p:spPr>
          <a:xfrm>
            <a:off x="9952284" y="6602164"/>
            <a:ext cx="2239716" cy="253916"/>
          </a:xfrm>
          <a:prstGeom prst="rect">
            <a:avLst/>
          </a:prstGeom>
          <a:noFill/>
        </p:spPr>
        <p:txBody>
          <a:bodyPr wrap="none" rtlCol="0">
            <a:spAutoFit/>
          </a:bodyPr>
          <a:lstStyle/>
          <a:p>
            <a:r>
              <a:rPr lang="fr-FR" sz="1050" dirty="0"/>
              <a:t>Etude Quali Quanti 2020 Coté Clients</a:t>
            </a:r>
          </a:p>
        </p:txBody>
      </p:sp>
    </p:spTree>
    <p:extLst>
      <p:ext uri="{BB962C8B-B14F-4D97-AF65-F5344CB8AC3E}">
        <p14:creationId xmlns:p14="http://schemas.microsoft.com/office/powerpoint/2010/main" val="140480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pour une image  7" descr="Une image contenant personne, habits, Visage humain, intérieur&#10;&#10;Description générée automatiquement">
            <a:extLst>
              <a:ext uri="{FF2B5EF4-FFF2-40B4-BE49-F238E27FC236}">
                <a16:creationId xmlns:a16="http://schemas.microsoft.com/office/drawing/2014/main" id="{47053B51-E5EE-376B-BF07-BB3ACEDBA244}"/>
              </a:ext>
            </a:extLst>
          </p:cNvPr>
          <p:cNvPicPr>
            <a:picLocks noGrp="1" noChangeAspect="1"/>
          </p:cNvPicPr>
          <p:nvPr>
            <p:ph type="pic" sz="quarter" idx="15"/>
          </p:nvPr>
        </p:nvPicPr>
        <p:blipFill>
          <a:blip r:embed="rId2" cstate="print">
            <a:extLst>
              <a:ext uri="{28A0092B-C50C-407E-A947-70E740481C1C}">
                <a14:useLocalDpi xmlns:a14="http://schemas.microsoft.com/office/drawing/2010/main"/>
              </a:ext>
            </a:extLst>
          </a:blip>
          <a:srcRect/>
          <a:stretch>
            <a:fillRect/>
          </a:stretch>
        </p:blipFill>
        <p:spPr/>
      </p:pic>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Réflexions</a:t>
            </a:r>
            <a:r>
              <a:rPr lang="fr-FR" dirty="0"/>
              <a:t> </a:t>
            </a:r>
            <a:br>
              <a:rPr lang="fr-FR" dirty="0"/>
            </a:br>
            <a:r>
              <a:rPr lang="fr-FR" sz="5400" b="0" dirty="0"/>
              <a:t>stratégiques</a:t>
            </a:r>
            <a:endParaRPr lang="fr-FR" b="0" dirty="0"/>
          </a:p>
        </p:txBody>
      </p:sp>
      <p:sp>
        <p:nvSpPr>
          <p:cNvPr id="3" name="Espace réservé du texte 2">
            <a:extLst>
              <a:ext uri="{FF2B5EF4-FFF2-40B4-BE49-F238E27FC236}">
                <a16:creationId xmlns:a16="http://schemas.microsoft.com/office/drawing/2014/main" id="{AC9F2C60-EAB2-F648-B402-E90233BC67FF}"/>
              </a:ext>
            </a:extLst>
          </p:cNvPr>
          <p:cNvSpPr>
            <a:spLocks noGrp="1"/>
          </p:cNvSpPr>
          <p:nvPr>
            <p:ph type="body" sz="quarter" idx="11"/>
          </p:nvPr>
        </p:nvSpPr>
        <p:spPr>
          <a:xfrm>
            <a:off x="300038" y="2284476"/>
            <a:ext cx="4445698" cy="257628"/>
          </a:xfrm>
        </p:spPr>
        <p:txBody>
          <a:bodyPr/>
          <a:lstStyle/>
          <a:p>
            <a:r>
              <a:rPr lang="fr-FR" altLang="fr-FR" sz="1600" b="1" dirty="0">
                <a:latin typeface="Avenir Next LT Pro" panose="020B0504020202020204" pitchFamily="34" charset="0"/>
                <a:ea typeface="Helvetica" panose="020B0604020202020204" pitchFamily="34" charset="0"/>
              </a:rPr>
              <a:t>Darty Concepteur Cuisine</a:t>
            </a:r>
            <a:br>
              <a:rPr lang="fr-FR" altLang="fr-FR" sz="1600" b="1" dirty="0">
                <a:latin typeface="Avenir Next LT Pro" panose="020B0504020202020204" pitchFamily="34" charset="0"/>
                <a:ea typeface="Helvetica" panose="020B0604020202020204" pitchFamily="34" charset="0"/>
              </a:rPr>
            </a:br>
            <a:r>
              <a:rPr lang="fr-FR" sz="1600" dirty="0">
                <a:latin typeface="Avenir Next LT Pro" panose="020B0504020202020204" pitchFamily="34" charset="0"/>
                <a:cs typeface="Helvetica" panose="020B0604020202020204" pitchFamily="34" charset="0"/>
              </a:rPr>
              <a:t>Devenir une marque référente </a:t>
            </a:r>
            <a:br>
              <a:rPr lang="fr-FR" sz="1600" dirty="0">
                <a:latin typeface="Avenir Next LT Pro" panose="020B0504020202020204" pitchFamily="34" charset="0"/>
                <a:cs typeface="Helvetica" panose="020B0604020202020204" pitchFamily="34" charset="0"/>
              </a:rPr>
            </a:br>
            <a:r>
              <a:rPr lang="fr-FR" sz="1600" dirty="0">
                <a:latin typeface="Avenir Next LT Pro" panose="020B0504020202020204" pitchFamily="34" charset="0"/>
                <a:cs typeface="Helvetica" panose="020B0604020202020204" pitchFamily="34" charset="0"/>
              </a:rPr>
              <a:t>sur le segment cuisine</a:t>
            </a:r>
            <a:endParaRPr lang="fr-FR" dirty="0"/>
          </a:p>
        </p:txBody>
      </p:sp>
    </p:spTree>
    <p:extLst>
      <p:ext uri="{BB962C8B-B14F-4D97-AF65-F5344CB8AC3E}">
        <p14:creationId xmlns:p14="http://schemas.microsoft.com/office/powerpoint/2010/main" val="3919982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dirty="0"/>
              <a:t>Constats</a:t>
            </a:r>
            <a:br>
              <a:rPr lang="fr-FR" dirty="0"/>
            </a:br>
            <a:endParaRPr lang="fr-FR" b="0" dirty="0"/>
          </a:p>
        </p:txBody>
      </p:sp>
    </p:spTree>
    <p:extLst>
      <p:ext uri="{BB962C8B-B14F-4D97-AF65-F5344CB8AC3E}">
        <p14:creationId xmlns:p14="http://schemas.microsoft.com/office/powerpoint/2010/main" val="36160039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Enjeux</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21751" y="1560112"/>
            <a:ext cx="10549876" cy="954107"/>
          </a:xfrm>
          <a:prstGeom prst="rect">
            <a:avLst/>
          </a:prstGeom>
          <a:noFill/>
        </p:spPr>
        <p:txBody>
          <a:bodyPr wrap="square" rtlCol="0">
            <a:spAutoFit/>
          </a:bodyPr>
          <a:lstStyle/>
          <a:p>
            <a:r>
              <a:rPr lang="fr-FR" sz="2800" dirty="0">
                <a:latin typeface="Georgia" panose="02040502050405020303" pitchFamily="18" charset="0"/>
                <a:ea typeface="Tahoma" panose="020B0604030504040204" pitchFamily="34" charset="0"/>
                <a:cs typeface="Tahoma" panose="020B0604030504040204" pitchFamily="34" charset="0"/>
              </a:rPr>
              <a:t>Des objectifs duals en lien </a:t>
            </a:r>
            <a:br>
              <a:rPr lang="fr-FR" sz="2800" dirty="0">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avec les challenges stratégiques de l’enseigne</a:t>
            </a:r>
          </a:p>
        </p:txBody>
      </p:sp>
      <p:sp>
        <p:nvSpPr>
          <p:cNvPr id="5" name="ZoneTexte 4">
            <a:extLst>
              <a:ext uri="{FF2B5EF4-FFF2-40B4-BE49-F238E27FC236}">
                <a16:creationId xmlns:a16="http://schemas.microsoft.com/office/drawing/2014/main" id="{DCB6C84F-6182-716D-A1B6-3A6748C069CD}"/>
              </a:ext>
            </a:extLst>
          </p:cNvPr>
          <p:cNvSpPr txBox="1"/>
          <p:nvPr/>
        </p:nvSpPr>
        <p:spPr>
          <a:xfrm>
            <a:off x="564905" y="4933748"/>
            <a:ext cx="4461096" cy="400110"/>
          </a:xfrm>
          <a:prstGeom prst="rect">
            <a:avLst/>
          </a:prstGeom>
          <a:noFill/>
        </p:spPr>
        <p:txBody>
          <a:bodyPr wrap="square" rtlCol="0">
            <a:spAutoFit/>
          </a:bodyPr>
          <a:lstStyle/>
          <a:p>
            <a:pPr algn="ctr"/>
            <a:r>
              <a:rPr lang="fr-FR" sz="2000" dirty="0">
                <a:latin typeface="Georgia" panose="02040502050405020303" pitchFamily="18" charset="0"/>
                <a:ea typeface="Tahoma" panose="020B0604030504040204" pitchFamily="34" charset="0"/>
                <a:cs typeface="Tahoma" panose="020B0604030504040204" pitchFamily="34" charset="0"/>
              </a:rPr>
              <a:t>DARTY FAIT AUSSI DES CUISINES</a:t>
            </a:r>
          </a:p>
        </p:txBody>
      </p:sp>
      <p:sp>
        <p:nvSpPr>
          <p:cNvPr id="6" name="Triangle isocèle 5">
            <a:extLst>
              <a:ext uri="{FF2B5EF4-FFF2-40B4-BE49-F238E27FC236}">
                <a16:creationId xmlns:a16="http://schemas.microsoft.com/office/drawing/2014/main" id="{A0184D46-5D77-B03A-8D6D-940F6C8637E0}"/>
              </a:ext>
            </a:extLst>
          </p:cNvPr>
          <p:cNvSpPr/>
          <p:nvPr/>
        </p:nvSpPr>
        <p:spPr>
          <a:xfrm flipV="1">
            <a:off x="620488" y="3429000"/>
            <a:ext cx="4349931" cy="568769"/>
          </a:xfrm>
          <a:prstGeom prst="triangle">
            <a:avLst/>
          </a:prstGeom>
          <a:solidFill>
            <a:srgbClr val="D9117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latin typeface="Tahoma" panose="020B0604030504040204" pitchFamily="34" charset="0"/>
              <a:ea typeface="Tahoma" panose="020B0604030504040204" pitchFamily="34" charset="0"/>
              <a:cs typeface="Tahoma" panose="020B0604030504040204" pitchFamily="34" charset="0"/>
            </a:endParaRPr>
          </a:p>
        </p:txBody>
      </p:sp>
      <p:sp>
        <p:nvSpPr>
          <p:cNvPr id="11" name="ZoneTexte 10">
            <a:extLst>
              <a:ext uri="{FF2B5EF4-FFF2-40B4-BE49-F238E27FC236}">
                <a16:creationId xmlns:a16="http://schemas.microsoft.com/office/drawing/2014/main" id="{68AF318E-9868-9A89-911C-B751F8ADD74E}"/>
              </a:ext>
            </a:extLst>
          </p:cNvPr>
          <p:cNvSpPr txBox="1"/>
          <p:nvPr/>
        </p:nvSpPr>
        <p:spPr>
          <a:xfrm>
            <a:off x="6103620" y="4779860"/>
            <a:ext cx="5492932" cy="707886"/>
          </a:xfrm>
          <a:prstGeom prst="rect">
            <a:avLst/>
          </a:prstGeom>
          <a:noFill/>
        </p:spPr>
        <p:txBody>
          <a:bodyPr wrap="square" rtlCol="0">
            <a:spAutoFit/>
          </a:bodyPr>
          <a:lstStyle/>
          <a:p>
            <a:pPr algn="ctr"/>
            <a:r>
              <a:rPr lang="fr-FR" sz="2000" dirty="0">
                <a:latin typeface="Georgia" panose="02040502050405020303" pitchFamily="18" charset="0"/>
                <a:ea typeface="Tahoma" panose="020B0604030504040204" pitchFamily="34" charset="0"/>
                <a:cs typeface="Tahoma" panose="020B0604030504040204" pitchFamily="34" charset="0"/>
              </a:rPr>
              <a:t>RAISON DE CHOISIR DARTY POUR LA CONCEPTION DE SA CUISINE</a:t>
            </a:r>
          </a:p>
        </p:txBody>
      </p:sp>
      <p:sp>
        <p:nvSpPr>
          <p:cNvPr id="13" name="Triangle isocèle 12">
            <a:extLst>
              <a:ext uri="{FF2B5EF4-FFF2-40B4-BE49-F238E27FC236}">
                <a16:creationId xmlns:a16="http://schemas.microsoft.com/office/drawing/2014/main" id="{D69A1F99-5F5E-FB3F-1211-5942869B2C23}"/>
              </a:ext>
            </a:extLst>
          </p:cNvPr>
          <p:cNvSpPr/>
          <p:nvPr/>
        </p:nvSpPr>
        <p:spPr>
          <a:xfrm flipV="1">
            <a:off x="6466114" y="3429000"/>
            <a:ext cx="4349931" cy="568769"/>
          </a:xfrm>
          <a:prstGeom prst="triangle">
            <a:avLst/>
          </a:prstGeom>
          <a:solidFill>
            <a:srgbClr val="D9117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latin typeface="Tahoma" panose="020B0604030504040204" pitchFamily="34" charset="0"/>
              <a:ea typeface="Tahoma" panose="020B0604030504040204" pitchFamily="34" charset="0"/>
              <a:cs typeface="Tahoma" panose="020B0604030504040204" pitchFamily="34" charset="0"/>
            </a:endParaRPr>
          </a:p>
        </p:txBody>
      </p:sp>
      <p:sp>
        <p:nvSpPr>
          <p:cNvPr id="14" name="ZoneTexte 13">
            <a:extLst>
              <a:ext uri="{FF2B5EF4-FFF2-40B4-BE49-F238E27FC236}">
                <a16:creationId xmlns:a16="http://schemas.microsoft.com/office/drawing/2014/main" id="{039369DA-D474-9F37-6D95-7541A1089AA7}"/>
              </a:ext>
            </a:extLst>
          </p:cNvPr>
          <p:cNvSpPr txBox="1"/>
          <p:nvPr/>
        </p:nvSpPr>
        <p:spPr>
          <a:xfrm>
            <a:off x="607163" y="4113076"/>
            <a:ext cx="4461096" cy="646331"/>
          </a:xfrm>
          <a:prstGeom prst="rect">
            <a:avLst/>
          </a:prstGeom>
          <a:noFill/>
        </p:spPr>
        <p:txBody>
          <a:bodyPr wrap="square" rtlCol="0">
            <a:spAutoFit/>
          </a:bodyPr>
          <a:lstStyle/>
          <a:p>
            <a:pPr algn="ctr"/>
            <a:r>
              <a:rPr lang="fr-FR" b="1" dirty="0">
                <a:latin typeface="Tahoma" panose="020B0604030504040204" pitchFamily="34" charset="0"/>
                <a:ea typeface="Tahoma" panose="020B0604030504040204" pitchFamily="34" charset="0"/>
                <a:cs typeface="Tahoma" panose="020B0604030504040204" pitchFamily="34" charset="0"/>
              </a:rPr>
              <a:t>NOTORIETE </a:t>
            </a:r>
            <a:br>
              <a:rPr lang="fr-FR" b="1" dirty="0">
                <a:latin typeface="Tahoma" panose="020B0604030504040204" pitchFamily="34" charset="0"/>
                <a:ea typeface="Tahoma" panose="020B0604030504040204" pitchFamily="34" charset="0"/>
                <a:cs typeface="Tahoma" panose="020B0604030504040204" pitchFamily="34" charset="0"/>
              </a:rPr>
            </a:br>
            <a:r>
              <a:rPr lang="fr-FR" b="1" dirty="0">
                <a:latin typeface="Tahoma" panose="020B0604030504040204" pitchFamily="34" charset="0"/>
                <a:ea typeface="Tahoma" panose="020B0604030504040204" pitchFamily="34" charset="0"/>
                <a:cs typeface="Tahoma" panose="020B0604030504040204" pitchFamily="34" charset="0"/>
              </a:rPr>
              <a:t>IMMEDIATE</a:t>
            </a:r>
          </a:p>
        </p:txBody>
      </p:sp>
      <p:sp>
        <p:nvSpPr>
          <p:cNvPr id="15" name="ZoneTexte 14">
            <a:extLst>
              <a:ext uri="{FF2B5EF4-FFF2-40B4-BE49-F238E27FC236}">
                <a16:creationId xmlns:a16="http://schemas.microsoft.com/office/drawing/2014/main" id="{FD234377-50B8-49B7-8BB3-B8ED462CED53}"/>
              </a:ext>
            </a:extLst>
          </p:cNvPr>
          <p:cNvSpPr txBox="1"/>
          <p:nvPr/>
        </p:nvSpPr>
        <p:spPr>
          <a:xfrm>
            <a:off x="6410531" y="4172110"/>
            <a:ext cx="4461096" cy="369332"/>
          </a:xfrm>
          <a:prstGeom prst="rect">
            <a:avLst/>
          </a:prstGeom>
          <a:noFill/>
        </p:spPr>
        <p:txBody>
          <a:bodyPr wrap="square" rtlCol="0">
            <a:spAutoFit/>
          </a:bodyPr>
          <a:lstStyle/>
          <a:p>
            <a:pPr algn="ctr"/>
            <a:r>
              <a:rPr lang="fr-FR" b="1" dirty="0">
                <a:latin typeface="Tahoma" panose="020B0604030504040204" pitchFamily="34" charset="0"/>
                <a:ea typeface="Tahoma" panose="020B0604030504040204" pitchFamily="34" charset="0"/>
                <a:cs typeface="Tahoma" panose="020B0604030504040204" pitchFamily="34" charset="0"/>
              </a:rPr>
              <a:t>QUALIFICATION DE LA NOTORIETE</a:t>
            </a:r>
          </a:p>
        </p:txBody>
      </p:sp>
    </p:spTree>
    <p:extLst>
      <p:ext uri="{BB962C8B-B14F-4D97-AF65-F5344CB8AC3E}">
        <p14:creationId xmlns:p14="http://schemas.microsoft.com/office/powerpoint/2010/main" val="21829668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9C707E96-2524-1F8A-B39E-C71F199A6D62}"/>
              </a:ext>
            </a:extLst>
          </p:cNvPr>
          <p:cNvSpPr txBox="1"/>
          <p:nvPr/>
        </p:nvSpPr>
        <p:spPr>
          <a:xfrm>
            <a:off x="501301" y="1981643"/>
            <a:ext cx="10549876" cy="954107"/>
          </a:xfrm>
          <a:prstGeom prst="rect">
            <a:avLst/>
          </a:prstGeom>
          <a:noFill/>
        </p:spPr>
        <p:txBody>
          <a:bodyPr wrap="square" rtlCol="0">
            <a:spAutoFit/>
          </a:bodyPr>
          <a:lstStyle/>
          <a:p>
            <a:pPr algn="ctr"/>
            <a:r>
              <a:rPr lang="fr-FR" sz="2800" dirty="0">
                <a:latin typeface="Georgia" panose="02040502050405020303" pitchFamily="18" charset="0"/>
                <a:ea typeface="Tahoma" panose="020B0604030504040204" pitchFamily="34" charset="0"/>
                <a:cs typeface="Tahoma" panose="020B0604030504040204" pitchFamily="34" charset="0"/>
              </a:rPr>
              <a:t>Faire évoluer l’expression de la promesse de marque</a:t>
            </a:r>
          </a:p>
          <a:p>
            <a:pPr algn="ctr"/>
            <a:r>
              <a:rPr lang="fr-FR" sz="2800" dirty="0">
                <a:latin typeface="Georgia" panose="02040502050405020303" pitchFamily="18" charset="0"/>
                <a:ea typeface="Tahoma" panose="020B0604030504040204" pitchFamily="34" charset="0"/>
                <a:cs typeface="Tahoma" panose="020B0604030504040204" pitchFamily="34" charset="0"/>
              </a:rPr>
              <a:t>Darty Concepteur Cuisine</a:t>
            </a:r>
          </a:p>
        </p:txBody>
      </p:sp>
      <p:sp>
        <p:nvSpPr>
          <p:cNvPr id="8" name="ZoneTexte 7">
            <a:extLst>
              <a:ext uri="{FF2B5EF4-FFF2-40B4-BE49-F238E27FC236}">
                <a16:creationId xmlns:a16="http://schemas.microsoft.com/office/drawing/2014/main" id="{3F5D4781-C219-3449-D410-4535B4A82068}"/>
              </a:ext>
            </a:extLst>
          </p:cNvPr>
          <p:cNvSpPr txBox="1"/>
          <p:nvPr/>
        </p:nvSpPr>
        <p:spPr>
          <a:xfrm>
            <a:off x="962446" y="3357227"/>
            <a:ext cx="9627586" cy="1754326"/>
          </a:xfrm>
          <a:prstGeom prst="rect">
            <a:avLst/>
          </a:prstGeom>
          <a:noFill/>
        </p:spPr>
        <p:txBody>
          <a:bodyPr wrap="square" rtlCol="0">
            <a:spAutoFit/>
          </a:bodyPr>
          <a:lstStyle/>
          <a:p>
            <a:pPr algn="ctr"/>
            <a:endParaRPr lang="fr-FR" dirty="0">
              <a:latin typeface="Tahoma" panose="020B0604030504040204" pitchFamily="34" charset="0"/>
              <a:ea typeface="Tahoma" panose="020B0604030504040204" pitchFamily="34" charset="0"/>
              <a:cs typeface="Tahoma" panose="020B0604030504040204" pitchFamily="34" charset="0"/>
            </a:endParaRPr>
          </a:p>
          <a:p>
            <a:pPr algn="ctr"/>
            <a:endParaRPr lang="fr-FR" dirty="0">
              <a:latin typeface="Tahoma" panose="020B0604030504040204" pitchFamily="34" charset="0"/>
              <a:ea typeface="Tahoma" panose="020B0604030504040204" pitchFamily="34" charset="0"/>
              <a:cs typeface="Tahoma" panose="020B0604030504040204" pitchFamily="34" charset="0"/>
            </a:endParaRPr>
          </a:p>
          <a:p>
            <a:pPr algn="ctr"/>
            <a:r>
              <a:rPr lang="fr-FR" dirty="0">
                <a:latin typeface="Tahoma" panose="020B0604030504040204" pitchFamily="34" charset="0"/>
                <a:ea typeface="Tahoma" panose="020B0604030504040204" pitchFamily="34" charset="0"/>
                <a:cs typeface="Tahoma" panose="020B0604030504040204" pitchFamily="34" charset="0"/>
              </a:rPr>
              <a:t>Enrichir le contenu de marque</a:t>
            </a:r>
          </a:p>
          <a:p>
            <a:pPr algn="ctr"/>
            <a:endParaRPr lang="fr-FR" dirty="0">
              <a:latin typeface="Tahoma" panose="020B0604030504040204" pitchFamily="34" charset="0"/>
              <a:ea typeface="Tahoma" panose="020B0604030504040204" pitchFamily="34" charset="0"/>
              <a:cs typeface="Tahoma" panose="020B0604030504040204" pitchFamily="34" charset="0"/>
            </a:endParaRPr>
          </a:p>
          <a:p>
            <a:pPr algn="ctr"/>
            <a:endParaRPr lang="fr-FR" dirty="0">
              <a:latin typeface="Tahoma" panose="020B0604030504040204" pitchFamily="34" charset="0"/>
              <a:ea typeface="Tahoma" panose="020B0604030504040204" pitchFamily="34" charset="0"/>
              <a:cs typeface="Tahoma" panose="020B0604030504040204" pitchFamily="34" charset="0"/>
            </a:endParaRPr>
          </a:p>
          <a:p>
            <a:pPr algn="ctr"/>
            <a:r>
              <a:rPr lang="fr-FR" dirty="0">
                <a:latin typeface="Tahoma" panose="020B0604030504040204" pitchFamily="34" charset="0"/>
                <a:ea typeface="Tahoma" panose="020B0604030504040204" pitchFamily="34" charset="0"/>
                <a:cs typeface="Tahoma" panose="020B0604030504040204" pitchFamily="34" charset="0"/>
              </a:rPr>
              <a:t>Exprimer les atouts concurrentiels de l’enseigne</a:t>
            </a:r>
          </a:p>
        </p:txBody>
      </p:sp>
      <p:sp>
        <p:nvSpPr>
          <p:cNvPr id="9" name="Triangle isocèle 8">
            <a:extLst>
              <a:ext uri="{FF2B5EF4-FFF2-40B4-BE49-F238E27FC236}">
                <a16:creationId xmlns:a16="http://schemas.microsoft.com/office/drawing/2014/main" id="{073B5D41-BCBC-B7CB-D2A6-9651A15A5ECC}"/>
              </a:ext>
            </a:extLst>
          </p:cNvPr>
          <p:cNvSpPr/>
          <p:nvPr/>
        </p:nvSpPr>
        <p:spPr>
          <a:xfrm>
            <a:off x="3516086" y="3214886"/>
            <a:ext cx="4349931" cy="284683"/>
          </a:xfrm>
          <a:prstGeom prst="triangle">
            <a:avLst/>
          </a:prstGeom>
          <a:solidFill>
            <a:srgbClr val="D9117E"/>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EAB00575-9963-2CE4-1CD5-9330E7E0CEB5}"/>
              </a:ext>
            </a:extLst>
          </p:cNvPr>
          <p:cNvSpPr/>
          <p:nvPr/>
        </p:nvSpPr>
        <p:spPr>
          <a:xfrm>
            <a:off x="3516086" y="4396317"/>
            <a:ext cx="4349931" cy="283089"/>
          </a:xfrm>
          <a:prstGeom prst="triangle">
            <a:avLst/>
          </a:prstGeom>
          <a:solidFill>
            <a:srgbClr val="D9117E"/>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907826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Notoriété immédiate</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2837711" y="1678306"/>
            <a:ext cx="7147525" cy="954107"/>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ON NE PEUT PAS DESIRER QUELQUE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 </a:t>
            </a: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CHOSE QU’ON NE CONNAIT PAS</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540661" y="3173995"/>
            <a:ext cx="9775434" cy="1938992"/>
          </a:xfrm>
          <a:prstGeom prst="rect">
            <a:avLst/>
          </a:prstGeom>
          <a:noFill/>
        </p:spPr>
        <p:txBody>
          <a:bodyPr wrap="square" rtlCol="0">
            <a:spAutoFit/>
          </a:bodyPr>
          <a:lstStyle/>
          <a:p>
            <a:r>
              <a:rPr lang="fr-FR" dirty="0">
                <a:latin typeface="Tahoma" panose="020B0604030504040204" pitchFamily="34" charset="0"/>
                <a:ea typeface="Tahoma" panose="020B0604030504040204" pitchFamily="34" charset="0"/>
                <a:cs typeface="Tahoma" panose="020B0604030504040204" pitchFamily="34" charset="0"/>
              </a:rPr>
              <a:t>Sur le secteur cuisine, les intentionnistes prennent des renseignements sur plusieurs enseignes avant de faire un devis (plus de 2 devis en moyenne par intentionniste).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La présence à l’esprit de l’enseigne est donc primordiale.</a:t>
            </a:r>
          </a:p>
          <a:p>
            <a:endParaRPr lang="fr-FR" b="1" dirty="0">
              <a:latin typeface="Tahoma" panose="020B0604030504040204" pitchFamily="34" charset="0"/>
              <a:ea typeface="Tahoma" panose="020B0604030504040204" pitchFamily="34" charset="0"/>
              <a:cs typeface="Tahoma" panose="020B0604030504040204" pitchFamily="34" charset="0"/>
            </a:endParaRPr>
          </a:p>
          <a:p>
            <a:r>
              <a:rPr lang="fr-FR" sz="2400" b="1" dirty="0">
                <a:latin typeface="Tahoma" panose="020B0604030504040204" pitchFamily="34" charset="0"/>
                <a:ea typeface="Tahoma" panose="020B0604030504040204" pitchFamily="34" charset="0"/>
                <a:cs typeface="Tahoma" panose="020B0604030504040204" pitchFamily="34" charset="0"/>
              </a:rPr>
              <a:t>	1 point de notoriété se concrétise mécaniquement </a:t>
            </a:r>
            <a:br>
              <a:rPr lang="fr-FR" sz="2400" b="1" dirty="0">
                <a:latin typeface="Tahoma" panose="020B0604030504040204" pitchFamily="34" charset="0"/>
                <a:ea typeface="Tahoma" panose="020B0604030504040204" pitchFamily="34" charset="0"/>
                <a:cs typeface="Tahoma" panose="020B0604030504040204" pitchFamily="34" charset="0"/>
              </a:rPr>
            </a:br>
            <a:r>
              <a:rPr lang="fr-FR" sz="2400" b="1" dirty="0">
                <a:latin typeface="Tahoma" panose="020B0604030504040204" pitchFamily="34" charset="0"/>
                <a:ea typeface="Tahoma" panose="020B0604030504040204" pitchFamily="34" charset="0"/>
                <a:cs typeface="Tahoma" panose="020B0604030504040204" pitchFamily="34" charset="0"/>
              </a:rPr>
              <a:t>	en devis complémentaires.</a:t>
            </a:r>
          </a:p>
        </p:txBody>
      </p:sp>
      <p:sp>
        <p:nvSpPr>
          <p:cNvPr id="10" name="Triangle isocèle 9">
            <a:extLst>
              <a:ext uri="{FF2B5EF4-FFF2-40B4-BE49-F238E27FC236}">
                <a16:creationId xmlns:a16="http://schemas.microsoft.com/office/drawing/2014/main" id="{248F5E1A-C1FF-041B-8369-CEECF488F464}"/>
              </a:ext>
            </a:extLst>
          </p:cNvPr>
          <p:cNvSpPr/>
          <p:nvPr/>
        </p:nvSpPr>
        <p:spPr>
          <a:xfrm rot="5400000">
            <a:off x="486295" y="4305589"/>
            <a:ext cx="997527" cy="673331"/>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878588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Notoriété immédiate</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2837711" y="1678306"/>
            <a:ext cx="7147525" cy="954107"/>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ON NE PEUT PAS DESIRER QUELQUE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 </a:t>
            </a: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CHOSE QU’ON NE CONNAIT PAS</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673664" y="2932926"/>
            <a:ext cx="5959892" cy="2954655"/>
          </a:xfrm>
          <a:prstGeom prst="rect">
            <a:avLst/>
          </a:prstGeom>
          <a:noFill/>
        </p:spPr>
        <p:txBody>
          <a:bodyPr wrap="square" rtlCol="0">
            <a:spAutoFit/>
          </a:bodyPr>
          <a:lstStyle/>
          <a:p>
            <a:r>
              <a:rPr lang="fr-FR" sz="1700" dirty="0">
                <a:latin typeface="Tahoma" panose="020B0604030504040204" pitchFamily="34" charset="0"/>
                <a:ea typeface="Tahoma" panose="020B0604030504040204" pitchFamily="34" charset="0"/>
                <a:cs typeface="Tahoma" panose="020B0604030504040204" pitchFamily="34" charset="0"/>
              </a:rPr>
              <a:t>La progression de la notoriété de Darty en tant que cuisiniste est très importante dans un secteur concurrentiel très actif… </a:t>
            </a:r>
          </a:p>
          <a:p>
            <a:r>
              <a:rPr lang="fr-FR" sz="1700" b="1" dirty="0">
                <a:latin typeface="Tahoma" panose="020B0604030504040204" pitchFamily="34" charset="0"/>
                <a:ea typeface="Tahoma" panose="020B0604030504040204" pitchFamily="34" charset="0"/>
                <a:cs typeface="Tahoma" panose="020B0604030504040204" pitchFamily="34" charset="0"/>
              </a:rPr>
              <a:t>CEPENDANT, </a:t>
            </a:r>
            <a:br>
              <a:rPr lang="fr-FR" sz="1700" b="1" dirty="0">
                <a:latin typeface="Tahoma" panose="020B0604030504040204" pitchFamily="34" charset="0"/>
                <a:ea typeface="Tahoma" panose="020B0604030504040204" pitchFamily="34" charset="0"/>
                <a:cs typeface="Tahoma" panose="020B0604030504040204" pitchFamily="34" charset="0"/>
              </a:rPr>
            </a:br>
            <a:r>
              <a:rPr lang="fr-FR" sz="1700" dirty="0">
                <a:latin typeface="Tahoma" panose="020B0604030504040204" pitchFamily="34" charset="0"/>
                <a:ea typeface="Tahoma" panose="020B0604030504040204" pitchFamily="34" charset="0"/>
                <a:cs typeface="Tahoma" panose="020B0604030504040204" pitchFamily="34" charset="0"/>
              </a:rPr>
              <a:t>en arrivant à la 9</a:t>
            </a:r>
            <a:r>
              <a:rPr lang="fr-FR" sz="1700" baseline="30000" dirty="0">
                <a:latin typeface="Tahoma" panose="020B0604030504040204" pitchFamily="34" charset="0"/>
                <a:ea typeface="Tahoma" panose="020B0604030504040204" pitchFamily="34" charset="0"/>
                <a:cs typeface="Tahoma" panose="020B0604030504040204" pitchFamily="34" charset="0"/>
              </a:rPr>
              <a:t>ème</a:t>
            </a:r>
            <a:r>
              <a:rPr lang="fr-FR" sz="1700" dirty="0">
                <a:latin typeface="Tahoma" panose="020B0604030504040204" pitchFamily="34" charset="0"/>
                <a:ea typeface="Tahoma" panose="020B0604030504040204" pitchFamily="34" charset="0"/>
                <a:cs typeface="Tahoma" panose="020B0604030504040204" pitchFamily="34" charset="0"/>
              </a:rPr>
              <a:t> place (10 pts derrière Leroy Merlin), </a:t>
            </a:r>
            <a:r>
              <a:rPr lang="fr-FR" sz="2400" b="1" dirty="0">
                <a:latin typeface="Tahoma" panose="020B0604030504040204" pitchFamily="34" charset="0"/>
                <a:ea typeface="Tahoma" panose="020B0604030504040204" pitchFamily="34" charset="0"/>
                <a:cs typeface="Tahoma" panose="020B0604030504040204" pitchFamily="34" charset="0"/>
              </a:rPr>
              <a:t>nous sommes encore loin d’atteindre un niveau de notoriété nous permettant de nous imposer comme un référent sur ce marché.</a:t>
            </a:r>
            <a:endParaRPr lang="fr-FR" b="1" dirty="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Tableau 8">
            <a:extLst>
              <a:ext uri="{FF2B5EF4-FFF2-40B4-BE49-F238E27FC236}">
                <a16:creationId xmlns:a16="http://schemas.microsoft.com/office/drawing/2014/main" id="{E3265F92-6C38-03EA-19BA-143A7B620F9A}"/>
              </a:ext>
            </a:extLst>
          </p:cNvPr>
          <p:cNvGraphicFramePr>
            <a:graphicFrameLocks noGrp="1"/>
          </p:cNvGraphicFramePr>
          <p:nvPr/>
        </p:nvGraphicFramePr>
        <p:xfrm>
          <a:off x="7224221" y="2803786"/>
          <a:ext cx="2997200" cy="3794760"/>
        </p:xfrm>
        <a:graphic>
          <a:graphicData uri="http://schemas.openxmlformats.org/drawingml/2006/table">
            <a:tbl>
              <a:tblPr bandRow="1">
                <a:tableStyleId>{5C22544A-7EE6-4342-B048-85BDC9FD1C3A}</a:tableStyleId>
              </a:tblPr>
              <a:tblGrid>
                <a:gridCol w="1701800">
                  <a:extLst>
                    <a:ext uri="{9D8B030D-6E8A-4147-A177-3AD203B41FA5}">
                      <a16:colId xmlns:a16="http://schemas.microsoft.com/office/drawing/2014/main" val="3422460339"/>
                    </a:ext>
                  </a:extLst>
                </a:gridCol>
                <a:gridCol w="647700">
                  <a:extLst>
                    <a:ext uri="{9D8B030D-6E8A-4147-A177-3AD203B41FA5}">
                      <a16:colId xmlns:a16="http://schemas.microsoft.com/office/drawing/2014/main" val="2076424942"/>
                    </a:ext>
                  </a:extLst>
                </a:gridCol>
                <a:gridCol w="647700">
                  <a:extLst>
                    <a:ext uri="{9D8B030D-6E8A-4147-A177-3AD203B41FA5}">
                      <a16:colId xmlns:a16="http://schemas.microsoft.com/office/drawing/2014/main" val="1545788783"/>
                    </a:ext>
                  </a:extLst>
                </a:gridCol>
              </a:tblGrid>
              <a:tr h="190500">
                <a:tc>
                  <a:txBody>
                    <a:bodyPr/>
                    <a:lstStyle/>
                    <a:p>
                      <a:pPr algn="l" fontAlgn="ctr"/>
                      <a:endParaRPr lang="fr-FR" sz="1100" b="0" i="1"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noFill/>
                  </a:tcPr>
                </a:tc>
                <a:tc>
                  <a:txBody>
                    <a:bodyPr/>
                    <a:lstStyle/>
                    <a:p>
                      <a:pPr algn="ctr" fontAlgn="ctr"/>
                      <a:r>
                        <a:rPr lang="fr-FR" sz="10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NOV 20</a:t>
                      </a:r>
                    </a:p>
                  </a:txBody>
                  <a:tcPr marL="7620" marR="7620" marT="7620" marB="0" anchor="ctr"/>
                </a:tc>
                <a:tc>
                  <a:txBody>
                    <a:bodyPr/>
                    <a:lstStyle/>
                    <a:p>
                      <a:pPr algn="ctr" fontAlgn="ctr"/>
                      <a:r>
                        <a:rPr lang="fr-FR" sz="10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JUIN 23</a:t>
                      </a:r>
                    </a:p>
                  </a:txBody>
                  <a:tcPr marL="7620" marR="7620" marT="7620" marB="0" anchor="ctr"/>
                </a:tc>
                <a:extLst>
                  <a:ext uri="{0D108BD9-81ED-4DB2-BD59-A6C34878D82A}">
                    <a16:rowId xmlns:a16="http://schemas.microsoft.com/office/drawing/2014/main" val="822262751"/>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Cuisinella</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78%</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82%</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882680238"/>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Schmidt</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75%</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74%</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788528105"/>
                  </a:ext>
                </a:extLst>
              </a:tr>
              <a:tr h="190500">
                <a:tc>
                  <a:txBody>
                    <a:bodyPr/>
                    <a:lstStyle/>
                    <a:p>
                      <a:pPr algn="l" fontAlgn="ctr"/>
                      <a:r>
                        <a:rPr lang="fr-FR" sz="1100" u="none" strike="noStrike" dirty="0">
                          <a:effectLst/>
                          <a:latin typeface="Tahoma" panose="020B0604030504040204" pitchFamily="34" charset="0"/>
                          <a:ea typeface="Tahoma" panose="020B0604030504040204" pitchFamily="34" charset="0"/>
                          <a:cs typeface="Tahoma" panose="020B0604030504040204" pitchFamily="34" charset="0"/>
                        </a:rPr>
                        <a:t>. Mobalpa</a:t>
                      </a:r>
                      <a:endParaRPr lang="fr-FR" sz="11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67%</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66%</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3780404021"/>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Cuisine plus</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57%</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65%</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3338908580"/>
                  </a:ext>
                </a:extLst>
              </a:tr>
              <a:tr h="190500">
                <a:tc>
                  <a:txBody>
                    <a:bodyPr/>
                    <a:lstStyle/>
                    <a:p>
                      <a:pPr algn="l" fontAlgn="ctr"/>
                      <a:r>
                        <a:rPr lang="fr-FR" sz="1100" u="none" strike="noStrike" dirty="0">
                          <a:effectLst/>
                          <a:latin typeface="Tahoma" panose="020B0604030504040204" pitchFamily="34" charset="0"/>
                          <a:ea typeface="Tahoma" panose="020B0604030504040204" pitchFamily="34" charset="0"/>
                          <a:cs typeface="Tahoma" panose="020B0604030504040204" pitchFamily="34" charset="0"/>
                        </a:rPr>
                        <a:t>. Ikea</a:t>
                      </a:r>
                      <a:endParaRPr lang="fr-FR" sz="11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60%</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63%</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2125691143"/>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Lapeyre</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61%</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62%</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2334098832"/>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Ixina</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dirty="0">
                          <a:effectLst/>
                          <a:latin typeface="Tahoma" panose="020B0604030504040204" pitchFamily="34" charset="0"/>
                          <a:ea typeface="Tahoma" panose="020B0604030504040204" pitchFamily="34" charset="0"/>
                          <a:cs typeface="Tahoma" panose="020B0604030504040204" pitchFamily="34" charset="0"/>
                        </a:rPr>
                        <a:t>55%</a:t>
                      </a:r>
                      <a:endParaRPr lang="fr-FR" sz="1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60%</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4277522305"/>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Leroy Merlin</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54%</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59%</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2444208780"/>
                  </a:ext>
                </a:extLst>
              </a:tr>
              <a:tr h="190500">
                <a:tc>
                  <a:txBody>
                    <a:bodyPr/>
                    <a:lstStyle/>
                    <a:p>
                      <a:pPr algn="l" fontAlgn="ctr"/>
                      <a:r>
                        <a:rPr lang="fr-FR" sz="1100" b="1" u="none" strike="noStrike">
                          <a:effectLst/>
                          <a:latin typeface="Tahoma" panose="020B0604030504040204" pitchFamily="34" charset="0"/>
                          <a:ea typeface="Tahoma" panose="020B0604030504040204" pitchFamily="34" charset="0"/>
                          <a:cs typeface="Tahoma" panose="020B0604030504040204" pitchFamily="34" charset="0"/>
                        </a:rPr>
                        <a:t>. Darty</a:t>
                      </a:r>
                      <a:endParaRPr lang="fr-FR" sz="1100" b="1"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b="1" u="none" strike="noStrike">
                          <a:effectLst/>
                          <a:latin typeface="Tahoma" panose="020B0604030504040204" pitchFamily="34" charset="0"/>
                          <a:ea typeface="Tahoma" panose="020B0604030504040204" pitchFamily="34" charset="0"/>
                          <a:cs typeface="Tahoma" panose="020B0604030504040204" pitchFamily="34" charset="0"/>
                        </a:rPr>
                        <a:t>34%</a:t>
                      </a:r>
                      <a:endParaRPr lang="fr-FR" sz="1000" b="1"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b="1" u="none" strike="noStrike" dirty="0">
                          <a:effectLst/>
                          <a:latin typeface="Tahoma" panose="020B0604030504040204" pitchFamily="34" charset="0"/>
                          <a:ea typeface="Tahoma" panose="020B0604030504040204" pitchFamily="34" charset="0"/>
                          <a:cs typeface="Tahoma" panose="020B0604030504040204" pitchFamily="34" charset="0"/>
                        </a:rPr>
                        <a:t>49%</a:t>
                      </a:r>
                      <a:endParaRPr lang="fr-FR" sz="1000"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1639535179"/>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Hygena</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dirty="0">
                          <a:effectLst/>
                          <a:latin typeface="Tahoma" panose="020B0604030504040204" pitchFamily="34" charset="0"/>
                          <a:ea typeface="Tahoma" panose="020B0604030504040204" pitchFamily="34" charset="0"/>
                          <a:cs typeface="Tahoma" panose="020B0604030504040204" pitchFamily="34" charset="0"/>
                        </a:rPr>
                        <a:t>52%</a:t>
                      </a:r>
                      <a:endParaRPr lang="fr-FR" sz="1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49%</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3451429161"/>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But</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dirty="0">
                          <a:effectLst/>
                          <a:latin typeface="Tahoma" panose="020B0604030504040204" pitchFamily="34" charset="0"/>
                          <a:ea typeface="Tahoma" panose="020B0604030504040204" pitchFamily="34" charset="0"/>
                          <a:cs typeface="Tahoma" panose="020B0604030504040204" pitchFamily="34" charset="0"/>
                        </a:rPr>
                        <a:t>41%</a:t>
                      </a:r>
                      <a:endParaRPr lang="fr-FR" sz="1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48%</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1599748777"/>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Conforama</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dirty="0">
                          <a:effectLst/>
                          <a:latin typeface="Tahoma" panose="020B0604030504040204" pitchFamily="34" charset="0"/>
                          <a:ea typeface="Tahoma" panose="020B0604030504040204" pitchFamily="34" charset="0"/>
                          <a:cs typeface="Tahoma" panose="020B0604030504040204" pitchFamily="34" charset="0"/>
                        </a:rPr>
                        <a:t>40%</a:t>
                      </a:r>
                      <a:endParaRPr lang="fr-FR" sz="1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47%</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1487475040"/>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Castorama</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dirty="0">
                          <a:effectLst/>
                          <a:latin typeface="Tahoma" panose="020B0604030504040204" pitchFamily="34" charset="0"/>
                          <a:ea typeface="Tahoma" panose="020B0604030504040204" pitchFamily="34" charset="0"/>
                          <a:cs typeface="Tahoma" panose="020B0604030504040204" pitchFamily="34" charset="0"/>
                        </a:rPr>
                        <a:t>41%</a:t>
                      </a:r>
                      <a:endParaRPr lang="fr-FR" sz="1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45%</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2769115778"/>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Arthur Bonnet</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dirty="0">
                          <a:effectLst/>
                          <a:latin typeface="Tahoma" panose="020B0604030504040204" pitchFamily="34" charset="0"/>
                          <a:ea typeface="Tahoma" panose="020B0604030504040204" pitchFamily="34" charset="0"/>
                          <a:cs typeface="Tahoma" panose="020B0604030504040204" pitchFamily="34" charset="0"/>
                        </a:rPr>
                        <a:t>40%</a:t>
                      </a:r>
                      <a:endParaRPr lang="fr-FR" sz="1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41%</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1774916705"/>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So coo'c</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dirty="0">
                          <a:effectLst/>
                          <a:latin typeface="Tahoma" panose="020B0604030504040204" pitchFamily="34" charset="0"/>
                          <a:ea typeface="Tahoma" panose="020B0604030504040204" pitchFamily="34" charset="0"/>
                          <a:cs typeface="Tahoma" panose="020B0604030504040204" pitchFamily="34" charset="0"/>
                        </a:rPr>
                        <a:t>30%</a:t>
                      </a:r>
                      <a:endParaRPr lang="fr-FR" sz="1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39%</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4033821472"/>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Alinéa</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27%</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dirty="0">
                          <a:effectLst/>
                          <a:latin typeface="Tahoma" panose="020B0604030504040204" pitchFamily="34" charset="0"/>
                          <a:ea typeface="Tahoma" panose="020B0604030504040204" pitchFamily="34" charset="0"/>
                          <a:cs typeface="Tahoma" panose="020B0604030504040204" pitchFamily="34" charset="0"/>
                        </a:rPr>
                        <a:t>30%</a:t>
                      </a:r>
                      <a:endParaRPr lang="fr-FR" sz="1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3952729876"/>
                  </a:ext>
                </a:extLst>
              </a:tr>
              <a:tr h="19050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Brico-Dépôt</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20%</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dirty="0">
                          <a:effectLst/>
                          <a:latin typeface="Tahoma" panose="020B0604030504040204" pitchFamily="34" charset="0"/>
                          <a:ea typeface="Tahoma" panose="020B0604030504040204" pitchFamily="34" charset="0"/>
                          <a:cs typeface="Tahoma" panose="020B0604030504040204" pitchFamily="34" charset="0"/>
                        </a:rPr>
                        <a:t>27%</a:t>
                      </a:r>
                      <a:endParaRPr lang="fr-FR" sz="1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988655786"/>
                  </a:ext>
                </a:extLst>
              </a:tr>
              <a:tr h="18288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 Perene</a:t>
                      </a:r>
                      <a:endParaRPr lang="fr-FR" sz="11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b"/>
                      <a:r>
                        <a:rPr lang="fr-FR" sz="1000" u="none" strike="noStrike">
                          <a:effectLst/>
                          <a:latin typeface="Tahoma" panose="020B0604030504040204" pitchFamily="34" charset="0"/>
                          <a:ea typeface="Tahoma" panose="020B0604030504040204" pitchFamily="34" charset="0"/>
                          <a:cs typeface="Tahoma" panose="020B0604030504040204" pitchFamily="34" charset="0"/>
                        </a:rPr>
                        <a:t>8%</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tc>
                  <a:txBody>
                    <a:bodyPr/>
                    <a:lstStyle/>
                    <a:p>
                      <a:pPr algn="ctr" fontAlgn="b"/>
                      <a:r>
                        <a:rPr lang="fr-FR" sz="1000" u="none" strike="noStrike" dirty="0">
                          <a:effectLst/>
                          <a:latin typeface="Tahoma" panose="020B0604030504040204" pitchFamily="34" charset="0"/>
                          <a:ea typeface="Tahoma" panose="020B0604030504040204" pitchFamily="34" charset="0"/>
                          <a:cs typeface="Tahoma" panose="020B0604030504040204" pitchFamily="34" charset="0"/>
                        </a:rPr>
                        <a:t>10%</a:t>
                      </a:r>
                      <a:endParaRPr lang="fr-FR" sz="1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b"/>
                </a:tc>
                <a:extLst>
                  <a:ext uri="{0D108BD9-81ED-4DB2-BD59-A6C34878D82A}">
                    <a16:rowId xmlns:a16="http://schemas.microsoft.com/office/drawing/2014/main" val="1509006225"/>
                  </a:ext>
                </a:extLst>
              </a:tr>
              <a:tr h="182880">
                <a:tc>
                  <a:txBody>
                    <a:bodyPr/>
                    <a:lstStyle/>
                    <a:p>
                      <a:pPr algn="l" fontAlgn="ctr"/>
                      <a:r>
                        <a:rPr lang="fr-FR" sz="1100" u="none" strike="noStrike">
                          <a:effectLst/>
                          <a:latin typeface="Tahoma" panose="020B0604030504040204" pitchFamily="34" charset="0"/>
                          <a:ea typeface="Tahoma" panose="020B0604030504040204" pitchFamily="34" charset="0"/>
                          <a:cs typeface="Tahoma" panose="020B0604030504040204" pitchFamily="34" charset="0"/>
                        </a:rPr>
                        <a:t>Aucune de celles-là</a:t>
                      </a:r>
                      <a:endParaRPr lang="fr-FR" sz="1100" b="0" i="1"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ctr"/>
                      <a:r>
                        <a:rPr lang="fr-FR" sz="1000" u="none" strike="noStrike">
                          <a:effectLst/>
                          <a:latin typeface="Tahoma" panose="020B0604030504040204" pitchFamily="34" charset="0"/>
                          <a:ea typeface="Tahoma" panose="020B0604030504040204" pitchFamily="34" charset="0"/>
                          <a:cs typeface="Tahoma" panose="020B0604030504040204" pitchFamily="34" charset="0"/>
                        </a:rPr>
                        <a:t>3,0%</a:t>
                      </a:r>
                      <a:endParaRPr lang="fr-FR" sz="1000" b="0" i="0" u="none" strike="noStrike">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tc>
                  <a:txBody>
                    <a:bodyPr/>
                    <a:lstStyle/>
                    <a:p>
                      <a:pPr algn="ctr" fontAlgn="ctr"/>
                      <a:r>
                        <a:rPr lang="fr-FR" sz="1000" u="none" strike="noStrike" dirty="0">
                          <a:effectLst/>
                          <a:latin typeface="Tahoma" panose="020B0604030504040204" pitchFamily="34" charset="0"/>
                          <a:ea typeface="Tahoma" panose="020B0604030504040204" pitchFamily="34" charset="0"/>
                          <a:cs typeface="Tahoma" panose="020B0604030504040204" pitchFamily="34" charset="0"/>
                        </a:rPr>
                        <a:t>2,0%</a:t>
                      </a:r>
                      <a:endParaRPr lang="fr-FR" sz="1000"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7620" marR="7620" marT="7620" marB="0" anchor="ctr"/>
                </a:tc>
                <a:extLst>
                  <a:ext uri="{0D108BD9-81ED-4DB2-BD59-A6C34878D82A}">
                    <a16:rowId xmlns:a16="http://schemas.microsoft.com/office/drawing/2014/main" val="3047032782"/>
                  </a:ext>
                </a:extLst>
              </a:tr>
            </a:tbl>
          </a:graphicData>
        </a:graphic>
      </p:graphicFrame>
    </p:spTree>
    <p:extLst>
      <p:ext uri="{BB962C8B-B14F-4D97-AF65-F5344CB8AC3E}">
        <p14:creationId xmlns:p14="http://schemas.microsoft.com/office/powerpoint/2010/main" val="31248431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Qualification de la notoriété</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2837711" y="1678306"/>
            <a:ext cx="7147525" cy="523220"/>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DIRE CE QUE l’ON EST  </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673664" y="2932926"/>
            <a:ext cx="5951580" cy="2092881"/>
          </a:xfrm>
          <a:prstGeom prst="rect">
            <a:avLst/>
          </a:prstGeom>
          <a:noFill/>
        </p:spPr>
        <p:txBody>
          <a:bodyPr wrap="square" rtlCol="0">
            <a:spAutoFit/>
          </a:bodyPr>
          <a:lstStyle/>
          <a:p>
            <a:r>
              <a:rPr lang="fr-FR" sz="1700">
                <a:latin typeface="Tahoma" panose="020B0604030504040204" pitchFamily="34" charset="0"/>
                <a:ea typeface="Tahoma" panose="020B0604030504040204" pitchFamily="34" charset="0"/>
                <a:cs typeface="Tahoma" panose="020B0604030504040204" pitchFamily="34" charset="0"/>
              </a:rPr>
              <a:t>Exprimer les atouts de l’enseigne qui répondent aux principaux insights des intentionnistes…</a:t>
            </a:r>
          </a:p>
          <a:p>
            <a:r>
              <a:rPr lang="fr-FR" sz="2400" b="1">
                <a:latin typeface="Tahoma" panose="020B0604030504040204" pitchFamily="34" charset="0"/>
                <a:ea typeface="Tahoma" panose="020B0604030504040204" pitchFamily="34" charset="0"/>
                <a:cs typeface="Tahoma" panose="020B0604030504040204" pitchFamily="34" charset="0"/>
              </a:rPr>
              <a:t>Accorder l’USP (offre, service et enseigne) avec les attentes clés de nos prospects</a:t>
            </a:r>
          </a:p>
          <a:p>
            <a:endParaRPr lang="fr-FR" sz="2400" b="1" dirty="0">
              <a:latin typeface="Tahoma" panose="020B0604030504040204" pitchFamily="34"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76217769-BB97-60E2-B5E1-7B074ED3A3F9}"/>
              </a:ext>
            </a:extLst>
          </p:cNvPr>
          <p:cNvSpPr txBox="1"/>
          <p:nvPr/>
        </p:nvSpPr>
        <p:spPr>
          <a:xfrm>
            <a:off x="2797233" y="4948861"/>
            <a:ext cx="7656021" cy="461665"/>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Pourquoi choisir Darty Concepteur Cuisine ?</a:t>
            </a:r>
            <a:endParaRPr lang="fr-FR" sz="2400" b="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608877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a:extLst>
              <a:ext uri="{FF2B5EF4-FFF2-40B4-BE49-F238E27FC236}">
                <a16:creationId xmlns:a16="http://schemas.microsoft.com/office/drawing/2014/main" id="{21E7E1F1-F24C-42E1-83CD-DF3A42500428}"/>
              </a:ext>
            </a:extLst>
          </p:cNvPr>
          <p:cNvSpPr>
            <a:spLocks noGrp="1"/>
          </p:cNvSpPr>
          <p:nvPr>
            <p:ph type="title"/>
          </p:nvPr>
        </p:nvSpPr>
        <p:spPr>
          <a:xfrm>
            <a:off x="2071689" y="2391559"/>
            <a:ext cx="8201025" cy="1231900"/>
          </a:xfrm>
        </p:spPr>
        <p:txBody>
          <a:bodyPr>
            <a:normAutofit fontScale="90000"/>
          </a:bodyPr>
          <a:lstStyle/>
          <a:p>
            <a:pPr algn="ctr" eaLnBrk="1" hangingPunct="1"/>
            <a:r>
              <a:rPr lang="en-US" altLang="fr-FR" i="1" dirty="0">
                <a:latin typeface="Avenir Next LT Pro" panose="020B0504020202020204" pitchFamily="34" charset="0"/>
              </a:rPr>
              <a:t>Darty Concepteur Cuisine</a:t>
            </a:r>
            <a:br>
              <a:rPr lang="en-US" altLang="fr-FR" b="1" i="1" dirty="0">
                <a:latin typeface="Avenir Next LT Pro" panose="020B0504020202020204" pitchFamily="34" charset="0"/>
              </a:rPr>
            </a:br>
            <a:r>
              <a:rPr lang="en-US" altLang="fr-FR" b="1" i="1" dirty="0">
                <a:latin typeface="Avenir Next LT Pro" panose="020B0504020202020204" pitchFamily="34" charset="0"/>
              </a:rPr>
              <a:t>Le cuisiniste de confiance</a:t>
            </a:r>
            <a:br>
              <a:rPr lang="en-US" altLang="fr-FR" b="1" i="1" dirty="0">
                <a:latin typeface="Avenir Next LT Pro" panose="020B0504020202020204" pitchFamily="34" charset="0"/>
              </a:rPr>
            </a:br>
            <a:r>
              <a:rPr lang="en-US" altLang="fr-FR" b="1" i="1" dirty="0">
                <a:latin typeface="Avenir Next LT Pro" panose="020B0504020202020204" pitchFamily="34" charset="0"/>
              </a:rPr>
              <a:t>pour tous vos projets</a:t>
            </a:r>
            <a:endParaRPr lang="fr-FR" altLang="fr-FR" b="1" i="1" dirty="0">
              <a:latin typeface="Avenir Next LT Pro" panose="020B0504020202020204" pitchFamily="34" charset="0"/>
            </a:endParaRPr>
          </a:p>
        </p:txBody>
      </p:sp>
      <p:sp>
        <p:nvSpPr>
          <p:cNvPr id="4" name="Rectangle 3">
            <a:extLst>
              <a:ext uri="{FF2B5EF4-FFF2-40B4-BE49-F238E27FC236}">
                <a16:creationId xmlns:a16="http://schemas.microsoft.com/office/drawing/2014/main" id="{FCE2C4A3-3833-4F8E-82EA-ED8ADB4C0745}"/>
              </a:ext>
            </a:extLst>
          </p:cNvPr>
          <p:cNvSpPr txBox="1">
            <a:spLocks noChangeArrowheads="1"/>
          </p:cNvSpPr>
          <p:nvPr/>
        </p:nvSpPr>
        <p:spPr bwMode="auto">
          <a:xfrm>
            <a:off x="1850862" y="298903"/>
            <a:ext cx="82010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defRPr/>
            </a:pPr>
            <a:r>
              <a:rPr lang="en-US" sz="3200" b="1" dirty="0" err="1">
                <a:latin typeface="Georgia" panose="02040502050405020303" pitchFamily="18" charset="0"/>
                <a:ea typeface="Tahoma" panose="020B0604030504040204" pitchFamily="34" charset="0"/>
                <a:cs typeface="Tahoma" panose="020B0604030504040204" pitchFamily="34" charset="0"/>
              </a:rPr>
              <a:t>Capitaliser</a:t>
            </a:r>
            <a:r>
              <a:rPr lang="en-US" sz="3200" b="1" dirty="0">
                <a:latin typeface="Georgia" panose="02040502050405020303" pitchFamily="18" charset="0"/>
                <a:ea typeface="Tahoma" panose="020B0604030504040204" pitchFamily="34" charset="0"/>
                <a:cs typeface="Tahoma" panose="020B0604030504040204" pitchFamily="34" charset="0"/>
              </a:rPr>
              <a:t> sur un </a:t>
            </a:r>
            <a:r>
              <a:rPr lang="en-US" sz="3200" b="1" dirty="0" err="1">
                <a:latin typeface="Georgia" panose="02040502050405020303" pitchFamily="18" charset="0"/>
                <a:ea typeface="Tahoma" panose="020B0604030504040204" pitchFamily="34" charset="0"/>
                <a:cs typeface="Tahoma" panose="020B0604030504040204" pitchFamily="34" charset="0"/>
              </a:rPr>
              <a:t>positionnement</a:t>
            </a:r>
            <a:r>
              <a:rPr lang="en-US" sz="3200" b="1" dirty="0">
                <a:latin typeface="Georgia" panose="02040502050405020303" pitchFamily="18" charset="0"/>
                <a:ea typeface="Tahoma" panose="020B0604030504040204" pitchFamily="34" charset="0"/>
                <a:cs typeface="Tahoma" panose="020B0604030504040204" pitchFamily="34" charset="0"/>
              </a:rPr>
              <a:t> “naturel” </a:t>
            </a:r>
            <a:endParaRPr lang="fr-FR" sz="3200" b="1" dirty="0">
              <a:latin typeface="Georgia" panose="02040502050405020303" pitchFamily="18" charset="0"/>
              <a:ea typeface="Tahoma" panose="020B0604030504040204" pitchFamily="34" charset="0"/>
              <a:cs typeface="Tahoma" panose="020B0604030504040204" pitchFamily="34" charset="0"/>
            </a:endParaRPr>
          </a:p>
        </p:txBody>
      </p:sp>
      <p:sp>
        <p:nvSpPr>
          <p:cNvPr id="7" name="ZoneTexte 6">
            <a:extLst>
              <a:ext uri="{FF2B5EF4-FFF2-40B4-BE49-F238E27FC236}">
                <a16:creationId xmlns:a16="http://schemas.microsoft.com/office/drawing/2014/main" id="{90C25E39-165D-4327-9B87-B26B38E8EAAD}"/>
              </a:ext>
            </a:extLst>
          </p:cNvPr>
          <p:cNvSpPr txBox="1"/>
          <p:nvPr/>
        </p:nvSpPr>
        <p:spPr>
          <a:xfrm>
            <a:off x="2825251" y="4484215"/>
            <a:ext cx="6252248" cy="646331"/>
          </a:xfrm>
          <a:prstGeom prst="rect">
            <a:avLst/>
          </a:prstGeom>
          <a:noFill/>
        </p:spPr>
        <p:txBody>
          <a:bodyPr wrap="square">
            <a:spAutoFit/>
          </a:bodyPr>
          <a:lstStyle/>
          <a:p>
            <a:pPr algn="ctr" defTabSz="914418">
              <a:lnSpc>
                <a:spcPct val="90000"/>
              </a:lnSpc>
              <a:spcBef>
                <a:spcPts val="1000"/>
              </a:spcBef>
              <a:defRPr/>
            </a:pPr>
            <a:r>
              <a:rPr lang="fr-FR" sz="2000" dirty="0">
                <a:latin typeface="Tahoma" panose="020B0604030504040204" pitchFamily="34" charset="0"/>
                <a:ea typeface="Tahoma" panose="020B0604030504040204" pitchFamily="34" charset="0"/>
                <a:cs typeface="Tahoma" panose="020B0604030504040204" pitchFamily="34" charset="0"/>
              </a:rPr>
              <a:t>Un positionnement qui s’inspire de la marque Darty </a:t>
            </a:r>
            <a:br>
              <a:rPr lang="fr-FR" sz="2000" dirty="0">
                <a:latin typeface="Tahoma" panose="020B0604030504040204" pitchFamily="34" charset="0"/>
                <a:ea typeface="Tahoma" panose="020B0604030504040204" pitchFamily="34" charset="0"/>
                <a:cs typeface="Tahoma" panose="020B0604030504040204" pitchFamily="34" charset="0"/>
              </a:rPr>
            </a:br>
            <a:r>
              <a:rPr lang="fr-FR" sz="2000" dirty="0">
                <a:latin typeface="Tahoma" panose="020B0604030504040204" pitchFamily="34" charset="0"/>
                <a:ea typeface="Tahoma" panose="020B0604030504040204" pitchFamily="34" charset="0"/>
                <a:cs typeface="Tahoma" panose="020B0604030504040204" pitchFamily="34" charset="0"/>
              </a:rPr>
              <a:t>[partage de valeurs communes] et qui la nourrit</a:t>
            </a:r>
          </a:p>
        </p:txBody>
      </p:sp>
      <p:sp>
        <p:nvSpPr>
          <p:cNvPr id="2" name="Rectangle 3">
            <a:extLst>
              <a:ext uri="{FF2B5EF4-FFF2-40B4-BE49-F238E27FC236}">
                <a16:creationId xmlns:a16="http://schemas.microsoft.com/office/drawing/2014/main" id="{FB458D05-D364-7A9D-F3A4-172C954C7FCC}"/>
              </a:ext>
            </a:extLst>
          </p:cNvPr>
          <p:cNvSpPr txBox="1">
            <a:spLocks noChangeArrowheads="1"/>
          </p:cNvSpPr>
          <p:nvPr/>
        </p:nvSpPr>
        <p:spPr bwMode="auto">
          <a:xfrm rot="16200000">
            <a:off x="-656265" y="967911"/>
            <a:ext cx="2734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RAPPEL</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074433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78D3034-ECCB-4F88-8D9D-A35CB45F9EF4}"/>
              </a:ext>
            </a:extLst>
          </p:cNvPr>
          <p:cNvSpPr/>
          <p:nvPr/>
        </p:nvSpPr>
        <p:spPr>
          <a:xfrm>
            <a:off x="6913984" y="3438392"/>
            <a:ext cx="2298441" cy="195944"/>
          </a:xfrm>
          <a:prstGeom prst="rect">
            <a:avLst/>
          </a:prstGeom>
          <a:solidFill>
            <a:srgbClr val="E7A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12" name="Rectangle 11">
            <a:extLst>
              <a:ext uri="{FF2B5EF4-FFF2-40B4-BE49-F238E27FC236}">
                <a16:creationId xmlns:a16="http://schemas.microsoft.com/office/drawing/2014/main" id="{95D5B0E0-5B99-4C39-BF0E-F34966C0A258}"/>
              </a:ext>
            </a:extLst>
          </p:cNvPr>
          <p:cNvSpPr/>
          <p:nvPr/>
        </p:nvSpPr>
        <p:spPr>
          <a:xfrm>
            <a:off x="3722915" y="3974903"/>
            <a:ext cx="4948335" cy="195944"/>
          </a:xfrm>
          <a:prstGeom prst="rect">
            <a:avLst/>
          </a:prstGeom>
          <a:solidFill>
            <a:srgbClr val="E7A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8" name="Rectangle 7">
            <a:extLst>
              <a:ext uri="{FF2B5EF4-FFF2-40B4-BE49-F238E27FC236}">
                <a16:creationId xmlns:a16="http://schemas.microsoft.com/office/drawing/2014/main" id="{CA265FDB-14A4-4484-8169-583FB55ABA6F}"/>
              </a:ext>
            </a:extLst>
          </p:cNvPr>
          <p:cNvSpPr/>
          <p:nvPr/>
        </p:nvSpPr>
        <p:spPr>
          <a:xfrm>
            <a:off x="3063551" y="3438392"/>
            <a:ext cx="2957804" cy="195944"/>
          </a:xfrm>
          <a:prstGeom prst="rect">
            <a:avLst/>
          </a:prstGeom>
          <a:solidFill>
            <a:srgbClr val="E7A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p>
        </p:txBody>
      </p:sp>
      <p:sp>
        <p:nvSpPr>
          <p:cNvPr id="65539" name="Rectangle 3">
            <a:extLst>
              <a:ext uri="{FF2B5EF4-FFF2-40B4-BE49-F238E27FC236}">
                <a16:creationId xmlns:a16="http://schemas.microsoft.com/office/drawing/2014/main" id="{21E7E1F1-F24C-42E1-83CD-DF3A42500428}"/>
              </a:ext>
            </a:extLst>
          </p:cNvPr>
          <p:cNvSpPr>
            <a:spLocks noGrp="1"/>
          </p:cNvSpPr>
          <p:nvPr>
            <p:ph type="title"/>
          </p:nvPr>
        </p:nvSpPr>
        <p:spPr>
          <a:xfrm>
            <a:off x="2071689" y="2391559"/>
            <a:ext cx="8201025" cy="1231900"/>
          </a:xfrm>
        </p:spPr>
        <p:txBody>
          <a:bodyPr>
            <a:normAutofit fontScale="90000"/>
          </a:bodyPr>
          <a:lstStyle/>
          <a:p>
            <a:pPr algn="ctr" eaLnBrk="1" hangingPunct="1"/>
            <a:r>
              <a:rPr lang="en-US" altLang="fr-FR" i="1" dirty="0">
                <a:latin typeface="Avenir Next LT Pro" panose="020B0504020202020204" pitchFamily="34" charset="0"/>
              </a:rPr>
              <a:t>Darty Concepteur Cuisine</a:t>
            </a:r>
            <a:br>
              <a:rPr lang="en-US" altLang="fr-FR" b="1" i="1" dirty="0">
                <a:latin typeface="Avenir Next LT Pro" panose="020B0504020202020204" pitchFamily="34" charset="0"/>
              </a:rPr>
            </a:br>
            <a:r>
              <a:rPr lang="en-US" altLang="fr-FR" b="1" i="1" dirty="0">
                <a:latin typeface="Avenir Next LT Pro" panose="020B0504020202020204" pitchFamily="34" charset="0"/>
              </a:rPr>
              <a:t>Le cuisiniste de confiance</a:t>
            </a:r>
            <a:br>
              <a:rPr lang="en-US" altLang="fr-FR" b="1" i="1" dirty="0">
                <a:latin typeface="Avenir Next LT Pro" panose="020B0504020202020204" pitchFamily="34" charset="0"/>
              </a:rPr>
            </a:br>
            <a:r>
              <a:rPr lang="en-US" altLang="fr-FR" b="1" i="1" dirty="0">
                <a:latin typeface="Avenir Next LT Pro" panose="020B0504020202020204" pitchFamily="34" charset="0"/>
              </a:rPr>
              <a:t>pour tous vos projets</a:t>
            </a:r>
            <a:endParaRPr lang="fr-FR" altLang="fr-FR" b="1" i="1" dirty="0">
              <a:latin typeface="Avenir Next LT Pro" panose="020B0504020202020204" pitchFamily="34" charset="0"/>
            </a:endParaRPr>
          </a:p>
        </p:txBody>
      </p:sp>
      <p:sp>
        <p:nvSpPr>
          <p:cNvPr id="2" name="Triangle isocèle 1">
            <a:extLst>
              <a:ext uri="{FF2B5EF4-FFF2-40B4-BE49-F238E27FC236}">
                <a16:creationId xmlns:a16="http://schemas.microsoft.com/office/drawing/2014/main" id="{65C5982F-6CDB-4A00-AADA-6553E5F95BE0}"/>
              </a:ext>
            </a:extLst>
          </p:cNvPr>
          <p:cNvSpPr/>
          <p:nvPr/>
        </p:nvSpPr>
        <p:spPr>
          <a:xfrm flipV="1">
            <a:off x="4542453" y="0"/>
            <a:ext cx="3107094" cy="61209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sz="1286"/>
          </a:p>
        </p:txBody>
      </p:sp>
      <p:cxnSp>
        <p:nvCxnSpPr>
          <p:cNvPr id="13" name="Connecteur droit 12">
            <a:extLst>
              <a:ext uri="{FF2B5EF4-FFF2-40B4-BE49-F238E27FC236}">
                <a16:creationId xmlns:a16="http://schemas.microsoft.com/office/drawing/2014/main" id="{765FAE43-C57C-4187-90BD-D4651575F1ED}"/>
              </a:ext>
            </a:extLst>
          </p:cNvPr>
          <p:cNvCxnSpPr>
            <a:cxnSpLocks/>
          </p:cNvCxnSpPr>
          <p:nvPr/>
        </p:nvCxnSpPr>
        <p:spPr>
          <a:xfrm flipV="1">
            <a:off x="3612880" y="1956040"/>
            <a:ext cx="0" cy="1159629"/>
          </a:xfrm>
          <a:prstGeom prst="line">
            <a:avLst/>
          </a:prstGeom>
          <a:ln>
            <a:solidFill>
              <a:schemeClr val="tx1">
                <a:lumMod val="50000"/>
                <a:lumOff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ZoneTexte 13">
            <a:extLst>
              <a:ext uri="{FF2B5EF4-FFF2-40B4-BE49-F238E27FC236}">
                <a16:creationId xmlns:a16="http://schemas.microsoft.com/office/drawing/2014/main" id="{F6A2A78F-C663-4E7A-B887-9395E4E4ED0A}"/>
              </a:ext>
            </a:extLst>
          </p:cNvPr>
          <p:cNvSpPr txBox="1"/>
          <p:nvPr/>
        </p:nvSpPr>
        <p:spPr>
          <a:xfrm>
            <a:off x="3157246" y="1010727"/>
            <a:ext cx="2230099" cy="972061"/>
          </a:xfrm>
          <a:prstGeom prst="rect">
            <a:avLst/>
          </a:prstGeom>
          <a:noFill/>
        </p:spPr>
        <p:txBody>
          <a:bodyPr wrap="square" rtlCol="0">
            <a:spAutoFit/>
          </a:bodyPr>
          <a:lstStyle/>
          <a:p>
            <a:r>
              <a:rPr lang="fr-FR" sz="1429" b="1" dirty="0">
                <a:latin typeface="Tahoma" panose="020B0604030504040204" pitchFamily="34" charset="0"/>
                <a:ea typeface="Tahoma" panose="020B0604030504040204" pitchFamily="34" charset="0"/>
                <a:cs typeface="Tahoma" panose="020B0604030504040204" pitchFamily="34" charset="0"/>
              </a:rPr>
              <a:t>Se légitimer </a:t>
            </a:r>
            <a:br>
              <a:rPr lang="fr-FR" sz="1429" dirty="0">
                <a:latin typeface="Tahoma" panose="020B0604030504040204" pitchFamily="34" charset="0"/>
                <a:ea typeface="Tahoma" panose="020B0604030504040204" pitchFamily="34" charset="0"/>
                <a:cs typeface="Tahoma" panose="020B0604030504040204" pitchFamily="34" charset="0"/>
              </a:rPr>
            </a:br>
            <a:r>
              <a:rPr lang="fr-FR" sz="1429" dirty="0">
                <a:latin typeface="Tahoma" panose="020B0604030504040204" pitchFamily="34" charset="0"/>
                <a:ea typeface="Tahoma" panose="020B0604030504040204" pitchFamily="34" charset="0"/>
                <a:cs typeface="Tahoma" panose="020B0604030504040204" pitchFamily="34" charset="0"/>
              </a:rPr>
              <a:t>sur le marché en se plaçant au même niveau que les spécialistes</a:t>
            </a:r>
          </a:p>
        </p:txBody>
      </p:sp>
      <p:cxnSp>
        <p:nvCxnSpPr>
          <p:cNvPr id="15" name="Connecteur droit 14">
            <a:extLst>
              <a:ext uri="{FF2B5EF4-FFF2-40B4-BE49-F238E27FC236}">
                <a16:creationId xmlns:a16="http://schemas.microsoft.com/office/drawing/2014/main" id="{EADA8556-1333-428D-97DA-8B1A67AA9735}"/>
              </a:ext>
            </a:extLst>
          </p:cNvPr>
          <p:cNvCxnSpPr>
            <a:cxnSpLocks/>
          </p:cNvCxnSpPr>
          <p:nvPr/>
        </p:nvCxnSpPr>
        <p:spPr>
          <a:xfrm flipV="1">
            <a:off x="7410521" y="2099922"/>
            <a:ext cx="0" cy="929699"/>
          </a:xfrm>
          <a:prstGeom prst="line">
            <a:avLst/>
          </a:prstGeom>
          <a:ln>
            <a:solidFill>
              <a:schemeClr val="tx1">
                <a:lumMod val="50000"/>
                <a:lumOff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C4D8BBB9-BE2B-437B-8368-CDB3E4B18E36}"/>
              </a:ext>
            </a:extLst>
          </p:cNvPr>
          <p:cNvSpPr txBox="1"/>
          <p:nvPr/>
        </p:nvSpPr>
        <p:spPr>
          <a:xfrm>
            <a:off x="7085022" y="1008646"/>
            <a:ext cx="3451434" cy="1191993"/>
          </a:xfrm>
          <a:prstGeom prst="rect">
            <a:avLst/>
          </a:prstGeom>
          <a:noFill/>
        </p:spPr>
        <p:txBody>
          <a:bodyPr wrap="square" rtlCol="0">
            <a:spAutoFit/>
          </a:bodyPr>
          <a:lstStyle/>
          <a:p>
            <a:r>
              <a:rPr lang="fr-FR" sz="1429" b="1" dirty="0">
                <a:latin typeface="Tahoma" panose="020B0604030504040204" pitchFamily="34" charset="0"/>
                <a:ea typeface="Tahoma" panose="020B0604030504040204" pitchFamily="34" charset="0"/>
                <a:cs typeface="Tahoma" panose="020B0604030504040204" pitchFamily="34" charset="0"/>
              </a:rPr>
              <a:t>Une valeur différenciante</a:t>
            </a:r>
            <a:br>
              <a:rPr lang="fr-FR" sz="1429" dirty="0">
                <a:latin typeface="Tahoma" panose="020B0604030504040204" pitchFamily="34" charset="0"/>
                <a:ea typeface="Tahoma" panose="020B0604030504040204" pitchFamily="34" charset="0"/>
                <a:cs typeface="Tahoma" panose="020B0604030504040204" pitchFamily="34" charset="0"/>
              </a:rPr>
            </a:br>
            <a:r>
              <a:rPr lang="fr-FR" sz="1429" dirty="0">
                <a:latin typeface="Tahoma" panose="020B0604030504040204" pitchFamily="34" charset="0"/>
                <a:ea typeface="Tahoma" panose="020B0604030504040204" pitchFamily="34" charset="0"/>
                <a:cs typeface="Tahoma" panose="020B0604030504040204" pitchFamily="34" charset="0"/>
              </a:rPr>
              <a:t>une valeur juste et cohérente faisant partie de l’ADN de  Darty &amp; une valeur attendue sur un marché où une certaine défiance règne</a:t>
            </a:r>
          </a:p>
        </p:txBody>
      </p:sp>
      <p:sp>
        <p:nvSpPr>
          <p:cNvPr id="17" name="ZoneTexte 16">
            <a:extLst>
              <a:ext uri="{FF2B5EF4-FFF2-40B4-BE49-F238E27FC236}">
                <a16:creationId xmlns:a16="http://schemas.microsoft.com/office/drawing/2014/main" id="{8F08D607-1903-42FF-B8C3-90C8BF50FB24}"/>
              </a:ext>
            </a:extLst>
          </p:cNvPr>
          <p:cNvSpPr txBox="1"/>
          <p:nvPr/>
        </p:nvSpPr>
        <p:spPr>
          <a:xfrm>
            <a:off x="4287122" y="4368470"/>
            <a:ext cx="2333074" cy="1411925"/>
          </a:xfrm>
          <a:prstGeom prst="rect">
            <a:avLst/>
          </a:prstGeom>
          <a:noFill/>
        </p:spPr>
        <p:txBody>
          <a:bodyPr wrap="square" rtlCol="0">
            <a:spAutoFit/>
          </a:bodyPr>
          <a:lstStyle/>
          <a:p>
            <a:r>
              <a:rPr lang="fr-FR" sz="1429" b="1" dirty="0">
                <a:latin typeface="Tahoma" panose="020B0604030504040204" pitchFamily="34" charset="0"/>
                <a:ea typeface="Tahoma" panose="020B0604030504040204" pitchFamily="34" charset="0"/>
                <a:cs typeface="Tahoma" panose="020B0604030504040204" pitchFamily="34" charset="0"/>
              </a:rPr>
              <a:t>Largeur de l’offre</a:t>
            </a:r>
            <a:br>
              <a:rPr lang="fr-FR" sz="1429" dirty="0">
                <a:latin typeface="Tahoma" panose="020B0604030504040204" pitchFamily="34" charset="0"/>
                <a:ea typeface="Tahoma" panose="020B0604030504040204" pitchFamily="34" charset="0"/>
                <a:cs typeface="Tahoma" panose="020B0604030504040204" pitchFamily="34" charset="0"/>
              </a:rPr>
            </a:br>
            <a:r>
              <a:rPr lang="fr-FR" sz="1429" dirty="0">
                <a:latin typeface="Tahoma" panose="020B0604030504040204" pitchFamily="34" charset="0"/>
                <a:ea typeface="Tahoma" panose="020B0604030504040204" pitchFamily="34" charset="0"/>
                <a:cs typeface="Tahoma" panose="020B0604030504040204" pitchFamily="34" charset="0"/>
              </a:rPr>
              <a:t>expression du choix et de la capacité de répondre à une cible large : accessibilité prix et cuisine haut de gamme</a:t>
            </a:r>
          </a:p>
        </p:txBody>
      </p:sp>
      <p:cxnSp>
        <p:nvCxnSpPr>
          <p:cNvPr id="18" name="Connecteur droit 17">
            <a:extLst>
              <a:ext uri="{FF2B5EF4-FFF2-40B4-BE49-F238E27FC236}">
                <a16:creationId xmlns:a16="http://schemas.microsoft.com/office/drawing/2014/main" id="{CC06A659-4C44-446A-8E4D-20E37BBE0B54}"/>
              </a:ext>
            </a:extLst>
          </p:cNvPr>
          <p:cNvCxnSpPr>
            <a:cxnSpLocks/>
          </p:cNvCxnSpPr>
          <p:nvPr/>
        </p:nvCxnSpPr>
        <p:spPr>
          <a:xfrm>
            <a:off x="4554852" y="3716828"/>
            <a:ext cx="0" cy="629606"/>
          </a:xfrm>
          <a:prstGeom prst="line">
            <a:avLst/>
          </a:prstGeom>
          <a:ln>
            <a:solidFill>
              <a:schemeClr val="tx1">
                <a:lumMod val="50000"/>
                <a:lumOff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Rectangle 3">
            <a:extLst>
              <a:ext uri="{FF2B5EF4-FFF2-40B4-BE49-F238E27FC236}">
                <a16:creationId xmlns:a16="http://schemas.microsoft.com/office/drawing/2014/main" id="{D8A26983-C2E4-575C-FE9F-478A102A0F31}"/>
              </a:ext>
            </a:extLst>
          </p:cNvPr>
          <p:cNvSpPr txBox="1">
            <a:spLocks noChangeArrowheads="1"/>
          </p:cNvSpPr>
          <p:nvPr/>
        </p:nvSpPr>
        <p:spPr bwMode="auto">
          <a:xfrm rot="16200000">
            <a:off x="-656265" y="967911"/>
            <a:ext cx="2734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r" eaLnBrk="1" hangingPunct="1">
              <a:defRPr/>
            </a:pPr>
            <a:r>
              <a:rPr lang="en-US"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rPr>
              <a:t>RAPPEL</a:t>
            </a:r>
            <a:endParaRPr lang="fr-FR" sz="3200" b="1" dirty="0">
              <a:solidFill>
                <a:schemeClr val="bg1"/>
              </a:solidFill>
              <a:highlight>
                <a:srgbClr val="D9117E"/>
              </a:highligh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193402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90F10B-1CC1-E4E8-8C3E-E2B2823F0059}"/>
              </a:ext>
            </a:extLst>
          </p:cNvPr>
          <p:cNvSpPr>
            <a:spLocks noGrp="1"/>
          </p:cNvSpPr>
          <p:nvPr>
            <p:ph type="title"/>
          </p:nvPr>
        </p:nvSpPr>
        <p:spPr>
          <a:xfrm>
            <a:off x="300038" y="1907799"/>
            <a:ext cx="11591924" cy="758439"/>
          </a:xfrm>
        </p:spPr>
        <p:txBody>
          <a:bodyPr/>
          <a:lstStyle/>
          <a:p>
            <a:r>
              <a:rPr lang="fr-FR" dirty="0"/>
              <a:t>Mais quelles promesses pour soutenir cette valeur de confiance &amp; cette expression de la pertinence de l’offre</a:t>
            </a:r>
          </a:p>
        </p:txBody>
      </p:sp>
    </p:spTree>
    <p:extLst>
      <p:ext uri="{BB962C8B-B14F-4D97-AF65-F5344CB8AC3E}">
        <p14:creationId xmlns:p14="http://schemas.microsoft.com/office/powerpoint/2010/main" val="12204768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DE6C6F75-4107-C5DB-883C-3D4044F9726C}"/>
              </a:ext>
            </a:extLst>
          </p:cNvPr>
          <p:cNvSpPr>
            <a:spLocks noGrp="1"/>
          </p:cNvSpPr>
          <p:nvPr>
            <p:ph type="title"/>
          </p:nvPr>
        </p:nvSpPr>
        <p:spPr>
          <a:xfrm>
            <a:off x="218124" y="603851"/>
            <a:ext cx="11481435" cy="1724660"/>
          </a:xfrm>
        </p:spPr>
        <p:txBody>
          <a:bodyPr>
            <a:normAutofit/>
          </a:bodyPr>
          <a:lstStyle/>
          <a:p>
            <a:pPr algn="ctr" eaLnBrk="1" hangingPunct="1"/>
            <a:r>
              <a:rPr lang="en-US" altLang="fr-FR" sz="4000" dirty="0"/>
              <a:t>Segment cuisine</a:t>
            </a:r>
            <a:br>
              <a:rPr lang="en-US" altLang="fr-FR" sz="4000" dirty="0"/>
            </a:br>
            <a:r>
              <a:rPr lang="en-US" altLang="fr-FR" sz="4000" dirty="0"/>
              <a:t>du </a:t>
            </a:r>
            <a:r>
              <a:rPr lang="en-US" altLang="fr-FR" sz="4000" dirty="0" err="1"/>
              <a:t>rêve</a:t>
            </a:r>
            <a:r>
              <a:rPr lang="en-US" altLang="fr-FR" sz="4000" dirty="0"/>
              <a:t> à la </a:t>
            </a:r>
            <a:r>
              <a:rPr lang="en-US" altLang="fr-FR" sz="4000" dirty="0" err="1"/>
              <a:t>réalité</a:t>
            </a:r>
            <a:endParaRPr lang="fr-FR" altLang="fr-FR" sz="4000" b="1" dirty="0"/>
          </a:p>
        </p:txBody>
      </p:sp>
      <p:sp>
        <p:nvSpPr>
          <p:cNvPr id="4" name="Rectangle 3">
            <a:extLst>
              <a:ext uri="{FF2B5EF4-FFF2-40B4-BE49-F238E27FC236}">
                <a16:creationId xmlns:a16="http://schemas.microsoft.com/office/drawing/2014/main" id="{22129537-C6AC-6A85-1BA4-8235B34C7429}"/>
              </a:ext>
            </a:extLst>
          </p:cNvPr>
          <p:cNvSpPr txBox="1">
            <a:spLocks noChangeArrowheads="1"/>
          </p:cNvSpPr>
          <p:nvPr/>
        </p:nvSpPr>
        <p:spPr bwMode="auto">
          <a:xfrm>
            <a:off x="681853" y="3780255"/>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3200" dirty="0">
                <a:latin typeface="Tahoma" panose="020B0604030504040204" pitchFamily="34" charset="0"/>
                <a:ea typeface="Tahoma" panose="020B0604030504040204" pitchFamily="34" charset="0"/>
                <a:cs typeface="Tahoma" panose="020B0604030504040204" pitchFamily="34" charset="0"/>
              </a:rPr>
              <a:t>Quelle </a:t>
            </a:r>
            <a:r>
              <a:rPr lang="en-US" sz="3200" dirty="0" err="1">
                <a:latin typeface="Tahoma" panose="020B0604030504040204" pitchFamily="34" charset="0"/>
                <a:ea typeface="Tahoma" panose="020B0604030504040204" pitchFamily="34" charset="0"/>
                <a:cs typeface="Tahoma" panose="020B0604030504040204" pitchFamily="34" charset="0"/>
              </a:rPr>
              <a:t>promesse</a:t>
            </a:r>
            <a:r>
              <a:rPr lang="en-US" sz="3200" dirty="0">
                <a:latin typeface="Tahoma" panose="020B0604030504040204" pitchFamily="34" charset="0"/>
                <a:ea typeface="Tahoma" panose="020B0604030504040204" pitchFamily="34" charset="0"/>
                <a:cs typeface="Tahoma" panose="020B0604030504040204" pitchFamily="34" charset="0"/>
              </a:rPr>
              <a:t> </a:t>
            </a:r>
            <a:r>
              <a:rPr lang="en-US" sz="3200" dirty="0" err="1">
                <a:latin typeface="Tahoma" panose="020B0604030504040204" pitchFamily="34" charset="0"/>
                <a:ea typeface="Tahoma" panose="020B0604030504040204" pitchFamily="34" charset="0"/>
                <a:cs typeface="Tahoma" panose="020B0604030504040204" pitchFamily="34" charset="0"/>
              </a:rPr>
              <a:t>stratégique</a:t>
            </a:r>
            <a:r>
              <a:rPr lang="en-US" sz="3200" dirty="0">
                <a:latin typeface="Tahoma" panose="020B0604030504040204" pitchFamily="34" charset="0"/>
                <a:ea typeface="Tahoma" panose="020B0604030504040204" pitchFamily="34" charset="0"/>
                <a:cs typeface="Tahoma" panose="020B0604030504040204" pitchFamily="34" charset="0"/>
              </a:rPr>
              <a:t> </a:t>
            </a:r>
            <a:r>
              <a:rPr lang="en-US" sz="3200" dirty="0" err="1">
                <a:latin typeface="Tahoma" panose="020B0604030504040204" pitchFamily="34" charset="0"/>
                <a:ea typeface="Tahoma" panose="020B0604030504040204" pitchFamily="34" charset="0"/>
                <a:cs typeface="Tahoma" panose="020B0604030504040204" pitchFamily="34" charset="0"/>
              </a:rPr>
              <a:t>associée</a:t>
            </a:r>
            <a:r>
              <a:rPr lang="en-US" sz="3200" dirty="0">
                <a:latin typeface="Tahoma" panose="020B0604030504040204" pitchFamily="34" charset="0"/>
                <a:ea typeface="Tahoma" panose="020B0604030504040204" pitchFamily="34" charset="0"/>
                <a:cs typeface="Tahoma" panose="020B0604030504040204" pitchFamily="34" charset="0"/>
              </a:rPr>
              <a:t> ?</a:t>
            </a:r>
          </a:p>
        </p:txBody>
      </p:sp>
      <p:sp>
        <p:nvSpPr>
          <p:cNvPr id="6" name="ZoneTexte 5">
            <a:extLst>
              <a:ext uri="{FF2B5EF4-FFF2-40B4-BE49-F238E27FC236}">
                <a16:creationId xmlns:a16="http://schemas.microsoft.com/office/drawing/2014/main" id="{2E3788D8-D441-89A8-F177-4AD697F56A10}"/>
              </a:ext>
            </a:extLst>
          </p:cNvPr>
          <p:cNvSpPr txBox="1"/>
          <p:nvPr/>
        </p:nvSpPr>
        <p:spPr>
          <a:xfrm>
            <a:off x="2429692" y="2520159"/>
            <a:ext cx="3487783" cy="923330"/>
          </a:xfrm>
          <a:prstGeom prst="rect">
            <a:avLst/>
          </a:prstGeom>
          <a:noFill/>
        </p:spPr>
        <p:txBody>
          <a:bodyPr wrap="square" rtlCol="0">
            <a:spAutoFit/>
          </a:bodyPr>
          <a:lstStyle/>
          <a:p>
            <a:pPr algn="ctr"/>
            <a:r>
              <a:rPr lang="fr-FR" b="1" i="1" dirty="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rPr>
              <a:t>RÊVE </a:t>
            </a:r>
          </a:p>
          <a:p>
            <a:pPr algn="ctr"/>
            <a:r>
              <a:rPr lang="fr-FR" b="1" i="1" dirty="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rPr>
              <a:t>esthétique, plaisir, projet, choix… </a:t>
            </a:r>
          </a:p>
        </p:txBody>
      </p:sp>
      <p:sp>
        <p:nvSpPr>
          <p:cNvPr id="7" name="ZoneTexte 6">
            <a:extLst>
              <a:ext uri="{FF2B5EF4-FFF2-40B4-BE49-F238E27FC236}">
                <a16:creationId xmlns:a16="http://schemas.microsoft.com/office/drawing/2014/main" id="{D66B8CB6-0A3A-1855-5E20-3DE8AD07CC7E}"/>
              </a:ext>
            </a:extLst>
          </p:cNvPr>
          <p:cNvSpPr txBox="1"/>
          <p:nvPr/>
        </p:nvSpPr>
        <p:spPr>
          <a:xfrm>
            <a:off x="6422571" y="2520158"/>
            <a:ext cx="3766458" cy="923330"/>
          </a:xfrm>
          <a:prstGeom prst="rect">
            <a:avLst/>
          </a:prstGeom>
          <a:noFill/>
        </p:spPr>
        <p:txBody>
          <a:bodyPr wrap="square" rtlCol="0">
            <a:spAutoFit/>
          </a:bodyPr>
          <a:lstStyle/>
          <a:p>
            <a:pPr algn="ctr"/>
            <a:r>
              <a:rPr lang="fr-FR" b="1" i="1" dirty="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rPr>
              <a:t>RÉALITÉ </a:t>
            </a:r>
          </a:p>
          <a:p>
            <a:pPr algn="ctr"/>
            <a:r>
              <a:rPr lang="fr-FR" b="1" i="1" dirty="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rPr>
              <a:t>installation, travaux, prix, espace… </a:t>
            </a:r>
          </a:p>
        </p:txBody>
      </p:sp>
      <p:cxnSp>
        <p:nvCxnSpPr>
          <p:cNvPr id="8" name="Connecteur droit 7">
            <a:extLst>
              <a:ext uri="{FF2B5EF4-FFF2-40B4-BE49-F238E27FC236}">
                <a16:creationId xmlns:a16="http://schemas.microsoft.com/office/drawing/2014/main" id="{9E7953C7-FEB3-614C-4485-9B1A6A7AB6B2}"/>
              </a:ext>
            </a:extLst>
          </p:cNvPr>
          <p:cNvCxnSpPr>
            <a:cxnSpLocks/>
          </p:cNvCxnSpPr>
          <p:nvPr/>
        </p:nvCxnSpPr>
        <p:spPr>
          <a:xfrm>
            <a:off x="3226526" y="3754820"/>
            <a:ext cx="602197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riangle isocèle 8">
            <a:extLst>
              <a:ext uri="{FF2B5EF4-FFF2-40B4-BE49-F238E27FC236}">
                <a16:creationId xmlns:a16="http://schemas.microsoft.com/office/drawing/2014/main" id="{D2057788-B5DC-EA3D-98F0-6061364E0ED4}"/>
              </a:ext>
            </a:extLst>
          </p:cNvPr>
          <p:cNvSpPr/>
          <p:nvPr/>
        </p:nvSpPr>
        <p:spPr>
          <a:xfrm>
            <a:off x="6009368" y="3780255"/>
            <a:ext cx="413203" cy="40096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endParaRPr lang="fr-FR" sz="3528">
              <a:latin typeface="Tahoma" panose="020B0604030504040204" pitchFamily="34" charset="0"/>
              <a:ea typeface="Tahoma" panose="020B0604030504040204" pitchFamily="34" charset="0"/>
              <a:cs typeface="Tahoma" panose="020B0604030504040204" pitchFamily="34" charset="0"/>
            </a:endParaRPr>
          </a:p>
        </p:txBody>
      </p:sp>
      <p:cxnSp>
        <p:nvCxnSpPr>
          <p:cNvPr id="10" name="Connecteur droit 9">
            <a:extLst>
              <a:ext uri="{FF2B5EF4-FFF2-40B4-BE49-F238E27FC236}">
                <a16:creationId xmlns:a16="http://schemas.microsoft.com/office/drawing/2014/main" id="{BF63DC47-D6B0-1471-8A14-D954E3FA3872}"/>
              </a:ext>
            </a:extLst>
          </p:cNvPr>
          <p:cNvCxnSpPr/>
          <p:nvPr/>
        </p:nvCxnSpPr>
        <p:spPr>
          <a:xfrm>
            <a:off x="3226526" y="3555517"/>
            <a:ext cx="19202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4AB163AA-105C-00BB-1E32-A8F513EB4563}"/>
              </a:ext>
            </a:extLst>
          </p:cNvPr>
          <p:cNvCxnSpPr/>
          <p:nvPr/>
        </p:nvCxnSpPr>
        <p:spPr>
          <a:xfrm>
            <a:off x="7328264" y="3555517"/>
            <a:ext cx="19202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87280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7" y="1290783"/>
            <a:ext cx="11591925" cy="529544"/>
          </a:xfrm>
        </p:spPr>
        <p:txBody>
          <a:bodyPr/>
          <a:lstStyle/>
          <a:p>
            <a:pPr algn="l"/>
            <a:r>
              <a:rPr lang="fr-FR" dirty="0"/>
              <a:t>Une promesse qui doit prendre son essence dans la raison d’être de l’enseigne qui</a:t>
            </a:r>
            <a:br>
              <a:rPr lang="fr-FR" dirty="0"/>
            </a:br>
            <a:r>
              <a:rPr lang="fr-FR" dirty="0">
                <a:solidFill>
                  <a:schemeClr val="bg1"/>
                </a:solidFill>
                <a:highlight>
                  <a:srgbClr val="D9117E"/>
                </a:highlight>
              </a:rPr>
              <a:t>favorise le durable à l’éphémère </a:t>
            </a:r>
            <a:br>
              <a:rPr lang="fr-FR" dirty="0">
                <a:solidFill>
                  <a:schemeClr val="bg1"/>
                </a:solidFill>
                <a:highlight>
                  <a:srgbClr val="D9117E"/>
                </a:highlight>
              </a:rPr>
            </a:br>
            <a:r>
              <a:rPr lang="fr-FR" dirty="0">
                <a:solidFill>
                  <a:schemeClr val="bg1"/>
                </a:solidFill>
                <a:highlight>
                  <a:srgbClr val="D9117E"/>
                </a:highlight>
              </a:rPr>
              <a:t>et l’essentiel au superficiel</a:t>
            </a:r>
            <a:br>
              <a:rPr lang="fr-FR" dirty="0"/>
            </a:br>
            <a:br>
              <a:rPr lang="fr-FR" dirty="0"/>
            </a:br>
            <a:endParaRPr lang="fr-FR" dirty="0"/>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6" y="4410097"/>
            <a:ext cx="11591925" cy="257628"/>
          </a:xfrm>
        </p:spPr>
        <p:txBody>
          <a:bodyPr/>
          <a:lstStyle/>
          <a:p>
            <a:r>
              <a:rPr lang="fr-FR" sz="2800" dirty="0"/>
              <a:t>Darty existe pour combattre les modes de vie jetables</a:t>
            </a:r>
          </a:p>
        </p:txBody>
      </p:sp>
    </p:spTree>
    <p:extLst>
      <p:ext uri="{BB962C8B-B14F-4D97-AF65-F5344CB8AC3E}">
        <p14:creationId xmlns:p14="http://schemas.microsoft.com/office/powerpoint/2010/main" val="2609919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En bref le marché</a:t>
            </a:r>
          </a:p>
        </p:txBody>
      </p:sp>
      <p:pic>
        <p:nvPicPr>
          <p:cNvPr id="6" name="Image 5">
            <a:extLst>
              <a:ext uri="{FF2B5EF4-FFF2-40B4-BE49-F238E27FC236}">
                <a16:creationId xmlns:a16="http://schemas.microsoft.com/office/drawing/2014/main" id="{5BBAAD06-C80B-E501-FF27-99BFE4476E97}"/>
              </a:ext>
            </a:extLst>
          </p:cNvPr>
          <p:cNvPicPr>
            <a:picLocks noChangeAspect="1"/>
          </p:cNvPicPr>
          <p:nvPr/>
        </p:nvPicPr>
        <p:blipFill>
          <a:blip r:embed="rId2"/>
          <a:stretch>
            <a:fillRect/>
          </a:stretch>
        </p:blipFill>
        <p:spPr>
          <a:xfrm>
            <a:off x="1676486" y="1173507"/>
            <a:ext cx="8714423" cy="4815640"/>
          </a:xfrm>
          <a:prstGeom prst="rect">
            <a:avLst/>
          </a:prstGeom>
        </p:spPr>
      </p:pic>
    </p:spTree>
    <p:extLst>
      <p:ext uri="{BB962C8B-B14F-4D97-AF65-F5344CB8AC3E}">
        <p14:creationId xmlns:p14="http://schemas.microsoft.com/office/powerpoint/2010/main" val="21133848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098505AB-4C1A-236C-93E6-60499BE493EC}"/>
              </a:ext>
            </a:extLst>
          </p:cNvPr>
          <p:cNvSpPr txBox="1">
            <a:spLocks noChangeArrowheads="1"/>
          </p:cNvSpPr>
          <p:nvPr/>
        </p:nvSpPr>
        <p:spPr bwMode="auto">
          <a:xfrm>
            <a:off x="710565" y="1177627"/>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dirty="0">
                <a:latin typeface="Georgia" panose="02040502050405020303" pitchFamily="18" charset="0"/>
              </a:rPr>
              <a:t>2 </a:t>
            </a:r>
            <a:r>
              <a:rPr lang="en-US" dirty="0" err="1">
                <a:latin typeface="Georgia" panose="02040502050405020303" pitchFamily="18" charset="0"/>
              </a:rPr>
              <a:t>promesses</a:t>
            </a:r>
            <a:r>
              <a:rPr lang="en-US" dirty="0">
                <a:latin typeface="Georgia" panose="02040502050405020303" pitchFamily="18" charset="0"/>
              </a:rPr>
              <a:t> </a:t>
            </a:r>
            <a:r>
              <a:rPr lang="en-US" dirty="0" err="1">
                <a:latin typeface="Georgia" panose="02040502050405020303" pitchFamily="18" charset="0"/>
              </a:rPr>
              <a:t>stratégiques</a:t>
            </a:r>
            <a:r>
              <a:rPr lang="en-US" dirty="0">
                <a:latin typeface="Georgia" panose="02040502050405020303" pitchFamily="18" charset="0"/>
              </a:rPr>
              <a:t> </a:t>
            </a:r>
            <a:r>
              <a:rPr lang="en-US" dirty="0" err="1">
                <a:latin typeface="Georgia" panose="02040502050405020303" pitchFamily="18" charset="0"/>
              </a:rPr>
              <a:t>envisagées</a:t>
            </a:r>
            <a:endParaRPr lang="en-US" dirty="0">
              <a:latin typeface="Georgia" panose="02040502050405020303" pitchFamily="18" charset="0"/>
            </a:endParaRPr>
          </a:p>
        </p:txBody>
      </p:sp>
      <p:sp>
        <p:nvSpPr>
          <p:cNvPr id="7" name="ZoneTexte 6">
            <a:extLst>
              <a:ext uri="{FF2B5EF4-FFF2-40B4-BE49-F238E27FC236}">
                <a16:creationId xmlns:a16="http://schemas.microsoft.com/office/drawing/2014/main" id="{EB8486A3-6F3B-5EA7-CD75-E9BCD94CB278}"/>
              </a:ext>
            </a:extLst>
          </p:cNvPr>
          <p:cNvSpPr txBox="1"/>
          <p:nvPr/>
        </p:nvSpPr>
        <p:spPr>
          <a:xfrm>
            <a:off x="3750578" y="2725517"/>
            <a:ext cx="4690843" cy="1255728"/>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bg1"/>
                </a:solidFill>
                <a:effectLst/>
                <a:highlight>
                  <a:srgbClr val="D9117E"/>
                </a:highlight>
                <a:uLnTx/>
                <a:uFillTx/>
                <a:latin typeface="Avenir Next LT Pro" panose="020B0504020202020204" pitchFamily="34" charset="0"/>
              </a:rPr>
              <a:t>Angler notre discours et adopter une expression immédiate et congruente</a:t>
            </a:r>
            <a:endParaRPr kumimoji="0" lang="fr-FR" sz="2800" b="0" i="0" u="none" strike="noStrike" kern="1200" cap="none" spc="0" normalizeH="0" noProof="0" dirty="0">
              <a:ln>
                <a:noFill/>
              </a:ln>
              <a:solidFill>
                <a:schemeClr val="bg1"/>
              </a:solidFill>
              <a:effectLst/>
              <a:highlight>
                <a:srgbClr val="D9117E"/>
              </a:highlight>
              <a:uLnTx/>
              <a:uFillTx/>
              <a:latin typeface="Avenir Next LT Pro" panose="020B0504020202020204" pitchFamily="34" charset="0"/>
            </a:endParaRPr>
          </a:p>
        </p:txBody>
      </p:sp>
      <p:sp>
        <p:nvSpPr>
          <p:cNvPr id="9" name="Triangle isocèle 8">
            <a:extLst>
              <a:ext uri="{FF2B5EF4-FFF2-40B4-BE49-F238E27FC236}">
                <a16:creationId xmlns:a16="http://schemas.microsoft.com/office/drawing/2014/main" id="{5B45AF7F-29EA-FEC8-8A24-E0941F8775E4}"/>
              </a:ext>
            </a:extLst>
          </p:cNvPr>
          <p:cNvSpPr/>
          <p:nvPr/>
        </p:nvSpPr>
        <p:spPr>
          <a:xfrm flipV="1">
            <a:off x="3921033" y="4487660"/>
            <a:ext cx="4349931" cy="58534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ACD1D74E-821D-73F1-FBE8-7D4A44D010F3}"/>
              </a:ext>
            </a:extLst>
          </p:cNvPr>
          <p:cNvSpPr txBox="1"/>
          <p:nvPr/>
        </p:nvSpPr>
        <p:spPr>
          <a:xfrm>
            <a:off x="4295810" y="9372165"/>
            <a:ext cx="4049488" cy="8679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Avenir Next LT Pro" panose="020B0504020202020204" pitchFamily="34" charset="0"/>
              </a:rPr>
              <a:t>2 expressions envisagées</a:t>
            </a:r>
            <a:endParaRPr kumimoji="0" lang="fr-FR" sz="2800" b="0" i="0" u="none" strike="noStrike" kern="1200" cap="none" spc="0" normalizeH="0" noProof="0" dirty="0">
              <a:ln>
                <a:noFill/>
              </a:ln>
              <a:solidFill>
                <a:schemeClr val="tx1"/>
              </a:solidFill>
              <a:effectLst/>
              <a:uLnTx/>
              <a:uFillTx/>
              <a:latin typeface="Avenir Next LT Pro" panose="020B0504020202020204" pitchFamily="34" charset="0"/>
            </a:endParaRPr>
          </a:p>
        </p:txBody>
      </p:sp>
    </p:spTree>
    <p:extLst>
      <p:ext uri="{BB962C8B-B14F-4D97-AF65-F5344CB8AC3E}">
        <p14:creationId xmlns:p14="http://schemas.microsoft.com/office/powerpoint/2010/main" val="34300133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1963882" y="1927688"/>
            <a:ext cx="8883800" cy="2246769"/>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POUR VOTRE CUISINE, FAITES LE CHOIX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DE LA QUALITE ‘DURABLE’ DARTY</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Des cuisines de qualité service Darty compris</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1290891" y="4426526"/>
            <a:ext cx="4349931"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Titre 1">
            <a:extLst>
              <a:ext uri="{FF2B5EF4-FFF2-40B4-BE49-F238E27FC236}">
                <a16:creationId xmlns:a16="http://schemas.microsoft.com/office/drawing/2014/main" id="{CBEB4C94-7C22-B513-C9A2-EF05CE430A16}"/>
              </a:ext>
            </a:extLst>
          </p:cNvPr>
          <p:cNvSpPr txBox="1">
            <a:spLocks/>
          </p:cNvSpPr>
          <p:nvPr/>
        </p:nvSpPr>
        <p:spPr bwMode="auto">
          <a:xfrm>
            <a:off x="1044720" y="5201717"/>
            <a:ext cx="484227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sz="2400" dirty="0">
                <a:latin typeface="Tahoma" panose="020B0604030504040204" pitchFamily="34" charset="0"/>
              </a:rPr>
              <a:t>Répond à un insight majeur des intentionnistes</a:t>
            </a: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6342171" y="4426526"/>
            <a:ext cx="4349931"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Titre 1">
            <a:extLst>
              <a:ext uri="{FF2B5EF4-FFF2-40B4-BE49-F238E27FC236}">
                <a16:creationId xmlns:a16="http://schemas.microsoft.com/office/drawing/2014/main" id="{2ECF0FB2-B13D-C7F5-69D2-C14CD04678F3}"/>
              </a:ext>
            </a:extLst>
          </p:cNvPr>
          <p:cNvSpPr txBox="1">
            <a:spLocks/>
          </p:cNvSpPr>
          <p:nvPr/>
        </p:nvSpPr>
        <p:spPr bwMode="auto">
          <a:xfrm>
            <a:off x="6096000" y="5201717"/>
            <a:ext cx="484227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sz="2400" dirty="0">
                <a:latin typeface="Tahoma" panose="020B0604030504040204" pitchFamily="34" charset="0"/>
              </a:rPr>
              <a:t>En phase avec </a:t>
            </a:r>
          </a:p>
          <a:p>
            <a:r>
              <a:rPr lang="fr-FR" sz="2400" dirty="0">
                <a:latin typeface="Tahoma" panose="020B0604030504040204" pitchFamily="34" charset="0"/>
              </a:rPr>
              <a:t>la plateforme Darty</a:t>
            </a:r>
          </a:p>
        </p:txBody>
      </p:sp>
    </p:spTree>
    <p:extLst>
      <p:ext uri="{BB962C8B-B14F-4D97-AF65-F5344CB8AC3E}">
        <p14:creationId xmlns:p14="http://schemas.microsoft.com/office/powerpoint/2010/main" val="15576852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072223" y="493831"/>
            <a:ext cx="888380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POUR VOTRE CUISINE, FAITES LE CHOIX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DE LA QUALITE DARTY</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7" name="Titre 1">
            <a:extLst>
              <a:ext uri="{FF2B5EF4-FFF2-40B4-BE49-F238E27FC236}">
                <a16:creationId xmlns:a16="http://schemas.microsoft.com/office/drawing/2014/main" id="{CBEB4C94-7C22-B513-C9A2-EF05CE430A16}"/>
              </a:ext>
            </a:extLst>
          </p:cNvPr>
          <p:cNvSpPr txBox="1">
            <a:spLocks/>
          </p:cNvSpPr>
          <p:nvPr/>
        </p:nvSpPr>
        <p:spPr bwMode="auto">
          <a:xfrm>
            <a:off x="706582" y="2225683"/>
            <a:ext cx="10748962"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1800" b="1" i="0" u="none" strike="noStrike" baseline="0" dirty="0">
                <a:latin typeface="Tahoma" panose="020B0604030504040204" pitchFamily="34" charset="0"/>
              </a:rPr>
              <a:t>Malgré une baisse de certaines préoccupations, la hiérarchie de recherche d’info des intentionnistes a peu évolué : </a:t>
            </a:r>
            <a:br>
              <a:rPr lang="fr-FR" sz="1800" b="1" i="0" u="none" strike="noStrike" baseline="0" dirty="0">
                <a:latin typeface="Tahoma" panose="020B0604030504040204" pitchFamily="34" charset="0"/>
              </a:rPr>
            </a:br>
            <a:r>
              <a:rPr lang="fr-FR" sz="1800" b="1" i="0" u="none" strike="noStrike" baseline="0" dirty="0">
                <a:latin typeface="Tahoma" panose="020B0604030504040204" pitchFamily="34" charset="0"/>
              </a:rPr>
              <a:t>prix &gt;  garantie &gt; qualité &gt; disponibilité &gt; promos.</a:t>
            </a:r>
            <a:endParaRPr lang="fr-FR" dirty="0">
              <a:latin typeface="Tahoma" panose="020B0604030504040204" pitchFamily="34" charset="0"/>
            </a:endParaRPr>
          </a:p>
        </p:txBody>
      </p:sp>
      <p:pic>
        <p:nvPicPr>
          <p:cNvPr id="8" name="Image 7">
            <a:extLst>
              <a:ext uri="{FF2B5EF4-FFF2-40B4-BE49-F238E27FC236}">
                <a16:creationId xmlns:a16="http://schemas.microsoft.com/office/drawing/2014/main" id="{1422492B-6354-CA03-464E-2029B491398C}"/>
              </a:ext>
            </a:extLst>
          </p:cNvPr>
          <p:cNvPicPr>
            <a:picLocks noChangeAspect="1"/>
          </p:cNvPicPr>
          <p:nvPr/>
        </p:nvPicPr>
        <p:blipFill>
          <a:blip r:embed="rId2"/>
          <a:stretch>
            <a:fillRect/>
          </a:stretch>
        </p:blipFill>
        <p:spPr>
          <a:xfrm>
            <a:off x="1017011" y="3429000"/>
            <a:ext cx="9118484" cy="2292530"/>
          </a:xfrm>
          <a:prstGeom prst="rect">
            <a:avLst/>
          </a:prstGeom>
        </p:spPr>
      </p:pic>
      <p:sp>
        <p:nvSpPr>
          <p:cNvPr id="5" name="ZoneTexte 4">
            <a:extLst>
              <a:ext uri="{FF2B5EF4-FFF2-40B4-BE49-F238E27FC236}">
                <a16:creationId xmlns:a16="http://schemas.microsoft.com/office/drawing/2014/main" id="{043B811F-CC24-70EF-5EC2-68EFCE2AC0EB}"/>
              </a:ext>
            </a:extLst>
          </p:cNvPr>
          <p:cNvSpPr txBox="1"/>
          <p:nvPr/>
        </p:nvSpPr>
        <p:spPr>
          <a:xfrm>
            <a:off x="9952284" y="6602164"/>
            <a:ext cx="1441420" cy="253916"/>
          </a:xfrm>
          <a:prstGeom prst="rect">
            <a:avLst/>
          </a:prstGeom>
          <a:noFill/>
        </p:spPr>
        <p:txBody>
          <a:bodyPr wrap="none" rtlCol="0">
            <a:spAutoFit/>
          </a:bodyPr>
          <a:lstStyle/>
          <a:p>
            <a:r>
              <a:rPr lang="fr-FR" sz="1050" dirty="0"/>
              <a:t>Etude </a:t>
            </a:r>
            <a:r>
              <a:rPr lang="fr-FR" sz="1050" dirty="0" err="1"/>
              <a:t>Novascope</a:t>
            </a:r>
            <a:r>
              <a:rPr lang="fr-FR" sz="1050" dirty="0"/>
              <a:t> 2022</a:t>
            </a:r>
          </a:p>
        </p:txBody>
      </p:sp>
    </p:spTree>
    <p:extLst>
      <p:ext uri="{BB962C8B-B14F-4D97-AF65-F5344CB8AC3E}">
        <p14:creationId xmlns:p14="http://schemas.microsoft.com/office/powerpoint/2010/main" val="29846545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072223" y="493831"/>
            <a:ext cx="888380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POUR VOTRE CUISINE, FAITES LE CHOIX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DE LA QUALITE DARTY</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10" name="ZoneTexte 9">
            <a:extLst>
              <a:ext uri="{FF2B5EF4-FFF2-40B4-BE49-F238E27FC236}">
                <a16:creationId xmlns:a16="http://schemas.microsoft.com/office/drawing/2014/main" id="{56F25CD9-4652-FC5C-D722-6694D5A0EC43}"/>
              </a:ext>
            </a:extLst>
          </p:cNvPr>
          <p:cNvSpPr txBox="1"/>
          <p:nvPr/>
        </p:nvSpPr>
        <p:spPr>
          <a:xfrm>
            <a:off x="617425" y="1928444"/>
            <a:ext cx="10178730" cy="923330"/>
          </a:xfrm>
          <a:prstGeom prst="rect">
            <a:avLst/>
          </a:prstGeom>
          <a:noFill/>
        </p:spPr>
        <p:txBody>
          <a:bodyPr wrap="square">
            <a:spAutoFit/>
          </a:bodyPr>
          <a:lstStyle/>
          <a:p>
            <a:r>
              <a:rPr lang="fr-FR" b="1" dirty="0">
                <a:latin typeface="Tahoma" panose="020B0604030504040204" pitchFamily="34" charset="0"/>
                <a:ea typeface="Tahoma" panose="020B0604030504040204" pitchFamily="34" charset="0"/>
                <a:cs typeface="Tahoma" panose="020B0604030504040204" pitchFamily="34" charset="0"/>
              </a:rPr>
              <a:t>Le choix de l’enseigne est toujours principalement drivé par la recherche du meilleur rapport qualité/style/prix : </a:t>
            </a:r>
          </a:p>
          <a:p>
            <a:r>
              <a:rPr lang="fr-FR" b="1" dirty="0">
                <a:latin typeface="Tahoma" panose="020B0604030504040204" pitchFamily="34" charset="0"/>
                <a:ea typeface="Tahoma" panose="020B0604030504040204" pitchFamily="34" charset="0"/>
                <a:cs typeface="Tahoma" panose="020B0604030504040204" pitchFamily="34" charset="0"/>
              </a:rPr>
              <a:t>La qualité étant le premier item.</a:t>
            </a:r>
          </a:p>
        </p:txBody>
      </p:sp>
      <p:pic>
        <p:nvPicPr>
          <p:cNvPr id="14" name="Image 13">
            <a:extLst>
              <a:ext uri="{FF2B5EF4-FFF2-40B4-BE49-F238E27FC236}">
                <a16:creationId xmlns:a16="http://schemas.microsoft.com/office/drawing/2014/main" id="{C0EEEC68-0B8B-0664-4E2F-CEF055F6DB3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195512" y="2851774"/>
            <a:ext cx="7800976" cy="3525774"/>
          </a:xfrm>
          <a:prstGeom prst="rect">
            <a:avLst/>
          </a:prstGeom>
        </p:spPr>
      </p:pic>
      <p:sp>
        <p:nvSpPr>
          <p:cNvPr id="5" name="ZoneTexte 4">
            <a:extLst>
              <a:ext uri="{FF2B5EF4-FFF2-40B4-BE49-F238E27FC236}">
                <a16:creationId xmlns:a16="http://schemas.microsoft.com/office/drawing/2014/main" id="{F4CD3873-ADBE-93E9-236B-12034BC001EA}"/>
              </a:ext>
            </a:extLst>
          </p:cNvPr>
          <p:cNvSpPr txBox="1"/>
          <p:nvPr/>
        </p:nvSpPr>
        <p:spPr>
          <a:xfrm>
            <a:off x="9952284" y="6602164"/>
            <a:ext cx="1441420" cy="253916"/>
          </a:xfrm>
          <a:prstGeom prst="rect">
            <a:avLst/>
          </a:prstGeom>
          <a:noFill/>
        </p:spPr>
        <p:txBody>
          <a:bodyPr wrap="none" rtlCol="0">
            <a:spAutoFit/>
          </a:bodyPr>
          <a:lstStyle/>
          <a:p>
            <a:r>
              <a:rPr lang="fr-FR" sz="1050" dirty="0"/>
              <a:t>Etude </a:t>
            </a:r>
            <a:r>
              <a:rPr lang="fr-FR" sz="1050" dirty="0" err="1"/>
              <a:t>Novascope</a:t>
            </a:r>
            <a:r>
              <a:rPr lang="fr-FR" sz="1050" dirty="0"/>
              <a:t> 2022</a:t>
            </a:r>
          </a:p>
        </p:txBody>
      </p:sp>
    </p:spTree>
    <p:extLst>
      <p:ext uri="{BB962C8B-B14F-4D97-AF65-F5344CB8AC3E}">
        <p14:creationId xmlns:p14="http://schemas.microsoft.com/office/powerpoint/2010/main" val="18913507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072223" y="493831"/>
            <a:ext cx="888380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POUR VOTRE CUISINE, FAITES LE CHOIX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DE LA QUALITE DARTY</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10" name="ZoneTexte 9">
            <a:extLst>
              <a:ext uri="{FF2B5EF4-FFF2-40B4-BE49-F238E27FC236}">
                <a16:creationId xmlns:a16="http://schemas.microsoft.com/office/drawing/2014/main" id="{56F25CD9-4652-FC5C-D722-6694D5A0EC43}"/>
              </a:ext>
            </a:extLst>
          </p:cNvPr>
          <p:cNvSpPr txBox="1"/>
          <p:nvPr/>
        </p:nvSpPr>
        <p:spPr>
          <a:xfrm>
            <a:off x="591300" y="1878826"/>
            <a:ext cx="10178730" cy="3416320"/>
          </a:xfrm>
          <a:prstGeom prst="rect">
            <a:avLst/>
          </a:prstGeom>
          <a:noFill/>
        </p:spPr>
        <p:txBody>
          <a:bodyPr wrap="square">
            <a:spAutoFit/>
          </a:bodyPr>
          <a:lstStyle/>
          <a:p>
            <a:r>
              <a:rPr lang="fr-FR" sz="2400" b="1" dirty="0">
                <a:latin typeface="Tahoma" panose="020B0604030504040204" pitchFamily="34" charset="0"/>
                <a:ea typeface="Tahoma" panose="020B0604030504040204" pitchFamily="34" charset="0"/>
                <a:cs typeface="Tahoma" panose="020B0604030504040204" pitchFamily="34" charset="0"/>
              </a:rPr>
              <a:t>MAIS QUELLES REASON WHY ….</a:t>
            </a:r>
          </a:p>
          <a:p>
            <a:endParaRPr lang="fr-FR" sz="2400" b="1" dirty="0">
              <a:latin typeface="Tahoma" panose="020B0604030504040204" pitchFamily="34" charset="0"/>
              <a:ea typeface="Tahoma" panose="020B0604030504040204" pitchFamily="34" charset="0"/>
              <a:cs typeface="Tahoma" panose="020B0604030504040204" pitchFamily="34" charset="0"/>
            </a:endParaRPr>
          </a:p>
          <a:p>
            <a:r>
              <a:rPr lang="fr-FR" sz="2400" dirty="0">
                <a:latin typeface="Tahoma" panose="020B0604030504040204" pitchFamily="34" charset="0"/>
                <a:ea typeface="Tahoma" panose="020B0604030504040204" pitchFamily="34" charset="0"/>
                <a:cs typeface="Tahoma" panose="020B0604030504040204" pitchFamily="34" charset="0"/>
              </a:rPr>
              <a:t>Atouts différenciants : TBD</a:t>
            </a:r>
          </a:p>
          <a:p>
            <a:endParaRPr lang="fr-FR" sz="2400" dirty="0">
              <a:latin typeface="Tahoma" panose="020B0604030504040204" pitchFamily="34" charset="0"/>
              <a:ea typeface="Tahoma" panose="020B0604030504040204" pitchFamily="34" charset="0"/>
              <a:cs typeface="Tahoma" panose="020B0604030504040204" pitchFamily="34" charset="0"/>
            </a:endParaRPr>
          </a:p>
          <a:p>
            <a:r>
              <a:rPr lang="fr-FR" sz="2400" i="1" dirty="0">
                <a:latin typeface="Tahoma" panose="020B0604030504040204" pitchFamily="34" charset="0"/>
                <a:ea typeface="Tahoma" panose="020B0604030504040204" pitchFamily="34" charset="0"/>
                <a:cs typeface="Tahoma" panose="020B0604030504040204" pitchFamily="34" charset="0"/>
              </a:rPr>
              <a:t>Une fabrication Européenne &amp; responsable.</a:t>
            </a:r>
          </a:p>
          <a:p>
            <a:r>
              <a:rPr lang="fr-FR" sz="2400" i="1" dirty="0">
                <a:latin typeface="Tahoma" panose="020B0604030504040204" pitchFamily="34" charset="0"/>
                <a:ea typeface="Tahoma" panose="020B0604030504040204" pitchFamily="34" charset="0"/>
                <a:cs typeface="Tahoma" panose="020B0604030504040204" pitchFamily="34" charset="0"/>
              </a:rPr>
              <a:t>Nos meubles de qualité allemande ou italienne sont assemblés en usine</a:t>
            </a:r>
          </a:p>
          <a:p>
            <a:endParaRPr lang="fr-FR" sz="2400" i="1" dirty="0">
              <a:latin typeface="Tahoma" panose="020B0604030504040204" pitchFamily="34" charset="0"/>
              <a:ea typeface="Tahoma" panose="020B0604030504040204" pitchFamily="34" charset="0"/>
              <a:cs typeface="Tahoma" panose="020B0604030504040204" pitchFamily="34" charset="0"/>
            </a:endParaRPr>
          </a:p>
          <a:p>
            <a:r>
              <a:rPr lang="fr-FR" sz="2400" i="1" dirty="0">
                <a:latin typeface="Tahoma" panose="020B0604030504040204" pitchFamily="34" charset="0"/>
                <a:ea typeface="Tahoma" panose="020B0604030504040204" pitchFamily="34" charset="0"/>
                <a:cs typeface="Tahoma" panose="020B0604030504040204" pitchFamily="34" charset="0"/>
              </a:rPr>
              <a:t>Test qualité?</a:t>
            </a:r>
          </a:p>
          <a:p>
            <a:r>
              <a:rPr lang="fr-FR" sz="2400" i="1" dirty="0">
                <a:latin typeface="Tahoma" panose="020B0604030504040204" pitchFamily="34" charset="0"/>
                <a:ea typeface="Tahoma" panose="020B0604030504040204" pitchFamily="34" charset="0"/>
                <a:cs typeface="Tahoma" panose="020B0604030504040204" pitchFamily="34" charset="0"/>
              </a:rPr>
              <a:t>Dimension responsable ?</a:t>
            </a:r>
          </a:p>
        </p:txBody>
      </p:sp>
    </p:spTree>
    <p:extLst>
      <p:ext uri="{BB962C8B-B14F-4D97-AF65-F5344CB8AC3E}">
        <p14:creationId xmlns:p14="http://schemas.microsoft.com/office/powerpoint/2010/main" val="6424428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1963882" y="1927688"/>
            <a:ext cx="8883800" cy="2246769"/>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UN CHOIX INFINI DE CUISINE</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POUR UN PROJET UNIQUE</a:t>
            </a:r>
          </a:p>
          <a:p>
            <a:pPr algn="ct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Ma cuisine est unique</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4230816" y="4426526"/>
            <a:ext cx="4349931"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Titre 1">
            <a:extLst>
              <a:ext uri="{FF2B5EF4-FFF2-40B4-BE49-F238E27FC236}">
                <a16:creationId xmlns:a16="http://schemas.microsoft.com/office/drawing/2014/main" id="{CBEB4C94-7C22-B513-C9A2-EF05CE430A16}"/>
              </a:ext>
            </a:extLst>
          </p:cNvPr>
          <p:cNvSpPr txBox="1">
            <a:spLocks/>
          </p:cNvSpPr>
          <p:nvPr/>
        </p:nvSpPr>
        <p:spPr bwMode="auto">
          <a:xfrm>
            <a:off x="435120" y="5201717"/>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R="0" lvl="0" algn="ctr" defTabSz="1280160" rtl="0" eaLnBrk="1" fontAlgn="auto" latinLnBrk="0" hangingPunct="1">
              <a:lnSpc>
                <a:spcPct val="90000"/>
              </a:lnSpc>
              <a:spcBef>
                <a:spcPts val="1400"/>
              </a:spcBef>
              <a:spcAft>
                <a:spcPts val="0"/>
              </a:spcAft>
              <a:buClrTx/>
              <a:buSzTx/>
              <a:tabLst/>
              <a:defRPr/>
            </a:pPr>
            <a:r>
              <a:rPr kumimoji="0" lang="fr-FR" sz="3200" b="0" i="0" u="none" strike="noStrike" kern="1200" cap="none" spc="0" normalizeH="0" baseline="0" noProof="0" dirty="0">
                <a:ln>
                  <a:noFill/>
                </a:ln>
                <a:solidFill>
                  <a:schemeClr val="tx1"/>
                </a:solidFill>
                <a:effectLst/>
                <a:uLnTx/>
                <a:uFillTx/>
                <a:latin typeface="Avenir Next LT Pro" panose="020B0504020202020204" pitchFamily="34" charset="0"/>
              </a:rPr>
              <a:t>Adopter une expression résolument fondée sur l’offre</a:t>
            </a:r>
            <a:endParaRPr kumimoji="0" lang="fr-FR" sz="3200" b="0" i="0" u="none" strike="noStrike" kern="1200" cap="none" spc="0" normalizeH="0" noProof="0" dirty="0">
              <a:ln>
                <a:noFill/>
              </a:ln>
              <a:solidFill>
                <a:schemeClr val="tx1"/>
              </a:solidFill>
              <a:effectLst/>
              <a:uLnTx/>
              <a:uFillTx/>
              <a:latin typeface="Avenir Next LT Pro" panose="020B0504020202020204" pitchFamily="34" charset="0"/>
            </a:endParaRPr>
          </a:p>
        </p:txBody>
      </p:sp>
    </p:spTree>
    <p:extLst>
      <p:ext uri="{BB962C8B-B14F-4D97-AF65-F5344CB8AC3E}">
        <p14:creationId xmlns:p14="http://schemas.microsoft.com/office/powerpoint/2010/main" val="26558811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072223" y="493831"/>
            <a:ext cx="8883800" cy="1815882"/>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UN CHOIX INFINI DE CUISINE</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POUR UN PROJET UNIQUE</a:t>
            </a:r>
          </a:p>
          <a:p>
            <a:pPr algn="ct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7" name="Titre 1">
            <a:extLst>
              <a:ext uri="{FF2B5EF4-FFF2-40B4-BE49-F238E27FC236}">
                <a16:creationId xmlns:a16="http://schemas.microsoft.com/office/drawing/2014/main" id="{CBEB4C94-7C22-B513-C9A2-EF05CE430A16}"/>
              </a:ext>
            </a:extLst>
          </p:cNvPr>
          <p:cNvSpPr txBox="1">
            <a:spLocks/>
          </p:cNvSpPr>
          <p:nvPr/>
        </p:nvSpPr>
        <p:spPr bwMode="auto">
          <a:xfrm>
            <a:off x="721519" y="2135288"/>
            <a:ext cx="4660378"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endParaRPr lang="fr-FR" sz="1800" b="1" i="0" u="none" strike="noStrike" baseline="0" dirty="0">
              <a:latin typeface="Tahoma" panose="020B0604030504040204" pitchFamily="34" charset="0"/>
            </a:endParaRPr>
          </a:p>
          <a:p>
            <a:pPr algn="l"/>
            <a:r>
              <a:rPr lang="fr-FR" sz="1800" b="1" i="0" u="none" strike="noStrike" baseline="0" dirty="0">
                <a:latin typeface="Tahoma" panose="020B0604030504040204" pitchFamily="34" charset="0"/>
              </a:rPr>
              <a:t>Une communication recentrée sur les spécificités de l’offre</a:t>
            </a:r>
          </a:p>
          <a:p>
            <a:pPr algn="l"/>
            <a:r>
              <a:rPr lang="fr-FR" sz="1800" b="0" i="0" u="none" strike="noStrike" baseline="0" dirty="0">
                <a:latin typeface="Tahoma" panose="020B0604030504040204" pitchFamily="34" charset="0"/>
              </a:rPr>
              <a:t>Les preuves factuelles revendiquant la force de cuisiniste (offre &amp; service) et la complémentarité avec Darty GEM/PEM </a:t>
            </a:r>
          </a:p>
          <a:p>
            <a:pPr marL="285750" indent="-285750" algn="l">
              <a:buFont typeface="Wingdings" panose="05000000000000000000" pitchFamily="2" charset="2"/>
              <a:buChar char="Ø"/>
            </a:pPr>
            <a:endParaRPr lang="fr-FR" sz="1800" dirty="0">
              <a:latin typeface="Tahoma" panose="020B0604030504040204" pitchFamily="34" charset="0"/>
            </a:endParaRPr>
          </a:p>
          <a:p>
            <a:pPr algn="l"/>
            <a:r>
              <a:rPr lang="fr-FR" sz="1800" b="1" i="0" u="none" strike="noStrike" baseline="0" dirty="0">
                <a:latin typeface="Tahoma" panose="020B0604030504040204" pitchFamily="34" charset="0"/>
              </a:rPr>
              <a:t>Quid de la réalité de l’offre vs concurrence ?</a:t>
            </a:r>
            <a:endParaRPr lang="fr-FR" dirty="0">
              <a:latin typeface="Tahoma" panose="020B0604030504040204" pitchFamily="34" charset="0"/>
            </a:endParaRPr>
          </a:p>
        </p:txBody>
      </p:sp>
      <p:pic>
        <p:nvPicPr>
          <p:cNvPr id="5" name="Picture 6" descr="Darty Cuisine mon avis - Blog Déco ClemAroundTheCorner">
            <a:extLst>
              <a:ext uri="{FF2B5EF4-FFF2-40B4-BE49-F238E27FC236}">
                <a16:creationId xmlns:a16="http://schemas.microsoft.com/office/drawing/2014/main" id="{03A59596-FBEB-41F7-59B8-073141009ACB}"/>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6256652" y="1781399"/>
            <a:ext cx="4526736"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Cuisine : la tendance colorée - Darty &amp; Vous">
            <a:extLst>
              <a:ext uri="{FF2B5EF4-FFF2-40B4-BE49-F238E27FC236}">
                <a16:creationId xmlns:a16="http://schemas.microsoft.com/office/drawing/2014/main" id="{D2E77931-A707-7579-A4E3-447E187CEE5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56652" y="4808245"/>
            <a:ext cx="2004299" cy="1703654"/>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8">
            <a:extLst>
              <a:ext uri="{FF2B5EF4-FFF2-40B4-BE49-F238E27FC236}">
                <a16:creationId xmlns:a16="http://schemas.microsoft.com/office/drawing/2014/main" id="{91FFA13C-0565-3804-D5AA-D16785CB9F5D}"/>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460376" y="4808245"/>
            <a:ext cx="2268065" cy="1703654"/>
          </a:xfrm>
          <a:prstGeom prst="rect">
            <a:avLst/>
          </a:prstGeom>
        </p:spPr>
      </p:pic>
    </p:spTree>
    <p:extLst>
      <p:ext uri="{BB962C8B-B14F-4D97-AF65-F5344CB8AC3E}">
        <p14:creationId xmlns:p14="http://schemas.microsoft.com/office/powerpoint/2010/main" val="13697835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1963882" y="1927688"/>
            <a:ext cx="8883800" cy="2246769"/>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 SERVICE DARTY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POUR UN PROJET SÛR </a:t>
            </a:r>
          </a:p>
          <a:p>
            <a:pPr algn="ct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Darty s’occupe de tout</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4230816" y="4426526"/>
            <a:ext cx="4349931"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Titre 1">
            <a:extLst>
              <a:ext uri="{FF2B5EF4-FFF2-40B4-BE49-F238E27FC236}">
                <a16:creationId xmlns:a16="http://schemas.microsoft.com/office/drawing/2014/main" id="{CBEB4C94-7C22-B513-C9A2-EF05CE430A16}"/>
              </a:ext>
            </a:extLst>
          </p:cNvPr>
          <p:cNvSpPr txBox="1">
            <a:spLocks/>
          </p:cNvSpPr>
          <p:nvPr/>
        </p:nvSpPr>
        <p:spPr bwMode="auto">
          <a:xfrm>
            <a:off x="435120" y="5201717"/>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R="0" lvl="0" algn="ctr" defTabSz="1280160" rtl="0" eaLnBrk="1" fontAlgn="auto" latinLnBrk="0" hangingPunct="1">
              <a:lnSpc>
                <a:spcPct val="90000"/>
              </a:lnSpc>
              <a:spcBef>
                <a:spcPts val="1400"/>
              </a:spcBef>
              <a:spcAft>
                <a:spcPts val="0"/>
              </a:spcAft>
              <a:buClrTx/>
              <a:buSzTx/>
              <a:tabLst/>
              <a:defRPr/>
            </a:pPr>
            <a:r>
              <a:rPr kumimoji="0" lang="fr-FR" sz="3200" b="0" i="0" u="none" strike="noStrike" kern="1200" cap="none" spc="0" normalizeH="0" baseline="0" noProof="0" dirty="0">
                <a:ln>
                  <a:noFill/>
                </a:ln>
                <a:solidFill>
                  <a:schemeClr val="tx1"/>
                </a:solidFill>
                <a:effectLst/>
                <a:uLnTx/>
                <a:uFillTx/>
                <a:latin typeface="Avenir Next LT Pro" panose="020B0504020202020204" pitchFamily="34" charset="0"/>
              </a:rPr>
              <a:t>Capitaliser sur une promesse naturellement </a:t>
            </a:r>
            <a:br>
              <a:rPr kumimoji="0" lang="fr-FR" sz="3200" b="0" i="0" u="none" strike="noStrike" kern="1200" cap="none" spc="0" normalizeH="0" baseline="0" noProof="0" dirty="0">
                <a:ln>
                  <a:noFill/>
                </a:ln>
                <a:solidFill>
                  <a:schemeClr val="tx1"/>
                </a:solidFill>
                <a:effectLst/>
                <a:uLnTx/>
                <a:uFillTx/>
                <a:latin typeface="Avenir Next LT Pro" panose="020B0504020202020204" pitchFamily="34" charset="0"/>
              </a:rPr>
            </a:br>
            <a:r>
              <a:rPr kumimoji="0" lang="fr-FR" sz="3200" b="0" i="0" u="none" strike="noStrike" kern="1200" cap="none" spc="0" normalizeH="0" baseline="0" noProof="0" dirty="0">
                <a:ln>
                  <a:noFill/>
                </a:ln>
                <a:solidFill>
                  <a:schemeClr val="tx1"/>
                </a:solidFill>
                <a:effectLst/>
                <a:uLnTx/>
                <a:uFillTx/>
                <a:latin typeface="Avenir Next LT Pro" panose="020B0504020202020204" pitchFamily="34" charset="0"/>
              </a:rPr>
              <a:t>reconnue et associée à l’enseigne </a:t>
            </a:r>
            <a:endParaRPr kumimoji="0" lang="fr-FR" sz="3200" b="0" i="0" u="none" strike="noStrike" kern="1200" cap="none" spc="0" normalizeH="0" noProof="0" dirty="0">
              <a:ln>
                <a:noFill/>
              </a:ln>
              <a:solidFill>
                <a:schemeClr val="tx1"/>
              </a:solidFill>
              <a:effectLst/>
              <a:uLnTx/>
              <a:uFillTx/>
              <a:latin typeface="Avenir Next LT Pro" panose="020B0504020202020204" pitchFamily="34" charset="0"/>
            </a:endParaRPr>
          </a:p>
        </p:txBody>
      </p:sp>
    </p:spTree>
    <p:extLst>
      <p:ext uri="{BB962C8B-B14F-4D97-AF65-F5344CB8AC3E}">
        <p14:creationId xmlns:p14="http://schemas.microsoft.com/office/powerpoint/2010/main" val="20947853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Darty Concepteur cuisine</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072223" y="493831"/>
            <a:ext cx="8883800" cy="1815882"/>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 SERVICE DARTY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POUR UN PROJET SÛR </a:t>
            </a:r>
          </a:p>
          <a:p>
            <a:pPr algn="ct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7" name="Titre 1">
            <a:extLst>
              <a:ext uri="{FF2B5EF4-FFF2-40B4-BE49-F238E27FC236}">
                <a16:creationId xmlns:a16="http://schemas.microsoft.com/office/drawing/2014/main" id="{CBEB4C94-7C22-B513-C9A2-EF05CE430A16}"/>
              </a:ext>
            </a:extLst>
          </p:cNvPr>
          <p:cNvSpPr txBox="1">
            <a:spLocks/>
          </p:cNvSpPr>
          <p:nvPr/>
        </p:nvSpPr>
        <p:spPr bwMode="auto">
          <a:xfrm>
            <a:off x="588515" y="2856782"/>
            <a:ext cx="4660378" cy="2328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endParaRPr lang="fr-FR" sz="1800" b="1" i="0" u="none" strike="noStrike" baseline="0" dirty="0">
              <a:latin typeface="Tahoma" panose="020B0604030504040204" pitchFamily="34" charset="0"/>
            </a:endParaRPr>
          </a:p>
          <a:p>
            <a:pPr algn="l"/>
            <a:r>
              <a:rPr lang="fr-FR" sz="1800" b="0" i="0" u="none" strike="noStrike" baseline="0" dirty="0">
                <a:latin typeface="Tahoma" panose="020B0604030504040204" pitchFamily="34" charset="0"/>
              </a:rPr>
              <a:t>Répondre à un insight majeur et spécifique à ce marché avec un projet qui associer un investissement financiers important &amp; des travaux sources d’angoisse.</a:t>
            </a:r>
          </a:p>
          <a:p>
            <a:pPr algn="l"/>
            <a:r>
              <a:rPr lang="fr-FR" sz="1800" b="0" i="1" dirty="0">
                <a:latin typeface="Tahoma" panose="020B0604030504040204" pitchFamily="34" charset="0"/>
              </a:rPr>
              <a:t>« Il ne faut pas se tromper »</a:t>
            </a:r>
            <a:br>
              <a:rPr lang="fr-FR" sz="1800" b="0" i="1" dirty="0">
                <a:latin typeface="Tahoma" panose="020B0604030504040204" pitchFamily="34" charset="0"/>
              </a:rPr>
            </a:br>
            <a:r>
              <a:rPr lang="fr-FR" sz="1800" b="0" i="1" dirty="0">
                <a:latin typeface="Tahoma" panose="020B0604030504040204" pitchFamily="34" charset="0"/>
              </a:rPr>
              <a:t>« C’est un projet de vie »</a:t>
            </a:r>
            <a:endParaRPr lang="fr-FR" b="0" i="1" dirty="0">
              <a:latin typeface="Tahoma" panose="020B0604030504040204" pitchFamily="34" charset="0"/>
            </a:endParaRPr>
          </a:p>
        </p:txBody>
      </p:sp>
      <p:sp>
        <p:nvSpPr>
          <p:cNvPr id="10" name="ZoneTexte 9">
            <a:extLst>
              <a:ext uri="{FF2B5EF4-FFF2-40B4-BE49-F238E27FC236}">
                <a16:creationId xmlns:a16="http://schemas.microsoft.com/office/drawing/2014/main" id="{BABB5ABB-B70B-8542-AD16-0CA5E478EBDE}"/>
              </a:ext>
            </a:extLst>
          </p:cNvPr>
          <p:cNvSpPr txBox="1"/>
          <p:nvPr/>
        </p:nvSpPr>
        <p:spPr>
          <a:xfrm>
            <a:off x="4378729" y="1527284"/>
            <a:ext cx="6097384" cy="646331"/>
          </a:xfrm>
          <a:prstGeom prst="rect">
            <a:avLst/>
          </a:prstGeom>
          <a:noFill/>
        </p:spPr>
        <p:txBody>
          <a:bodyPr wrap="square">
            <a:spAutoFit/>
          </a:bodyPr>
          <a:lstStyle/>
          <a:p>
            <a:pPr algn="ctr"/>
            <a:r>
              <a:rPr lang="fr-FR" sz="1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1800" i="1" dirty="0">
                <a:latin typeface="Georgia" panose="02040502050405020303" pitchFamily="18" charset="0"/>
                <a:ea typeface="Tahoma" panose="020B0604030504040204" pitchFamily="34" charset="0"/>
                <a:cs typeface="Tahoma" panose="020B0604030504040204" pitchFamily="34" charset="0"/>
              </a:rPr>
              <a:t>Darty s’occupe de tout</a:t>
            </a:r>
          </a:p>
        </p:txBody>
      </p:sp>
      <p:sp>
        <p:nvSpPr>
          <p:cNvPr id="11" name="ZoneTexte 10">
            <a:extLst>
              <a:ext uri="{FF2B5EF4-FFF2-40B4-BE49-F238E27FC236}">
                <a16:creationId xmlns:a16="http://schemas.microsoft.com/office/drawing/2014/main" id="{842926BE-BD1F-C3D7-AEAE-7E1D46B0B439}"/>
              </a:ext>
            </a:extLst>
          </p:cNvPr>
          <p:cNvSpPr txBox="1"/>
          <p:nvPr/>
        </p:nvSpPr>
        <p:spPr>
          <a:xfrm>
            <a:off x="8464307" y="4548288"/>
            <a:ext cx="2239716" cy="253916"/>
          </a:xfrm>
          <a:prstGeom prst="rect">
            <a:avLst/>
          </a:prstGeom>
          <a:noFill/>
        </p:spPr>
        <p:txBody>
          <a:bodyPr wrap="none" rtlCol="0">
            <a:spAutoFit/>
          </a:bodyPr>
          <a:lstStyle/>
          <a:p>
            <a:r>
              <a:rPr lang="fr-FR" sz="1050" dirty="0"/>
              <a:t>Etude Quali Quanti 2020 Coté Clients</a:t>
            </a:r>
          </a:p>
        </p:txBody>
      </p:sp>
      <p:sp>
        <p:nvSpPr>
          <p:cNvPr id="14" name="Espace réservé du texte 2">
            <a:extLst>
              <a:ext uri="{FF2B5EF4-FFF2-40B4-BE49-F238E27FC236}">
                <a16:creationId xmlns:a16="http://schemas.microsoft.com/office/drawing/2014/main" id="{98AB466D-CFEB-6945-1841-33FD27020D63}"/>
              </a:ext>
            </a:extLst>
          </p:cNvPr>
          <p:cNvSpPr txBox="1">
            <a:spLocks/>
          </p:cNvSpPr>
          <p:nvPr/>
        </p:nvSpPr>
        <p:spPr>
          <a:xfrm>
            <a:off x="5610842" y="3124301"/>
            <a:ext cx="5012396" cy="988224"/>
          </a:xfrm>
          <a:prstGeom prst="rect">
            <a:avLst/>
          </a:prstGeom>
          <a:solidFill>
            <a:srgbClr val="D9117E"/>
          </a:solidFill>
        </p:spPr>
        <p:txBody>
          <a:bodyPr anchor="ct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1400" b="1" cap="small" dirty="0">
                <a:solidFill>
                  <a:srgbClr val="FFFFFF"/>
                </a:solidFill>
              </a:rPr>
              <a:t>Le projet s’intègre souvent à un projet plus important d’achat, de rénovation ou de construction</a:t>
            </a:r>
          </a:p>
        </p:txBody>
      </p:sp>
    </p:spTree>
    <p:extLst>
      <p:ext uri="{BB962C8B-B14F-4D97-AF65-F5344CB8AC3E}">
        <p14:creationId xmlns:p14="http://schemas.microsoft.com/office/powerpoint/2010/main" val="8240726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iangle isocèle 7">
            <a:extLst>
              <a:ext uri="{FF2B5EF4-FFF2-40B4-BE49-F238E27FC236}">
                <a16:creationId xmlns:a16="http://schemas.microsoft.com/office/drawing/2014/main" id="{A47586B1-8EB9-35BC-885B-FA8D45D346C7}"/>
              </a:ext>
            </a:extLst>
          </p:cNvPr>
          <p:cNvSpPr/>
          <p:nvPr/>
        </p:nvSpPr>
        <p:spPr>
          <a:xfrm flipV="1">
            <a:off x="905993" y="4682780"/>
            <a:ext cx="2194655" cy="50405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9" name="ZoneTexte 8">
            <a:extLst>
              <a:ext uri="{FF2B5EF4-FFF2-40B4-BE49-F238E27FC236}">
                <a16:creationId xmlns:a16="http://schemas.microsoft.com/office/drawing/2014/main" id="{3BE1CFF9-315A-DF5E-AF26-E7BEEB7A8FD8}"/>
              </a:ext>
            </a:extLst>
          </p:cNvPr>
          <p:cNvSpPr txBox="1"/>
          <p:nvPr/>
        </p:nvSpPr>
        <p:spPr>
          <a:xfrm>
            <a:off x="252660" y="5220897"/>
            <a:ext cx="3501322" cy="6463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2000" b="1" dirty="0">
                <a:latin typeface="Avenir Next LT Pro" panose="020B0504020202020204" pitchFamily="34" charset="0"/>
              </a:rPr>
              <a:t>Appropriation d’un univers non préempté</a:t>
            </a:r>
            <a:endParaRPr kumimoji="0" lang="fr-FR" sz="2000" b="1"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2" name="ZoneTexte 11">
            <a:extLst>
              <a:ext uri="{FF2B5EF4-FFF2-40B4-BE49-F238E27FC236}">
                <a16:creationId xmlns:a16="http://schemas.microsoft.com/office/drawing/2014/main" id="{94837304-DC31-3484-867C-CAC4A6E97CA5}"/>
              </a:ext>
            </a:extLst>
          </p:cNvPr>
          <p:cNvSpPr txBox="1"/>
          <p:nvPr/>
        </p:nvSpPr>
        <p:spPr>
          <a:xfrm>
            <a:off x="408638" y="1942759"/>
            <a:ext cx="3202181" cy="1754326"/>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POUR VOTRE CUISINE, </a:t>
            </a:r>
            <a:b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FAITES LE CHOIX </a:t>
            </a:r>
            <a:b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DE LA QUALITE ‘DURABLE’ DARTY</a:t>
            </a:r>
            <a:endParaRPr kumimoji="0" lang="fr-FR" sz="24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3" name="ZoneTexte 12">
            <a:extLst>
              <a:ext uri="{FF2B5EF4-FFF2-40B4-BE49-F238E27FC236}">
                <a16:creationId xmlns:a16="http://schemas.microsoft.com/office/drawing/2014/main" id="{5C05BA1F-4973-5EFD-90F8-1A2E96DD0A61}"/>
              </a:ext>
            </a:extLst>
          </p:cNvPr>
          <p:cNvSpPr txBox="1"/>
          <p:nvPr/>
        </p:nvSpPr>
        <p:spPr>
          <a:xfrm>
            <a:off x="0" y="1263825"/>
            <a:ext cx="3812338" cy="5355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Faire évoluer la promesse actuelle et la nourrir des atouts clés de l’enseigne</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6" name="ZoneTexte 15">
            <a:extLst>
              <a:ext uri="{FF2B5EF4-FFF2-40B4-BE49-F238E27FC236}">
                <a16:creationId xmlns:a16="http://schemas.microsoft.com/office/drawing/2014/main" id="{80035317-6D56-D0C3-0A86-9863ED6F7F59}"/>
              </a:ext>
            </a:extLst>
          </p:cNvPr>
          <p:cNvSpPr txBox="1"/>
          <p:nvPr/>
        </p:nvSpPr>
        <p:spPr>
          <a:xfrm>
            <a:off x="1496444" y="418382"/>
            <a:ext cx="1103312" cy="769441"/>
          </a:xfrm>
          <a:prstGeom prst="rect">
            <a:avLst/>
          </a:prstGeom>
          <a:noFill/>
        </p:spPr>
        <p:txBody>
          <a:bodyPr wrap="square" rtlCol="0">
            <a:spAutoFit/>
          </a:bodyPr>
          <a:lstStyle/>
          <a:p>
            <a:r>
              <a:rPr lang="fr-FR" sz="4400" b="1" dirty="0">
                <a:latin typeface="Avenir Next LT Pro" panose="020B0504020202020204" pitchFamily="34" charset="0"/>
              </a:rPr>
              <a:t>#1</a:t>
            </a:r>
          </a:p>
        </p:txBody>
      </p:sp>
      <p:cxnSp>
        <p:nvCxnSpPr>
          <p:cNvPr id="18" name="Connecteur droit 17">
            <a:extLst>
              <a:ext uri="{FF2B5EF4-FFF2-40B4-BE49-F238E27FC236}">
                <a16:creationId xmlns:a16="http://schemas.microsoft.com/office/drawing/2014/main" id="{98E22547-E618-FDF2-1382-137A45FEC074}"/>
              </a:ext>
            </a:extLst>
          </p:cNvPr>
          <p:cNvCxnSpPr/>
          <p:nvPr/>
        </p:nvCxnSpPr>
        <p:spPr>
          <a:xfrm>
            <a:off x="3962716" y="2231176"/>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20" name="ZoneTexte 19">
            <a:extLst>
              <a:ext uri="{FF2B5EF4-FFF2-40B4-BE49-F238E27FC236}">
                <a16:creationId xmlns:a16="http://schemas.microsoft.com/office/drawing/2014/main" id="{C090D510-0AB2-ADF8-FB1D-768A25A764C3}"/>
              </a:ext>
            </a:extLst>
          </p:cNvPr>
          <p:cNvSpPr txBox="1"/>
          <p:nvPr/>
        </p:nvSpPr>
        <p:spPr>
          <a:xfrm>
            <a:off x="-287143" y="3716885"/>
            <a:ext cx="4820484" cy="923330"/>
          </a:xfrm>
          <a:prstGeom prst="rect">
            <a:avLst/>
          </a:prstGeom>
          <a:noFill/>
        </p:spPr>
        <p:txBody>
          <a:bodyPr wrap="square">
            <a:spAutoFit/>
          </a:bodyPr>
          <a:lstStyle/>
          <a:p>
            <a:pPr algn="ctr"/>
            <a:r>
              <a:rPr lang="fr-FR" sz="1800" dirty="0">
                <a:latin typeface="Georgia" panose="02040502050405020303" pitchFamily="18" charset="0"/>
                <a:ea typeface="Tahoma" panose="020B0604030504040204" pitchFamily="34" charset="0"/>
                <a:cs typeface="Tahoma" panose="020B0604030504040204" pitchFamily="34" charset="0"/>
              </a:rPr>
              <a:t>Trace attendue :</a:t>
            </a:r>
          </a:p>
          <a:p>
            <a:pPr algn="ctr"/>
            <a:r>
              <a:rPr lang="fr-FR" sz="1800" i="1" dirty="0">
                <a:latin typeface="Georgia" panose="02040502050405020303" pitchFamily="18" charset="0"/>
                <a:ea typeface="Tahoma" panose="020B0604030504040204" pitchFamily="34" charset="0"/>
                <a:cs typeface="Tahoma" panose="020B0604030504040204" pitchFamily="34" charset="0"/>
              </a:rPr>
              <a:t>Des cuisines de qualité </a:t>
            </a:r>
            <a:br>
              <a:rPr lang="fr-FR" sz="1800" i="1" dirty="0">
                <a:latin typeface="Georgia" panose="02040502050405020303" pitchFamily="18" charset="0"/>
                <a:ea typeface="Tahoma" panose="020B0604030504040204" pitchFamily="34" charset="0"/>
                <a:cs typeface="Tahoma" panose="020B0604030504040204" pitchFamily="34" charset="0"/>
              </a:rPr>
            </a:br>
            <a:r>
              <a:rPr lang="fr-FR" sz="1800" i="1" dirty="0">
                <a:latin typeface="Georgia" panose="02040502050405020303" pitchFamily="18" charset="0"/>
                <a:ea typeface="Tahoma" panose="020B0604030504040204" pitchFamily="34" charset="0"/>
                <a:cs typeface="Tahoma" panose="020B0604030504040204" pitchFamily="34" charset="0"/>
              </a:rPr>
              <a:t>service Darty compris</a:t>
            </a:r>
          </a:p>
        </p:txBody>
      </p:sp>
      <p:sp>
        <p:nvSpPr>
          <p:cNvPr id="21" name="ZoneTexte 20">
            <a:extLst>
              <a:ext uri="{FF2B5EF4-FFF2-40B4-BE49-F238E27FC236}">
                <a16:creationId xmlns:a16="http://schemas.microsoft.com/office/drawing/2014/main" id="{643AB871-B00D-2661-3974-1744381551B3}"/>
              </a:ext>
            </a:extLst>
          </p:cNvPr>
          <p:cNvSpPr txBox="1"/>
          <p:nvPr/>
        </p:nvSpPr>
        <p:spPr>
          <a:xfrm>
            <a:off x="5480102" y="418382"/>
            <a:ext cx="888385" cy="769441"/>
          </a:xfrm>
          <a:prstGeom prst="rect">
            <a:avLst/>
          </a:prstGeom>
          <a:noFill/>
        </p:spPr>
        <p:txBody>
          <a:bodyPr wrap="none" rtlCol="0">
            <a:spAutoFit/>
          </a:bodyPr>
          <a:lstStyle/>
          <a:p>
            <a:r>
              <a:rPr lang="fr-FR" sz="4400" b="1" dirty="0">
                <a:latin typeface="Avenir Next LT Pro" panose="020B0504020202020204" pitchFamily="34" charset="0"/>
              </a:rPr>
              <a:t>#2</a:t>
            </a:r>
          </a:p>
        </p:txBody>
      </p:sp>
      <p:sp>
        <p:nvSpPr>
          <p:cNvPr id="22" name="ZoneTexte 21">
            <a:extLst>
              <a:ext uri="{FF2B5EF4-FFF2-40B4-BE49-F238E27FC236}">
                <a16:creationId xmlns:a16="http://schemas.microsoft.com/office/drawing/2014/main" id="{05658276-6783-3ACC-95FD-9B49D056148E}"/>
              </a:ext>
            </a:extLst>
          </p:cNvPr>
          <p:cNvSpPr txBox="1"/>
          <p:nvPr/>
        </p:nvSpPr>
        <p:spPr>
          <a:xfrm>
            <a:off x="3899551" y="1263825"/>
            <a:ext cx="4049488" cy="5355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Adopter une nouvelle expression résolument fondée sur l’offre (TBC)</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24" name="ZoneTexte 23">
            <a:extLst>
              <a:ext uri="{FF2B5EF4-FFF2-40B4-BE49-F238E27FC236}">
                <a16:creationId xmlns:a16="http://schemas.microsoft.com/office/drawing/2014/main" id="{E944FFA4-5D3B-EA50-640A-8E6D486A7E2C}"/>
              </a:ext>
            </a:extLst>
          </p:cNvPr>
          <p:cNvSpPr txBox="1"/>
          <p:nvPr/>
        </p:nvSpPr>
        <p:spPr>
          <a:xfrm>
            <a:off x="4173632" y="5224337"/>
            <a:ext cx="3501322" cy="9233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2000" b="1" dirty="0">
                <a:latin typeface="Avenir Next LT Pro" panose="020B0504020202020204" pitchFamily="34" charset="0"/>
              </a:rPr>
              <a:t>Recentrage sur le métier attendu de cuisiniste : choix &amp; personnalisation</a:t>
            </a:r>
            <a:endParaRPr kumimoji="0" lang="fr-FR" sz="2000" b="1"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25" name="ZoneTexte 24">
            <a:extLst>
              <a:ext uri="{FF2B5EF4-FFF2-40B4-BE49-F238E27FC236}">
                <a16:creationId xmlns:a16="http://schemas.microsoft.com/office/drawing/2014/main" id="{29420F3E-10EB-60F6-505F-8F7E45F467C3}"/>
              </a:ext>
            </a:extLst>
          </p:cNvPr>
          <p:cNvSpPr txBox="1"/>
          <p:nvPr/>
        </p:nvSpPr>
        <p:spPr>
          <a:xfrm>
            <a:off x="4064334" y="2056994"/>
            <a:ext cx="3676800" cy="1569660"/>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UN CHOIX INFINI </a:t>
            </a:r>
            <a:b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DE CUISINE</a:t>
            </a:r>
            <a:b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POUR UN PROJET UNIQUE</a:t>
            </a:r>
          </a:p>
        </p:txBody>
      </p:sp>
      <p:sp>
        <p:nvSpPr>
          <p:cNvPr id="27" name="ZoneTexte 26">
            <a:extLst>
              <a:ext uri="{FF2B5EF4-FFF2-40B4-BE49-F238E27FC236}">
                <a16:creationId xmlns:a16="http://schemas.microsoft.com/office/drawing/2014/main" id="{FFC0A423-1BC2-8CA0-25CF-91A648BEB6FE}"/>
              </a:ext>
            </a:extLst>
          </p:cNvPr>
          <p:cNvSpPr txBox="1"/>
          <p:nvPr/>
        </p:nvSpPr>
        <p:spPr>
          <a:xfrm>
            <a:off x="3973317" y="3728267"/>
            <a:ext cx="3783227" cy="646331"/>
          </a:xfrm>
          <a:prstGeom prst="rect">
            <a:avLst/>
          </a:prstGeom>
          <a:noFill/>
        </p:spPr>
        <p:txBody>
          <a:bodyPr wrap="square">
            <a:spAutoFit/>
          </a:bodyPr>
          <a:lstStyle/>
          <a:p>
            <a:pPr algn="ctr"/>
            <a:r>
              <a:rPr lang="fr-FR"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i="1" dirty="0">
                <a:latin typeface="Georgia" panose="02040502050405020303" pitchFamily="18" charset="0"/>
                <a:ea typeface="Tahoma" panose="020B0604030504040204" pitchFamily="34" charset="0"/>
                <a:cs typeface="Tahoma" panose="020B0604030504040204" pitchFamily="34" charset="0"/>
              </a:rPr>
              <a:t>Ma cuisine est unique</a:t>
            </a:r>
          </a:p>
        </p:txBody>
      </p:sp>
      <p:sp>
        <p:nvSpPr>
          <p:cNvPr id="2" name="Triangle isocèle 1">
            <a:extLst>
              <a:ext uri="{FF2B5EF4-FFF2-40B4-BE49-F238E27FC236}">
                <a16:creationId xmlns:a16="http://schemas.microsoft.com/office/drawing/2014/main" id="{84719BBF-4D9E-2B6D-BB37-55E2E540C248}"/>
              </a:ext>
            </a:extLst>
          </p:cNvPr>
          <p:cNvSpPr/>
          <p:nvPr/>
        </p:nvSpPr>
        <p:spPr>
          <a:xfrm flipV="1">
            <a:off x="4826966" y="4682780"/>
            <a:ext cx="2194655" cy="50405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cxnSp>
        <p:nvCxnSpPr>
          <p:cNvPr id="3" name="Connecteur droit 2">
            <a:extLst>
              <a:ext uri="{FF2B5EF4-FFF2-40B4-BE49-F238E27FC236}">
                <a16:creationId xmlns:a16="http://schemas.microsoft.com/office/drawing/2014/main" id="{E7BE1500-9B35-EBBA-72D1-36E5B8353847}"/>
              </a:ext>
            </a:extLst>
          </p:cNvPr>
          <p:cNvCxnSpPr>
            <a:cxnSpLocks/>
          </p:cNvCxnSpPr>
          <p:nvPr/>
        </p:nvCxnSpPr>
        <p:spPr>
          <a:xfrm>
            <a:off x="7953848" y="2231176"/>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B756651F-86A7-B1AC-1983-CFA155B19614}"/>
              </a:ext>
            </a:extLst>
          </p:cNvPr>
          <p:cNvSpPr txBox="1"/>
          <p:nvPr/>
        </p:nvSpPr>
        <p:spPr>
          <a:xfrm>
            <a:off x="9649862" y="418382"/>
            <a:ext cx="888385" cy="769441"/>
          </a:xfrm>
          <a:prstGeom prst="rect">
            <a:avLst/>
          </a:prstGeom>
          <a:noFill/>
        </p:spPr>
        <p:txBody>
          <a:bodyPr wrap="none" rtlCol="0">
            <a:spAutoFit/>
          </a:bodyPr>
          <a:lstStyle/>
          <a:p>
            <a:r>
              <a:rPr lang="fr-FR" sz="4400" b="1" dirty="0">
                <a:latin typeface="Avenir Next LT Pro" panose="020B0504020202020204" pitchFamily="34" charset="0"/>
              </a:rPr>
              <a:t>#3</a:t>
            </a:r>
          </a:p>
        </p:txBody>
      </p:sp>
      <p:sp>
        <p:nvSpPr>
          <p:cNvPr id="5" name="ZoneTexte 4">
            <a:extLst>
              <a:ext uri="{FF2B5EF4-FFF2-40B4-BE49-F238E27FC236}">
                <a16:creationId xmlns:a16="http://schemas.microsoft.com/office/drawing/2014/main" id="{FFC7ABDA-A6C0-3740-2D3B-AAA1661B6742}"/>
              </a:ext>
            </a:extLst>
          </p:cNvPr>
          <p:cNvSpPr txBox="1"/>
          <p:nvPr/>
        </p:nvSpPr>
        <p:spPr>
          <a:xfrm>
            <a:off x="8069311" y="1263825"/>
            <a:ext cx="4049488" cy="5355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Répondre à un insight majeur et congruent</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6" name="ZoneTexte 5">
            <a:extLst>
              <a:ext uri="{FF2B5EF4-FFF2-40B4-BE49-F238E27FC236}">
                <a16:creationId xmlns:a16="http://schemas.microsoft.com/office/drawing/2014/main" id="{AEB996F2-BD88-0F2C-9874-1A61B9748F35}"/>
              </a:ext>
            </a:extLst>
          </p:cNvPr>
          <p:cNvSpPr txBox="1"/>
          <p:nvPr/>
        </p:nvSpPr>
        <p:spPr>
          <a:xfrm>
            <a:off x="8223840" y="5224337"/>
            <a:ext cx="3501322" cy="9233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2000" b="1" dirty="0">
                <a:latin typeface="Avenir Next LT Pro" panose="020B0504020202020204" pitchFamily="34" charset="0"/>
              </a:rPr>
              <a:t>Faire d’une offre reconnue un point de valeur unique, levier de conquête </a:t>
            </a:r>
            <a:endParaRPr kumimoji="0" lang="fr-FR" sz="2000" b="1"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7" name="ZoneTexte 6">
            <a:extLst>
              <a:ext uri="{FF2B5EF4-FFF2-40B4-BE49-F238E27FC236}">
                <a16:creationId xmlns:a16="http://schemas.microsoft.com/office/drawing/2014/main" id="{11407DA1-4242-9063-1B2E-96C369CF8251}"/>
              </a:ext>
            </a:extLst>
          </p:cNvPr>
          <p:cNvSpPr txBox="1"/>
          <p:nvPr/>
        </p:nvSpPr>
        <p:spPr>
          <a:xfrm>
            <a:off x="8127667" y="2056994"/>
            <a:ext cx="3783227" cy="830997"/>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 SERVICE DARTY </a:t>
            </a:r>
            <a:b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POUR UN PROJET SÛR </a:t>
            </a:r>
          </a:p>
        </p:txBody>
      </p:sp>
      <p:sp>
        <p:nvSpPr>
          <p:cNvPr id="10" name="ZoneTexte 9">
            <a:extLst>
              <a:ext uri="{FF2B5EF4-FFF2-40B4-BE49-F238E27FC236}">
                <a16:creationId xmlns:a16="http://schemas.microsoft.com/office/drawing/2014/main" id="{FCE1CCCF-F979-D51B-0059-C015E222438F}"/>
              </a:ext>
            </a:extLst>
          </p:cNvPr>
          <p:cNvSpPr txBox="1"/>
          <p:nvPr/>
        </p:nvSpPr>
        <p:spPr>
          <a:xfrm>
            <a:off x="8202440" y="3728267"/>
            <a:ext cx="3783227" cy="646331"/>
          </a:xfrm>
          <a:prstGeom prst="rect">
            <a:avLst/>
          </a:prstGeom>
          <a:noFill/>
        </p:spPr>
        <p:txBody>
          <a:bodyPr wrap="square">
            <a:spAutoFit/>
          </a:bodyPr>
          <a:lstStyle/>
          <a:p>
            <a:pPr algn="ctr"/>
            <a:r>
              <a:rPr lang="fr-FR"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1800" i="1" dirty="0">
                <a:latin typeface="Georgia" panose="02040502050405020303" pitchFamily="18" charset="0"/>
                <a:ea typeface="Tahoma" panose="020B0604030504040204" pitchFamily="34" charset="0"/>
                <a:cs typeface="Tahoma" panose="020B0604030504040204" pitchFamily="34" charset="0"/>
              </a:rPr>
              <a:t>Darty s’occupe de tout</a:t>
            </a:r>
          </a:p>
        </p:txBody>
      </p:sp>
      <p:sp>
        <p:nvSpPr>
          <p:cNvPr id="11" name="Triangle isocèle 10">
            <a:extLst>
              <a:ext uri="{FF2B5EF4-FFF2-40B4-BE49-F238E27FC236}">
                <a16:creationId xmlns:a16="http://schemas.microsoft.com/office/drawing/2014/main" id="{B178002C-67B4-44D8-D567-D9789F0FC312}"/>
              </a:ext>
            </a:extLst>
          </p:cNvPr>
          <p:cNvSpPr/>
          <p:nvPr/>
        </p:nvSpPr>
        <p:spPr>
          <a:xfrm flipV="1">
            <a:off x="8996725" y="4682780"/>
            <a:ext cx="2194655" cy="504056"/>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Tree>
    <p:extLst>
      <p:ext uri="{BB962C8B-B14F-4D97-AF65-F5344CB8AC3E}">
        <p14:creationId xmlns:p14="http://schemas.microsoft.com/office/powerpoint/2010/main" val="1856638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Un marché qui reste à fort potentiel</a:t>
            </a:r>
          </a:p>
        </p:txBody>
      </p:sp>
      <p:sp>
        <p:nvSpPr>
          <p:cNvPr id="3" name="ZoneTexte 2">
            <a:extLst>
              <a:ext uri="{FF2B5EF4-FFF2-40B4-BE49-F238E27FC236}">
                <a16:creationId xmlns:a16="http://schemas.microsoft.com/office/drawing/2014/main" id="{4D18DCBB-17A2-A8C8-644C-9C16C89A837B}"/>
              </a:ext>
            </a:extLst>
          </p:cNvPr>
          <p:cNvSpPr txBox="1"/>
          <p:nvPr/>
        </p:nvSpPr>
        <p:spPr>
          <a:xfrm>
            <a:off x="2125977" y="1720840"/>
            <a:ext cx="7167651" cy="3416320"/>
          </a:xfrm>
          <a:prstGeom prst="rect">
            <a:avLst/>
          </a:prstGeom>
          <a:noFill/>
        </p:spPr>
        <p:txBody>
          <a:bodyPr wrap="square">
            <a:spAutoFit/>
          </a:bodyPr>
          <a:lstStyle/>
          <a:p>
            <a:r>
              <a:rPr lang="fr-FR" sz="1800" b="1" i="0" dirty="0">
                <a:solidFill>
                  <a:srgbClr val="212529"/>
                </a:solidFill>
                <a:effectLst/>
                <a:latin typeface="Tahoma" panose="020B0604030504040204" pitchFamily="34" charset="0"/>
                <a:ea typeface="Tahoma" panose="020B0604030504040204" pitchFamily="34" charset="0"/>
                <a:cs typeface="Tahoma" panose="020B0604030504040204" pitchFamily="34" charset="0"/>
              </a:rPr>
              <a:t>Un léger recul en 2022 et un tassement en 2023 </a:t>
            </a:r>
            <a:br>
              <a:rPr lang="fr-FR" sz="1800" b="1" i="0" dirty="0">
                <a:solidFill>
                  <a:srgbClr val="212529"/>
                </a:solidFill>
                <a:effectLst/>
                <a:latin typeface="Tahoma" panose="020B0604030504040204" pitchFamily="34" charset="0"/>
                <a:ea typeface="Tahoma" panose="020B0604030504040204" pitchFamily="34" charset="0"/>
                <a:cs typeface="Tahoma" panose="020B0604030504040204" pitchFamily="34" charset="0"/>
              </a:rPr>
            </a:br>
            <a:r>
              <a:rPr lang="fr-FR" i="1" dirty="0">
                <a:solidFill>
                  <a:srgbClr val="313131"/>
                </a:solidFill>
                <a:latin typeface="Tahoma" panose="020B0604030504040204" pitchFamily="34" charset="0"/>
                <a:ea typeface="Tahoma" panose="020B0604030504040204" pitchFamily="34" charset="0"/>
                <a:cs typeface="Tahoma" panose="020B0604030504040204" pitchFamily="34" charset="0"/>
              </a:rPr>
              <a:t>Mais qui reste </a:t>
            </a:r>
            <a:r>
              <a:rPr lang="fr-FR" b="0" i="1" dirty="0">
                <a:solidFill>
                  <a:srgbClr val="313131"/>
                </a:solidFill>
                <a:effectLst/>
                <a:latin typeface="Tahoma" panose="020B0604030504040204" pitchFamily="34" charset="0"/>
                <a:ea typeface="Tahoma" panose="020B0604030504040204" pitchFamily="34" charset="0"/>
                <a:cs typeface="Tahoma" panose="020B0604030504040204" pitchFamily="34" charset="0"/>
              </a:rPr>
              <a:t>en progression de 10 % par rapport à 2019. </a:t>
            </a:r>
            <a:br>
              <a:rPr lang="fr-FR" b="0" i="1" dirty="0">
                <a:solidFill>
                  <a:srgbClr val="313131"/>
                </a:solidFill>
                <a:effectLst/>
                <a:latin typeface="Tahoma" panose="020B0604030504040204" pitchFamily="34" charset="0"/>
                <a:ea typeface="Tahoma" panose="020B0604030504040204" pitchFamily="34" charset="0"/>
                <a:cs typeface="Tahoma" panose="020B0604030504040204" pitchFamily="34" charset="0"/>
              </a:rPr>
            </a:br>
            <a:br>
              <a:rPr lang="fr-FR" b="0" i="1" dirty="0">
                <a:solidFill>
                  <a:srgbClr val="313131"/>
                </a:solidFill>
                <a:effectLst/>
                <a:latin typeface="Tahoma" panose="020B0604030504040204" pitchFamily="34" charset="0"/>
                <a:ea typeface="Tahoma" panose="020B0604030504040204" pitchFamily="34" charset="0"/>
                <a:cs typeface="Tahoma" panose="020B0604030504040204" pitchFamily="34" charset="0"/>
              </a:rPr>
            </a:br>
            <a:br>
              <a:rPr lang="fr-FR" b="0" i="1" dirty="0">
                <a:solidFill>
                  <a:srgbClr val="313131"/>
                </a:solidFill>
                <a:effectLst/>
                <a:latin typeface="Tahoma" panose="020B0604030504040204" pitchFamily="34" charset="0"/>
                <a:ea typeface="Tahoma" panose="020B0604030504040204" pitchFamily="34" charset="0"/>
                <a:cs typeface="Tahoma" panose="020B0604030504040204" pitchFamily="34" charset="0"/>
              </a:rPr>
            </a:br>
            <a:r>
              <a:rPr lang="fr-FR" sz="1800" b="1" i="0" dirty="0">
                <a:solidFill>
                  <a:srgbClr val="212529"/>
                </a:solidFill>
                <a:effectLst/>
                <a:latin typeface="Tahoma" panose="020B0604030504040204" pitchFamily="34" charset="0"/>
                <a:ea typeface="Tahoma" panose="020B0604030504040204" pitchFamily="34" charset="0"/>
                <a:cs typeface="Tahoma" panose="020B0604030504040204" pitchFamily="34" charset="0"/>
              </a:rPr>
              <a:t>Un pays où le taux d’équipement demeure relativement faible seuls entre 62% et 70% des Français sont équipés en cuisine intégrée</a:t>
            </a:r>
            <a:r>
              <a:rPr lang="fr-FR" sz="1800" b="0" i="0" dirty="0">
                <a:solidFill>
                  <a:srgbClr val="212529"/>
                </a:solidFill>
                <a:effectLst/>
                <a:latin typeface="Tahoma" panose="020B0604030504040204" pitchFamily="34" charset="0"/>
                <a:ea typeface="Tahoma" panose="020B0604030504040204" pitchFamily="34" charset="0"/>
                <a:cs typeface="Tahoma" panose="020B0604030504040204" pitchFamily="34" charset="0"/>
              </a:rPr>
              <a:t>. </a:t>
            </a:r>
          </a:p>
          <a:p>
            <a:br>
              <a:rPr lang="fr-FR" sz="1800" b="0" i="0" dirty="0">
                <a:solidFill>
                  <a:srgbClr val="212529"/>
                </a:solidFill>
                <a:effectLst/>
                <a:latin typeface="Tahoma" panose="020B0604030504040204" pitchFamily="34" charset="0"/>
                <a:ea typeface="Tahoma" panose="020B0604030504040204" pitchFamily="34" charset="0"/>
                <a:cs typeface="Tahoma" panose="020B0604030504040204" pitchFamily="34" charset="0"/>
              </a:rPr>
            </a:br>
            <a:r>
              <a:rPr lang="fr-FR" sz="1800" b="0" i="0" dirty="0">
                <a:solidFill>
                  <a:srgbClr val="212529"/>
                </a:solidFill>
                <a:effectLst/>
                <a:latin typeface="Tahoma" panose="020B0604030504040204" pitchFamily="34" charset="0"/>
                <a:ea typeface="Tahoma" panose="020B0604030504040204" pitchFamily="34" charset="0"/>
                <a:cs typeface="Tahoma" panose="020B0604030504040204" pitchFamily="34" charset="0"/>
              </a:rPr>
              <a:t>Par ailleurs, ces derniers changent leur cuisine en moyenne tous les 21 ans contre une quinzaine d’années pour nos voisins européens. </a:t>
            </a:r>
          </a:p>
          <a:p>
            <a:endParaRPr lang="fr-FR" sz="1800" b="0" i="0" dirty="0">
              <a:solidFill>
                <a:srgbClr val="212529"/>
              </a:solidFill>
              <a:effectLst/>
              <a:latin typeface="Tahoma" panose="020B0604030504040204" pitchFamily="34" charset="0"/>
              <a:ea typeface="Tahoma" panose="020B0604030504040204" pitchFamily="34" charset="0"/>
              <a:cs typeface="Tahoma" panose="020B0604030504040204" pitchFamily="34" charset="0"/>
            </a:endParaRPr>
          </a:p>
          <a:p>
            <a:r>
              <a:rPr lang="fr-FR" dirty="0">
                <a:solidFill>
                  <a:srgbClr val="212529"/>
                </a:solidFill>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 </a:t>
            </a:r>
            <a:r>
              <a:rPr lang="fr-FR" sz="1800" b="1" i="1" dirty="0">
                <a:effectLst/>
                <a:highlight>
                  <a:srgbClr val="FBEC13"/>
                </a:highlight>
                <a:latin typeface="Tahoma" panose="020B0604030504040204" pitchFamily="34" charset="0"/>
                <a:ea typeface="Tahoma" panose="020B0604030504040204" pitchFamily="34" charset="0"/>
                <a:cs typeface="Tahoma" panose="020B0604030504040204" pitchFamily="34" charset="0"/>
              </a:rPr>
              <a:t>Le potentiel du marché français est énorme</a:t>
            </a:r>
            <a:r>
              <a:rPr lang="fr-FR" sz="1800" b="1" i="0" dirty="0">
                <a:effectLst/>
                <a:highlight>
                  <a:srgbClr val="FBEC13"/>
                </a:highlight>
                <a:latin typeface="Tahoma" panose="020B0604030504040204" pitchFamily="34" charset="0"/>
                <a:ea typeface="Tahoma" panose="020B0604030504040204" pitchFamily="34" charset="0"/>
                <a:cs typeface="Tahoma" panose="020B0604030504040204" pitchFamily="34" charset="0"/>
              </a:rPr>
              <a:t> </a:t>
            </a:r>
            <a:endParaRPr lang="fr-FR" b="1" dirty="0">
              <a:highlight>
                <a:srgbClr val="FBEC13"/>
              </a:highligh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105845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098505AB-4C1A-236C-93E6-60499BE493EC}"/>
              </a:ext>
            </a:extLst>
          </p:cNvPr>
          <p:cNvSpPr txBox="1">
            <a:spLocks noChangeArrowheads="1"/>
          </p:cNvSpPr>
          <p:nvPr/>
        </p:nvSpPr>
        <p:spPr bwMode="auto">
          <a:xfrm>
            <a:off x="710565" y="3395454"/>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2800" dirty="0" err="1">
                <a:latin typeface="Tahoma" panose="020B0604030504040204" pitchFamily="34" charset="0"/>
                <a:ea typeface="Tahoma" panose="020B0604030504040204" pitchFamily="34" charset="0"/>
                <a:cs typeface="Tahoma" panose="020B0604030504040204" pitchFamily="34" charset="0"/>
              </a:rPr>
              <a:t>Associer</a:t>
            </a:r>
            <a:r>
              <a:rPr lang="en-US" sz="2800" dirty="0">
                <a:latin typeface="Tahoma" panose="020B0604030504040204" pitchFamily="34" charset="0"/>
                <a:ea typeface="Tahoma" panose="020B0604030504040204" pitchFamily="34" charset="0"/>
                <a:cs typeface="Tahoma" panose="020B0604030504040204" pitchFamily="34" charset="0"/>
              </a:rPr>
              <a:t> à </a:t>
            </a:r>
            <a:r>
              <a:rPr lang="en-US" sz="2800" dirty="0" err="1">
                <a:latin typeface="Tahoma" panose="020B0604030504040204" pitchFamily="34" charset="0"/>
                <a:ea typeface="Tahoma" panose="020B0604030504040204" pitchFamily="34" charset="0"/>
                <a:cs typeface="Tahoma" panose="020B0604030504040204" pitchFamily="34" charset="0"/>
              </a:rPr>
              <a:t>ce</a:t>
            </a:r>
            <a:r>
              <a:rPr lang="en-US" sz="2800" dirty="0">
                <a:latin typeface="Tahoma" panose="020B0604030504040204" pitchFamily="34" charset="0"/>
                <a:ea typeface="Tahoma" panose="020B0604030504040204" pitchFamily="34" charset="0"/>
                <a:cs typeface="Tahoma" panose="020B0604030504040204" pitchFamily="34" charset="0"/>
              </a:rPr>
              <a:t> concept, </a:t>
            </a:r>
            <a:r>
              <a:rPr lang="en-US" sz="2800" dirty="0" err="1">
                <a:latin typeface="Tahoma" panose="020B0604030504040204" pitchFamily="34" charset="0"/>
                <a:ea typeface="Tahoma" panose="020B0604030504040204" pitchFamily="34" charset="0"/>
                <a:cs typeface="Tahoma" panose="020B0604030504040204" pitchFamily="34" charset="0"/>
              </a:rPr>
              <a:t>une</a:t>
            </a:r>
            <a:r>
              <a:rPr lang="en-US" sz="2800" dirty="0">
                <a:latin typeface="Tahoma" panose="020B0604030504040204" pitchFamily="34" charset="0"/>
                <a:ea typeface="Tahoma" panose="020B0604030504040204" pitchFamily="34" charset="0"/>
                <a:cs typeface="Tahoma" panose="020B0604030504040204" pitchFamily="34" charset="0"/>
              </a:rPr>
              <a:t> </a:t>
            </a:r>
            <a:r>
              <a:rPr lang="en-US" sz="2800" dirty="0" err="1">
                <a:latin typeface="Tahoma" panose="020B0604030504040204" pitchFamily="34" charset="0"/>
                <a:ea typeface="Tahoma" panose="020B0604030504040204" pitchFamily="34" charset="0"/>
                <a:cs typeface="Tahoma" panose="020B0604030504040204" pitchFamily="34" charset="0"/>
              </a:rPr>
              <a:t>promesse</a:t>
            </a:r>
            <a:r>
              <a:rPr lang="en-US" sz="2800" dirty="0">
                <a:latin typeface="Tahoma" panose="020B0604030504040204" pitchFamily="34" charset="0"/>
                <a:ea typeface="Tahoma" panose="020B0604030504040204" pitchFamily="34" charset="0"/>
                <a:cs typeface="Tahoma" panose="020B0604030504040204" pitchFamily="34" charset="0"/>
              </a:rPr>
              <a:t> de reassurance  </a:t>
            </a:r>
          </a:p>
        </p:txBody>
      </p:sp>
      <p:sp>
        <p:nvSpPr>
          <p:cNvPr id="6" name="Triangle isocèle 5">
            <a:extLst>
              <a:ext uri="{FF2B5EF4-FFF2-40B4-BE49-F238E27FC236}">
                <a16:creationId xmlns:a16="http://schemas.microsoft.com/office/drawing/2014/main" id="{BB7446B7-BFCB-DB73-B30D-F2F82B028F44}"/>
              </a:ext>
            </a:extLst>
          </p:cNvPr>
          <p:cNvSpPr/>
          <p:nvPr/>
        </p:nvSpPr>
        <p:spPr>
          <a:xfrm flipV="1">
            <a:off x="4145587" y="1818666"/>
            <a:ext cx="4349931" cy="299801"/>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EB8486A3-6F3B-5EA7-CD75-E9BCD94CB278}"/>
              </a:ext>
            </a:extLst>
          </p:cNvPr>
          <p:cNvSpPr txBox="1"/>
          <p:nvPr/>
        </p:nvSpPr>
        <p:spPr>
          <a:xfrm>
            <a:off x="1117876" y="5580197"/>
            <a:ext cx="4049488" cy="4801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Choix de qualité durable</a:t>
            </a:r>
            <a:endParaRPr kumimoji="0" lang="fr-FR" sz="2800" b="0" i="0" u="none" strike="noStrike" kern="1200" cap="none" spc="0" normalizeH="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9" name="Triangle isocèle 8">
            <a:extLst>
              <a:ext uri="{FF2B5EF4-FFF2-40B4-BE49-F238E27FC236}">
                <a16:creationId xmlns:a16="http://schemas.microsoft.com/office/drawing/2014/main" id="{5B45AF7F-29EA-FEC8-8A24-E0941F8775E4}"/>
              </a:ext>
            </a:extLst>
          </p:cNvPr>
          <p:cNvSpPr/>
          <p:nvPr/>
        </p:nvSpPr>
        <p:spPr>
          <a:xfrm flipV="1">
            <a:off x="2001448" y="4822856"/>
            <a:ext cx="1870166" cy="419636"/>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ACD1D74E-821D-73F1-FBE8-7D4A44D010F3}"/>
              </a:ext>
            </a:extLst>
          </p:cNvPr>
          <p:cNvSpPr txBox="1"/>
          <p:nvPr/>
        </p:nvSpPr>
        <p:spPr>
          <a:xfrm>
            <a:off x="4295810" y="9372165"/>
            <a:ext cx="4049488" cy="8679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Avenir Next LT Pro" panose="020B0504020202020204" pitchFamily="34" charset="0"/>
              </a:rPr>
              <a:t>2 expressions envisagées</a:t>
            </a:r>
            <a:endParaRPr kumimoji="0" lang="fr-FR" sz="28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1" name="Rectangle 3">
            <a:extLst>
              <a:ext uri="{FF2B5EF4-FFF2-40B4-BE49-F238E27FC236}">
                <a16:creationId xmlns:a16="http://schemas.microsoft.com/office/drawing/2014/main" id="{F9091D77-1CA3-0283-D08C-A387704B0AB9}"/>
              </a:ext>
            </a:extLst>
          </p:cNvPr>
          <p:cNvSpPr txBox="1">
            <a:spLocks noChangeArrowheads="1"/>
          </p:cNvSpPr>
          <p:nvPr/>
        </p:nvSpPr>
        <p:spPr bwMode="auto">
          <a:xfrm>
            <a:off x="579836" y="-156448"/>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3200" dirty="0">
                <a:latin typeface="Tahoma" panose="020B0604030504040204" pitchFamily="34" charset="0"/>
                <a:ea typeface="Tahoma" panose="020B0604030504040204" pitchFamily="34" charset="0"/>
                <a:cs typeface="Tahoma" panose="020B0604030504040204" pitchFamily="34" charset="0"/>
              </a:rPr>
              <a:t>Nous </a:t>
            </a:r>
            <a:r>
              <a:rPr lang="en-US" sz="3200" dirty="0" err="1">
                <a:latin typeface="Tahoma" panose="020B0604030504040204" pitchFamily="34" charset="0"/>
                <a:ea typeface="Tahoma" panose="020B0604030504040204" pitchFamily="34" charset="0"/>
                <a:cs typeface="Tahoma" panose="020B0604030504040204" pitchFamily="34" charset="0"/>
              </a:rPr>
              <a:t>avons</a:t>
            </a:r>
            <a:r>
              <a:rPr lang="en-US" sz="3200" dirty="0">
                <a:latin typeface="Tahoma" panose="020B0604030504040204" pitchFamily="34" charset="0"/>
                <a:ea typeface="Tahoma" panose="020B0604030504040204" pitchFamily="34" charset="0"/>
                <a:cs typeface="Tahoma" panose="020B0604030504040204" pitchFamily="34" charset="0"/>
              </a:rPr>
              <a:t> </a:t>
            </a:r>
            <a:r>
              <a:rPr lang="en-US" sz="3200" dirty="0" err="1">
                <a:latin typeface="Tahoma" panose="020B0604030504040204" pitchFamily="34" charset="0"/>
                <a:ea typeface="Tahoma" panose="020B0604030504040204" pitchFamily="34" charset="0"/>
                <a:cs typeface="Tahoma" panose="020B0604030504040204" pitchFamily="34" charset="0"/>
              </a:rPr>
              <a:t>une</a:t>
            </a:r>
            <a:r>
              <a:rPr lang="en-US" sz="3200" dirty="0">
                <a:latin typeface="Tahoma" panose="020B0604030504040204" pitchFamily="34" charset="0"/>
                <a:ea typeface="Tahoma" panose="020B0604030504040204" pitchFamily="34" charset="0"/>
                <a:cs typeface="Tahoma" panose="020B0604030504040204" pitchFamily="34" charset="0"/>
              </a:rPr>
              <a:t> conviction :</a:t>
            </a:r>
          </a:p>
          <a:p>
            <a:pPr eaLnBrk="1" hangingPunct="1">
              <a:defRPr/>
            </a:pPr>
            <a:r>
              <a:rPr lang="en-US" sz="3200" dirty="0">
                <a:latin typeface="Tahoma" panose="020B0604030504040204" pitchFamily="34" charset="0"/>
                <a:ea typeface="Tahoma" panose="020B0604030504040204" pitchFamily="34" charset="0"/>
                <a:cs typeface="Tahoma" panose="020B0604030504040204" pitchFamily="34" charset="0"/>
              </a:rPr>
              <a:t>Nous </a:t>
            </a:r>
            <a:r>
              <a:rPr lang="en-US" sz="3200" dirty="0" err="1">
                <a:latin typeface="Tahoma" panose="020B0604030504040204" pitchFamily="34" charset="0"/>
                <a:ea typeface="Tahoma" panose="020B0604030504040204" pitchFamily="34" charset="0"/>
                <a:cs typeface="Tahoma" panose="020B0604030504040204" pitchFamily="34" charset="0"/>
              </a:rPr>
              <a:t>devons</a:t>
            </a:r>
            <a:r>
              <a:rPr lang="en-US" sz="3200" dirty="0">
                <a:latin typeface="Tahoma" panose="020B0604030504040204" pitchFamily="34" charset="0"/>
                <a:ea typeface="Tahoma" panose="020B0604030504040204" pitchFamily="34" charset="0"/>
                <a:cs typeface="Tahoma" panose="020B0604030504040204" pitchFamily="34" charset="0"/>
              </a:rPr>
              <a:t> installer un </a:t>
            </a:r>
            <a:r>
              <a:rPr lang="en-US" sz="3200" dirty="0" err="1">
                <a:latin typeface="Tahoma" panose="020B0604030504040204" pitchFamily="34" charset="0"/>
                <a:ea typeface="Tahoma" panose="020B0604030504040204" pitchFamily="34" charset="0"/>
                <a:cs typeface="Tahoma" panose="020B0604030504040204" pitchFamily="34" charset="0"/>
              </a:rPr>
              <a:t>reflexe</a:t>
            </a:r>
            <a:r>
              <a:rPr lang="en-US" sz="3200" dirty="0">
                <a:latin typeface="Tahoma" panose="020B0604030504040204" pitchFamily="34" charset="0"/>
                <a:ea typeface="Tahoma" panose="020B0604030504040204" pitchFamily="34" charset="0"/>
                <a:cs typeface="Tahoma" panose="020B0604030504040204" pitchFamily="34" charset="0"/>
              </a:rPr>
              <a:t> </a:t>
            </a:r>
          </a:p>
          <a:p>
            <a:pPr eaLnBrk="1" hangingPunct="1">
              <a:defRPr/>
            </a:pPr>
            <a:r>
              <a:rPr lang="en-US" sz="3200" b="1" dirty="0">
                <a:latin typeface="Tahoma" panose="020B0604030504040204" pitchFamily="34" charset="0"/>
                <a:ea typeface="Tahoma" panose="020B0604030504040204" pitchFamily="34" charset="0"/>
                <a:cs typeface="Tahoma" panose="020B0604030504040204" pitchFamily="34" charset="0"/>
              </a:rPr>
              <a:t>Recherche cuisine = DARTY</a:t>
            </a:r>
          </a:p>
        </p:txBody>
      </p:sp>
      <p:sp>
        <p:nvSpPr>
          <p:cNvPr id="12" name="ZoneTexte 11">
            <a:extLst>
              <a:ext uri="{FF2B5EF4-FFF2-40B4-BE49-F238E27FC236}">
                <a16:creationId xmlns:a16="http://schemas.microsoft.com/office/drawing/2014/main" id="{481F2B88-DCF8-A699-58FF-D50AC00A526D}"/>
              </a:ext>
            </a:extLst>
          </p:cNvPr>
          <p:cNvSpPr txBox="1"/>
          <p:nvPr/>
        </p:nvSpPr>
        <p:spPr>
          <a:xfrm>
            <a:off x="4446030" y="5580197"/>
            <a:ext cx="4049488" cy="4801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Choix de style</a:t>
            </a:r>
            <a:endParaRPr kumimoji="0" lang="fr-FR" sz="2800" b="0" i="0" u="none" strike="noStrike" kern="1200" cap="none" spc="0" normalizeH="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3" name="Triangle isocèle 12">
            <a:extLst>
              <a:ext uri="{FF2B5EF4-FFF2-40B4-BE49-F238E27FC236}">
                <a16:creationId xmlns:a16="http://schemas.microsoft.com/office/drawing/2014/main" id="{2DFED8B4-87F1-715E-446B-1DFE7367BC35}"/>
              </a:ext>
            </a:extLst>
          </p:cNvPr>
          <p:cNvSpPr/>
          <p:nvPr/>
        </p:nvSpPr>
        <p:spPr>
          <a:xfrm flipV="1">
            <a:off x="5535691" y="4837127"/>
            <a:ext cx="1870166" cy="419636"/>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79E4DA6A-7EFB-EA18-EF48-4E87E6D4D795}"/>
              </a:ext>
            </a:extLst>
          </p:cNvPr>
          <p:cNvSpPr txBox="1"/>
          <p:nvPr/>
        </p:nvSpPr>
        <p:spPr>
          <a:xfrm>
            <a:off x="1752114" y="2425431"/>
            <a:ext cx="9136876" cy="5909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3600" b="1" i="0" u="none" strike="noStrike" kern="1200" cap="none" spc="0" normalizeH="0" baseline="0" noProof="0" dirty="0">
                <a:ln>
                  <a:noFill/>
                </a:ln>
                <a:solidFill>
                  <a:schemeClr val="bg1"/>
                </a:solidFill>
                <a:effectLst/>
                <a:highlight>
                  <a:srgbClr val="D9117E"/>
                </a:highlight>
                <a:uLnTx/>
                <a:uFillTx/>
                <a:latin typeface="Georgia" panose="02040502050405020303" pitchFamily="18" charset="0"/>
              </a:rPr>
              <a:t>La cuisine c’est qui ? C’est Darty</a:t>
            </a:r>
            <a:endParaRPr kumimoji="0" lang="fr-FR" sz="3600" b="1" i="0" u="none" strike="noStrike" kern="1200" cap="none" spc="0" normalizeH="0" noProof="0" dirty="0">
              <a:ln>
                <a:noFill/>
              </a:ln>
              <a:solidFill>
                <a:schemeClr val="bg1"/>
              </a:solidFill>
              <a:effectLst/>
              <a:highlight>
                <a:srgbClr val="D9117E"/>
              </a:highlight>
              <a:uLnTx/>
              <a:uFillTx/>
              <a:latin typeface="Georgia" panose="02040502050405020303" pitchFamily="18" charset="0"/>
            </a:endParaRPr>
          </a:p>
        </p:txBody>
      </p:sp>
      <p:sp>
        <p:nvSpPr>
          <p:cNvPr id="14" name="Triangle isocèle 13">
            <a:extLst>
              <a:ext uri="{FF2B5EF4-FFF2-40B4-BE49-F238E27FC236}">
                <a16:creationId xmlns:a16="http://schemas.microsoft.com/office/drawing/2014/main" id="{25D3C427-2F85-A0C9-6CF3-C54D41C97746}"/>
              </a:ext>
            </a:extLst>
          </p:cNvPr>
          <p:cNvSpPr/>
          <p:nvPr/>
        </p:nvSpPr>
        <p:spPr>
          <a:xfrm flipV="1">
            <a:off x="4149358" y="3587469"/>
            <a:ext cx="4349931" cy="299801"/>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3F37B6C1-3D26-5123-F078-AD98043176AD}"/>
              </a:ext>
            </a:extLst>
          </p:cNvPr>
          <p:cNvSpPr txBox="1"/>
          <p:nvPr/>
        </p:nvSpPr>
        <p:spPr>
          <a:xfrm>
            <a:off x="7774184" y="5580197"/>
            <a:ext cx="4049488" cy="4801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Service Darty</a:t>
            </a:r>
            <a:endParaRPr kumimoji="0" lang="fr-FR" sz="2800" b="0" i="0" u="none" strike="noStrike" kern="1200" cap="none" spc="0" normalizeH="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3" name="Triangle isocèle 2">
            <a:extLst>
              <a:ext uri="{FF2B5EF4-FFF2-40B4-BE49-F238E27FC236}">
                <a16:creationId xmlns:a16="http://schemas.microsoft.com/office/drawing/2014/main" id="{1C9EE89B-F4AC-224E-DF29-9DA3DD7EF770}"/>
              </a:ext>
            </a:extLst>
          </p:cNvPr>
          <p:cNvSpPr/>
          <p:nvPr/>
        </p:nvSpPr>
        <p:spPr>
          <a:xfrm flipV="1">
            <a:off x="8863845" y="4822856"/>
            <a:ext cx="1870166" cy="419636"/>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14555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Un marché qui reste à fort potentiel</a:t>
            </a:r>
          </a:p>
        </p:txBody>
      </p:sp>
      <p:sp>
        <p:nvSpPr>
          <p:cNvPr id="3" name="ZoneTexte 2">
            <a:extLst>
              <a:ext uri="{FF2B5EF4-FFF2-40B4-BE49-F238E27FC236}">
                <a16:creationId xmlns:a16="http://schemas.microsoft.com/office/drawing/2014/main" id="{4D18DCBB-17A2-A8C8-644C-9C16C89A837B}"/>
              </a:ext>
            </a:extLst>
          </p:cNvPr>
          <p:cNvSpPr txBox="1"/>
          <p:nvPr/>
        </p:nvSpPr>
        <p:spPr>
          <a:xfrm>
            <a:off x="280553" y="2000379"/>
            <a:ext cx="6097384" cy="369332"/>
          </a:xfrm>
          <a:prstGeom prst="rect">
            <a:avLst/>
          </a:prstGeom>
          <a:noFill/>
        </p:spPr>
        <p:txBody>
          <a:bodyPr wrap="square">
            <a:spAutoFit/>
          </a:bodyPr>
          <a:lstStyle/>
          <a:p>
            <a:r>
              <a:rPr lang="fr-FR" sz="1800" b="1" i="0" dirty="0">
                <a:solidFill>
                  <a:srgbClr val="212529"/>
                </a:solidFill>
                <a:effectLst/>
                <a:latin typeface="Tahoma" panose="020B0604030504040204" pitchFamily="34" charset="0"/>
                <a:ea typeface="Tahoma" panose="020B0604030504040204" pitchFamily="34" charset="0"/>
                <a:cs typeface="Tahoma" panose="020B0604030504040204" pitchFamily="34" charset="0"/>
              </a:rPr>
              <a:t>Que souhaitent rénover les français en 2023</a:t>
            </a:r>
            <a:endParaRPr lang="fr-FR" dirty="0">
              <a:latin typeface="Tahoma" panose="020B0604030504040204" pitchFamily="34" charset="0"/>
              <a:ea typeface="Tahoma" panose="020B0604030504040204" pitchFamily="34" charset="0"/>
              <a:cs typeface="Tahoma" panose="020B0604030504040204" pitchFamily="34" charset="0"/>
            </a:endParaRPr>
          </a:p>
        </p:txBody>
      </p:sp>
      <p:pic>
        <p:nvPicPr>
          <p:cNvPr id="2" name="Image 1">
            <a:extLst>
              <a:ext uri="{FF2B5EF4-FFF2-40B4-BE49-F238E27FC236}">
                <a16:creationId xmlns:a16="http://schemas.microsoft.com/office/drawing/2014/main" id="{24A50202-147F-89FF-046A-248032E8E16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25752"/>
          <a:stretch/>
        </p:blipFill>
        <p:spPr>
          <a:xfrm>
            <a:off x="1985357" y="2378024"/>
            <a:ext cx="6771639" cy="2828145"/>
          </a:xfrm>
          <a:prstGeom prst="rect">
            <a:avLst/>
          </a:prstGeom>
        </p:spPr>
      </p:pic>
      <p:sp>
        <p:nvSpPr>
          <p:cNvPr id="5" name="ZoneTexte 4">
            <a:extLst>
              <a:ext uri="{FF2B5EF4-FFF2-40B4-BE49-F238E27FC236}">
                <a16:creationId xmlns:a16="http://schemas.microsoft.com/office/drawing/2014/main" id="{3B84C30B-8478-AF47-AC6B-F37188E1D4BF}"/>
              </a:ext>
            </a:extLst>
          </p:cNvPr>
          <p:cNvSpPr txBox="1"/>
          <p:nvPr/>
        </p:nvSpPr>
        <p:spPr>
          <a:xfrm>
            <a:off x="621375" y="5073165"/>
            <a:ext cx="9220893" cy="646331"/>
          </a:xfrm>
          <a:prstGeom prst="rect">
            <a:avLst/>
          </a:prstGeom>
          <a:noFill/>
        </p:spPr>
        <p:txBody>
          <a:bodyPr wrap="square">
            <a:spAutoFit/>
          </a:bodyPr>
          <a:lstStyle/>
          <a:p>
            <a:pPr algn="l" fontAlgn="base"/>
            <a:r>
              <a:rPr lang="fr-FR" b="0" i="0" dirty="0">
                <a:effectLst/>
                <a:latin typeface="Tahoma" panose="020B0604030504040204" pitchFamily="34" charset="0"/>
                <a:ea typeface="Tahoma" panose="020B0604030504040204" pitchFamily="34" charset="0"/>
                <a:cs typeface="Tahoma" panose="020B0604030504040204" pitchFamily="34" charset="0"/>
              </a:rPr>
              <a:t>41% des propriétaires prévoient au-delà des 5 000 € de budget pour leurs travaux.</a:t>
            </a:r>
          </a:p>
          <a:p>
            <a:pPr algn="l" fontAlgn="base"/>
            <a:r>
              <a:rPr lang="fr-FR" b="0" i="0" dirty="0">
                <a:effectLst/>
                <a:latin typeface="Tahoma" panose="020B0604030504040204" pitchFamily="34" charset="0"/>
                <a:ea typeface="Tahoma" panose="020B0604030504040204" pitchFamily="34" charset="0"/>
                <a:cs typeface="Tahoma" panose="020B0604030504040204" pitchFamily="34" charset="0"/>
              </a:rPr>
              <a:t>&amp; 25% dépenseront plus de 10 000€.</a:t>
            </a:r>
          </a:p>
        </p:txBody>
      </p:sp>
      <p:sp>
        <p:nvSpPr>
          <p:cNvPr id="7" name="ZoneTexte 6">
            <a:extLst>
              <a:ext uri="{FF2B5EF4-FFF2-40B4-BE49-F238E27FC236}">
                <a16:creationId xmlns:a16="http://schemas.microsoft.com/office/drawing/2014/main" id="{76C2D44D-16B5-1E33-C255-A349579CDC73}"/>
              </a:ext>
            </a:extLst>
          </p:cNvPr>
          <p:cNvSpPr txBox="1"/>
          <p:nvPr/>
        </p:nvSpPr>
        <p:spPr>
          <a:xfrm>
            <a:off x="280553" y="1150833"/>
            <a:ext cx="9902538" cy="584775"/>
          </a:xfrm>
          <a:prstGeom prst="rect">
            <a:avLst/>
          </a:prstGeom>
          <a:noFill/>
        </p:spPr>
        <p:txBody>
          <a:bodyPr wrap="square">
            <a:spAutoFit/>
          </a:bodyPr>
          <a:lstStyle/>
          <a:p>
            <a:r>
              <a:rPr lang="fr-FR" sz="3200" b="1" i="0" dirty="0">
                <a:solidFill>
                  <a:srgbClr val="4A4A4A"/>
                </a:solidFill>
                <a:effectLst/>
                <a:latin typeface="Tahoma" panose="020B0604030504040204" pitchFamily="34" charset="0"/>
                <a:ea typeface="Tahoma" panose="020B0604030504040204" pitchFamily="34" charset="0"/>
                <a:cs typeface="Tahoma" panose="020B0604030504040204" pitchFamily="34" charset="0"/>
              </a:rPr>
              <a:t>63% </a:t>
            </a:r>
            <a:r>
              <a:rPr lang="fr-FR" b="1" i="0" dirty="0">
                <a:solidFill>
                  <a:srgbClr val="4A4A4A"/>
                </a:solidFill>
                <a:effectLst/>
                <a:latin typeface="Tahoma" panose="020B0604030504040204" pitchFamily="34" charset="0"/>
                <a:ea typeface="Tahoma" panose="020B0604030504040204" pitchFamily="34" charset="0"/>
                <a:cs typeface="Tahoma" panose="020B0604030504040204" pitchFamily="34" charset="0"/>
              </a:rPr>
              <a:t>des propriétaires envisagent de réaliser des travaux en 2023</a:t>
            </a:r>
            <a:endParaRPr lang="fr-FR" dirty="0">
              <a:latin typeface="Tahoma" panose="020B0604030504040204" pitchFamily="34" charset="0"/>
              <a:ea typeface="Tahoma" panose="020B0604030504040204" pitchFamily="34" charset="0"/>
              <a:cs typeface="Tahoma" panose="020B0604030504040204" pitchFamily="34" charset="0"/>
            </a:endParaRPr>
          </a:p>
        </p:txBody>
      </p:sp>
      <p:sp>
        <p:nvSpPr>
          <p:cNvPr id="9" name="ZoneTexte 8">
            <a:extLst>
              <a:ext uri="{FF2B5EF4-FFF2-40B4-BE49-F238E27FC236}">
                <a16:creationId xmlns:a16="http://schemas.microsoft.com/office/drawing/2014/main" id="{C2EC3A0F-1ED4-F1B9-7C03-CBA8D0EFA661}"/>
              </a:ext>
            </a:extLst>
          </p:cNvPr>
          <p:cNvSpPr txBox="1"/>
          <p:nvPr/>
        </p:nvSpPr>
        <p:spPr>
          <a:xfrm>
            <a:off x="2183130" y="6295105"/>
            <a:ext cx="6097384" cy="230832"/>
          </a:xfrm>
          <a:prstGeom prst="rect">
            <a:avLst/>
          </a:prstGeom>
          <a:noFill/>
        </p:spPr>
        <p:txBody>
          <a:bodyPr wrap="square">
            <a:spAutoFit/>
          </a:bodyPr>
          <a:lstStyle/>
          <a:p>
            <a:r>
              <a:rPr lang="fr-FR" sz="900" b="0" i="0" dirty="0">
                <a:solidFill>
                  <a:srgbClr val="353741"/>
                </a:solidFill>
                <a:effectLst/>
                <a:latin typeface="Montserrat" panose="00000500000000000000" pitchFamily="2" charset="0"/>
              </a:rPr>
              <a:t>Source : </a:t>
            </a:r>
            <a:r>
              <a:rPr lang="fr-FR" sz="900" b="0" i="0" dirty="0" err="1">
                <a:solidFill>
                  <a:srgbClr val="353741"/>
                </a:solidFill>
                <a:effectLst/>
                <a:latin typeface="Montserrat" panose="00000500000000000000" pitchFamily="2" charset="0"/>
              </a:rPr>
              <a:t>SeLoger</a:t>
            </a:r>
            <a:r>
              <a:rPr lang="fr-FR" sz="900" b="0" i="0" dirty="0">
                <a:solidFill>
                  <a:srgbClr val="353741"/>
                </a:solidFill>
                <a:effectLst/>
                <a:latin typeface="Montserrat" panose="00000500000000000000" pitchFamily="2" charset="0"/>
              </a:rPr>
              <a:t> et </a:t>
            </a:r>
            <a:r>
              <a:rPr lang="fr-FR" sz="900" b="0" i="0" dirty="0" err="1">
                <a:solidFill>
                  <a:srgbClr val="353741"/>
                </a:solidFill>
                <a:effectLst/>
                <a:latin typeface="Montserrat" panose="00000500000000000000" pitchFamily="2" charset="0"/>
              </a:rPr>
              <a:t>OpinionWay</a:t>
            </a:r>
            <a:r>
              <a:rPr lang="fr-FR" sz="900" b="0" i="0" dirty="0">
                <a:solidFill>
                  <a:srgbClr val="353741"/>
                </a:solidFill>
                <a:effectLst/>
                <a:latin typeface="Montserrat" panose="00000500000000000000" pitchFamily="2" charset="0"/>
              </a:rPr>
              <a:t> –</a:t>
            </a:r>
            <a:r>
              <a:rPr lang="fr-FR" sz="900" b="0" i="0" dirty="0" err="1">
                <a:solidFill>
                  <a:srgbClr val="353741"/>
                </a:solidFill>
                <a:effectLst/>
                <a:latin typeface="Montserrat" panose="00000500000000000000" pitchFamily="2" charset="0"/>
              </a:rPr>
              <a:t>Dec</a:t>
            </a:r>
            <a:r>
              <a:rPr lang="fr-FR" sz="900" b="0" i="0" dirty="0">
                <a:solidFill>
                  <a:srgbClr val="353741"/>
                </a:solidFill>
                <a:effectLst/>
                <a:latin typeface="Montserrat" panose="00000500000000000000" pitchFamily="2" charset="0"/>
              </a:rPr>
              <a:t> 22</a:t>
            </a:r>
            <a:endParaRPr lang="fr-FR" sz="900" dirty="0"/>
          </a:p>
        </p:txBody>
      </p:sp>
    </p:spTree>
    <p:extLst>
      <p:ext uri="{BB962C8B-B14F-4D97-AF65-F5344CB8AC3E}">
        <p14:creationId xmlns:p14="http://schemas.microsoft.com/office/powerpoint/2010/main" val="1120051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Un marché qui reste à fort potentiel</a:t>
            </a:r>
          </a:p>
        </p:txBody>
      </p:sp>
      <p:sp>
        <p:nvSpPr>
          <p:cNvPr id="7" name="ZoneTexte 6">
            <a:extLst>
              <a:ext uri="{FF2B5EF4-FFF2-40B4-BE49-F238E27FC236}">
                <a16:creationId xmlns:a16="http://schemas.microsoft.com/office/drawing/2014/main" id="{76C2D44D-16B5-1E33-C255-A349579CDC73}"/>
              </a:ext>
            </a:extLst>
          </p:cNvPr>
          <p:cNvSpPr txBox="1"/>
          <p:nvPr/>
        </p:nvSpPr>
        <p:spPr>
          <a:xfrm>
            <a:off x="197104" y="2213282"/>
            <a:ext cx="4781163" cy="2431435"/>
          </a:xfrm>
          <a:prstGeom prst="rect">
            <a:avLst/>
          </a:prstGeom>
          <a:noFill/>
        </p:spPr>
        <p:txBody>
          <a:bodyPr wrap="square">
            <a:spAutoFit/>
          </a:bodyPr>
          <a:lstStyle/>
          <a:p>
            <a:r>
              <a:rPr lang="fr-FR" sz="2400" b="1" i="0" dirty="0">
                <a:effectLst/>
                <a:latin typeface="Tahoma" panose="020B0604030504040204" pitchFamily="34" charset="0"/>
                <a:ea typeface="Tahoma" panose="020B0604030504040204" pitchFamily="34" charset="0"/>
                <a:cs typeface="Tahoma" panose="020B0604030504040204" pitchFamily="34" charset="0"/>
              </a:rPr>
              <a:t>1 Français sur 3 </a:t>
            </a:r>
            <a:br>
              <a:rPr lang="fr-FR" sz="2400" b="1" i="0" dirty="0">
                <a:effectLst/>
                <a:latin typeface="Tahoma" panose="020B0604030504040204" pitchFamily="34" charset="0"/>
                <a:ea typeface="Tahoma" panose="020B0604030504040204" pitchFamily="34" charset="0"/>
                <a:cs typeface="Tahoma" panose="020B0604030504040204" pitchFamily="34" charset="0"/>
              </a:rPr>
            </a:br>
            <a:r>
              <a:rPr lang="fr-FR" sz="2400" b="1" i="0" dirty="0">
                <a:effectLst/>
                <a:latin typeface="Tahoma" panose="020B0604030504040204" pitchFamily="34" charset="0"/>
                <a:ea typeface="Tahoma" panose="020B0604030504040204" pitchFamily="34" charset="0"/>
                <a:cs typeface="Tahoma" panose="020B0604030504040204" pitchFamily="34" charset="0"/>
              </a:rPr>
              <a:t>est un porteur de projet faisant partie de la cible utile </a:t>
            </a:r>
            <a:br>
              <a:rPr lang="fr-FR" sz="2400" b="1" i="0" dirty="0">
                <a:effectLst/>
                <a:latin typeface="Tahoma" panose="020B0604030504040204" pitchFamily="34" charset="0"/>
                <a:ea typeface="Tahoma" panose="020B0604030504040204" pitchFamily="34" charset="0"/>
                <a:cs typeface="Tahoma" panose="020B0604030504040204" pitchFamily="34" charset="0"/>
              </a:rPr>
            </a:br>
            <a:r>
              <a:rPr lang="fr-FR" sz="2400" b="1" i="0" dirty="0">
                <a:effectLst/>
                <a:latin typeface="Tahoma" panose="020B0604030504040204" pitchFamily="34" charset="0"/>
                <a:ea typeface="Tahoma" panose="020B0604030504040204" pitchFamily="34" charset="0"/>
                <a:cs typeface="Tahoma" panose="020B0604030504040204" pitchFamily="34" charset="0"/>
              </a:rPr>
              <a:t>des enseignes/cuisinistes, </a:t>
            </a:r>
            <a:br>
              <a:rPr lang="fr-FR" sz="2400" b="1" i="0" dirty="0">
                <a:effectLst/>
                <a:latin typeface="Tahoma" panose="020B0604030504040204" pitchFamily="34" charset="0"/>
                <a:ea typeface="Tahoma" panose="020B0604030504040204" pitchFamily="34" charset="0"/>
                <a:cs typeface="Tahoma" panose="020B0604030504040204" pitchFamily="34" charset="0"/>
              </a:rPr>
            </a:br>
            <a:r>
              <a:rPr lang="fr-FR" sz="1400" i="0" dirty="0">
                <a:effectLst/>
                <a:latin typeface="Tahoma" panose="020B0604030504040204" pitchFamily="34" charset="0"/>
                <a:ea typeface="Tahoma" panose="020B0604030504040204" pitchFamily="34" charset="0"/>
                <a:cs typeface="Tahoma" panose="020B0604030504040204" pitchFamily="34" charset="0"/>
              </a:rPr>
              <a:t>répartis entre clients effectifs ayant installé </a:t>
            </a:r>
            <a:br>
              <a:rPr lang="fr-FR" sz="1400" i="0" dirty="0">
                <a:effectLst/>
                <a:latin typeface="Tahoma" panose="020B0604030504040204" pitchFamily="34" charset="0"/>
                <a:ea typeface="Tahoma" panose="020B0604030504040204" pitchFamily="34" charset="0"/>
                <a:cs typeface="Tahoma" panose="020B0604030504040204" pitchFamily="34" charset="0"/>
              </a:rPr>
            </a:br>
            <a:r>
              <a:rPr lang="fr-FR" sz="1400" i="0" dirty="0">
                <a:effectLst/>
                <a:latin typeface="Tahoma" panose="020B0604030504040204" pitchFamily="34" charset="0"/>
                <a:ea typeface="Tahoma" panose="020B0604030504040204" pitchFamily="34" charset="0"/>
                <a:cs typeface="Tahoma" panose="020B0604030504040204" pitchFamily="34" charset="0"/>
              </a:rPr>
              <a:t>une cuisine équipée au cours des 24 derniers</a:t>
            </a:r>
          </a:p>
          <a:p>
            <a:r>
              <a:rPr lang="fr-FR" sz="1400" i="0" dirty="0">
                <a:effectLst/>
                <a:latin typeface="Tahoma" panose="020B0604030504040204" pitchFamily="34" charset="0"/>
                <a:ea typeface="Tahoma" panose="020B0604030504040204" pitchFamily="34" charset="0"/>
                <a:cs typeface="Tahoma" panose="020B0604030504040204" pitchFamily="34" charset="0"/>
              </a:rPr>
              <a:t>mois ou prospects intentionnistes envisageant </a:t>
            </a:r>
            <a:br>
              <a:rPr lang="fr-FR" sz="1400" i="0" dirty="0">
                <a:effectLst/>
                <a:latin typeface="Tahoma" panose="020B0604030504040204" pitchFamily="34" charset="0"/>
                <a:ea typeface="Tahoma" panose="020B0604030504040204" pitchFamily="34" charset="0"/>
                <a:cs typeface="Tahoma" panose="020B0604030504040204" pitchFamily="34" charset="0"/>
              </a:rPr>
            </a:br>
            <a:r>
              <a:rPr lang="fr-FR" sz="1400" i="0" dirty="0">
                <a:effectLst/>
                <a:latin typeface="Tahoma" panose="020B0604030504040204" pitchFamily="34" charset="0"/>
                <a:ea typeface="Tahoma" panose="020B0604030504040204" pitchFamily="34" charset="0"/>
                <a:cs typeface="Tahoma" panose="020B0604030504040204" pitchFamily="34" charset="0"/>
              </a:rPr>
              <a:t>ce projet au cours des 2 années à venir </a:t>
            </a:r>
          </a:p>
        </p:txBody>
      </p:sp>
      <p:sp>
        <p:nvSpPr>
          <p:cNvPr id="2" name="Titre 6">
            <a:extLst>
              <a:ext uri="{FF2B5EF4-FFF2-40B4-BE49-F238E27FC236}">
                <a16:creationId xmlns:a16="http://schemas.microsoft.com/office/drawing/2014/main" id="{E1AAFB50-B9AB-7A91-E214-C8006CB2682B}"/>
              </a:ext>
            </a:extLst>
          </p:cNvPr>
          <p:cNvSpPr txBox="1">
            <a:spLocks/>
          </p:cNvSpPr>
          <p:nvPr/>
        </p:nvSpPr>
        <p:spPr>
          <a:xfrm>
            <a:off x="5557851" y="1113157"/>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dirty="0">
                <a:latin typeface="Tahoma" panose="020B0604030504040204" pitchFamily="34" charset="0"/>
                <a:ea typeface="Tahoma" panose="020B0604030504040204" pitchFamily="34" charset="0"/>
                <a:cs typeface="Tahoma" panose="020B0604030504040204" pitchFamily="34" charset="0"/>
              </a:rPr>
              <a:t>La cuisine est plus que jamais</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la pièce centrale de la maison</a:t>
            </a:r>
          </a:p>
        </p:txBody>
      </p:sp>
      <p:sp>
        <p:nvSpPr>
          <p:cNvPr id="3" name="ZoneTexte 2">
            <a:extLst>
              <a:ext uri="{FF2B5EF4-FFF2-40B4-BE49-F238E27FC236}">
                <a16:creationId xmlns:a16="http://schemas.microsoft.com/office/drawing/2014/main" id="{CE3DC216-FF9D-EC3B-3CEB-4421D3EA97B7}"/>
              </a:ext>
            </a:extLst>
          </p:cNvPr>
          <p:cNvSpPr txBox="1"/>
          <p:nvPr/>
        </p:nvSpPr>
        <p:spPr>
          <a:xfrm>
            <a:off x="5971349" y="6376682"/>
            <a:ext cx="6097384" cy="230832"/>
          </a:xfrm>
          <a:prstGeom prst="rect">
            <a:avLst/>
          </a:prstGeom>
          <a:noFill/>
        </p:spPr>
        <p:txBody>
          <a:bodyPr wrap="square">
            <a:spAutoFit/>
          </a:bodyPr>
          <a:lstStyle/>
          <a:p>
            <a:r>
              <a:rPr lang="fr-FR" sz="900" b="0" i="0" dirty="0">
                <a:solidFill>
                  <a:srgbClr val="353741"/>
                </a:solidFill>
                <a:effectLst/>
                <a:latin typeface="Montserrat" panose="00000500000000000000" pitchFamily="2" charset="0"/>
              </a:rPr>
              <a:t>Source : </a:t>
            </a:r>
            <a:r>
              <a:rPr lang="fr-FR" sz="900" b="0" i="0" dirty="0" err="1">
                <a:solidFill>
                  <a:srgbClr val="353741"/>
                </a:solidFill>
                <a:effectLst/>
                <a:latin typeface="Montserrat" panose="00000500000000000000" pitchFamily="2" charset="0"/>
              </a:rPr>
              <a:t>Novascope</a:t>
            </a:r>
            <a:r>
              <a:rPr lang="fr-FR" sz="900" b="0" i="0" dirty="0">
                <a:solidFill>
                  <a:srgbClr val="353741"/>
                </a:solidFill>
                <a:effectLst/>
                <a:latin typeface="Montserrat" panose="00000500000000000000" pitchFamily="2" charset="0"/>
              </a:rPr>
              <a:t> 22</a:t>
            </a:r>
            <a:endParaRPr lang="fr-FR" sz="900" dirty="0"/>
          </a:p>
        </p:txBody>
      </p:sp>
      <p:pic>
        <p:nvPicPr>
          <p:cNvPr id="4" name="Image 3">
            <a:extLst>
              <a:ext uri="{FF2B5EF4-FFF2-40B4-BE49-F238E27FC236}">
                <a16:creationId xmlns:a16="http://schemas.microsoft.com/office/drawing/2014/main" id="{526A3064-2495-8BD9-C36E-ADA024C0E4AB}"/>
              </a:ext>
            </a:extLst>
          </p:cNvPr>
          <p:cNvPicPr>
            <a:picLocks noChangeAspect="1"/>
          </p:cNvPicPr>
          <p:nvPr/>
        </p:nvPicPr>
        <p:blipFill>
          <a:blip r:embed="rId2"/>
          <a:stretch>
            <a:fillRect/>
          </a:stretch>
        </p:blipFill>
        <p:spPr>
          <a:xfrm>
            <a:off x="5971349" y="1958895"/>
            <a:ext cx="4781163" cy="4316876"/>
          </a:xfrm>
          <a:prstGeom prst="rect">
            <a:avLst/>
          </a:prstGeom>
        </p:spPr>
      </p:pic>
      <p:cxnSp>
        <p:nvCxnSpPr>
          <p:cNvPr id="6" name="Connecteur droit 5">
            <a:extLst>
              <a:ext uri="{FF2B5EF4-FFF2-40B4-BE49-F238E27FC236}">
                <a16:creationId xmlns:a16="http://schemas.microsoft.com/office/drawing/2014/main" id="{A024F13B-6B47-6944-F35D-087DED658A1A}"/>
              </a:ext>
            </a:extLst>
          </p:cNvPr>
          <p:cNvCxnSpPr/>
          <p:nvPr/>
        </p:nvCxnSpPr>
        <p:spPr>
          <a:xfrm>
            <a:off x="5105400" y="1176867"/>
            <a:ext cx="0" cy="509890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2844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27EAC0EF-52B4-4471-A412-AA6104CBB801}"/>
              </a:ext>
            </a:extLst>
          </p:cNvPr>
          <p:cNvSpPr>
            <a:spLocks noGrp="1"/>
          </p:cNvSpPr>
          <p:nvPr>
            <p:ph type="title"/>
          </p:nvPr>
        </p:nvSpPr>
        <p:spPr/>
        <p:txBody>
          <a:bodyPr>
            <a:noAutofit/>
          </a:bodyPr>
          <a:lstStyle/>
          <a:p>
            <a:pPr algn="l">
              <a:lnSpc>
                <a:spcPts val="4600"/>
              </a:lnSpc>
            </a:pPr>
            <a:r>
              <a:rPr lang="fr-FR" altLang="fr-FR" dirty="0"/>
              <a:t>Les intervenants du marché</a:t>
            </a:r>
          </a:p>
        </p:txBody>
      </p:sp>
      <p:sp>
        <p:nvSpPr>
          <p:cNvPr id="27651" name="Rectangle 3">
            <a:extLst>
              <a:ext uri="{FF2B5EF4-FFF2-40B4-BE49-F238E27FC236}">
                <a16:creationId xmlns:a16="http://schemas.microsoft.com/office/drawing/2014/main" id="{A1FC7DCE-3B0D-496A-AF1A-6BFFA6DB5609}"/>
              </a:ext>
            </a:extLst>
          </p:cNvPr>
          <p:cNvSpPr>
            <a:spLocks noGrp="1"/>
          </p:cNvSpPr>
          <p:nvPr>
            <p:ph type="body" sz="quarter" idx="11"/>
          </p:nvPr>
        </p:nvSpPr>
        <p:spPr>
          <a:xfrm>
            <a:off x="300038" y="1712684"/>
            <a:ext cx="11591925" cy="257628"/>
          </a:xfrm>
        </p:spPr>
        <p:txBody>
          <a:bodyPr/>
          <a:lstStyle/>
          <a:p>
            <a:pPr algn="ctr">
              <a:spcBef>
                <a:spcPct val="0"/>
              </a:spcBef>
            </a:pPr>
            <a:r>
              <a:rPr lang="fr-FR" altLang="ja-JP" dirty="0"/>
              <a:t>2 segments majeurs de poids quasiment identiques</a:t>
            </a:r>
          </a:p>
        </p:txBody>
      </p:sp>
      <p:sp>
        <p:nvSpPr>
          <p:cNvPr id="2" name="Rectangle à coins arrondis 1">
            <a:extLst>
              <a:ext uri="{FF2B5EF4-FFF2-40B4-BE49-F238E27FC236}">
                <a16:creationId xmlns:a16="http://schemas.microsoft.com/office/drawing/2014/main" id="{7F9638BF-4C8B-4F0A-8E9F-F7170FC3ECD2}"/>
              </a:ext>
            </a:extLst>
          </p:cNvPr>
          <p:cNvSpPr/>
          <p:nvPr/>
        </p:nvSpPr>
        <p:spPr>
          <a:xfrm>
            <a:off x="6744072" y="2473532"/>
            <a:ext cx="3312368" cy="811347"/>
          </a:xfrm>
          <a:prstGeom prst="rect">
            <a:avLst/>
          </a:prstGeom>
          <a:solidFill>
            <a:srgbClr val="FBEC13"/>
          </a:solidFill>
          <a:scene3d>
            <a:camera prst="orthographicFront">
              <a:rot lat="0" lon="0" rev="0"/>
            </a:camera>
            <a:lightRig rig="threePt" dir="t">
              <a:rot lat="0" lon="0" rev="1200000"/>
            </a:lightRig>
          </a:scene3d>
          <a:sp3d>
            <a:bevelT w="0" h="0"/>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t>~50%</a:t>
            </a:r>
          </a:p>
          <a:p>
            <a:pPr algn="ctr" eaLnBrk="1" hangingPunct="1">
              <a:defRPr/>
            </a:pPr>
            <a:r>
              <a:rPr lang="fr-FR" sz="1600" b="1" dirty="0">
                <a:solidFill>
                  <a:schemeClr val="tx1"/>
                </a:solidFill>
                <a:latin typeface="Tahoma" panose="020B0604030504040204" pitchFamily="34" charset="0"/>
                <a:ea typeface="Tahoma" panose="020B0604030504040204" pitchFamily="34" charset="0"/>
                <a:cs typeface="Tahoma" panose="020B0604030504040204" pitchFamily="34" charset="0"/>
              </a:rPr>
              <a:t>SPÉCIALISTES / CUISINISTES</a:t>
            </a:r>
          </a:p>
        </p:txBody>
      </p:sp>
      <p:sp>
        <p:nvSpPr>
          <p:cNvPr id="5" name="Rectangle à coins arrondis 4">
            <a:extLst>
              <a:ext uri="{FF2B5EF4-FFF2-40B4-BE49-F238E27FC236}">
                <a16:creationId xmlns:a16="http://schemas.microsoft.com/office/drawing/2014/main" id="{866C3AD3-4A30-4CFE-966B-868CC651A8AD}"/>
              </a:ext>
            </a:extLst>
          </p:cNvPr>
          <p:cNvSpPr/>
          <p:nvPr/>
        </p:nvSpPr>
        <p:spPr>
          <a:xfrm>
            <a:off x="2135560" y="2501999"/>
            <a:ext cx="3312368" cy="811347"/>
          </a:xfrm>
          <a:prstGeom prst="rect">
            <a:avLst/>
          </a:prstGeom>
          <a:solidFill>
            <a:srgbClr val="D9117E"/>
          </a:solidFill>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fr-FR" sz="1600" b="1" dirty="0">
                <a:latin typeface="Tahoma" panose="020B0604030504040204" pitchFamily="34" charset="0"/>
                <a:ea typeface="Tahoma" panose="020B0604030504040204" pitchFamily="34" charset="0"/>
                <a:cs typeface="Tahoma" panose="020B0604030504040204" pitchFamily="34" charset="0"/>
              </a:rPr>
              <a:t>~50%</a:t>
            </a:r>
          </a:p>
          <a:p>
            <a:pPr algn="ctr" eaLnBrk="1" hangingPunct="1">
              <a:defRPr/>
            </a:pPr>
            <a:r>
              <a:rPr lang="fr-FR" sz="1600" b="1" dirty="0">
                <a:latin typeface="Tahoma" panose="020B0604030504040204" pitchFamily="34" charset="0"/>
                <a:ea typeface="Tahoma" panose="020B0604030504040204" pitchFamily="34" charset="0"/>
                <a:cs typeface="Tahoma" panose="020B0604030504040204" pitchFamily="34" charset="0"/>
              </a:rPr>
              <a:t>ENSEIGNES DE MEUBLES / GSB</a:t>
            </a:r>
          </a:p>
        </p:txBody>
      </p:sp>
      <p:sp>
        <p:nvSpPr>
          <p:cNvPr id="6" name="Rectangle à coins arrondis 5">
            <a:extLst>
              <a:ext uri="{FF2B5EF4-FFF2-40B4-BE49-F238E27FC236}">
                <a16:creationId xmlns:a16="http://schemas.microsoft.com/office/drawing/2014/main" id="{2BC96544-ABEB-4F46-A43A-CAE1C76381D1}"/>
              </a:ext>
            </a:extLst>
          </p:cNvPr>
          <p:cNvSpPr/>
          <p:nvPr/>
        </p:nvSpPr>
        <p:spPr>
          <a:xfrm>
            <a:off x="6564561" y="3510112"/>
            <a:ext cx="1918025" cy="763621"/>
          </a:xfrm>
          <a:prstGeom prst="rect">
            <a:avLst/>
          </a:prstGeom>
          <a:solidFill>
            <a:srgbClr val="FBEC13"/>
          </a:solidFill>
          <a:scene3d>
            <a:camera prst="orthographicFront">
              <a:rot lat="0" lon="0" rev="0"/>
            </a:camera>
            <a:lightRig rig="threePt" dir="t">
              <a:rot lat="0" lon="0" rev="1200000"/>
            </a:lightRig>
          </a:scene3d>
          <a:sp3d>
            <a:bevelT w="0" h="0"/>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r>
              <a:rPr lang="fr-FR" sz="1200" b="1" dirty="0">
                <a:solidFill>
                  <a:schemeClr val="tx1"/>
                </a:solidFill>
                <a:latin typeface="Tahoma" panose="020B0604030504040204" pitchFamily="34" charset="0"/>
                <a:ea typeface="Tahoma" panose="020B0604030504040204" pitchFamily="34" charset="0"/>
                <a:cs typeface="Tahoma" panose="020B0604030504040204" pitchFamily="34" charset="0"/>
              </a:rPr>
              <a:t>Groupe fabricant &amp; distributeurs</a:t>
            </a:r>
          </a:p>
          <a:p>
            <a:pPr algn="ctr" eaLnBrk="1" hangingPunct="1">
              <a:defRPr/>
            </a:pPr>
            <a:r>
              <a:rPr lang="fr-FR" sz="1200" b="1" i="1" dirty="0">
                <a:solidFill>
                  <a:schemeClr val="tx1"/>
                </a:solidFill>
                <a:latin typeface="Tahoma" panose="020B0604030504040204" pitchFamily="34" charset="0"/>
                <a:ea typeface="Tahoma" panose="020B0604030504040204" pitchFamily="34" charset="0"/>
                <a:cs typeface="Tahoma" panose="020B0604030504040204" pitchFamily="34" charset="0"/>
              </a:rPr>
              <a:t>Schmidt, Fournier, </a:t>
            </a:r>
            <a:r>
              <a:rPr lang="fr-FR" sz="1200" b="1" i="1" dirty="0" err="1">
                <a:solidFill>
                  <a:schemeClr val="tx1"/>
                </a:solidFill>
                <a:latin typeface="Tahoma" panose="020B0604030504040204" pitchFamily="34" charset="0"/>
                <a:ea typeface="Tahoma" panose="020B0604030504040204" pitchFamily="34" charset="0"/>
                <a:cs typeface="Tahoma" panose="020B0604030504040204" pitchFamily="34" charset="0"/>
              </a:rPr>
              <a:t>Nobilia</a:t>
            </a:r>
            <a:endParaRPr lang="fr-FR" sz="1200" b="1" i="1"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7" name="Rectangle à coins arrondis 6">
            <a:extLst>
              <a:ext uri="{FF2B5EF4-FFF2-40B4-BE49-F238E27FC236}">
                <a16:creationId xmlns:a16="http://schemas.microsoft.com/office/drawing/2014/main" id="{CA5EC4A9-1CA8-4586-BF1B-BBCEC6E87A53}"/>
              </a:ext>
            </a:extLst>
          </p:cNvPr>
          <p:cNvSpPr/>
          <p:nvPr/>
        </p:nvSpPr>
        <p:spPr>
          <a:xfrm>
            <a:off x="8544273" y="3510112"/>
            <a:ext cx="1918025" cy="763621"/>
          </a:xfrm>
          <a:prstGeom prst="rect">
            <a:avLst/>
          </a:prstGeom>
          <a:solidFill>
            <a:srgbClr val="FBEC13"/>
          </a:solidFill>
          <a:scene3d>
            <a:camera prst="orthographicFront">
              <a:rot lat="0" lon="0" rev="0"/>
            </a:camera>
            <a:lightRig rig="threePt" dir="t">
              <a:rot lat="0" lon="0" rev="1200000"/>
            </a:lightRig>
          </a:scene3d>
          <a:sp3d>
            <a:bevelT w="0" h="0"/>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r>
              <a:rPr lang="fr-FR" sz="1200" b="1" dirty="0">
                <a:solidFill>
                  <a:schemeClr val="tx1"/>
                </a:solidFill>
                <a:latin typeface="Tahoma" panose="020B0604030504040204" pitchFamily="34" charset="0"/>
                <a:ea typeface="Tahoma" panose="020B0604030504040204" pitchFamily="34" charset="0"/>
                <a:cs typeface="Tahoma" panose="020B0604030504040204" pitchFamily="34" charset="0"/>
              </a:rPr>
              <a:t>Quelques indépendants multimarques</a:t>
            </a:r>
          </a:p>
        </p:txBody>
      </p:sp>
      <p:sp>
        <p:nvSpPr>
          <p:cNvPr id="8" name="Rectangle à coins arrondis 7">
            <a:extLst>
              <a:ext uri="{FF2B5EF4-FFF2-40B4-BE49-F238E27FC236}">
                <a16:creationId xmlns:a16="http://schemas.microsoft.com/office/drawing/2014/main" id="{347DE53B-4217-4312-B9EB-C7EF95E10356}"/>
              </a:ext>
            </a:extLst>
          </p:cNvPr>
          <p:cNvSpPr/>
          <p:nvPr/>
        </p:nvSpPr>
        <p:spPr>
          <a:xfrm>
            <a:off x="1703512" y="3538579"/>
            <a:ext cx="1918025" cy="763621"/>
          </a:xfrm>
          <a:prstGeom prst="rect">
            <a:avLst/>
          </a:prstGeom>
          <a:solidFill>
            <a:srgbClr val="D9117E"/>
          </a:solidFill>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fr-FR" sz="1200" b="1" dirty="0">
                <a:latin typeface="Tahoma" panose="020B0604030504040204" pitchFamily="34" charset="0"/>
                <a:ea typeface="Tahoma" panose="020B0604030504040204" pitchFamily="34" charset="0"/>
                <a:cs typeface="Tahoma" panose="020B0604030504040204" pitchFamily="34" charset="0"/>
              </a:rPr>
              <a:t>IKEA</a:t>
            </a:r>
            <a:br>
              <a:rPr lang="fr-FR" sz="1200" b="1" dirty="0">
                <a:latin typeface="Tahoma" panose="020B0604030504040204" pitchFamily="34" charset="0"/>
                <a:ea typeface="Tahoma" panose="020B0604030504040204" pitchFamily="34" charset="0"/>
                <a:cs typeface="Tahoma" panose="020B0604030504040204" pitchFamily="34" charset="0"/>
              </a:rPr>
            </a:br>
            <a:r>
              <a:rPr lang="fr-FR" sz="1000" dirty="0">
                <a:latin typeface="Tahoma" panose="020B0604030504040204" pitchFamily="34" charset="0"/>
                <a:ea typeface="Tahoma" panose="020B0604030504040204" pitchFamily="34" charset="0"/>
                <a:cs typeface="Tahoma" panose="020B0604030504040204" pitchFamily="34" charset="0"/>
              </a:rPr>
              <a:t>~20% de </a:t>
            </a:r>
            <a:r>
              <a:rPr lang="fr-FR" sz="1000" dirty="0" err="1">
                <a:latin typeface="Tahoma" panose="020B0604030504040204" pitchFamily="34" charset="0"/>
                <a:ea typeface="Tahoma" panose="020B0604030504040204" pitchFamily="34" charset="0"/>
                <a:cs typeface="Tahoma" panose="020B0604030504040204" pitchFamily="34" charset="0"/>
              </a:rPr>
              <a:t>pdm</a:t>
            </a:r>
            <a:endParaRPr lang="fr-FR" sz="1200" dirty="0">
              <a:latin typeface="Tahoma" panose="020B0604030504040204" pitchFamily="34" charset="0"/>
              <a:ea typeface="Tahoma" panose="020B0604030504040204" pitchFamily="34" charset="0"/>
              <a:cs typeface="Tahoma" panose="020B0604030504040204" pitchFamily="34" charset="0"/>
            </a:endParaRPr>
          </a:p>
        </p:txBody>
      </p:sp>
      <p:sp>
        <p:nvSpPr>
          <p:cNvPr id="9" name="Rectangle à coins arrondis 8">
            <a:extLst>
              <a:ext uri="{FF2B5EF4-FFF2-40B4-BE49-F238E27FC236}">
                <a16:creationId xmlns:a16="http://schemas.microsoft.com/office/drawing/2014/main" id="{6EBC6FAD-A76C-4C1D-8BF6-DCDAC5A3D4E3}"/>
              </a:ext>
            </a:extLst>
          </p:cNvPr>
          <p:cNvSpPr/>
          <p:nvPr/>
        </p:nvSpPr>
        <p:spPr>
          <a:xfrm>
            <a:off x="3791745" y="3538579"/>
            <a:ext cx="1918025" cy="763621"/>
          </a:xfrm>
          <a:prstGeom prst="rect">
            <a:avLst/>
          </a:prstGeom>
          <a:solidFill>
            <a:srgbClr val="D9117E"/>
          </a:solidFill>
          <a:scene3d>
            <a:camera prst="orthographicFront">
              <a:rot lat="0" lon="0" rev="0"/>
            </a:camera>
            <a:lightRig rig="threePt" dir="t">
              <a:rot lat="0" lon="0" rev="1200000"/>
            </a:lightRig>
          </a:scene3d>
          <a:sp3d>
            <a:bevelT w="0" h="0"/>
          </a:sp3d>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fr-FR" sz="1200" b="1" dirty="0">
                <a:latin typeface="Tahoma" panose="020B0604030504040204" pitchFamily="34" charset="0"/>
                <a:ea typeface="Tahoma" panose="020B0604030504040204" pitchFamily="34" charset="0"/>
                <a:cs typeface="Tahoma" panose="020B0604030504040204" pitchFamily="34" charset="0"/>
              </a:rPr>
              <a:t>But, Conforama, Leroy Merlin, Fly, Lapeyre…</a:t>
            </a:r>
          </a:p>
        </p:txBody>
      </p:sp>
      <p:sp>
        <p:nvSpPr>
          <p:cNvPr id="13" name="Rectangle 3">
            <a:extLst>
              <a:ext uri="{FF2B5EF4-FFF2-40B4-BE49-F238E27FC236}">
                <a16:creationId xmlns:a16="http://schemas.microsoft.com/office/drawing/2014/main" id="{9FC693D8-2CFE-41A4-AAE8-17C1E09E8762}"/>
              </a:ext>
            </a:extLst>
          </p:cNvPr>
          <p:cNvSpPr txBox="1">
            <a:spLocks noChangeArrowheads="1"/>
          </p:cNvSpPr>
          <p:nvPr/>
        </p:nvSpPr>
        <p:spPr bwMode="auto">
          <a:xfrm>
            <a:off x="1992313" y="4767264"/>
            <a:ext cx="8229600" cy="123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ct val="0"/>
              </a:spcBef>
              <a:buNone/>
              <a:defRPr/>
            </a:pPr>
            <a:r>
              <a:rPr lang="fr-FR" altLang="ja-JP" sz="1800" b="1" dirty="0">
                <a:latin typeface="Tahoma" panose="020B0604030504040204" pitchFamily="34" charset="0"/>
                <a:ea typeface="Tahoma" panose="020B0604030504040204" pitchFamily="34" charset="0"/>
                <a:cs typeface="Tahoma" panose="020B0604030504040204" pitchFamily="34" charset="0"/>
              </a:rPr>
              <a:t>Darty se situe aujourd’hui entre les 2 segments </a:t>
            </a:r>
            <a:br>
              <a:rPr lang="fr-FR" altLang="ja-JP" sz="1800" b="1" dirty="0">
                <a:latin typeface="Tahoma" panose="020B0604030504040204" pitchFamily="34" charset="0"/>
                <a:ea typeface="Tahoma" panose="020B0604030504040204" pitchFamily="34" charset="0"/>
                <a:cs typeface="Tahoma" panose="020B0604030504040204" pitchFamily="34" charset="0"/>
              </a:rPr>
            </a:br>
            <a:r>
              <a:rPr lang="fr-FR" altLang="ja-JP" sz="1800" dirty="0">
                <a:latin typeface="Tahoma" panose="020B0604030504040204" pitchFamily="34" charset="0"/>
                <a:ea typeface="Tahoma" panose="020B0604030504040204" pitchFamily="34" charset="0"/>
                <a:cs typeface="Tahoma" panose="020B0604030504040204" pitchFamily="34" charset="0"/>
              </a:rPr>
              <a:t>avec un </a:t>
            </a:r>
            <a:r>
              <a:rPr lang="fr-FR" altLang="ja-JP" sz="1800" b="1" dirty="0">
                <a:latin typeface="Tahoma" panose="020B0604030504040204" pitchFamily="34" charset="0"/>
                <a:ea typeface="Tahoma" panose="020B0604030504040204" pitchFamily="34" charset="0"/>
                <a:cs typeface="Tahoma" panose="020B0604030504040204" pitchFamily="34" charset="0"/>
              </a:rPr>
              <a:t>modèle de vente spécialiste , </a:t>
            </a:r>
          </a:p>
          <a:p>
            <a:pPr marL="0" indent="0" algn="ctr">
              <a:spcBef>
                <a:spcPct val="0"/>
              </a:spcBef>
              <a:buNone/>
              <a:defRPr/>
            </a:pPr>
            <a:r>
              <a:rPr lang="fr-FR" altLang="ja-JP" sz="1800" dirty="0">
                <a:latin typeface="Tahoma" panose="020B0604030504040204" pitchFamily="34" charset="0"/>
                <a:ea typeface="Tahoma" panose="020B0604030504040204" pitchFamily="34" charset="0"/>
                <a:cs typeface="Tahoma" panose="020B0604030504040204" pitchFamily="34" charset="0"/>
              </a:rPr>
              <a:t>une </a:t>
            </a:r>
            <a:r>
              <a:rPr lang="fr-FR" altLang="ja-JP" sz="1800" b="1" dirty="0">
                <a:latin typeface="Tahoma" panose="020B0604030504040204" pitchFamily="34" charset="0"/>
                <a:ea typeface="Tahoma" panose="020B0604030504040204" pitchFamily="34" charset="0"/>
                <a:cs typeface="Tahoma" panose="020B0604030504040204" pitchFamily="34" charset="0"/>
              </a:rPr>
              <a:t>offre de cuisine sur-mesure </a:t>
            </a:r>
            <a:br>
              <a:rPr lang="fr-FR" altLang="ja-JP" sz="1800" b="1" dirty="0">
                <a:latin typeface="Tahoma" panose="020B0604030504040204" pitchFamily="34" charset="0"/>
                <a:ea typeface="Tahoma" panose="020B0604030504040204" pitchFamily="34" charset="0"/>
                <a:cs typeface="Tahoma" panose="020B0604030504040204" pitchFamily="34" charset="0"/>
              </a:rPr>
            </a:br>
            <a:r>
              <a:rPr lang="fr-FR" altLang="ja-JP" sz="1800" b="1" dirty="0">
                <a:latin typeface="Tahoma" panose="020B0604030504040204" pitchFamily="34" charset="0"/>
                <a:ea typeface="Tahoma" panose="020B0604030504040204" pitchFamily="34" charset="0"/>
                <a:cs typeface="Tahoma" panose="020B0604030504040204" pitchFamily="34" charset="0"/>
              </a:rPr>
              <a:t>et des prix également intermédiaires</a:t>
            </a:r>
            <a:r>
              <a:rPr lang="fr-FR" altLang="ja-JP" sz="1800" dirty="0">
                <a:latin typeface="Tahoma" panose="020B0604030504040204" pitchFamily="34" charset="0"/>
                <a:ea typeface="Tahoma" panose="020B0604030504040204" pitchFamily="34" charset="0"/>
                <a:cs typeface="Tahoma" panose="020B0604030504040204" pitchFamily="34" charset="0"/>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uble flèche horizontale 4">
            <a:extLst>
              <a:ext uri="{FF2B5EF4-FFF2-40B4-BE49-F238E27FC236}">
                <a16:creationId xmlns:a16="http://schemas.microsoft.com/office/drawing/2014/main" id="{4BEBBBF2-2121-A859-9631-79FA67883809}"/>
              </a:ext>
            </a:extLst>
          </p:cNvPr>
          <p:cNvSpPr/>
          <p:nvPr/>
        </p:nvSpPr>
        <p:spPr>
          <a:xfrm rot="5400000">
            <a:off x="4026900" y="3791572"/>
            <a:ext cx="3923605" cy="244500"/>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a:defRPr/>
            </a:pPr>
            <a:endParaRPr lang="fr-FR" sz="2520">
              <a:solidFill>
                <a:prstClr val="white"/>
              </a:solidFill>
              <a:latin typeface="Calibri" panose="020F0502020204030204"/>
            </a:endParaRPr>
          </a:p>
        </p:txBody>
      </p:sp>
      <p:sp>
        <p:nvSpPr>
          <p:cNvPr id="17" name="Triangle isocèle 16">
            <a:extLst>
              <a:ext uri="{FF2B5EF4-FFF2-40B4-BE49-F238E27FC236}">
                <a16:creationId xmlns:a16="http://schemas.microsoft.com/office/drawing/2014/main" id="{53F7EA27-EF2A-BD07-F589-3A3DE353B205}"/>
              </a:ext>
            </a:extLst>
          </p:cNvPr>
          <p:cNvSpPr/>
          <p:nvPr/>
        </p:nvSpPr>
        <p:spPr>
          <a:xfrm flipV="1">
            <a:off x="3587090" y="3853522"/>
            <a:ext cx="4887884" cy="1435752"/>
          </a:xfrm>
          <a:prstGeom prst="triangle">
            <a:avLst>
              <a:gd name="adj" fmla="val 49150"/>
            </a:avLst>
          </a:prstGeom>
          <a:solidFill>
            <a:srgbClr val="FDE9F3"/>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a:extLst>
              <a:ext uri="{FF2B5EF4-FFF2-40B4-BE49-F238E27FC236}">
                <a16:creationId xmlns:a16="http://schemas.microsoft.com/office/drawing/2014/main" id="{69DDFB58-F03B-18F7-85CB-3B5B249D6DD8}"/>
              </a:ext>
            </a:extLst>
          </p:cNvPr>
          <p:cNvSpPr txBox="1"/>
          <p:nvPr/>
        </p:nvSpPr>
        <p:spPr>
          <a:xfrm>
            <a:off x="5080110" y="4168311"/>
            <a:ext cx="1987853" cy="461665"/>
          </a:xfrm>
          <a:prstGeom prst="rect">
            <a:avLst/>
          </a:prstGeom>
          <a:noFill/>
        </p:spPr>
        <p:txBody>
          <a:bodyPr wrap="none" rtlCol="0">
            <a:spAutoFit/>
          </a:bodyPr>
          <a:lstStyle/>
          <a:p>
            <a:pPr algn="ctr"/>
            <a:r>
              <a:rPr lang="fr-FR" sz="1200" spc="300" dirty="0">
                <a:latin typeface="Tahoma" panose="020B0604030504040204" pitchFamily="34" charset="0"/>
                <a:ea typeface="Tahoma" panose="020B0604030504040204" pitchFamily="34" charset="0"/>
                <a:cs typeface="Tahoma" panose="020B0604030504040204" pitchFamily="34" charset="0"/>
              </a:rPr>
              <a:t>Personnalisation </a:t>
            </a:r>
            <a:br>
              <a:rPr lang="fr-FR" sz="1200" spc="300" dirty="0">
                <a:latin typeface="Tahoma" panose="020B0604030504040204" pitchFamily="34" charset="0"/>
                <a:ea typeface="Tahoma" panose="020B0604030504040204" pitchFamily="34" charset="0"/>
                <a:cs typeface="Tahoma" panose="020B0604030504040204" pitchFamily="34" charset="0"/>
              </a:rPr>
            </a:br>
            <a:r>
              <a:rPr lang="fr-FR" sz="1200" spc="300" dirty="0">
                <a:latin typeface="Tahoma" panose="020B0604030504040204" pitchFamily="34" charset="0"/>
                <a:ea typeface="Tahoma" panose="020B0604030504040204" pitchFamily="34" charset="0"/>
                <a:cs typeface="Tahoma" panose="020B0604030504040204" pitchFamily="34" charset="0"/>
              </a:rPr>
              <a:t>&amp; sur-mesure</a:t>
            </a:r>
          </a:p>
        </p:txBody>
      </p:sp>
      <p:sp>
        <p:nvSpPr>
          <p:cNvPr id="2" name="Rectangle 2">
            <a:extLst>
              <a:ext uri="{FF2B5EF4-FFF2-40B4-BE49-F238E27FC236}">
                <a16:creationId xmlns:a16="http://schemas.microsoft.com/office/drawing/2014/main" id="{9B161A06-38A4-E86E-F397-BC2F567F5CF3}"/>
              </a:ext>
            </a:extLst>
          </p:cNvPr>
          <p:cNvSpPr txBox="1">
            <a:spLocks noChangeAspect="1" noChangeArrowheads="1"/>
          </p:cNvSpPr>
          <p:nvPr/>
        </p:nvSpPr>
        <p:spPr>
          <a:xfrm>
            <a:off x="211152" y="578876"/>
            <a:ext cx="11127407" cy="377825"/>
          </a:xfrm>
          <a:prstGeom prst="rect">
            <a:avLst/>
          </a:prstGeom>
        </p:spPr>
        <p:txBody>
          <a:bodyPr rtlCol="0">
            <a:noAutofit/>
          </a:bodyPr>
          <a:lstStyle>
            <a:lvl1pPr algn="l" defTabSz="914418"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fr-FR" sz="3200" b="1" dirty="0">
                <a:latin typeface="Georgia" panose="02040502050405020303" pitchFamily="18" charset="0"/>
                <a:ea typeface="Tahoma" panose="020B0604030504040204" pitchFamily="34" charset="0"/>
                <a:cs typeface="Tahoma" panose="020B0604030504040204" pitchFamily="34" charset="0"/>
              </a:rPr>
              <a:t>Un environnement concurrentiel de spécialistes</a:t>
            </a:r>
          </a:p>
        </p:txBody>
      </p:sp>
      <p:sp>
        <p:nvSpPr>
          <p:cNvPr id="3" name="Double flèche horizontale 1">
            <a:extLst>
              <a:ext uri="{FF2B5EF4-FFF2-40B4-BE49-F238E27FC236}">
                <a16:creationId xmlns:a16="http://schemas.microsoft.com/office/drawing/2014/main" id="{03500A6A-C7FB-7555-4E29-153B25A693B9}"/>
              </a:ext>
            </a:extLst>
          </p:cNvPr>
          <p:cNvSpPr/>
          <p:nvPr/>
        </p:nvSpPr>
        <p:spPr>
          <a:xfrm>
            <a:off x="3396079" y="3593537"/>
            <a:ext cx="5256584" cy="216024"/>
          </a:xfrm>
          <a:prstGeom prst="leftRightArrow">
            <a:avLst/>
          </a:prstGeom>
          <a:solidFill>
            <a:srgbClr val="D9117E"/>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18">
              <a:defRPr/>
            </a:pPr>
            <a:endParaRPr lang="fr-FR" sz="2520">
              <a:solidFill>
                <a:prstClr val="white"/>
              </a:solidFill>
              <a:latin typeface="Calibri" panose="020F0502020204030204"/>
            </a:endParaRPr>
          </a:p>
        </p:txBody>
      </p:sp>
      <p:sp>
        <p:nvSpPr>
          <p:cNvPr id="5" name="Rectangle à coins arrondis 2">
            <a:extLst>
              <a:ext uri="{FF2B5EF4-FFF2-40B4-BE49-F238E27FC236}">
                <a16:creationId xmlns:a16="http://schemas.microsoft.com/office/drawing/2014/main" id="{299ECC6E-9D0E-420D-7299-936BC2824591}"/>
              </a:ext>
            </a:extLst>
          </p:cNvPr>
          <p:cNvSpPr/>
          <p:nvPr/>
        </p:nvSpPr>
        <p:spPr>
          <a:xfrm>
            <a:off x="4942621" y="1376215"/>
            <a:ext cx="2016224" cy="491396"/>
          </a:xfrm>
          <a:prstGeom prst="roundRect">
            <a:avLst/>
          </a:prstGeom>
          <a:solidFill>
            <a:srgbClr val="FFFF00"/>
          </a:solidFill>
          <a:effectLst/>
        </p:spPr>
        <p:style>
          <a:lnRef idx="0">
            <a:schemeClr val="accent2"/>
          </a:lnRef>
          <a:fillRef idx="3">
            <a:schemeClr val="accent2"/>
          </a:fillRef>
          <a:effectRef idx="3">
            <a:schemeClr val="accent2"/>
          </a:effectRef>
          <a:fontRef idx="minor">
            <a:schemeClr val="lt1"/>
          </a:fontRef>
        </p:style>
        <p:txBody>
          <a:bodyPr anchor="ctr"/>
          <a:lstStyle/>
          <a:p>
            <a:pPr algn="ctr" defTabSz="914418">
              <a:defRPr/>
            </a:pPr>
            <a:r>
              <a:rPr lang="fr-FR" sz="12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Prix</a:t>
            </a:r>
          </a:p>
        </p:txBody>
      </p:sp>
      <p:sp>
        <p:nvSpPr>
          <p:cNvPr id="6" name="Rectangle à coins arrondis 6">
            <a:extLst>
              <a:ext uri="{FF2B5EF4-FFF2-40B4-BE49-F238E27FC236}">
                <a16:creationId xmlns:a16="http://schemas.microsoft.com/office/drawing/2014/main" id="{99F2A61A-A2BE-8FCE-D4C8-551C154B320C}"/>
              </a:ext>
            </a:extLst>
          </p:cNvPr>
          <p:cNvSpPr/>
          <p:nvPr/>
        </p:nvSpPr>
        <p:spPr>
          <a:xfrm>
            <a:off x="5016259" y="5930115"/>
            <a:ext cx="2016224" cy="491396"/>
          </a:xfrm>
          <a:prstGeom prst="roundRect">
            <a:avLst/>
          </a:prstGeom>
          <a:solidFill>
            <a:srgbClr val="FFFF00"/>
          </a:solidFill>
          <a:effectLst/>
        </p:spPr>
        <p:style>
          <a:lnRef idx="0">
            <a:schemeClr val="accent3"/>
          </a:lnRef>
          <a:fillRef idx="3">
            <a:schemeClr val="accent3"/>
          </a:fillRef>
          <a:effectRef idx="3">
            <a:schemeClr val="accent3"/>
          </a:effectRef>
          <a:fontRef idx="minor">
            <a:schemeClr val="lt1"/>
          </a:fontRef>
        </p:style>
        <p:txBody>
          <a:bodyPr anchor="ctr"/>
          <a:lstStyle/>
          <a:p>
            <a:pPr algn="ctr" defTabSz="914418">
              <a:defRPr/>
            </a:pPr>
            <a:r>
              <a:rPr lang="fr-FR" sz="12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Expertise/</a:t>
            </a:r>
            <a:br>
              <a:rPr lang="fr-FR" sz="12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fr-FR" sz="12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Conseil</a:t>
            </a:r>
          </a:p>
        </p:txBody>
      </p:sp>
      <p:sp>
        <p:nvSpPr>
          <p:cNvPr id="7" name="Rectangle à coins arrondis 7">
            <a:extLst>
              <a:ext uri="{FF2B5EF4-FFF2-40B4-BE49-F238E27FC236}">
                <a16:creationId xmlns:a16="http://schemas.microsoft.com/office/drawing/2014/main" id="{1B95D44A-32B6-84E8-D42C-0F087D5610BB}"/>
              </a:ext>
            </a:extLst>
          </p:cNvPr>
          <p:cNvSpPr/>
          <p:nvPr/>
        </p:nvSpPr>
        <p:spPr>
          <a:xfrm>
            <a:off x="1324709" y="3471901"/>
            <a:ext cx="1656184" cy="491396"/>
          </a:xfrm>
          <a:prstGeom prst="roundRect">
            <a:avLst/>
          </a:prstGeom>
          <a:solidFill>
            <a:srgbClr val="FFFF00"/>
          </a:solidFill>
          <a:effectLst/>
        </p:spPr>
        <p:style>
          <a:lnRef idx="0">
            <a:schemeClr val="accent4"/>
          </a:lnRef>
          <a:fillRef idx="3">
            <a:schemeClr val="accent4"/>
          </a:fillRef>
          <a:effectRef idx="3">
            <a:schemeClr val="accent4"/>
          </a:effectRef>
          <a:fontRef idx="minor">
            <a:schemeClr val="lt1"/>
          </a:fontRef>
        </p:style>
        <p:txBody>
          <a:bodyPr anchor="ctr"/>
          <a:lstStyle/>
          <a:p>
            <a:pPr algn="ctr" defTabSz="914418">
              <a:defRPr/>
            </a:pPr>
            <a:r>
              <a:rPr lang="fr-FR" sz="12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Ameublement/</a:t>
            </a:r>
            <a:br>
              <a:rPr lang="fr-FR" sz="12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fr-FR" sz="12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Style</a:t>
            </a:r>
          </a:p>
        </p:txBody>
      </p:sp>
      <p:sp>
        <p:nvSpPr>
          <p:cNvPr id="8" name="Rectangle à coins arrondis 8">
            <a:extLst>
              <a:ext uri="{FF2B5EF4-FFF2-40B4-BE49-F238E27FC236}">
                <a16:creationId xmlns:a16="http://schemas.microsoft.com/office/drawing/2014/main" id="{D2A7CE0F-04D8-AE9F-F1EA-23AD2809131F}"/>
              </a:ext>
            </a:extLst>
          </p:cNvPr>
          <p:cNvSpPr/>
          <p:nvPr/>
        </p:nvSpPr>
        <p:spPr>
          <a:xfrm>
            <a:off x="9256519" y="3455851"/>
            <a:ext cx="1656184" cy="491396"/>
          </a:xfrm>
          <a:prstGeom prst="roundRect">
            <a:avLst/>
          </a:prstGeom>
          <a:solidFill>
            <a:srgbClr val="FFFF00"/>
          </a:solidFill>
          <a:effectLst/>
        </p:spPr>
        <p:style>
          <a:lnRef idx="0">
            <a:schemeClr val="accent1"/>
          </a:lnRef>
          <a:fillRef idx="3">
            <a:schemeClr val="accent1"/>
          </a:fillRef>
          <a:effectRef idx="3">
            <a:schemeClr val="accent1"/>
          </a:effectRef>
          <a:fontRef idx="minor">
            <a:schemeClr val="lt1"/>
          </a:fontRef>
        </p:style>
        <p:txBody>
          <a:bodyPr anchor="ctr"/>
          <a:lstStyle/>
          <a:p>
            <a:pPr algn="ctr" defTabSz="914418">
              <a:defRPr/>
            </a:pPr>
            <a:r>
              <a:rPr lang="fr-FR" sz="12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Vie</a:t>
            </a:r>
          </a:p>
        </p:txBody>
      </p:sp>
      <p:pic>
        <p:nvPicPr>
          <p:cNvPr id="9" name="Picture 4">
            <a:extLst>
              <a:ext uri="{FF2B5EF4-FFF2-40B4-BE49-F238E27FC236}">
                <a16:creationId xmlns:a16="http://schemas.microsoft.com/office/drawing/2014/main" id="{EAE5588E-3420-7631-0FAF-7F0CCB2DBE7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692042" y="3853522"/>
            <a:ext cx="1323975" cy="74473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a:extLst>
              <a:ext uri="{FF2B5EF4-FFF2-40B4-BE49-F238E27FC236}">
                <a16:creationId xmlns:a16="http://schemas.microsoft.com/office/drawing/2014/main" id="{497E1B77-3D09-78CA-5560-BB726269D1D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61388" y="3023768"/>
            <a:ext cx="1410329" cy="37782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descr="SOCOO'C - ÉQUIPEMENT DE LA MAISON">
            <a:extLst>
              <a:ext uri="{FF2B5EF4-FFF2-40B4-BE49-F238E27FC236}">
                <a16:creationId xmlns:a16="http://schemas.microsoft.com/office/drawing/2014/main" id="{BCE6D17B-8E04-DBB9-2B57-DB6111B2C940}"/>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25548" y="4802296"/>
            <a:ext cx="1413869" cy="597177"/>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 11">
            <a:extLst>
              <a:ext uri="{FF2B5EF4-FFF2-40B4-BE49-F238E27FC236}">
                <a16:creationId xmlns:a16="http://schemas.microsoft.com/office/drawing/2014/main" id="{41975C2F-1D8B-CA55-EBA9-B96E1EAC48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37895" y="3172036"/>
            <a:ext cx="738969" cy="831518"/>
          </a:xfrm>
          <a:prstGeom prst="rect">
            <a:avLst/>
          </a:prstGeom>
          <a:ln>
            <a:noFill/>
          </a:ln>
          <a:effectLst>
            <a:outerShdw blurRad="292100" dist="139700" dir="2700000" algn="tl" rotWithShape="0">
              <a:srgbClr val="333333">
                <a:alpha val="65000"/>
              </a:srgbClr>
            </a:outerShdw>
          </a:effectLst>
        </p:spPr>
      </p:pic>
      <p:pic>
        <p:nvPicPr>
          <p:cNvPr id="13" name="Picture 14" descr="Cuisines Références - Home | Facebook">
            <a:extLst>
              <a:ext uri="{FF2B5EF4-FFF2-40B4-BE49-F238E27FC236}">
                <a16:creationId xmlns:a16="http://schemas.microsoft.com/office/drawing/2014/main" id="{12C81B79-0984-1E3C-FEAD-74751C7881F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428033" y="4614926"/>
            <a:ext cx="1045181" cy="104518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6" descr="Schmidt Mérignac - Magasin cuisine et salle de bain Bordeaux Gironde">
            <a:extLst>
              <a:ext uri="{FF2B5EF4-FFF2-40B4-BE49-F238E27FC236}">
                <a16:creationId xmlns:a16="http://schemas.microsoft.com/office/drawing/2014/main" id="{E92CC5B0-200C-8C4C-390E-00599E0ADDC2}"/>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621372" y="3973479"/>
            <a:ext cx="2090363" cy="1045181"/>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 coins arrondis 15">
            <a:extLst>
              <a:ext uri="{FF2B5EF4-FFF2-40B4-BE49-F238E27FC236}">
                <a16:creationId xmlns:a16="http://schemas.microsoft.com/office/drawing/2014/main" id="{08C71BA7-0973-C7CA-7BDF-76B25A169E2E}"/>
              </a:ext>
            </a:extLst>
          </p:cNvPr>
          <p:cNvSpPr/>
          <p:nvPr/>
        </p:nvSpPr>
        <p:spPr>
          <a:xfrm>
            <a:off x="5276119" y="2238444"/>
            <a:ext cx="1349228" cy="62544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GSB</a:t>
            </a:r>
          </a:p>
        </p:txBody>
      </p:sp>
    </p:spTree>
    <p:extLst>
      <p:ext uri="{BB962C8B-B14F-4D97-AF65-F5344CB8AC3E}">
        <p14:creationId xmlns:p14="http://schemas.microsoft.com/office/powerpoint/2010/main" val="3978927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a:xfrm>
            <a:off x="300038" y="3063240"/>
            <a:ext cx="11514010" cy="1893385"/>
          </a:xfrm>
        </p:spPr>
        <p:txBody>
          <a:bodyPr/>
          <a:lstStyle/>
          <a:p>
            <a:pPr>
              <a:lnSpc>
                <a:spcPts val="5900"/>
              </a:lnSpc>
            </a:pPr>
            <a:r>
              <a:rPr lang="fr-FR" sz="6600" dirty="0">
                <a:latin typeface="Tahoma" panose="020B0604030504040204" pitchFamily="34" charset="0"/>
              </a:rPr>
              <a:t>Quels sont les principaux insights liés aux intentionnistes cuisines ?</a:t>
            </a:r>
            <a:endParaRPr lang="fr-FR" sz="6600" b="0" dirty="0">
              <a:latin typeface="Tahoma" panose="020B0604030504040204" pitchFamily="34" charset="0"/>
            </a:endParaRPr>
          </a:p>
        </p:txBody>
      </p:sp>
    </p:spTree>
    <p:extLst>
      <p:ext uri="{BB962C8B-B14F-4D97-AF65-F5344CB8AC3E}">
        <p14:creationId xmlns:p14="http://schemas.microsoft.com/office/powerpoint/2010/main" val="608206912"/>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15323</TotalTime>
  <Words>2080</Words>
  <Application>Microsoft Office PowerPoint</Application>
  <PresentationFormat>Grand écran</PresentationFormat>
  <Paragraphs>292</Paragraphs>
  <Slides>40</Slides>
  <Notes>3</Notes>
  <HiddenSlides>0</HiddenSlides>
  <MMClips>0</MMClips>
  <ScaleCrop>false</ScaleCrop>
  <HeadingPairs>
    <vt:vector size="6" baseType="variant">
      <vt:variant>
        <vt:lpstr>Polices utilisées</vt:lpstr>
      </vt:variant>
      <vt:variant>
        <vt:i4>12</vt:i4>
      </vt:variant>
      <vt:variant>
        <vt:lpstr>Thème</vt:lpstr>
      </vt:variant>
      <vt:variant>
        <vt:i4>1</vt:i4>
      </vt:variant>
      <vt:variant>
        <vt:lpstr>Titres des diapositives</vt:lpstr>
      </vt:variant>
      <vt:variant>
        <vt:i4>40</vt:i4>
      </vt:variant>
    </vt:vector>
  </HeadingPairs>
  <TitlesOfParts>
    <vt:vector size="53" baseType="lpstr">
      <vt:lpstr>Calibri</vt:lpstr>
      <vt:lpstr>Playfair Display</vt:lpstr>
      <vt:lpstr>Police système Courant</vt:lpstr>
      <vt:lpstr>Gill Sans MT</vt:lpstr>
      <vt:lpstr>Noyh Courant</vt:lpstr>
      <vt:lpstr>.LucidaGrandeUI</vt:lpstr>
      <vt:lpstr>Avenir Next LT Pro</vt:lpstr>
      <vt:lpstr>Georgia</vt:lpstr>
      <vt:lpstr>Montserrat</vt:lpstr>
      <vt:lpstr>Arial</vt:lpstr>
      <vt:lpstr>Tahoma</vt:lpstr>
      <vt:lpstr>Wingdings</vt:lpstr>
      <vt:lpstr>1_Thème LNB</vt:lpstr>
      <vt:lpstr>Stratégie  Darty Concepteur Cuisine  novembre 2023  </vt:lpstr>
      <vt:lpstr>Constats </vt:lpstr>
      <vt:lpstr>Présentation PowerPoint</vt:lpstr>
      <vt:lpstr>Présentation PowerPoint</vt:lpstr>
      <vt:lpstr>Présentation PowerPoint</vt:lpstr>
      <vt:lpstr>Présentation PowerPoint</vt:lpstr>
      <vt:lpstr>Les intervenants du marché</vt:lpstr>
      <vt:lpstr>Présentation PowerPoint</vt:lpstr>
      <vt:lpstr>Quels sont les principaux insights liés aux intentionnistes cuisines ?</vt:lpstr>
      <vt:lpstr>Présentation PowerPoint</vt:lpstr>
      <vt:lpstr>Présentation PowerPoint</vt:lpstr>
      <vt:lpstr>Présentation PowerPoint</vt:lpstr>
      <vt:lpstr>Présentation PowerPoint</vt:lpstr>
      <vt:lpstr>Présentation PowerPoint</vt:lpstr>
      <vt:lpstr>Où en sommes nous sur la communication  Darty Concepteur Cuisine?</vt:lpstr>
      <vt:lpstr>Situation</vt:lpstr>
      <vt:lpstr>Situation</vt:lpstr>
      <vt:lpstr>Situation</vt:lpstr>
      <vt:lpstr>Réflexions  stratégiques</vt:lpstr>
      <vt:lpstr>Enjeux</vt:lpstr>
      <vt:lpstr>Présentation PowerPoint</vt:lpstr>
      <vt:lpstr>Notoriété immédiate</vt:lpstr>
      <vt:lpstr>Notoriété immédiate</vt:lpstr>
      <vt:lpstr>Qualification de la notoriété</vt:lpstr>
      <vt:lpstr>Darty Concepteur Cuisine Le cuisiniste de confiance pour tous vos projets</vt:lpstr>
      <vt:lpstr>Darty Concepteur Cuisine Le cuisiniste de confiance pour tous vos projets</vt:lpstr>
      <vt:lpstr>Mais quelles promesses pour soutenir cette valeur de confiance &amp; cette expression de la pertinence de l’offre</vt:lpstr>
      <vt:lpstr>Segment cuisine du rêve à la réalité</vt:lpstr>
      <vt:lpstr>Une promesse qui doit prendre son essence dans la raison d’être de l’enseigne qui favorise le durable à l’éphémère  et l’essentiel au superficiel  </vt:lpstr>
      <vt:lpstr>Présentation PowerPoint</vt:lpstr>
      <vt:lpstr>Promesse #1</vt:lpstr>
      <vt:lpstr>Promesse #1</vt:lpstr>
      <vt:lpstr>Promesse #1</vt:lpstr>
      <vt:lpstr>Promesse #1</vt:lpstr>
      <vt:lpstr>Promesse #2</vt:lpstr>
      <vt:lpstr>Promesse #2</vt:lpstr>
      <vt:lpstr>Promesse #3</vt:lpstr>
      <vt:lpstr>Promesse #3</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Antoine Jubert</cp:lastModifiedBy>
  <cp:revision>40</cp:revision>
  <cp:lastPrinted>2022-07-05T07:32:58Z</cp:lastPrinted>
  <dcterms:created xsi:type="dcterms:W3CDTF">2023-04-17T13:19:25Z</dcterms:created>
  <dcterms:modified xsi:type="dcterms:W3CDTF">2023-11-21T12:07:43Z</dcterms:modified>
  <cp:category/>
</cp:coreProperties>
</file>