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4"/>
  </p:notesMasterIdLst>
  <p:sldIdLst>
    <p:sldId id="257" r:id="rId2"/>
    <p:sldId id="2147479823" r:id="rId3"/>
    <p:sldId id="2147479821" r:id="rId4"/>
    <p:sldId id="2147479818" r:id="rId5"/>
    <p:sldId id="2147479834" r:id="rId6"/>
    <p:sldId id="2147479831" r:id="rId7"/>
    <p:sldId id="2147479817" r:id="rId8"/>
    <p:sldId id="2147479835" r:id="rId9"/>
    <p:sldId id="2147479797" r:id="rId10"/>
    <p:sldId id="2147479840" r:id="rId11"/>
    <p:sldId id="2147479843" r:id="rId12"/>
    <p:sldId id="2147479844" r:id="rId13"/>
    <p:sldId id="2147479846" r:id="rId14"/>
    <p:sldId id="2147479847" r:id="rId15"/>
    <p:sldId id="2147479849" r:id="rId16"/>
    <p:sldId id="2147479848" r:id="rId17"/>
    <p:sldId id="2147479836" r:id="rId18"/>
    <p:sldId id="2147479838" r:id="rId19"/>
    <p:sldId id="2147479842" r:id="rId20"/>
    <p:sldId id="2147479857" r:id="rId21"/>
    <p:sldId id="2147479858" r:id="rId22"/>
    <p:sldId id="2147479859" r:id="rId23"/>
    <p:sldId id="2147479860" r:id="rId24"/>
    <p:sldId id="2147479861" r:id="rId25"/>
    <p:sldId id="2147479862" r:id="rId26"/>
    <p:sldId id="2147479850" r:id="rId27"/>
    <p:sldId id="2147479852" r:id="rId28"/>
    <p:sldId id="2147479851" r:id="rId29"/>
    <p:sldId id="2147479853" r:id="rId30"/>
    <p:sldId id="2147479845" r:id="rId31"/>
    <p:sldId id="2147479854" r:id="rId32"/>
    <p:sldId id="2147479855" r:id="rId33"/>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54194"/>
    <a:srgbClr val="F6DA0A"/>
    <a:srgbClr val="283583"/>
    <a:srgbClr val="FBEC13"/>
    <a:srgbClr val="009640"/>
    <a:srgbClr val="D9117E"/>
    <a:srgbClr val="FFFFFF"/>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706"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18/04/2024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2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Image 1" descr="Une image contenant texte&#10;&#10;Description générée automatiquement">
            <a:extLst>
              <a:ext uri="{FF2B5EF4-FFF2-40B4-BE49-F238E27FC236}">
                <a16:creationId xmlns:a16="http://schemas.microsoft.com/office/drawing/2014/main" id="{1A69608C-5A71-99F8-19ED-750D5D8E03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134884" y="6142470"/>
            <a:ext cx="1757078" cy="408538"/>
          </a:xfrm>
          <a:prstGeom prst="rect">
            <a:avLst/>
          </a:prstGeom>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18/04/2024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18/04/2024</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2415814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Image 2" descr="Une image contenant texte&#10;&#10;Description générée automatiquement">
            <a:extLst>
              <a:ext uri="{FF2B5EF4-FFF2-40B4-BE49-F238E27FC236}">
                <a16:creationId xmlns:a16="http://schemas.microsoft.com/office/drawing/2014/main" id="{7C5D2099-A7D1-4350-AC7A-C04D22B0B72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134884" y="6142470"/>
            <a:ext cx="1757078" cy="408538"/>
          </a:xfrm>
          <a:prstGeom prst="rect">
            <a:avLst/>
          </a:prstGeom>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Image 1" descr="Une image contenant texte&#10;&#10;Description générée automatiquement">
            <a:extLst>
              <a:ext uri="{FF2B5EF4-FFF2-40B4-BE49-F238E27FC236}">
                <a16:creationId xmlns:a16="http://schemas.microsoft.com/office/drawing/2014/main" id="{AF25B0FA-A47C-264C-B8EB-3F4B910D70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134884" y="6142470"/>
            <a:ext cx="1757078" cy="408538"/>
          </a:xfrm>
          <a:prstGeom prst="rect">
            <a:avLst/>
          </a:prstGeom>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pic>
        <p:nvPicPr>
          <p:cNvPr id="2" name="Image 1" descr="Une image contenant texte&#10;&#10;Description générée automatiquement">
            <a:extLst>
              <a:ext uri="{FF2B5EF4-FFF2-40B4-BE49-F238E27FC236}">
                <a16:creationId xmlns:a16="http://schemas.microsoft.com/office/drawing/2014/main" id="{DBECEC84-621C-02F7-AC7B-0DC636B17AC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134884" y="6142470"/>
            <a:ext cx="1757078" cy="408538"/>
          </a:xfrm>
          <a:prstGeom prst="rect">
            <a:avLst/>
          </a:prstGeom>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Image 1" descr="Une image contenant texte&#10;&#10;Description générée automatiquement">
            <a:extLst>
              <a:ext uri="{FF2B5EF4-FFF2-40B4-BE49-F238E27FC236}">
                <a16:creationId xmlns:a16="http://schemas.microsoft.com/office/drawing/2014/main" id="{13676D40-2AD0-E19B-514F-BC50984B8351}"/>
              </a:ext>
            </a:extLst>
          </p:cNvPr>
          <p:cNvPicPr>
            <a:picLocks noChangeAspect="1"/>
          </p:cNvPicPr>
          <p:nvPr userDrawn="1"/>
        </p:nvPicPr>
        <p:blipFill rotWithShape="1">
          <a:blip r:embed="rId40" cstate="screen">
            <a:extLst>
              <a:ext uri="{28A0092B-C50C-407E-A947-70E740481C1C}">
                <a14:useLocalDpi xmlns:a14="http://schemas.microsoft.com/office/drawing/2010/main"/>
              </a:ext>
            </a:extLst>
          </a:blip>
          <a:srcRect/>
          <a:stretch/>
        </p:blipFill>
        <p:spPr>
          <a:xfrm>
            <a:off x="10134884" y="6142470"/>
            <a:ext cx="1757078" cy="408538"/>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 id="2147483717" r:id="rId37"/>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5.jp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5.jp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41.jpe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hdphoto" Target="../media/hdphoto1.wdp"/><Relationship Id="rId7"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41.jpeg"/><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jpg"/><Relationship Id="rId7" Type="http://schemas.openxmlformats.org/officeDocument/2006/relationships/image" Target="../media/image41.jpeg"/><Relationship Id="rId2" Type="http://schemas.openxmlformats.org/officeDocument/2006/relationships/image" Target="../media/image35.jpg"/><Relationship Id="rId1" Type="http://schemas.openxmlformats.org/officeDocument/2006/relationships/slideLayout" Target="../slideLayouts/slideLayout37.xml"/><Relationship Id="rId6" Type="http://schemas.openxmlformats.org/officeDocument/2006/relationships/image" Target="../media/image40.jpg"/><Relationship Id="rId5" Type="http://schemas.openxmlformats.org/officeDocument/2006/relationships/image" Target="../media/image39.jpeg"/><Relationship Id="rId4" Type="http://schemas.openxmlformats.org/officeDocument/2006/relationships/image" Target="../media/image3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37.xml"/><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8A6AFAD4-33CC-963E-0CE0-1F204CB8173F}"/>
              </a:ext>
            </a:extLst>
          </p:cNvPr>
          <p:cNvSpPr>
            <a:spLocks noGrp="1"/>
          </p:cNvSpPr>
          <p:nvPr>
            <p:ph type="ctrTitle"/>
          </p:nvPr>
        </p:nvSpPr>
        <p:spPr>
          <a:xfrm>
            <a:off x="239077" y="1821136"/>
            <a:ext cx="11591925" cy="893762"/>
          </a:xfrm>
        </p:spPr>
        <p:txBody>
          <a:bodyPr/>
          <a:lstStyle/>
          <a:p>
            <a:r>
              <a:rPr lang="fr-FR" altLang="fr-FR" sz="4800" dirty="0">
                <a:ea typeface="Helvetica" panose="020B0604020202020204" pitchFamily="34" charset="0"/>
                <a:cs typeface="Calibri Light" panose="020F0302020204030204" pitchFamily="34" charset="0"/>
              </a:rPr>
              <a:t>FRANCHISE</a:t>
            </a:r>
            <a:br>
              <a:rPr lang="fr-FR" altLang="fr-FR" sz="4800" b="1" dirty="0">
                <a:ea typeface="Helvetica" panose="020B0604020202020204" pitchFamily="34" charset="0"/>
                <a:cs typeface="Calibri Light" panose="020F0302020204030204" pitchFamily="34" charset="0"/>
              </a:rPr>
            </a:br>
            <a:endParaRPr lang="fr-FR" sz="4800" b="1" dirty="0">
              <a:cs typeface="Calibri Light" panose="020F0302020204030204" pitchFamily="34" charset="0"/>
            </a:endParaRPr>
          </a:p>
        </p:txBody>
      </p:sp>
      <p:pic>
        <p:nvPicPr>
          <p:cNvPr id="2" name="Image 1" descr="Une image contenant texte&#10;&#10;Description générée automatiquement">
            <a:extLst>
              <a:ext uri="{FF2B5EF4-FFF2-40B4-BE49-F238E27FC236}">
                <a16:creationId xmlns:a16="http://schemas.microsoft.com/office/drawing/2014/main" id="{349BAE23-C161-6584-26B8-037214C081D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63752" y="2714898"/>
            <a:ext cx="4176464" cy="971070"/>
          </a:xfrm>
          <a:prstGeom prst="rect">
            <a:avLst/>
          </a:prstGeom>
        </p:spPr>
      </p:pic>
      <p:sp>
        <p:nvSpPr>
          <p:cNvPr id="3" name="Titre 1">
            <a:extLst>
              <a:ext uri="{FF2B5EF4-FFF2-40B4-BE49-F238E27FC236}">
                <a16:creationId xmlns:a16="http://schemas.microsoft.com/office/drawing/2014/main" id="{C0D26606-EDBA-B36E-4E4E-AACF41120374}"/>
              </a:ext>
            </a:extLst>
          </p:cNvPr>
          <p:cNvSpPr txBox="1">
            <a:spLocks/>
          </p:cNvSpPr>
          <p:nvPr/>
        </p:nvSpPr>
        <p:spPr bwMode="auto">
          <a:xfrm>
            <a:off x="770384" y="3608660"/>
            <a:ext cx="103632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6600" b="1" i="0" kern="1200" cap="none" baseline="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br>
              <a:rPr lang="fr-FR" altLang="fr-FR" sz="3600" b="0" dirty="0">
                <a:latin typeface="Avenir Next LT Pro" panose="020B0504020202020204" pitchFamily="34" charset="0"/>
                <a:ea typeface="Helvetica" panose="020B0604020202020204" pitchFamily="34" charset="0"/>
              </a:rPr>
            </a:br>
            <a:r>
              <a:rPr lang="fr-FR" altLang="fr-FR" sz="3600" b="0" dirty="0">
                <a:latin typeface="Avenir Next LT Pro" panose="020B0504020202020204" pitchFamily="34" charset="0"/>
                <a:ea typeface="Helvetica" panose="020B0604020202020204" pitchFamily="34" charset="0"/>
              </a:rPr>
              <a:t>Axes créatifs</a:t>
            </a:r>
            <a:endParaRPr lang="fr-FR" altLang="fr-FR" sz="3600" dirty="0">
              <a:latin typeface="Avenir Next LT Pro" panose="020B0504020202020204" pitchFamily="34" charset="0"/>
              <a:ea typeface="Helvetica" panose="020B0604020202020204" pitchFamily="34" charset="0"/>
            </a:endParaRPr>
          </a:p>
        </p:txBody>
      </p:sp>
      <p:sp>
        <p:nvSpPr>
          <p:cNvPr id="5" name="ZoneTexte 4">
            <a:extLst>
              <a:ext uri="{FF2B5EF4-FFF2-40B4-BE49-F238E27FC236}">
                <a16:creationId xmlns:a16="http://schemas.microsoft.com/office/drawing/2014/main" id="{DCB2D45B-3CAD-3859-7C8E-16131AE97B7F}"/>
              </a:ext>
            </a:extLst>
          </p:cNvPr>
          <p:cNvSpPr txBox="1"/>
          <p:nvPr/>
        </p:nvSpPr>
        <p:spPr>
          <a:xfrm>
            <a:off x="0" y="5009942"/>
            <a:ext cx="12192000" cy="276999"/>
          </a:xfrm>
          <a:prstGeom prst="rect">
            <a:avLst/>
          </a:prstGeom>
          <a:noFill/>
        </p:spPr>
        <p:txBody>
          <a:bodyPr wrap="square" rtlCol="0">
            <a:spAutoFit/>
          </a:bodyPr>
          <a:lstStyle/>
          <a:p>
            <a:pPr algn="ctr"/>
            <a:r>
              <a:rPr lang="fr-FR" sz="1200" dirty="0">
                <a:latin typeface="Avenir Next LT Pro" panose="020B0504020202020204" pitchFamily="34" charset="0"/>
              </a:rPr>
              <a:t>Avril 2024</a:t>
            </a: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19336" y="404664"/>
            <a:ext cx="1721562" cy="523220"/>
          </a:xfrm>
          <a:prstGeom prst="rect">
            <a:avLst/>
          </a:prstGeom>
          <a:noFill/>
        </p:spPr>
        <p:txBody>
          <a:bodyPr wrap="none">
            <a:spAutoFit/>
          </a:bodyPr>
          <a:lstStyle/>
          <a:p>
            <a:pPr>
              <a:defRPr/>
            </a:pPr>
            <a:r>
              <a:rPr lang="fr-FR" sz="2800" b="1" dirty="0">
                <a:latin typeface="Avenir Next LT Pro" panose="020B0504020202020204" pitchFamily="34" charset="0"/>
              </a:rPr>
              <a:t>Parti pris</a:t>
            </a:r>
            <a:endParaRPr lang="fr-FR" sz="1600" dirty="0">
              <a:latin typeface="Avenir Next LT Pro" panose="020B0504020202020204" pitchFamily="34" charset="0"/>
            </a:endParaRPr>
          </a:p>
        </p:txBody>
      </p:sp>
      <p:sp>
        <p:nvSpPr>
          <p:cNvPr id="3" name="Espace réservé du contenu 2">
            <a:extLst>
              <a:ext uri="{FF2B5EF4-FFF2-40B4-BE49-F238E27FC236}">
                <a16:creationId xmlns:a16="http://schemas.microsoft.com/office/drawing/2014/main" id="{2304C4CF-7950-39DE-CD87-79AB59F82339}"/>
              </a:ext>
            </a:extLst>
          </p:cNvPr>
          <p:cNvSpPr txBox="1">
            <a:spLocks/>
          </p:cNvSpPr>
          <p:nvPr/>
        </p:nvSpPr>
        <p:spPr bwMode="auto">
          <a:xfrm>
            <a:off x="1161256" y="1482225"/>
            <a:ext cx="8812477"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fr-FR" sz="2400" dirty="0">
                <a:latin typeface="Avenir Next LT Pro" panose="020B0504020202020204" pitchFamily="34" charset="0"/>
              </a:rPr>
              <a:t>Adopter un logo signifiant pour  ‘Euromaster Franchise’ </a:t>
            </a:r>
            <a:br>
              <a:rPr lang="fr-FR" sz="2400" dirty="0">
                <a:latin typeface="Avenir Next LT Pro" panose="020B0504020202020204" pitchFamily="34" charset="0"/>
              </a:rPr>
            </a:br>
            <a:r>
              <a:rPr lang="fr-FR" sz="2400" dirty="0">
                <a:latin typeface="Avenir Next LT Pro" panose="020B0504020202020204" pitchFamily="34" charset="0"/>
              </a:rPr>
              <a:t>afin d’identifier l’émetteur</a:t>
            </a:r>
            <a:endParaRPr lang="fr-FR" sz="2400" dirty="0"/>
          </a:p>
        </p:txBody>
      </p:sp>
      <p:pic>
        <p:nvPicPr>
          <p:cNvPr id="5" name="Image 4">
            <a:extLst>
              <a:ext uri="{FF2B5EF4-FFF2-40B4-BE49-F238E27FC236}">
                <a16:creationId xmlns:a16="http://schemas.microsoft.com/office/drawing/2014/main" id="{0E4CE417-B1C1-07F3-6EEB-7F1328C52A5E}"/>
              </a:ext>
            </a:extLst>
          </p:cNvPr>
          <p:cNvPicPr>
            <a:picLocks noChangeAspect="1"/>
          </p:cNvPicPr>
          <p:nvPr/>
        </p:nvPicPr>
        <p:blipFill>
          <a:blip r:embed="rId2"/>
          <a:stretch>
            <a:fillRect/>
          </a:stretch>
        </p:blipFill>
        <p:spPr>
          <a:xfrm>
            <a:off x="3176699" y="2410961"/>
            <a:ext cx="4961486" cy="2385211"/>
          </a:xfrm>
          <a:prstGeom prst="rect">
            <a:avLst/>
          </a:prstGeom>
        </p:spPr>
      </p:pic>
    </p:spTree>
    <p:extLst>
      <p:ext uri="{BB962C8B-B14F-4D97-AF65-F5344CB8AC3E}">
        <p14:creationId xmlns:p14="http://schemas.microsoft.com/office/powerpoint/2010/main" val="1066690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873321" y="2964984"/>
            <a:ext cx="4659994" cy="523220"/>
          </a:xfrm>
          <a:prstGeom prst="rect">
            <a:avLst/>
          </a:prstGeom>
          <a:noFill/>
        </p:spPr>
        <p:txBody>
          <a:bodyPr wrap="none">
            <a:spAutoFit/>
          </a:bodyPr>
          <a:lstStyle/>
          <a:p>
            <a:pPr>
              <a:defRPr/>
            </a:pPr>
            <a:r>
              <a:rPr lang="fr-FR" sz="2800" b="1" dirty="0">
                <a:latin typeface="Avenir Next LT Pro" panose="020B0504020202020204" pitchFamily="34" charset="0"/>
              </a:rPr>
              <a:t>Axe 1 – L’effet Euromaster</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4053205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véhicule, voiture, roue&#10;&#10;Description générée automatiquement">
            <a:extLst>
              <a:ext uri="{FF2B5EF4-FFF2-40B4-BE49-F238E27FC236}">
                <a16:creationId xmlns:a16="http://schemas.microsoft.com/office/drawing/2014/main" id="{C0583D02-E045-AFE0-7700-B6B1D45D8F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271" y="0"/>
            <a:ext cx="4849457" cy="6858000"/>
          </a:xfrm>
          <a:prstGeom prst="rect">
            <a:avLst/>
          </a:prstGeom>
        </p:spPr>
      </p:pic>
    </p:spTree>
    <p:extLst>
      <p:ext uri="{BB962C8B-B14F-4D97-AF65-F5344CB8AC3E}">
        <p14:creationId xmlns:p14="http://schemas.microsoft.com/office/powerpoint/2010/main" val="176445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roue, Véhicule terrestre, véhicule&#10;&#10;Description générée automatiquement">
            <a:extLst>
              <a:ext uri="{FF2B5EF4-FFF2-40B4-BE49-F238E27FC236}">
                <a16:creationId xmlns:a16="http://schemas.microsoft.com/office/drawing/2014/main" id="{A7DDA7A9-5719-A9DC-776C-75A5905E65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366" y="0"/>
            <a:ext cx="4851267" cy="6858000"/>
          </a:xfrm>
          <a:prstGeom prst="rect">
            <a:avLst/>
          </a:prstGeom>
        </p:spPr>
      </p:pic>
    </p:spTree>
    <p:extLst>
      <p:ext uri="{BB962C8B-B14F-4D97-AF65-F5344CB8AC3E}">
        <p14:creationId xmlns:p14="http://schemas.microsoft.com/office/powerpoint/2010/main" val="3918381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roue, Véhicule terrestre, véhicule&#10;&#10;Description générée automatiquement">
            <a:extLst>
              <a:ext uri="{FF2B5EF4-FFF2-40B4-BE49-F238E27FC236}">
                <a16:creationId xmlns:a16="http://schemas.microsoft.com/office/drawing/2014/main" id="{A7DDA7A9-5719-A9DC-776C-75A5905E65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1499" y="0"/>
            <a:ext cx="4851267" cy="6858000"/>
          </a:xfrm>
          <a:prstGeom prst="rect">
            <a:avLst/>
          </a:prstGeom>
        </p:spPr>
      </p:pic>
      <p:pic>
        <p:nvPicPr>
          <p:cNvPr id="3" name="Image 2" descr="Une image contenant texte, véhicule, voiture, roue&#10;&#10;Description générée automatiquement">
            <a:extLst>
              <a:ext uri="{FF2B5EF4-FFF2-40B4-BE49-F238E27FC236}">
                <a16:creationId xmlns:a16="http://schemas.microsoft.com/office/drawing/2014/main" id="{EC0011A9-5F68-02E5-5BC2-AC9F5801DD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671" y="0"/>
            <a:ext cx="4849457" cy="6858000"/>
          </a:xfrm>
          <a:prstGeom prst="rect">
            <a:avLst/>
          </a:prstGeom>
        </p:spPr>
      </p:pic>
    </p:spTree>
    <p:extLst>
      <p:ext uri="{BB962C8B-B14F-4D97-AF65-F5344CB8AC3E}">
        <p14:creationId xmlns:p14="http://schemas.microsoft.com/office/powerpoint/2010/main" val="3440483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7B7B6614-A599-F6FA-ABD6-81AD6BA9EF5A}"/>
              </a:ext>
            </a:extLst>
          </p:cNvPr>
          <p:cNvPicPr>
            <a:picLocks noChangeAspect="1"/>
          </p:cNvPicPr>
          <p:nvPr/>
        </p:nvPicPr>
        <p:blipFill>
          <a:blip r:embed="rId2"/>
          <a:stretch>
            <a:fillRect/>
          </a:stretch>
        </p:blipFill>
        <p:spPr>
          <a:xfrm>
            <a:off x="-1" y="1121285"/>
            <a:ext cx="6550429" cy="3924542"/>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0562FD88-2CFE-D0A1-88ED-AA6AEB1DBF3D}"/>
              </a:ext>
            </a:extLst>
          </p:cNvPr>
          <p:cNvSpPr txBox="1"/>
          <p:nvPr/>
        </p:nvSpPr>
        <p:spPr>
          <a:xfrm>
            <a:off x="7481454" y="1905506"/>
            <a:ext cx="3541222" cy="646331"/>
          </a:xfrm>
          <a:prstGeom prst="rect">
            <a:avLst/>
          </a:prstGeom>
          <a:noFill/>
        </p:spPr>
        <p:txBody>
          <a:bodyPr wrap="square" rtlCol="0">
            <a:spAutoFit/>
          </a:bodyPr>
          <a:lstStyle/>
          <a:p>
            <a:r>
              <a:rPr lang="fr-FR" b="1" dirty="0">
                <a:latin typeface="Avenir Next LT Pro" panose="020B0504020202020204" pitchFamily="34" charset="0"/>
                <a:cs typeface="Avenir Black" panose="020B0803020203020204" pitchFamily="34" charset="-78"/>
              </a:rPr>
              <a:t>Bloc marque </a:t>
            </a:r>
            <a:br>
              <a:rPr lang="fr-FR" b="1" dirty="0">
                <a:latin typeface="Avenir Next LT Pro" panose="020B0504020202020204" pitchFamily="34" charset="0"/>
                <a:cs typeface="Avenir Black" panose="020B0803020203020204" pitchFamily="34" charset="-78"/>
              </a:rPr>
            </a:br>
            <a:r>
              <a:rPr lang="fr-FR" b="1" dirty="0">
                <a:latin typeface="Avenir Next LT Pro" panose="020B0504020202020204" pitchFamily="34" charset="0"/>
                <a:cs typeface="Avenir Black" panose="020B0803020203020204" pitchFamily="34" charset="-78"/>
              </a:rPr>
              <a:t>&amp; expression des promesses</a:t>
            </a:r>
          </a:p>
        </p:txBody>
      </p:sp>
      <p:cxnSp>
        <p:nvCxnSpPr>
          <p:cNvPr id="8" name="Connecteur droit 7">
            <a:extLst>
              <a:ext uri="{FF2B5EF4-FFF2-40B4-BE49-F238E27FC236}">
                <a16:creationId xmlns:a16="http://schemas.microsoft.com/office/drawing/2014/main" id="{625601B2-9090-3AD1-F023-1CC2D585B1D7}"/>
              </a:ext>
            </a:extLst>
          </p:cNvPr>
          <p:cNvCxnSpPr/>
          <p:nvPr/>
        </p:nvCxnSpPr>
        <p:spPr>
          <a:xfrm>
            <a:off x="7298575" y="540327"/>
            <a:ext cx="0" cy="4896197"/>
          </a:xfrm>
          <a:prstGeom prst="line">
            <a:avLst/>
          </a:prstGeom>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5E8D63A5-D72B-CDD5-E70F-38906DFB6C28}"/>
              </a:ext>
            </a:extLst>
          </p:cNvPr>
          <p:cNvSpPr txBox="1"/>
          <p:nvPr/>
        </p:nvSpPr>
        <p:spPr>
          <a:xfrm>
            <a:off x="7481454" y="2551837"/>
            <a:ext cx="4366260" cy="1569660"/>
          </a:xfrm>
          <a:prstGeom prst="rect">
            <a:avLst/>
          </a:prstGeom>
          <a:noFill/>
        </p:spPr>
        <p:txBody>
          <a:bodyPr wrap="square">
            <a:spAutoFit/>
          </a:bodyPr>
          <a:lstStyle/>
          <a:p>
            <a:pPr algn="l"/>
            <a:r>
              <a:rPr lang="fr-FR" sz="1200" b="0" i="0" dirty="0">
                <a:solidFill>
                  <a:srgbClr val="0D0D0D"/>
                </a:solidFill>
                <a:effectLst/>
                <a:latin typeface="Avenir Next LT Pro" panose="020B0504020202020204" pitchFamily="34" charset="0"/>
              </a:rPr>
              <a:t>Les points décrivent des avantages tangibles qui correspondent à toutes les promesses clés   :</a:t>
            </a:r>
          </a:p>
          <a:p>
            <a:pPr algn="l">
              <a:buFont typeface="Arial" panose="020B0604020202020204" pitchFamily="34" charset="0"/>
              <a:buChar char="•"/>
            </a:pPr>
            <a:r>
              <a:rPr lang="fr-FR" sz="1200" b="0" i="0" dirty="0">
                <a:solidFill>
                  <a:srgbClr val="0D0D0D"/>
                </a:solidFill>
                <a:effectLst/>
                <a:latin typeface="Avenir Next LT Pro" panose="020B0504020202020204" pitchFamily="34" charset="0"/>
              </a:rPr>
              <a:t>Le soutien d'un groupe mondial (Fierté d'appartenance à Michelin).</a:t>
            </a:r>
          </a:p>
          <a:p>
            <a:pPr algn="l">
              <a:buFont typeface="Arial" panose="020B0604020202020204" pitchFamily="34" charset="0"/>
              <a:buChar char="•"/>
            </a:pPr>
            <a:r>
              <a:rPr lang="fr-FR" sz="1200" b="0" i="0" dirty="0">
                <a:solidFill>
                  <a:srgbClr val="0D0D0D"/>
                </a:solidFill>
                <a:effectLst/>
                <a:latin typeface="Avenir Next LT Pro" panose="020B0504020202020204" pitchFamily="34" charset="0"/>
              </a:rPr>
              <a:t>L'accompagnement flexible (Liberté et Proximité).</a:t>
            </a:r>
          </a:p>
          <a:p>
            <a:pPr algn="l">
              <a:buFont typeface="Arial" panose="020B0604020202020204" pitchFamily="34" charset="0"/>
              <a:buChar char="•"/>
            </a:pPr>
            <a:r>
              <a:rPr lang="fr-FR" sz="1200" b="0" i="0" dirty="0">
                <a:solidFill>
                  <a:srgbClr val="0D0D0D"/>
                </a:solidFill>
                <a:effectLst/>
                <a:latin typeface="Avenir Next LT Pro" panose="020B0504020202020204" pitchFamily="34" charset="0"/>
              </a:rPr>
              <a:t>La centrale d'achats performante et un portefeuille de clients professionnels (Profitabilité).</a:t>
            </a:r>
          </a:p>
          <a:p>
            <a:pPr algn="l">
              <a:buFont typeface="Arial" panose="020B0604020202020204" pitchFamily="34" charset="0"/>
              <a:buChar char="•"/>
            </a:pPr>
            <a:r>
              <a:rPr lang="fr-FR" sz="1200" b="0" i="0" dirty="0">
                <a:solidFill>
                  <a:srgbClr val="0D0D0D"/>
                </a:solidFill>
                <a:effectLst/>
                <a:latin typeface="Avenir Next LT Pro" panose="020B0504020202020204" pitchFamily="34" charset="0"/>
              </a:rPr>
              <a:t>L'offre de formations riches (Expertise).</a:t>
            </a:r>
          </a:p>
        </p:txBody>
      </p:sp>
    </p:spTree>
    <p:extLst>
      <p:ext uri="{BB962C8B-B14F-4D97-AF65-F5344CB8AC3E}">
        <p14:creationId xmlns:p14="http://schemas.microsoft.com/office/powerpoint/2010/main" val="4206755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roue, Véhicule terrestre, véhicule&#10;&#10;Description générée automatiquement">
            <a:extLst>
              <a:ext uri="{FF2B5EF4-FFF2-40B4-BE49-F238E27FC236}">
                <a16:creationId xmlns:a16="http://schemas.microsoft.com/office/drawing/2014/main" id="{A7DDA7A9-5719-A9DC-776C-75A5905E65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2416" y="1147155"/>
            <a:ext cx="3113938" cy="4402023"/>
          </a:xfrm>
          <a:prstGeom prst="rect">
            <a:avLst/>
          </a:prstGeom>
        </p:spPr>
      </p:pic>
      <p:pic>
        <p:nvPicPr>
          <p:cNvPr id="3" name="Image 2" descr="Une image contenant texte, véhicule, voiture, roue&#10;&#10;Description générée automatiquement">
            <a:extLst>
              <a:ext uri="{FF2B5EF4-FFF2-40B4-BE49-F238E27FC236}">
                <a16:creationId xmlns:a16="http://schemas.microsoft.com/office/drawing/2014/main" id="{EC0011A9-5F68-02E5-5BC2-AC9F5801DD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011" y="1147155"/>
            <a:ext cx="3112776" cy="4402023"/>
          </a:xfrm>
          <a:prstGeom prst="rect">
            <a:avLst/>
          </a:prstGeom>
        </p:spPr>
      </p:pic>
      <p:sp>
        <p:nvSpPr>
          <p:cNvPr id="5" name="Espace réservé du contenu 2">
            <a:extLst>
              <a:ext uri="{FF2B5EF4-FFF2-40B4-BE49-F238E27FC236}">
                <a16:creationId xmlns:a16="http://schemas.microsoft.com/office/drawing/2014/main" id="{28C8766A-BA99-A781-8C34-51721FE50966}"/>
              </a:ext>
            </a:extLst>
          </p:cNvPr>
          <p:cNvSpPr txBox="1">
            <a:spLocks/>
          </p:cNvSpPr>
          <p:nvPr/>
        </p:nvSpPr>
        <p:spPr bwMode="auto">
          <a:xfrm>
            <a:off x="7470827" y="922713"/>
            <a:ext cx="4196700"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fr-FR" sz="1400" dirty="0">
              <a:solidFill>
                <a:schemeClr val="bg1"/>
              </a:solidFill>
            </a:endParaRPr>
          </a:p>
          <a:p>
            <a:pPr algn="l"/>
            <a:r>
              <a:rPr lang="fr-FR" sz="2800" b="1" dirty="0">
                <a:solidFill>
                  <a:schemeClr val="bg1"/>
                </a:solidFill>
                <a:latin typeface="Avenir Next LT Pro" panose="020B0504020202020204" pitchFamily="34" charset="0"/>
              </a:rPr>
              <a:t>L’effet Euromaster</a:t>
            </a:r>
            <a:br>
              <a:rPr lang="fr-FR" sz="1400" b="1" dirty="0">
                <a:latin typeface="Avenir Next LT Pro" panose="020B0504020202020204" pitchFamily="34" charset="0"/>
              </a:rPr>
            </a:br>
            <a:r>
              <a:rPr lang="fr-FR" sz="1400" dirty="0">
                <a:solidFill>
                  <a:schemeClr val="bg1"/>
                </a:solidFill>
              </a:rPr>
              <a:t>Les deux visuels illustrent clairement la promesse de proximité et de soutien mentionnée dans le manifeste de la franchise Euromaster. L’accroche "Entreprenez bien accompagné" reprend l'idée d'entreprendre en bénéficiant d'un soutien solide, ce qui correspond à l'engagement d'Euromaster envers ses franchisés.</a:t>
            </a:r>
          </a:p>
          <a:p>
            <a:pPr algn="l"/>
            <a:r>
              <a:rPr lang="fr-FR" sz="1400" dirty="0">
                <a:solidFill>
                  <a:schemeClr val="bg1"/>
                </a:solidFill>
              </a:rPr>
              <a:t>Dans les deux cas, le message clé est complété par des points qui renforcent les avantages de rejoindre la franchise Euromaster. </a:t>
            </a:r>
          </a:p>
          <a:p>
            <a:pPr algn="l"/>
            <a:r>
              <a:rPr lang="fr-FR" sz="1400" dirty="0">
                <a:solidFill>
                  <a:schemeClr val="bg1"/>
                </a:solidFill>
              </a:rPr>
              <a:t>L’accent est mis sur l'autonomie d'action ("C'est moi le boss") tout en reprenant les autres promesses émotionnelles et rationnelles. </a:t>
            </a:r>
            <a:br>
              <a:rPr lang="fr-FR" sz="1400" dirty="0">
                <a:solidFill>
                  <a:schemeClr val="bg1"/>
                </a:solidFill>
              </a:rPr>
            </a:br>
            <a:r>
              <a:rPr lang="fr-FR" sz="1400" dirty="0">
                <a:solidFill>
                  <a:schemeClr val="bg1"/>
                </a:solidFill>
              </a:rPr>
              <a:t>Elles communiquent un message de partenariat fiable et d'émancipation individuelle.</a:t>
            </a:r>
          </a:p>
          <a:p>
            <a:pPr algn="l"/>
            <a:endParaRPr lang="fr-FR" sz="1400" dirty="0">
              <a:solidFill>
                <a:schemeClr val="bg1"/>
              </a:solidFill>
            </a:endParaRPr>
          </a:p>
        </p:txBody>
      </p:sp>
    </p:spTree>
    <p:extLst>
      <p:ext uri="{BB962C8B-B14F-4D97-AF65-F5344CB8AC3E}">
        <p14:creationId xmlns:p14="http://schemas.microsoft.com/office/powerpoint/2010/main" val="2368433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873321" y="2964984"/>
            <a:ext cx="3634456" cy="523220"/>
          </a:xfrm>
          <a:prstGeom prst="rect">
            <a:avLst/>
          </a:prstGeom>
          <a:noFill/>
        </p:spPr>
        <p:txBody>
          <a:bodyPr wrap="none">
            <a:spAutoFit/>
          </a:bodyPr>
          <a:lstStyle/>
          <a:p>
            <a:pPr>
              <a:defRPr/>
            </a:pPr>
            <a:r>
              <a:rPr lang="fr-FR" sz="2800" b="1" dirty="0">
                <a:latin typeface="Avenir Next LT Pro" panose="020B0504020202020204" pitchFamily="34" charset="0"/>
              </a:rPr>
              <a:t>Axe 2 – 100% fidèle</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23573486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Visage humain, homme, habits&#10;&#10;Description générée automatiquement">
            <a:extLst>
              <a:ext uri="{FF2B5EF4-FFF2-40B4-BE49-F238E27FC236}">
                <a16:creationId xmlns:a16="http://schemas.microsoft.com/office/drawing/2014/main" id="{71EDA209-301A-4745-099C-A3B0AFFE00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325" y="0"/>
            <a:ext cx="4849350" cy="6858000"/>
          </a:xfrm>
          <a:prstGeom prst="rect">
            <a:avLst/>
          </a:prstGeom>
        </p:spPr>
      </p:pic>
    </p:spTree>
    <p:extLst>
      <p:ext uri="{BB962C8B-B14F-4D97-AF65-F5344CB8AC3E}">
        <p14:creationId xmlns:p14="http://schemas.microsoft.com/office/powerpoint/2010/main" val="2025853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Visage humain, homme, habits&#10;&#10;Description générée automatiquement">
            <a:extLst>
              <a:ext uri="{FF2B5EF4-FFF2-40B4-BE49-F238E27FC236}">
                <a16:creationId xmlns:a16="http://schemas.microsoft.com/office/drawing/2014/main" id="{71EDA209-301A-4745-099C-A3B0AFFE00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361" y="0"/>
            <a:ext cx="4849350" cy="6858000"/>
          </a:xfrm>
          <a:prstGeom prst="rect">
            <a:avLst/>
          </a:prstGeom>
        </p:spPr>
      </p:pic>
      <p:sp>
        <p:nvSpPr>
          <p:cNvPr id="3" name="Espace réservé du contenu 2">
            <a:extLst>
              <a:ext uri="{FF2B5EF4-FFF2-40B4-BE49-F238E27FC236}">
                <a16:creationId xmlns:a16="http://schemas.microsoft.com/office/drawing/2014/main" id="{2FFAAC18-671E-8669-FC34-601E68E3F8D7}"/>
              </a:ext>
            </a:extLst>
          </p:cNvPr>
          <p:cNvSpPr txBox="1">
            <a:spLocks/>
          </p:cNvSpPr>
          <p:nvPr/>
        </p:nvSpPr>
        <p:spPr bwMode="auto">
          <a:xfrm>
            <a:off x="5769033" y="1482225"/>
            <a:ext cx="4438996"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fr-FR" sz="1400" dirty="0">
              <a:solidFill>
                <a:schemeClr val="bg1"/>
              </a:solidFill>
            </a:endParaRPr>
          </a:p>
          <a:p>
            <a:pPr algn="l"/>
            <a:r>
              <a:rPr lang="fr-FR" sz="2800" b="1" dirty="0">
                <a:solidFill>
                  <a:schemeClr val="bg1"/>
                </a:solidFill>
                <a:latin typeface="Avenir Next LT Pro" panose="020B0504020202020204" pitchFamily="34" charset="0"/>
              </a:rPr>
              <a:t>100% fidèle </a:t>
            </a:r>
            <a:br>
              <a:rPr lang="fr-FR" sz="1400" b="1" dirty="0">
                <a:latin typeface="Avenir Next LT Pro" panose="020B0504020202020204" pitchFamily="34" charset="0"/>
              </a:rPr>
            </a:br>
            <a:r>
              <a:rPr lang="fr-FR" sz="1400" dirty="0">
                <a:solidFill>
                  <a:schemeClr val="bg1"/>
                </a:solidFill>
              </a:rPr>
              <a:t>Mis en avant d’un individu souriant, symbolisant un franchisé satisfait, ce qui peut être une représentation efficace de la promesse de "Fierté d'appartenance". </a:t>
            </a:r>
            <a:br>
              <a:rPr lang="fr-FR" sz="1400" dirty="0">
                <a:solidFill>
                  <a:schemeClr val="bg1"/>
                </a:solidFill>
              </a:rPr>
            </a:br>
            <a:r>
              <a:rPr lang="fr-FR" sz="1400" dirty="0">
                <a:solidFill>
                  <a:schemeClr val="bg1"/>
                </a:solidFill>
              </a:rPr>
              <a:t>La mention "100% des contrats franchisés renouvelés" valorise la preuve transverse de fidélité. Elle souligne la fierté et la confiance dans le réseau, tandis que le message </a:t>
            </a:r>
            <a:br>
              <a:rPr lang="fr-FR" sz="1400" dirty="0">
                <a:solidFill>
                  <a:schemeClr val="bg1"/>
                </a:solidFill>
              </a:rPr>
            </a:br>
            <a:r>
              <a:rPr lang="fr-FR" sz="1400" dirty="0">
                <a:solidFill>
                  <a:schemeClr val="bg1"/>
                </a:solidFill>
              </a:rPr>
              <a:t>"Qui dit mieux ?" incite à un sentiment de défi positif dans l’univers concurrentiel de la franchise.</a:t>
            </a:r>
          </a:p>
        </p:txBody>
      </p:sp>
    </p:spTree>
    <p:extLst>
      <p:ext uri="{BB962C8B-B14F-4D97-AF65-F5344CB8AC3E}">
        <p14:creationId xmlns:p14="http://schemas.microsoft.com/office/powerpoint/2010/main" val="2535549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6A7EF247-5E15-9CBE-5BE1-7CCD62F9B2E7}"/>
              </a:ext>
            </a:extLst>
          </p:cNvPr>
          <p:cNvSpPr txBox="1"/>
          <p:nvPr/>
        </p:nvSpPr>
        <p:spPr>
          <a:xfrm>
            <a:off x="1117277" y="1870579"/>
            <a:ext cx="9601202" cy="3539430"/>
          </a:xfrm>
          <a:prstGeom prst="rect">
            <a:avLst/>
          </a:prstGeom>
          <a:noFill/>
        </p:spPr>
        <p:txBody>
          <a:bodyPr wrap="square">
            <a:spAutoFit/>
          </a:bodyPr>
          <a:lstStyle/>
          <a:p>
            <a:r>
              <a:rPr lang="fr-FR" sz="3200" b="1" dirty="0">
                <a:solidFill>
                  <a:schemeClr val="bg1"/>
                </a:solidFill>
                <a:highlight>
                  <a:srgbClr val="154194"/>
                </a:highlight>
                <a:latin typeface="Avenir Next LT Pro" panose="020B0504020202020204" pitchFamily="34" charset="0"/>
                <a:cs typeface="Helvetica" panose="020B0604020202020204" pitchFamily="34" charset="0"/>
                <a:sym typeface="Wingdings" panose="05000000000000000000" pitchFamily="2" charset="2"/>
              </a:rPr>
              <a:t>Angler le discours et s’affirmer afin d’émerger </a:t>
            </a:r>
          </a:p>
          <a:p>
            <a:br>
              <a:rPr lang="fr-FR" sz="1800" dirty="0">
                <a:latin typeface="Avenir Next LT Pro" panose="020B0504020202020204" pitchFamily="34" charset="0"/>
                <a:cs typeface="Helvetica" panose="020B0604020202020204" pitchFamily="34" charset="0"/>
                <a:sym typeface="Wingdings" panose="05000000000000000000" pitchFamily="2" charset="2"/>
              </a:rPr>
            </a:br>
            <a:endParaRPr lang="fr-FR" sz="1800" dirty="0">
              <a:latin typeface="Avenir Next LT Pro" panose="020B0504020202020204" pitchFamily="34" charset="0"/>
              <a:cs typeface="Helvetica" panose="020B0604020202020204" pitchFamily="34" charset="0"/>
              <a:sym typeface="Wingdings" panose="05000000000000000000" pitchFamily="2" charset="2"/>
            </a:endParaRPr>
          </a:p>
          <a:p>
            <a:r>
              <a:rPr lang="fr-FR" b="1" spc="300" dirty="0">
                <a:latin typeface="Avenir Next LT Pro" panose="020B0504020202020204" pitchFamily="34" charset="0"/>
              </a:rPr>
              <a:t>Nous sommes convaincus de la nécessité </a:t>
            </a:r>
          </a:p>
          <a:p>
            <a:br>
              <a:rPr lang="fr-FR" sz="2000" dirty="0">
                <a:solidFill>
                  <a:schemeClr val="tx1">
                    <a:lumMod val="90000"/>
                    <a:lumOff val="10000"/>
                  </a:schemeClr>
                </a:solidFill>
                <a:latin typeface="Avenir Next LT Pro" panose="020B0504020202020204" pitchFamily="34" charset="0"/>
              </a:rPr>
            </a:br>
            <a:r>
              <a:rPr lang="fr-FR" sz="2000" dirty="0">
                <a:solidFill>
                  <a:schemeClr val="tx1">
                    <a:lumMod val="90000"/>
                    <a:lumOff val="10000"/>
                  </a:schemeClr>
                </a:solidFill>
                <a:latin typeface="Avenir Next LT Pro" panose="020B0504020202020204" pitchFamily="34" charset="0"/>
              </a:rPr>
              <a:t>d’adopter un discours qui valorise notre unicité vs les autres enseignes</a:t>
            </a:r>
          </a:p>
          <a:p>
            <a:br>
              <a:rPr lang="fr-FR" sz="2000" dirty="0">
                <a:solidFill>
                  <a:schemeClr val="tx1">
                    <a:lumMod val="90000"/>
                    <a:lumOff val="10000"/>
                  </a:schemeClr>
                </a:solidFill>
                <a:latin typeface="Avenir Next LT Pro" panose="020B0504020202020204" pitchFamily="34" charset="0"/>
              </a:rPr>
            </a:br>
            <a:r>
              <a:rPr lang="fr-FR" sz="2000" dirty="0">
                <a:solidFill>
                  <a:schemeClr val="tx1">
                    <a:lumMod val="90000"/>
                    <a:lumOff val="10000"/>
                  </a:schemeClr>
                </a:solidFill>
                <a:latin typeface="Avenir Next LT Pro" panose="020B0504020202020204" pitchFamily="34" charset="0"/>
              </a:rPr>
              <a:t>de ne pas perdre l’objectif principal qui est de convaincre un profil de cible</a:t>
            </a:r>
          </a:p>
          <a:p>
            <a:r>
              <a:rPr lang="fr-FR" sz="2000" dirty="0">
                <a:solidFill>
                  <a:schemeClr val="tx1">
                    <a:lumMod val="90000"/>
                    <a:lumOff val="10000"/>
                  </a:schemeClr>
                </a:solidFill>
                <a:latin typeface="Avenir Next LT Pro" panose="020B0504020202020204" pitchFamily="34" charset="0"/>
              </a:rPr>
              <a:t>  </a:t>
            </a:r>
          </a:p>
          <a:p>
            <a:r>
              <a:rPr lang="fr-FR" sz="2000" dirty="0">
                <a:solidFill>
                  <a:schemeClr val="tx1">
                    <a:lumMod val="90000"/>
                    <a:lumOff val="10000"/>
                  </a:schemeClr>
                </a:solidFill>
                <a:latin typeface="Avenir Next LT Pro" panose="020B0504020202020204" pitchFamily="34" charset="0"/>
              </a:rPr>
              <a:t>de se centrer sur un seul message simple et percutant associer à 4-5 preuves</a:t>
            </a:r>
          </a:p>
          <a:p>
            <a:endParaRPr lang="fr-FR" dirty="0"/>
          </a:p>
        </p:txBody>
      </p:sp>
      <p:sp>
        <p:nvSpPr>
          <p:cNvPr id="4" name="ZoneTexte 3">
            <a:extLst>
              <a:ext uri="{FF2B5EF4-FFF2-40B4-BE49-F238E27FC236}">
                <a16:creationId xmlns:a16="http://schemas.microsoft.com/office/drawing/2014/main" id="{AD7CB4FE-8720-7D65-56B9-34F895D2B96D}"/>
              </a:ext>
            </a:extLst>
          </p:cNvPr>
          <p:cNvSpPr txBox="1"/>
          <p:nvPr/>
        </p:nvSpPr>
        <p:spPr>
          <a:xfrm>
            <a:off x="1334179" y="384937"/>
            <a:ext cx="9384300" cy="861774"/>
          </a:xfrm>
          <a:prstGeom prst="rect">
            <a:avLst/>
          </a:prstGeom>
          <a:noFill/>
        </p:spPr>
        <p:txBody>
          <a:bodyPr wrap="none" rtlCol="0">
            <a:spAutoFit/>
          </a:bodyPr>
          <a:lstStyle/>
          <a:p>
            <a:pPr algn="ctr"/>
            <a:r>
              <a:rPr lang="fr-FR" sz="3200" b="1" dirty="0">
                <a:solidFill>
                  <a:srgbClr val="000000"/>
                </a:solidFill>
                <a:latin typeface="Georgia" panose="02040502050405020303" pitchFamily="18" charset="0"/>
                <a:ea typeface="Tahoma" panose="020B0604030504040204" pitchFamily="34" charset="0"/>
                <a:cs typeface="Tahoma" panose="020B0604030504040204" pitchFamily="34" charset="0"/>
              </a:rPr>
              <a:t>Partis pris - Discours de conquête franchise</a:t>
            </a:r>
          </a:p>
          <a:p>
            <a:pPr algn="ctr"/>
            <a:endParaRPr lang="fr-FR" b="1" i="1" dirty="0">
              <a:latin typeface="Avenir Next LT Pro" panose="020B0504020202020204" pitchFamily="34" charset="0"/>
            </a:endParaRPr>
          </a:p>
        </p:txBody>
      </p:sp>
    </p:spTree>
    <p:extLst>
      <p:ext uri="{BB962C8B-B14F-4D97-AF65-F5344CB8AC3E}">
        <p14:creationId xmlns:p14="http://schemas.microsoft.com/office/powerpoint/2010/main" val="961033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873321" y="2964984"/>
            <a:ext cx="3681905" cy="523220"/>
          </a:xfrm>
          <a:prstGeom prst="rect">
            <a:avLst/>
          </a:prstGeom>
          <a:noFill/>
        </p:spPr>
        <p:txBody>
          <a:bodyPr wrap="none">
            <a:spAutoFit/>
          </a:bodyPr>
          <a:lstStyle/>
          <a:p>
            <a:pPr>
              <a:defRPr/>
            </a:pPr>
            <a:r>
              <a:rPr lang="fr-FR" sz="2800" b="1" dirty="0">
                <a:latin typeface="Avenir Next LT Pro" panose="020B0504020202020204" pitchFamily="34" charset="0"/>
              </a:rPr>
              <a:t>Axe 3 – L’affirmation</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2513528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E9C42567-92BF-0A9D-BA9C-31E5AA2168D3}"/>
              </a:ext>
            </a:extLst>
          </p:cNvPr>
          <p:cNvPicPr>
            <a:picLocks noChangeAspect="1"/>
          </p:cNvPicPr>
          <p:nvPr/>
        </p:nvPicPr>
        <p:blipFill>
          <a:blip r:embed="rId2"/>
          <a:stretch>
            <a:fillRect/>
          </a:stretch>
        </p:blipFill>
        <p:spPr>
          <a:xfrm>
            <a:off x="3671630" y="0"/>
            <a:ext cx="4848739" cy="6858000"/>
          </a:xfrm>
          <a:prstGeom prst="rect">
            <a:avLst/>
          </a:prstGeom>
        </p:spPr>
      </p:pic>
    </p:spTree>
    <p:extLst>
      <p:ext uri="{BB962C8B-B14F-4D97-AF65-F5344CB8AC3E}">
        <p14:creationId xmlns:p14="http://schemas.microsoft.com/office/powerpoint/2010/main" val="1471602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contenu 2">
            <a:extLst>
              <a:ext uri="{FF2B5EF4-FFF2-40B4-BE49-F238E27FC236}">
                <a16:creationId xmlns:a16="http://schemas.microsoft.com/office/drawing/2014/main" id="{2FFAAC18-671E-8669-FC34-601E68E3F8D7}"/>
              </a:ext>
            </a:extLst>
          </p:cNvPr>
          <p:cNvSpPr txBox="1">
            <a:spLocks/>
          </p:cNvSpPr>
          <p:nvPr/>
        </p:nvSpPr>
        <p:spPr bwMode="auto">
          <a:xfrm>
            <a:off x="6251171" y="1482225"/>
            <a:ext cx="4438996"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fr-FR" sz="1400" dirty="0">
              <a:solidFill>
                <a:schemeClr val="bg1"/>
              </a:solidFill>
            </a:endParaRPr>
          </a:p>
          <a:p>
            <a:pPr algn="l"/>
            <a:r>
              <a:rPr lang="fr-FR" sz="2800" b="1" dirty="0">
                <a:solidFill>
                  <a:schemeClr val="bg1"/>
                </a:solidFill>
                <a:latin typeface="Avenir Next LT Pro" panose="020B0504020202020204" pitchFamily="34" charset="0"/>
              </a:rPr>
              <a:t>L’affirmation</a:t>
            </a:r>
            <a:br>
              <a:rPr lang="fr-FR" sz="1400" b="1" dirty="0">
                <a:latin typeface="Avenir Next LT Pro" panose="020B0504020202020204" pitchFamily="34" charset="0"/>
              </a:rPr>
            </a:br>
            <a:r>
              <a:rPr lang="fr-FR" sz="1400" dirty="0">
                <a:solidFill>
                  <a:schemeClr val="bg1"/>
                </a:solidFill>
              </a:rPr>
              <a:t>Ce visuel véhicule une image de professionnalisme et de confiance, qui peut être immédiatement associée à la stabilité que promet Euromaster. </a:t>
            </a:r>
            <a:br>
              <a:rPr lang="fr-FR" sz="1400" dirty="0">
                <a:solidFill>
                  <a:schemeClr val="bg1"/>
                </a:solidFill>
              </a:rPr>
            </a:br>
            <a:r>
              <a:rPr lang="fr-FR" sz="1400" dirty="0">
                <a:solidFill>
                  <a:schemeClr val="bg1"/>
                </a:solidFill>
              </a:rPr>
              <a:t>La femme représentée semble être une professionnelle confiante avec du caractère. </a:t>
            </a:r>
          </a:p>
          <a:p>
            <a:pPr algn="l"/>
            <a:r>
              <a:rPr lang="fr-FR" sz="1400" dirty="0">
                <a:solidFill>
                  <a:schemeClr val="bg1"/>
                </a:solidFill>
              </a:rPr>
              <a:t>Ces éléments, ainsi que l'apparence générale et le ton du visuel, sont cohérents avec l'identité de marque Euromaster. Ils illustrent l'engagement de la franchise à supporter ses franchisés en termes de coûts, compétences, et croissance, tout en leur permettant de rester les décideurs ultimes dans leurs affaires. </a:t>
            </a:r>
          </a:p>
        </p:txBody>
      </p:sp>
      <p:pic>
        <p:nvPicPr>
          <p:cNvPr id="6" name="Image 5">
            <a:extLst>
              <a:ext uri="{FF2B5EF4-FFF2-40B4-BE49-F238E27FC236}">
                <a16:creationId xmlns:a16="http://schemas.microsoft.com/office/drawing/2014/main" id="{65638AD2-652D-9E45-53D8-FB8C449A2478}"/>
              </a:ext>
            </a:extLst>
          </p:cNvPr>
          <p:cNvPicPr>
            <a:picLocks noChangeAspect="1"/>
          </p:cNvPicPr>
          <p:nvPr/>
        </p:nvPicPr>
        <p:blipFill>
          <a:blip r:embed="rId2"/>
          <a:stretch>
            <a:fillRect/>
          </a:stretch>
        </p:blipFill>
        <p:spPr>
          <a:xfrm>
            <a:off x="595921" y="0"/>
            <a:ext cx="4848739" cy="6858000"/>
          </a:xfrm>
          <a:prstGeom prst="rect">
            <a:avLst/>
          </a:prstGeom>
        </p:spPr>
      </p:pic>
    </p:spTree>
    <p:extLst>
      <p:ext uri="{BB962C8B-B14F-4D97-AF65-F5344CB8AC3E}">
        <p14:creationId xmlns:p14="http://schemas.microsoft.com/office/powerpoint/2010/main" val="1495108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873321" y="2964984"/>
            <a:ext cx="2642583" cy="523220"/>
          </a:xfrm>
          <a:prstGeom prst="rect">
            <a:avLst/>
          </a:prstGeom>
          <a:noFill/>
        </p:spPr>
        <p:txBody>
          <a:bodyPr wrap="none">
            <a:spAutoFit/>
          </a:bodyPr>
          <a:lstStyle/>
          <a:p>
            <a:pPr>
              <a:defRPr/>
            </a:pPr>
            <a:r>
              <a:rPr lang="fr-FR" sz="2800" b="1" dirty="0">
                <a:latin typeface="Avenir Next LT Pro" panose="020B0504020202020204" pitchFamily="34" charset="0"/>
              </a:rPr>
              <a:t>Axe 4 – Patron</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12796747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Visage humain, habits, homme&#10;&#10;Description générée automatiquement">
            <a:extLst>
              <a:ext uri="{FF2B5EF4-FFF2-40B4-BE49-F238E27FC236}">
                <a16:creationId xmlns:a16="http://schemas.microsoft.com/office/drawing/2014/main" id="{BC9D711F-9984-68B9-6F00-6688B5DA72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301" y="0"/>
            <a:ext cx="4849398" cy="6858000"/>
          </a:xfrm>
          <a:prstGeom prst="rect">
            <a:avLst/>
          </a:prstGeom>
        </p:spPr>
      </p:pic>
    </p:spTree>
    <p:extLst>
      <p:ext uri="{BB962C8B-B14F-4D97-AF65-F5344CB8AC3E}">
        <p14:creationId xmlns:p14="http://schemas.microsoft.com/office/powerpoint/2010/main" val="3486778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contenu 2">
            <a:extLst>
              <a:ext uri="{FF2B5EF4-FFF2-40B4-BE49-F238E27FC236}">
                <a16:creationId xmlns:a16="http://schemas.microsoft.com/office/drawing/2014/main" id="{2FFAAC18-671E-8669-FC34-601E68E3F8D7}"/>
              </a:ext>
            </a:extLst>
          </p:cNvPr>
          <p:cNvSpPr txBox="1">
            <a:spLocks/>
          </p:cNvSpPr>
          <p:nvPr/>
        </p:nvSpPr>
        <p:spPr bwMode="auto">
          <a:xfrm>
            <a:off x="6251171" y="1482225"/>
            <a:ext cx="4438996"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fr-FR" sz="1400" dirty="0">
              <a:solidFill>
                <a:schemeClr val="bg1"/>
              </a:solidFill>
            </a:endParaRPr>
          </a:p>
          <a:p>
            <a:pPr algn="l"/>
            <a:r>
              <a:rPr lang="fr-FR" sz="2800" b="1" dirty="0">
                <a:solidFill>
                  <a:schemeClr val="bg1"/>
                </a:solidFill>
                <a:latin typeface="Avenir Next LT Pro" panose="020B0504020202020204" pitchFamily="34" charset="0"/>
              </a:rPr>
              <a:t>Patron</a:t>
            </a:r>
            <a:br>
              <a:rPr lang="fr-FR" sz="1400" b="1" dirty="0">
                <a:latin typeface="Avenir Next LT Pro" panose="020B0504020202020204" pitchFamily="34" charset="0"/>
              </a:rPr>
            </a:br>
            <a:r>
              <a:rPr lang="fr-FR" sz="1400" dirty="0">
                <a:solidFill>
                  <a:schemeClr val="bg1"/>
                </a:solidFill>
              </a:rPr>
              <a:t>un témoignage direct de la réussite au sein du réseau, avec un franchisé réel, Bertrand </a:t>
            </a:r>
            <a:r>
              <a:rPr lang="fr-FR" sz="1400" dirty="0" err="1">
                <a:solidFill>
                  <a:schemeClr val="bg1"/>
                </a:solidFill>
              </a:rPr>
              <a:t>Dupradier</a:t>
            </a:r>
            <a:r>
              <a:rPr lang="fr-FR" sz="1400" dirty="0">
                <a:solidFill>
                  <a:schemeClr val="bg1"/>
                </a:solidFill>
              </a:rPr>
              <a:t>, qui est présenté comme heureux et prospère depuis 11 ans. Ce type de témoignage humain est puissant car il met en lumière la promesse de stabilité et de réussite dans la durée, soulignant implicitement la fidélité et la satisfaction des franchisés.</a:t>
            </a:r>
            <a:br>
              <a:rPr lang="fr-FR" sz="1400" dirty="0">
                <a:solidFill>
                  <a:schemeClr val="bg1"/>
                </a:solidFill>
              </a:rPr>
            </a:br>
            <a:r>
              <a:rPr lang="fr-FR" sz="1400" dirty="0">
                <a:solidFill>
                  <a:schemeClr val="bg1"/>
                </a:solidFill>
              </a:rPr>
              <a:t>L'accroche « En tant que Franchisé Euromaster, c’est moi le patron !" renforce la promesse de liberté individuelle et d'autonomie, qui est un des piliers du manifeste de la franchise. En affichant un visage souriant et confiant, le visuel communique la joie et la fierté d'être son propre patron au sein d'un réseau de soutien.</a:t>
            </a:r>
          </a:p>
        </p:txBody>
      </p:sp>
      <p:pic>
        <p:nvPicPr>
          <p:cNvPr id="4" name="Image 3" descr="Une image contenant texte, Visage humain, habits, homme&#10;&#10;Description générée automatiquement">
            <a:extLst>
              <a:ext uri="{FF2B5EF4-FFF2-40B4-BE49-F238E27FC236}">
                <a16:creationId xmlns:a16="http://schemas.microsoft.com/office/drawing/2014/main" id="{C613C7BD-B02A-20C3-A502-6A4836BDB4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967" y="0"/>
            <a:ext cx="4849398" cy="6858000"/>
          </a:xfrm>
          <a:prstGeom prst="rect">
            <a:avLst/>
          </a:prstGeom>
        </p:spPr>
      </p:pic>
    </p:spTree>
    <p:extLst>
      <p:ext uri="{BB962C8B-B14F-4D97-AF65-F5344CB8AC3E}">
        <p14:creationId xmlns:p14="http://schemas.microsoft.com/office/powerpoint/2010/main" val="9370562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873321" y="2964984"/>
            <a:ext cx="5161606" cy="523220"/>
          </a:xfrm>
          <a:prstGeom prst="rect">
            <a:avLst/>
          </a:prstGeom>
          <a:noFill/>
        </p:spPr>
        <p:txBody>
          <a:bodyPr wrap="none">
            <a:spAutoFit/>
          </a:bodyPr>
          <a:lstStyle/>
          <a:p>
            <a:pPr>
              <a:defRPr/>
            </a:pPr>
            <a:r>
              <a:rPr lang="fr-FR" sz="2800" b="1" dirty="0">
                <a:latin typeface="Avenir Next LT Pro" panose="020B0504020202020204" pitchFamily="34" charset="0"/>
              </a:rPr>
              <a:t>Axe 5 – Reflet de la franchise</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3831611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descr="Une image contenant texte, Visage humain, personne, lunettes&#10;&#10;Description générée automatiquement">
            <a:extLst>
              <a:ext uri="{FF2B5EF4-FFF2-40B4-BE49-F238E27FC236}">
                <a16:creationId xmlns:a16="http://schemas.microsoft.com/office/drawing/2014/main" id="{8374E212-80CE-44EB-7ABF-852675C26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505" y="0"/>
            <a:ext cx="4850989" cy="6858000"/>
          </a:xfrm>
          <a:prstGeom prst="rect">
            <a:avLst/>
          </a:prstGeom>
        </p:spPr>
      </p:pic>
    </p:spTree>
    <p:extLst>
      <p:ext uri="{BB962C8B-B14F-4D97-AF65-F5344CB8AC3E}">
        <p14:creationId xmlns:p14="http://schemas.microsoft.com/office/powerpoint/2010/main" val="37415789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Visage humain, homme, lunettes&#10;&#10;Description générée automatiquement">
            <a:extLst>
              <a:ext uri="{FF2B5EF4-FFF2-40B4-BE49-F238E27FC236}">
                <a16:creationId xmlns:a16="http://schemas.microsoft.com/office/drawing/2014/main" id="{AEA07831-4A48-597C-5CAD-D58AECF9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562" y="0"/>
            <a:ext cx="4848876" cy="6858000"/>
          </a:xfrm>
          <a:prstGeom prst="rect">
            <a:avLst/>
          </a:prstGeom>
        </p:spPr>
      </p:pic>
    </p:spTree>
    <p:extLst>
      <p:ext uri="{BB962C8B-B14F-4D97-AF65-F5344CB8AC3E}">
        <p14:creationId xmlns:p14="http://schemas.microsoft.com/office/powerpoint/2010/main" val="898031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Visage humain, homme, lunettes&#10;&#10;Description générée automatiquement">
            <a:extLst>
              <a:ext uri="{FF2B5EF4-FFF2-40B4-BE49-F238E27FC236}">
                <a16:creationId xmlns:a16="http://schemas.microsoft.com/office/drawing/2014/main" id="{82C48020-3AA0-1D21-7C2E-27322E59C6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7178" y="0"/>
            <a:ext cx="4848876" cy="6858000"/>
          </a:xfrm>
          <a:prstGeom prst="rect">
            <a:avLst/>
          </a:prstGeom>
        </p:spPr>
      </p:pic>
      <p:pic>
        <p:nvPicPr>
          <p:cNvPr id="7" name="Image 6" descr="Une image contenant texte, Visage humain, personne, lunettes&#10;&#10;Description générée automatiquement">
            <a:extLst>
              <a:ext uri="{FF2B5EF4-FFF2-40B4-BE49-F238E27FC236}">
                <a16:creationId xmlns:a16="http://schemas.microsoft.com/office/drawing/2014/main" id="{20DBD84B-6EDE-1131-960B-47A1F8A97B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243" y="0"/>
            <a:ext cx="4850989" cy="6858000"/>
          </a:xfrm>
          <a:prstGeom prst="rect">
            <a:avLst/>
          </a:prstGeom>
        </p:spPr>
      </p:pic>
    </p:spTree>
    <p:extLst>
      <p:ext uri="{BB962C8B-B14F-4D97-AF65-F5344CB8AC3E}">
        <p14:creationId xmlns:p14="http://schemas.microsoft.com/office/powerpoint/2010/main" val="660836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D1B86-83C7-8271-0B56-2C18224EF58C}"/>
            </a:ext>
          </a:extLst>
        </p:cNvPr>
        <p:cNvGrpSpPr/>
        <p:nvPr/>
      </p:nvGrpSpPr>
      <p:grpSpPr>
        <a:xfrm>
          <a:off x="0" y="0"/>
          <a:ext cx="0" cy="0"/>
          <a:chOff x="0" y="0"/>
          <a:chExt cx="0" cy="0"/>
        </a:xfrm>
      </p:grpSpPr>
      <p:pic>
        <p:nvPicPr>
          <p:cNvPr id="31" name="Image 30" descr="Une image contenant cercle, Graphique, symbole, clipart&#10;&#10;Description générée automatiquement">
            <a:extLst>
              <a:ext uri="{FF2B5EF4-FFF2-40B4-BE49-F238E27FC236}">
                <a16:creationId xmlns:a16="http://schemas.microsoft.com/office/drawing/2014/main" id="{DD58F7E6-8C08-D5F5-E2F7-B82FD654A8BC}"/>
              </a:ext>
            </a:extLst>
          </p:cNvPr>
          <p:cNvPicPr>
            <a:picLocks noChangeAspect="1"/>
          </p:cNvPicPr>
          <p:nvPr/>
        </p:nvPicPr>
        <p:blipFill>
          <a:blip r:embed="rId2">
            <a:alphaModFix amt="85000"/>
            <a:duotone>
              <a:prstClr val="black"/>
              <a:schemeClr val="accent3">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a:ext>
            </a:extLst>
          </a:blip>
          <a:stretch>
            <a:fillRect/>
          </a:stretch>
        </p:blipFill>
        <p:spPr>
          <a:xfrm>
            <a:off x="4008424" y="1472751"/>
            <a:ext cx="4124069" cy="4124069"/>
          </a:xfrm>
          <a:prstGeom prst="rect">
            <a:avLst/>
          </a:prstGeom>
        </p:spPr>
      </p:pic>
      <p:sp>
        <p:nvSpPr>
          <p:cNvPr id="8" name="ZoneTexte 7">
            <a:extLst>
              <a:ext uri="{FF2B5EF4-FFF2-40B4-BE49-F238E27FC236}">
                <a16:creationId xmlns:a16="http://schemas.microsoft.com/office/drawing/2014/main" id="{30F81262-FB00-CFA3-A701-22FCED18CAFC}"/>
              </a:ext>
            </a:extLst>
          </p:cNvPr>
          <p:cNvSpPr txBox="1"/>
          <p:nvPr/>
        </p:nvSpPr>
        <p:spPr>
          <a:xfrm>
            <a:off x="3393349" y="2115696"/>
            <a:ext cx="2751869" cy="738664"/>
          </a:xfrm>
          <a:prstGeom prst="rect">
            <a:avLst/>
          </a:prstGeom>
          <a:noFill/>
        </p:spPr>
        <p:txBody>
          <a:bodyPr wrap="square" rtlCol="0">
            <a:spAutoFit/>
          </a:bodyPr>
          <a:lstStyle/>
          <a:p>
            <a:pPr algn="ctr"/>
            <a:r>
              <a:rPr lang="fr-FR" sz="1400" b="1" dirty="0">
                <a:highlight>
                  <a:srgbClr val="F6DA0A"/>
                </a:highlight>
                <a:latin typeface="Avenir Next LT Pro" panose="020B0504020202020204" pitchFamily="34" charset="0"/>
              </a:rPr>
              <a:t>Proximité</a:t>
            </a:r>
            <a:br>
              <a:rPr lang="fr-FR" sz="1400" b="1" dirty="0">
                <a:highlight>
                  <a:srgbClr val="F6DA0A"/>
                </a:highlight>
                <a:latin typeface="Avenir Next LT Pro" panose="020B0504020202020204" pitchFamily="34" charset="0"/>
              </a:rPr>
            </a:br>
            <a:r>
              <a:rPr lang="fr-FR" sz="1400" b="1" i="1" dirty="0">
                <a:latin typeface="Avenir Next LT Pro" panose="020B0504020202020204" pitchFamily="34" charset="0"/>
              </a:rPr>
              <a:t>« L’esprit de famille »</a:t>
            </a:r>
          </a:p>
          <a:p>
            <a:pPr algn="ctr"/>
            <a:r>
              <a:rPr lang="fr-FR" sz="1400" i="1" dirty="0">
                <a:latin typeface="Avenir Next LT Pro" panose="020B0504020202020204" pitchFamily="34" charset="0"/>
              </a:rPr>
              <a:t> </a:t>
            </a:r>
            <a:endParaRPr lang="fr-FR" sz="1400" dirty="0">
              <a:latin typeface="Avenir Next LT Pro" panose="020B0504020202020204" pitchFamily="34" charset="0"/>
            </a:endParaRPr>
          </a:p>
        </p:txBody>
      </p:sp>
      <p:sp>
        <p:nvSpPr>
          <p:cNvPr id="16" name="ZoneTexte 15">
            <a:extLst>
              <a:ext uri="{FF2B5EF4-FFF2-40B4-BE49-F238E27FC236}">
                <a16:creationId xmlns:a16="http://schemas.microsoft.com/office/drawing/2014/main" id="{FC7BADE6-0441-F048-1685-5CB097A797C7}"/>
              </a:ext>
            </a:extLst>
          </p:cNvPr>
          <p:cNvSpPr txBox="1"/>
          <p:nvPr/>
        </p:nvSpPr>
        <p:spPr>
          <a:xfrm>
            <a:off x="184529" y="2115697"/>
            <a:ext cx="3665817" cy="523220"/>
          </a:xfrm>
          <a:prstGeom prst="rect">
            <a:avLst/>
          </a:prstGeom>
          <a:noFill/>
        </p:spPr>
        <p:txBody>
          <a:bodyPr wrap="square" rtlCol="0">
            <a:spAutoFit/>
          </a:bodyPr>
          <a:lstStyle/>
          <a:p>
            <a:pPr algn="ctr"/>
            <a:r>
              <a:rPr lang="fr-FR" sz="1400" b="1" dirty="0">
                <a:highlight>
                  <a:srgbClr val="F6DA0A"/>
                </a:highlight>
                <a:latin typeface="Avenir Next LT Pro" panose="020B0504020202020204" pitchFamily="34" charset="0"/>
              </a:rPr>
              <a:t>Fierté  d’appartenance.  </a:t>
            </a:r>
            <a:br>
              <a:rPr lang="fr-FR" sz="1400" b="1" dirty="0">
                <a:highlight>
                  <a:srgbClr val="F6DA0A"/>
                </a:highlight>
                <a:latin typeface="Avenir Next LT Pro" panose="020B0504020202020204" pitchFamily="34" charset="0"/>
              </a:rPr>
            </a:br>
            <a:r>
              <a:rPr lang="fr-FR" sz="1400" dirty="0">
                <a:latin typeface="Avenir Next LT Pro" panose="020B0504020202020204" pitchFamily="34" charset="0"/>
              </a:rPr>
              <a:t>« </a:t>
            </a:r>
            <a:r>
              <a:rPr lang="fr-FR" sz="1400" b="1" i="1" dirty="0">
                <a:latin typeface="Avenir Next LT Pro" panose="020B0504020202020204" pitchFamily="34" charset="0"/>
              </a:rPr>
              <a:t>Je suis fier d’être Michelin »</a:t>
            </a:r>
          </a:p>
        </p:txBody>
      </p:sp>
      <p:sp>
        <p:nvSpPr>
          <p:cNvPr id="3" name="ZoneTexte 2">
            <a:extLst>
              <a:ext uri="{FF2B5EF4-FFF2-40B4-BE49-F238E27FC236}">
                <a16:creationId xmlns:a16="http://schemas.microsoft.com/office/drawing/2014/main" id="{B62421CC-2E3F-72A6-4A61-8059E738B44B}"/>
              </a:ext>
            </a:extLst>
          </p:cNvPr>
          <p:cNvSpPr txBox="1"/>
          <p:nvPr/>
        </p:nvSpPr>
        <p:spPr>
          <a:xfrm>
            <a:off x="2831382" y="384937"/>
            <a:ext cx="6389891" cy="861774"/>
          </a:xfrm>
          <a:prstGeom prst="rect">
            <a:avLst/>
          </a:prstGeom>
          <a:noFill/>
        </p:spPr>
        <p:txBody>
          <a:bodyPr wrap="none" rtlCol="0">
            <a:spAutoFit/>
          </a:bodyPr>
          <a:lstStyle/>
          <a:p>
            <a:pPr algn="ctr"/>
            <a:r>
              <a:rPr lang="fr-FR" sz="3200" b="1" dirty="0">
                <a:solidFill>
                  <a:srgbClr val="000000"/>
                </a:solidFill>
                <a:latin typeface="Georgia" panose="02040502050405020303" pitchFamily="18" charset="0"/>
                <a:ea typeface="Tahoma" panose="020B0604030504040204" pitchFamily="34" charset="0"/>
                <a:cs typeface="Tahoma" panose="020B0604030504040204" pitchFamily="34" charset="0"/>
              </a:rPr>
              <a:t>Mapping promesse majeures </a:t>
            </a:r>
          </a:p>
          <a:p>
            <a:pPr algn="ctr"/>
            <a:endParaRPr lang="fr-FR" b="1" i="1" dirty="0">
              <a:latin typeface="Avenir Next LT Pro" panose="020B0504020202020204" pitchFamily="34" charset="0"/>
            </a:endParaRPr>
          </a:p>
        </p:txBody>
      </p:sp>
      <p:sp>
        <p:nvSpPr>
          <p:cNvPr id="4" name="Triangle isocèle 3">
            <a:extLst>
              <a:ext uri="{FF2B5EF4-FFF2-40B4-BE49-F238E27FC236}">
                <a16:creationId xmlns:a16="http://schemas.microsoft.com/office/drawing/2014/main" id="{09582C55-2DB8-2415-A890-591920A02958}"/>
              </a:ext>
            </a:extLst>
          </p:cNvPr>
          <p:cNvSpPr/>
          <p:nvPr/>
        </p:nvSpPr>
        <p:spPr>
          <a:xfrm rot="10800000">
            <a:off x="1509437" y="1707412"/>
            <a:ext cx="1016000" cy="272527"/>
          </a:xfrm>
          <a:prstGeom prst="triangl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719A8C82-9529-4A77-F219-27572A975A6C}"/>
              </a:ext>
            </a:extLst>
          </p:cNvPr>
          <p:cNvSpPr/>
          <p:nvPr/>
        </p:nvSpPr>
        <p:spPr>
          <a:xfrm rot="10800000">
            <a:off x="4261284" y="1707411"/>
            <a:ext cx="1016000" cy="272527"/>
          </a:xfrm>
          <a:prstGeom prst="triangl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1489D8F6-B719-2B89-E51A-75C30B57B582}"/>
              </a:ext>
            </a:extLst>
          </p:cNvPr>
          <p:cNvSpPr txBox="1"/>
          <p:nvPr/>
        </p:nvSpPr>
        <p:spPr>
          <a:xfrm>
            <a:off x="9508307" y="2115696"/>
            <a:ext cx="2721379" cy="1169551"/>
          </a:xfrm>
          <a:prstGeom prst="rect">
            <a:avLst/>
          </a:prstGeom>
          <a:noFill/>
        </p:spPr>
        <p:txBody>
          <a:bodyPr wrap="square" rtlCol="0">
            <a:spAutoFit/>
          </a:bodyPr>
          <a:lstStyle/>
          <a:p>
            <a:pPr algn="ctr"/>
            <a:r>
              <a:rPr lang="fr-FR" sz="1400" b="1" dirty="0">
                <a:highlight>
                  <a:srgbClr val="F6DA0A"/>
                </a:highlight>
                <a:latin typeface="Avenir Next LT Pro" panose="020B0504020202020204" pitchFamily="34" charset="0"/>
              </a:rPr>
              <a:t>Expertise</a:t>
            </a:r>
            <a:br>
              <a:rPr lang="fr-FR" sz="1400" b="1" dirty="0">
                <a:highlight>
                  <a:srgbClr val="F6DA0A"/>
                </a:highlight>
                <a:latin typeface="Avenir Next LT Pro" panose="020B0504020202020204" pitchFamily="34" charset="0"/>
              </a:rPr>
            </a:br>
            <a:r>
              <a:rPr lang="fr-FR" sz="1400" b="1" i="1" dirty="0">
                <a:latin typeface="Avenir Next LT Pro" panose="020B0504020202020204" pitchFamily="34" charset="0"/>
              </a:rPr>
              <a:t>« je suis accompagné </a:t>
            </a:r>
            <a:br>
              <a:rPr lang="fr-FR" sz="1400" b="1" i="1" dirty="0">
                <a:latin typeface="Avenir Next LT Pro" panose="020B0504020202020204" pitchFamily="34" charset="0"/>
              </a:rPr>
            </a:br>
            <a:r>
              <a:rPr lang="fr-FR" sz="1400" b="1" i="1" dirty="0">
                <a:latin typeface="Avenir Next LT Pro" panose="020B0504020202020204" pitchFamily="34" charset="0"/>
              </a:rPr>
              <a:t>dans l’évolution de mon métier»</a:t>
            </a:r>
            <a:br>
              <a:rPr lang="fr-FR" sz="1400" b="1" dirty="0">
                <a:highlight>
                  <a:srgbClr val="F6DA0A"/>
                </a:highlight>
                <a:latin typeface="Avenir Next LT Pro" panose="020B0504020202020204" pitchFamily="34" charset="0"/>
              </a:rPr>
            </a:br>
            <a:r>
              <a:rPr lang="fr-FR" sz="1400" dirty="0">
                <a:latin typeface="Avenir Next LT Pro" panose="020B0504020202020204" pitchFamily="34" charset="0"/>
                <a:sym typeface="Wingdings" panose="05000000000000000000" pitchFamily="2" charset="2"/>
              </a:rPr>
              <a:t> </a:t>
            </a:r>
            <a:endParaRPr lang="fr-FR" sz="1400" dirty="0">
              <a:latin typeface="Avenir Next LT Pro" panose="020B0504020202020204" pitchFamily="34" charset="0"/>
            </a:endParaRPr>
          </a:p>
        </p:txBody>
      </p:sp>
      <p:sp>
        <p:nvSpPr>
          <p:cNvPr id="5" name="ZoneTexte 4">
            <a:extLst>
              <a:ext uri="{FF2B5EF4-FFF2-40B4-BE49-F238E27FC236}">
                <a16:creationId xmlns:a16="http://schemas.microsoft.com/office/drawing/2014/main" id="{EB7CE13D-5D38-D785-4A9D-5640D97B8A66}"/>
              </a:ext>
            </a:extLst>
          </p:cNvPr>
          <p:cNvSpPr txBox="1"/>
          <p:nvPr/>
        </p:nvSpPr>
        <p:spPr>
          <a:xfrm>
            <a:off x="6615892" y="2115696"/>
            <a:ext cx="2892415" cy="954107"/>
          </a:xfrm>
          <a:prstGeom prst="rect">
            <a:avLst/>
          </a:prstGeom>
          <a:noFill/>
        </p:spPr>
        <p:txBody>
          <a:bodyPr wrap="square" rtlCol="0">
            <a:spAutoFit/>
          </a:bodyPr>
          <a:lstStyle/>
          <a:p>
            <a:pPr algn="ctr"/>
            <a:r>
              <a:rPr lang="fr-FR" sz="1400" b="1" dirty="0">
                <a:highlight>
                  <a:srgbClr val="F6DA0A"/>
                </a:highlight>
                <a:latin typeface="Avenir Next LT Pro" panose="020B0504020202020204" pitchFamily="34" charset="0"/>
              </a:rPr>
              <a:t>Profitabilité</a:t>
            </a:r>
          </a:p>
          <a:p>
            <a:pPr algn="ctr"/>
            <a:r>
              <a:rPr lang="fr-FR" sz="1400" b="1" i="1" dirty="0">
                <a:latin typeface="Avenir Next LT Pro" panose="020B0504020202020204" pitchFamily="34" charset="0"/>
              </a:rPr>
              <a:t>« J’optimise mes coûts </a:t>
            </a:r>
            <a:br>
              <a:rPr lang="fr-FR" sz="1400" b="1" i="1" dirty="0">
                <a:latin typeface="Avenir Next LT Pro" panose="020B0504020202020204" pitchFamily="34" charset="0"/>
              </a:rPr>
            </a:br>
            <a:r>
              <a:rPr lang="fr-FR" sz="1400" b="1" i="1" dirty="0">
                <a:latin typeface="Avenir Next LT Pro" panose="020B0504020202020204" pitchFamily="34" charset="0"/>
              </a:rPr>
              <a:t>et ma rentabilité »</a:t>
            </a:r>
            <a:br>
              <a:rPr lang="fr-FR" sz="1400" b="1" dirty="0">
                <a:highlight>
                  <a:srgbClr val="F6DA0A"/>
                </a:highlight>
                <a:latin typeface="Avenir Next LT Pro" panose="020B0504020202020204" pitchFamily="34" charset="0"/>
              </a:rPr>
            </a:br>
            <a:endParaRPr lang="fr-FR" sz="1400" b="1" i="1" dirty="0">
              <a:latin typeface="Avenir Next LT Pro" panose="020B0504020202020204" pitchFamily="34" charset="0"/>
            </a:endParaRPr>
          </a:p>
        </p:txBody>
      </p:sp>
      <p:sp>
        <p:nvSpPr>
          <p:cNvPr id="6" name="Triangle isocèle 5">
            <a:extLst>
              <a:ext uri="{FF2B5EF4-FFF2-40B4-BE49-F238E27FC236}">
                <a16:creationId xmlns:a16="http://schemas.microsoft.com/office/drawing/2014/main" id="{283D2DD0-0BA0-EFA4-2F16-3CD391A5E7B9}"/>
              </a:ext>
            </a:extLst>
          </p:cNvPr>
          <p:cNvSpPr/>
          <p:nvPr/>
        </p:nvSpPr>
        <p:spPr>
          <a:xfrm rot="10800000">
            <a:off x="7554099" y="1707411"/>
            <a:ext cx="1016000" cy="272527"/>
          </a:xfrm>
          <a:prstGeom prst="triangl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ACA1B525-D4F2-AC3D-F6CA-BCFF8A01D160}"/>
              </a:ext>
            </a:extLst>
          </p:cNvPr>
          <p:cNvSpPr/>
          <p:nvPr/>
        </p:nvSpPr>
        <p:spPr>
          <a:xfrm rot="10800000">
            <a:off x="10360996" y="1707411"/>
            <a:ext cx="1016000" cy="272527"/>
          </a:xfrm>
          <a:prstGeom prst="triangl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5321D48C-BA41-A5F3-E70B-8276CC12A348}"/>
              </a:ext>
            </a:extLst>
          </p:cNvPr>
          <p:cNvSpPr/>
          <p:nvPr/>
        </p:nvSpPr>
        <p:spPr>
          <a:xfrm rot="5400000">
            <a:off x="5099060" y="3714785"/>
            <a:ext cx="600505" cy="355749"/>
          </a:xfrm>
          <a:prstGeom prst="triangl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FFA8D352-42C5-7D3C-45D3-1529679CC0A2}"/>
              </a:ext>
            </a:extLst>
          </p:cNvPr>
          <p:cNvSpPr txBox="1"/>
          <p:nvPr/>
        </p:nvSpPr>
        <p:spPr>
          <a:xfrm>
            <a:off x="7675398" y="1211814"/>
            <a:ext cx="3665817" cy="369332"/>
          </a:xfrm>
          <a:prstGeom prst="rect">
            <a:avLst/>
          </a:prstGeom>
          <a:noFill/>
        </p:spPr>
        <p:txBody>
          <a:bodyPr wrap="square" rtlCol="0">
            <a:spAutoFit/>
          </a:bodyPr>
          <a:lstStyle/>
          <a:p>
            <a:pPr algn="ctr"/>
            <a:r>
              <a:rPr lang="fr-FR" spc="300" dirty="0">
                <a:latin typeface="Avenir Next LT Pro" panose="020B0504020202020204" pitchFamily="34" charset="0"/>
              </a:rPr>
              <a:t>Promesses rationnelles</a:t>
            </a:r>
            <a:endParaRPr lang="fr-FR" i="1" spc="300" dirty="0">
              <a:latin typeface="Avenir Next LT Pro" panose="020B0504020202020204" pitchFamily="34" charset="0"/>
            </a:endParaRPr>
          </a:p>
        </p:txBody>
      </p:sp>
      <p:sp>
        <p:nvSpPr>
          <p:cNvPr id="12" name="ZoneTexte 11">
            <a:extLst>
              <a:ext uri="{FF2B5EF4-FFF2-40B4-BE49-F238E27FC236}">
                <a16:creationId xmlns:a16="http://schemas.microsoft.com/office/drawing/2014/main" id="{B0816D39-3F3B-25AC-F62E-DDA6AB11B751}"/>
              </a:ext>
            </a:extLst>
          </p:cNvPr>
          <p:cNvSpPr txBox="1"/>
          <p:nvPr/>
        </p:nvSpPr>
        <p:spPr>
          <a:xfrm>
            <a:off x="1205346" y="1186905"/>
            <a:ext cx="4430272" cy="369332"/>
          </a:xfrm>
          <a:prstGeom prst="rect">
            <a:avLst/>
          </a:prstGeom>
          <a:noFill/>
        </p:spPr>
        <p:txBody>
          <a:bodyPr wrap="square" rtlCol="0">
            <a:spAutoFit/>
          </a:bodyPr>
          <a:lstStyle/>
          <a:p>
            <a:pPr algn="ctr"/>
            <a:r>
              <a:rPr lang="fr-FR" spc="300" dirty="0">
                <a:latin typeface="Avenir Next LT Pro" panose="020B0504020202020204" pitchFamily="34" charset="0"/>
              </a:rPr>
              <a:t>Promesses émotionnelles</a:t>
            </a:r>
            <a:endParaRPr lang="fr-FR" i="1" spc="300" dirty="0">
              <a:latin typeface="Avenir Next LT Pro" panose="020B0504020202020204" pitchFamily="34" charset="0"/>
            </a:endParaRPr>
          </a:p>
        </p:txBody>
      </p:sp>
      <p:pic>
        <p:nvPicPr>
          <p:cNvPr id="13" name="Image 12">
            <a:extLst>
              <a:ext uri="{FF2B5EF4-FFF2-40B4-BE49-F238E27FC236}">
                <a16:creationId xmlns:a16="http://schemas.microsoft.com/office/drawing/2014/main" id="{9178A299-DA1E-BCC7-0414-4092A27DB4E8}"/>
              </a:ext>
            </a:extLst>
          </p:cNvPr>
          <p:cNvPicPr>
            <a:picLocks noChangeAspect="1"/>
          </p:cNvPicPr>
          <p:nvPr/>
        </p:nvPicPr>
        <p:blipFill rotWithShape="1">
          <a:blip r:embed="rId4" cstate="screen">
            <a:alphaModFix/>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a:off x="6949647" y="1900252"/>
            <a:ext cx="462963" cy="449500"/>
          </a:xfrm>
          <a:prstGeom prst="rect">
            <a:avLst/>
          </a:prstGeom>
        </p:spPr>
      </p:pic>
      <p:pic>
        <p:nvPicPr>
          <p:cNvPr id="14" name="Image 13">
            <a:extLst>
              <a:ext uri="{FF2B5EF4-FFF2-40B4-BE49-F238E27FC236}">
                <a16:creationId xmlns:a16="http://schemas.microsoft.com/office/drawing/2014/main" id="{5629B482-5E05-F1EA-A6C4-F78A46732818}"/>
              </a:ext>
            </a:extLst>
          </p:cNvPr>
          <p:cNvPicPr>
            <a:picLocks noChangeAspect="1"/>
          </p:cNvPicPr>
          <p:nvPr/>
        </p:nvPicPr>
        <p:blipFill rotWithShape="1">
          <a:blip r:embed="rId5" cstate="screen">
            <a:alphaModFix/>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a:off x="9898851" y="1927807"/>
            <a:ext cx="462963" cy="449500"/>
          </a:xfrm>
          <a:prstGeom prst="rect">
            <a:avLst/>
          </a:prstGeom>
        </p:spPr>
      </p:pic>
      <p:pic>
        <p:nvPicPr>
          <p:cNvPr id="15" name="Image 14">
            <a:extLst>
              <a:ext uri="{FF2B5EF4-FFF2-40B4-BE49-F238E27FC236}">
                <a16:creationId xmlns:a16="http://schemas.microsoft.com/office/drawing/2014/main" id="{A17E9567-DE60-A3E9-C6A6-2CA4D8FF2102}"/>
              </a:ext>
            </a:extLst>
          </p:cNvPr>
          <p:cNvPicPr>
            <a:picLocks noChangeAspect="1"/>
          </p:cNvPicPr>
          <p:nvPr/>
        </p:nvPicPr>
        <p:blipFill rotWithShape="1">
          <a:blip r:embed="rId6" cstate="screen">
            <a:alphaModFix/>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a:off x="3725446" y="1917340"/>
            <a:ext cx="465234" cy="487594"/>
          </a:xfrm>
          <a:prstGeom prst="rect">
            <a:avLst/>
          </a:prstGeom>
        </p:spPr>
      </p:pic>
      <p:pic>
        <p:nvPicPr>
          <p:cNvPr id="17" name="Image 16">
            <a:extLst>
              <a:ext uri="{FF2B5EF4-FFF2-40B4-BE49-F238E27FC236}">
                <a16:creationId xmlns:a16="http://schemas.microsoft.com/office/drawing/2014/main" id="{40536B06-0464-764F-8E78-9EC0FF3884C5}"/>
              </a:ext>
            </a:extLst>
          </p:cNvPr>
          <p:cNvPicPr>
            <a:picLocks noChangeAspect="1"/>
          </p:cNvPicPr>
          <p:nvPr/>
        </p:nvPicPr>
        <p:blipFill rotWithShape="1">
          <a:blip r:embed="rId7" cstate="screen">
            <a:alphaModFix/>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a:off x="455681" y="1874253"/>
            <a:ext cx="465234" cy="487594"/>
          </a:xfrm>
          <a:prstGeom prst="rect">
            <a:avLst/>
          </a:prstGeom>
        </p:spPr>
      </p:pic>
      <p:pic>
        <p:nvPicPr>
          <p:cNvPr id="19" name="Image 18">
            <a:extLst>
              <a:ext uri="{FF2B5EF4-FFF2-40B4-BE49-F238E27FC236}">
                <a16:creationId xmlns:a16="http://schemas.microsoft.com/office/drawing/2014/main" id="{A9772F56-AB8D-C0D5-BDC8-FD22786D047D}"/>
              </a:ext>
            </a:extLst>
          </p:cNvPr>
          <p:cNvPicPr>
            <a:picLocks noChangeAspect="1"/>
          </p:cNvPicPr>
          <p:nvPr/>
        </p:nvPicPr>
        <p:blipFill rotWithShape="1">
          <a:blip r:embed="rId8" cstate="screen">
            <a:alphaModFix/>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a:off x="4315851" y="3530405"/>
            <a:ext cx="673116" cy="653542"/>
          </a:xfrm>
          <a:prstGeom prst="rect">
            <a:avLst/>
          </a:prstGeom>
        </p:spPr>
      </p:pic>
      <p:sp>
        <p:nvSpPr>
          <p:cNvPr id="20" name="ZoneTexte 19">
            <a:extLst>
              <a:ext uri="{FF2B5EF4-FFF2-40B4-BE49-F238E27FC236}">
                <a16:creationId xmlns:a16="http://schemas.microsoft.com/office/drawing/2014/main" id="{7427E8A8-4D30-4E40-8CDC-824D1F5167E1}"/>
              </a:ext>
            </a:extLst>
          </p:cNvPr>
          <p:cNvSpPr txBox="1"/>
          <p:nvPr/>
        </p:nvSpPr>
        <p:spPr>
          <a:xfrm>
            <a:off x="5898866" y="3683424"/>
            <a:ext cx="2093667" cy="523220"/>
          </a:xfrm>
          <a:prstGeom prst="rect">
            <a:avLst/>
          </a:prstGeom>
          <a:noFill/>
        </p:spPr>
        <p:txBody>
          <a:bodyPr wrap="square" rtlCol="0">
            <a:spAutoFit/>
          </a:bodyPr>
          <a:lstStyle/>
          <a:p>
            <a:r>
              <a:rPr lang="fr-FR" sz="1400" b="1" dirty="0">
                <a:highlight>
                  <a:srgbClr val="F6DA0A"/>
                </a:highlight>
                <a:latin typeface="Avenir Next LT Pro" panose="020B0504020202020204" pitchFamily="34" charset="0"/>
              </a:rPr>
              <a:t>Liberté</a:t>
            </a:r>
            <a:br>
              <a:rPr lang="fr-FR" sz="1400" b="1" dirty="0">
                <a:highlight>
                  <a:srgbClr val="F6DA0A"/>
                </a:highlight>
                <a:latin typeface="Avenir Next LT Pro" panose="020B0504020202020204" pitchFamily="34" charset="0"/>
              </a:rPr>
            </a:br>
            <a:r>
              <a:rPr lang="fr-FR" sz="1400" b="1" i="1" dirty="0">
                <a:latin typeface="Avenir Next LT Pro" panose="020B0504020202020204" pitchFamily="34" charset="0"/>
              </a:rPr>
              <a:t>« C’est moi le boss»</a:t>
            </a:r>
          </a:p>
        </p:txBody>
      </p:sp>
      <p:sp>
        <p:nvSpPr>
          <p:cNvPr id="21" name="ZoneTexte 20">
            <a:extLst>
              <a:ext uri="{FF2B5EF4-FFF2-40B4-BE49-F238E27FC236}">
                <a16:creationId xmlns:a16="http://schemas.microsoft.com/office/drawing/2014/main" id="{1B4B9EE9-D5F0-3110-0E36-51A2397E4246}"/>
              </a:ext>
            </a:extLst>
          </p:cNvPr>
          <p:cNvSpPr txBox="1"/>
          <p:nvPr/>
        </p:nvSpPr>
        <p:spPr>
          <a:xfrm>
            <a:off x="4190680" y="3072751"/>
            <a:ext cx="3665817" cy="369332"/>
          </a:xfrm>
          <a:prstGeom prst="rect">
            <a:avLst/>
          </a:prstGeom>
          <a:noFill/>
        </p:spPr>
        <p:txBody>
          <a:bodyPr wrap="square" rtlCol="0">
            <a:spAutoFit/>
          </a:bodyPr>
          <a:lstStyle/>
          <a:p>
            <a:pPr algn="ctr"/>
            <a:r>
              <a:rPr lang="fr-FR" spc="300" dirty="0">
                <a:latin typeface="Avenir Next LT Pro" panose="020B0504020202020204" pitchFamily="34" charset="0"/>
              </a:rPr>
              <a:t>Promesse disruptive</a:t>
            </a:r>
            <a:endParaRPr lang="fr-FR" i="1" spc="300" dirty="0">
              <a:latin typeface="Avenir Next LT Pro" panose="020B0504020202020204" pitchFamily="34" charset="0"/>
            </a:endParaRPr>
          </a:p>
        </p:txBody>
      </p:sp>
      <p:sp>
        <p:nvSpPr>
          <p:cNvPr id="22" name="ZoneTexte 21">
            <a:extLst>
              <a:ext uri="{FF2B5EF4-FFF2-40B4-BE49-F238E27FC236}">
                <a16:creationId xmlns:a16="http://schemas.microsoft.com/office/drawing/2014/main" id="{B9B37038-6040-A358-DD42-AA8994C041C8}"/>
              </a:ext>
            </a:extLst>
          </p:cNvPr>
          <p:cNvSpPr txBox="1"/>
          <p:nvPr/>
        </p:nvSpPr>
        <p:spPr>
          <a:xfrm>
            <a:off x="4009581" y="5334168"/>
            <a:ext cx="3665817" cy="369332"/>
          </a:xfrm>
          <a:prstGeom prst="rect">
            <a:avLst/>
          </a:prstGeom>
          <a:noFill/>
        </p:spPr>
        <p:txBody>
          <a:bodyPr wrap="square" rtlCol="0">
            <a:spAutoFit/>
          </a:bodyPr>
          <a:lstStyle/>
          <a:p>
            <a:pPr algn="ctr"/>
            <a:r>
              <a:rPr lang="fr-FR" spc="300" dirty="0">
                <a:latin typeface="Avenir Next LT Pro" panose="020B0504020202020204" pitchFamily="34" charset="0"/>
              </a:rPr>
              <a:t>Preuve transverse </a:t>
            </a:r>
            <a:endParaRPr lang="fr-FR" i="1" spc="300" dirty="0">
              <a:latin typeface="Avenir Next LT Pro" panose="020B0504020202020204" pitchFamily="34" charset="0"/>
            </a:endParaRPr>
          </a:p>
        </p:txBody>
      </p:sp>
      <p:sp>
        <p:nvSpPr>
          <p:cNvPr id="24" name="ZoneTexte 23">
            <a:extLst>
              <a:ext uri="{FF2B5EF4-FFF2-40B4-BE49-F238E27FC236}">
                <a16:creationId xmlns:a16="http://schemas.microsoft.com/office/drawing/2014/main" id="{644865D2-769D-BCED-62F1-87CD146AA94C}"/>
              </a:ext>
            </a:extLst>
          </p:cNvPr>
          <p:cNvSpPr txBox="1"/>
          <p:nvPr/>
        </p:nvSpPr>
        <p:spPr>
          <a:xfrm>
            <a:off x="2679628" y="5812264"/>
            <a:ext cx="5911980" cy="523220"/>
          </a:xfrm>
          <a:prstGeom prst="rect">
            <a:avLst/>
          </a:prstGeom>
          <a:noFill/>
        </p:spPr>
        <p:txBody>
          <a:bodyPr wrap="square" rtlCol="0">
            <a:spAutoFit/>
          </a:bodyPr>
          <a:lstStyle/>
          <a:p>
            <a:pPr algn="ctr"/>
            <a:r>
              <a:rPr lang="fr-FR" sz="1400" b="1" dirty="0">
                <a:highlight>
                  <a:srgbClr val="F6DA0A"/>
                </a:highlight>
                <a:latin typeface="Avenir Next LT Pro" panose="020B0504020202020204" pitchFamily="34" charset="0"/>
              </a:rPr>
              <a:t>Fidélité</a:t>
            </a:r>
            <a:br>
              <a:rPr lang="fr-FR" sz="1400" b="1" dirty="0">
                <a:highlight>
                  <a:srgbClr val="F6DA0A"/>
                </a:highlight>
                <a:latin typeface="Avenir Next LT Pro" panose="020B0504020202020204" pitchFamily="34" charset="0"/>
              </a:rPr>
            </a:br>
            <a:r>
              <a:rPr lang="fr-FR" sz="1400" b="1" i="1" dirty="0">
                <a:latin typeface="Avenir Next LT Pro" panose="020B0504020202020204" pitchFamily="34" charset="0"/>
              </a:rPr>
              <a:t>Nos franchisés sont hyper fidèles au réseau Euromaster</a:t>
            </a:r>
          </a:p>
        </p:txBody>
      </p:sp>
      <p:cxnSp>
        <p:nvCxnSpPr>
          <p:cNvPr id="26" name="Connecteur droit 25">
            <a:extLst>
              <a:ext uri="{FF2B5EF4-FFF2-40B4-BE49-F238E27FC236}">
                <a16:creationId xmlns:a16="http://schemas.microsoft.com/office/drawing/2014/main" id="{6DB47022-FE1D-1E99-52E7-3629138CAA85}"/>
              </a:ext>
            </a:extLst>
          </p:cNvPr>
          <p:cNvCxnSpPr/>
          <p:nvPr/>
        </p:nvCxnSpPr>
        <p:spPr>
          <a:xfrm>
            <a:off x="1753985" y="1581146"/>
            <a:ext cx="3092335"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B6E0888B-C046-D74F-BE94-38FC404618AC}"/>
              </a:ext>
            </a:extLst>
          </p:cNvPr>
          <p:cNvCxnSpPr/>
          <p:nvPr/>
        </p:nvCxnSpPr>
        <p:spPr>
          <a:xfrm>
            <a:off x="7950970" y="1597771"/>
            <a:ext cx="3092335"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308CBDA1-5D94-965B-0089-EFAE2CD82BFD}"/>
              </a:ext>
            </a:extLst>
          </p:cNvPr>
          <p:cNvCxnSpPr>
            <a:cxnSpLocks/>
          </p:cNvCxnSpPr>
          <p:nvPr/>
        </p:nvCxnSpPr>
        <p:spPr>
          <a:xfrm>
            <a:off x="4461764" y="3442083"/>
            <a:ext cx="3092335"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090AC5EF-70AA-7AAB-F47C-66B3F083FF62}"/>
              </a:ext>
            </a:extLst>
          </p:cNvPr>
          <p:cNvCxnSpPr/>
          <p:nvPr/>
        </p:nvCxnSpPr>
        <p:spPr>
          <a:xfrm>
            <a:off x="4275775" y="5674739"/>
            <a:ext cx="3092335" cy="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30" name="Triangle isocèle 29">
            <a:extLst>
              <a:ext uri="{FF2B5EF4-FFF2-40B4-BE49-F238E27FC236}">
                <a16:creationId xmlns:a16="http://schemas.microsoft.com/office/drawing/2014/main" id="{AC5DC76E-2143-C0BB-B6F4-2AF09AD8A67C}"/>
              </a:ext>
            </a:extLst>
          </p:cNvPr>
          <p:cNvSpPr/>
          <p:nvPr/>
        </p:nvSpPr>
        <p:spPr>
          <a:xfrm rot="10800000">
            <a:off x="3063134" y="4761585"/>
            <a:ext cx="5671464" cy="355749"/>
          </a:xfrm>
          <a:prstGeom prst="triangl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05446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Espace réservé du contenu 2">
            <a:extLst>
              <a:ext uri="{FF2B5EF4-FFF2-40B4-BE49-F238E27FC236}">
                <a16:creationId xmlns:a16="http://schemas.microsoft.com/office/drawing/2014/main" id="{2FFAAC18-671E-8669-FC34-601E68E3F8D7}"/>
              </a:ext>
            </a:extLst>
          </p:cNvPr>
          <p:cNvSpPr txBox="1">
            <a:spLocks/>
          </p:cNvSpPr>
          <p:nvPr/>
        </p:nvSpPr>
        <p:spPr bwMode="auto">
          <a:xfrm>
            <a:off x="7988530" y="1482225"/>
            <a:ext cx="3715789"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fr-FR" sz="1400" dirty="0">
              <a:solidFill>
                <a:schemeClr val="bg1"/>
              </a:solidFill>
            </a:endParaRPr>
          </a:p>
          <a:p>
            <a:pPr algn="l"/>
            <a:r>
              <a:rPr lang="fr-FR" sz="2800" b="1" dirty="0">
                <a:solidFill>
                  <a:schemeClr val="bg1"/>
                </a:solidFill>
                <a:latin typeface="Avenir Next LT Pro" panose="020B0504020202020204" pitchFamily="34" charset="0"/>
              </a:rPr>
              <a:t>Reflet de la franchise</a:t>
            </a:r>
            <a:br>
              <a:rPr lang="fr-FR" sz="1400" b="1" dirty="0">
                <a:latin typeface="Avenir Next LT Pro" panose="020B0504020202020204" pitchFamily="34" charset="0"/>
              </a:rPr>
            </a:br>
            <a:r>
              <a:rPr lang="fr-FR" sz="1400" dirty="0">
                <a:solidFill>
                  <a:schemeClr val="bg1"/>
                </a:solidFill>
              </a:rPr>
              <a:t>La signature est utilisée comme accroche </a:t>
            </a:r>
            <a:br>
              <a:rPr lang="fr-FR" sz="1400" dirty="0">
                <a:solidFill>
                  <a:schemeClr val="bg1"/>
                </a:solidFill>
              </a:rPr>
            </a:br>
            <a:r>
              <a:rPr lang="fr-FR" sz="1400" dirty="0">
                <a:solidFill>
                  <a:schemeClr val="bg1"/>
                </a:solidFill>
              </a:rPr>
              <a:t>"Pilotez votre avenir, adhérez à l’esprit Euromaster" Elle résonne avec la promesse de "Liberté" et l'invitation à la gestion autonome. </a:t>
            </a:r>
            <a:br>
              <a:rPr lang="fr-FR" sz="1400" dirty="0">
                <a:solidFill>
                  <a:schemeClr val="bg1"/>
                </a:solidFill>
              </a:rPr>
            </a:br>
            <a:r>
              <a:rPr lang="fr-FR" sz="1400" dirty="0">
                <a:solidFill>
                  <a:schemeClr val="bg1"/>
                </a:solidFill>
              </a:rPr>
              <a:t>Les visuels évoquent le soutien solide offert par Euromaster, une promesse soutenue par l'image de professionnels utilisant des outils modernes, ce qui souligne l'innovation et l'expertise.</a:t>
            </a:r>
          </a:p>
          <a:p>
            <a:pPr algn="l"/>
            <a:r>
              <a:rPr lang="fr-FR" sz="1400" dirty="0">
                <a:solidFill>
                  <a:schemeClr val="bg1"/>
                </a:solidFill>
              </a:rPr>
              <a:t>Ils reflètent un territoire de communication identifiable et déclinable.</a:t>
            </a:r>
          </a:p>
        </p:txBody>
      </p:sp>
      <p:pic>
        <p:nvPicPr>
          <p:cNvPr id="5" name="Image 4" descr="Une image contenant texte, Visage humain, homme, lunettes&#10;&#10;Description générée automatiquement">
            <a:extLst>
              <a:ext uri="{FF2B5EF4-FFF2-40B4-BE49-F238E27FC236}">
                <a16:creationId xmlns:a16="http://schemas.microsoft.com/office/drawing/2014/main" id="{742225F6-D991-4587-C548-1CE999F62A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127" y="856211"/>
            <a:ext cx="3526455" cy="4987636"/>
          </a:xfrm>
          <a:prstGeom prst="rect">
            <a:avLst/>
          </a:prstGeom>
        </p:spPr>
      </p:pic>
      <p:pic>
        <p:nvPicPr>
          <p:cNvPr id="6" name="Image 5" descr="Une image contenant texte, Visage humain, personne, lunettes&#10;&#10;Description générée automatiquement">
            <a:extLst>
              <a:ext uri="{FF2B5EF4-FFF2-40B4-BE49-F238E27FC236}">
                <a16:creationId xmlns:a16="http://schemas.microsoft.com/office/drawing/2014/main" id="{C80B3A3D-67E3-9ADF-F4C8-FF9B1C484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299" y="856211"/>
            <a:ext cx="3527992" cy="4987636"/>
          </a:xfrm>
          <a:prstGeom prst="rect">
            <a:avLst/>
          </a:prstGeom>
        </p:spPr>
      </p:pic>
    </p:spTree>
    <p:extLst>
      <p:ext uri="{BB962C8B-B14F-4D97-AF65-F5344CB8AC3E}">
        <p14:creationId xmlns:p14="http://schemas.microsoft.com/office/powerpoint/2010/main" val="2413317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873321" y="2964984"/>
            <a:ext cx="3978590" cy="523220"/>
          </a:xfrm>
          <a:prstGeom prst="rect">
            <a:avLst/>
          </a:prstGeom>
          <a:noFill/>
        </p:spPr>
        <p:txBody>
          <a:bodyPr wrap="none">
            <a:spAutoFit/>
          </a:bodyPr>
          <a:lstStyle/>
          <a:p>
            <a:pPr>
              <a:defRPr/>
            </a:pPr>
            <a:r>
              <a:rPr lang="fr-FR" sz="2800" b="1" dirty="0" err="1">
                <a:latin typeface="Avenir Next LT Pro" panose="020B0504020202020204" pitchFamily="34" charset="0"/>
              </a:rPr>
              <a:t>Recap</a:t>
            </a:r>
            <a:r>
              <a:rPr lang="fr-FR" sz="2800" b="1" dirty="0">
                <a:latin typeface="Avenir Next LT Pro" panose="020B0504020202020204" pitchFamily="34" charset="0"/>
              </a:rPr>
              <a:t> – Drafts créatifs</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8028073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F3B7AF-3312-8083-01EB-3762071651C6}"/>
              </a:ext>
            </a:extLst>
          </p:cNvPr>
          <p:cNvSpPr/>
          <p:nvPr/>
        </p:nvSpPr>
        <p:spPr>
          <a:xfrm>
            <a:off x="0" y="0"/>
            <a:ext cx="12192000" cy="6858000"/>
          </a:xfrm>
          <a:prstGeom prst="rect">
            <a:avLst/>
          </a:prstGeom>
          <a:solidFill>
            <a:srgbClr val="00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roue, Véhicule terrestre, véhicule&#10;&#10;Description générée automatiquement">
            <a:extLst>
              <a:ext uri="{FF2B5EF4-FFF2-40B4-BE49-F238E27FC236}">
                <a16:creationId xmlns:a16="http://schemas.microsoft.com/office/drawing/2014/main" id="{7BE823CD-DBF1-19C0-26C2-3CAAFC2779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2551" y="224444"/>
            <a:ext cx="1999310" cy="2826327"/>
          </a:xfrm>
          <a:prstGeom prst="rect">
            <a:avLst/>
          </a:prstGeom>
        </p:spPr>
      </p:pic>
      <p:pic>
        <p:nvPicPr>
          <p:cNvPr id="7" name="Image 6" descr="Une image contenant texte, véhicule, voiture, roue&#10;&#10;Description générée automatiquement">
            <a:extLst>
              <a:ext uri="{FF2B5EF4-FFF2-40B4-BE49-F238E27FC236}">
                <a16:creationId xmlns:a16="http://schemas.microsoft.com/office/drawing/2014/main" id="{38A26ED4-5B85-9FF0-3B1B-30729030C4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072" y="224444"/>
            <a:ext cx="1998564" cy="2826327"/>
          </a:xfrm>
          <a:prstGeom prst="rect">
            <a:avLst/>
          </a:prstGeom>
        </p:spPr>
      </p:pic>
      <p:pic>
        <p:nvPicPr>
          <p:cNvPr id="9" name="Image 8" descr="Une image contenant texte, Visage humain, homme, habits&#10;&#10;Description générée automatiquement">
            <a:extLst>
              <a:ext uri="{FF2B5EF4-FFF2-40B4-BE49-F238E27FC236}">
                <a16:creationId xmlns:a16="http://schemas.microsoft.com/office/drawing/2014/main" id="{99888D37-1F42-C3B8-8681-F00430A0FA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822" y="224444"/>
            <a:ext cx="1998520" cy="2826327"/>
          </a:xfrm>
          <a:prstGeom prst="rect">
            <a:avLst/>
          </a:prstGeom>
        </p:spPr>
      </p:pic>
      <p:pic>
        <p:nvPicPr>
          <p:cNvPr id="11" name="Image 10" descr="Une image contenant texte, Visage humain, habits, homme&#10;&#10;Description générée automatiquement">
            <a:extLst>
              <a:ext uri="{FF2B5EF4-FFF2-40B4-BE49-F238E27FC236}">
                <a16:creationId xmlns:a16="http://schemas.microsoft.com/office/drawing/2014/main" id="{149788C7-030E-EE96-A630-C0311F1E2A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2057" y="3591096"/>
            <a:ext cx="1998540" cy="2826327"/>
          </a:xfrm>
          <a:prstGeom prst="rect">
            <a:avLst/>
          </a:prstGeom>
        </p:spPr>
      </p:pic>
      <p:pic>
        <p:nvPicPr>
          <p:cNvPr id="15" name="Image 14" descr="Une image contenant texte, Visage humain, personne, lunettes&#10;&#10;Description générée automatiquement">
            <a:extLst>
              <a:ext uri="{FF2B5EF4-FFF2-40B4-BE49-F238E27FC236}">
                <a16:creationId xmlns:a16="http://schemas.microsoft.com/office/drawing/2014/main" id="{9D65C690-6EF0-3B31-B7B2-D2CC8C0718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12009" y="3591098"/>
            <a:ext cx="1999195" cy="2826327"/>
          </a:xfrm>
          <a:prstGeom prst="rect">
            <a:avLst/>
          </a:prstGeom>
        </p:spPr>
      </p:pic>
      <p:pic>
        <p:nvPicPr>
          <p:cNvPr id="17" name="Image 16" descr="Une image contenant texte, Visage humain, homme, lunettes&#10;&#10;Description générée automatiquement">
            <a:extLst>
              <a:ext uri="{FF2B5EF4-FFF2-40B4-BE49-F238E27FC236}">
                <a16:creationId xmlns:a16="http://schemas.microsoft.com/office/drawing/2014/main" id="{1013BC2C-A566-6B2D-146F-9B9DCE4C7F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06136" y="3591098"/>
            <a:ext cx="1998324" cy="2826327"/>
          </a:xfrm>
          <a:prstGeom prst="rect">
            <a:avLst/>
          </a:prstGeom>
        </p:spPr>
      </p:pic>
      <p:sp>
        <p:nvSpPr>
          <p:cNvPr id="18" name="ZoneTexte 17">
            <a:extLst>
              <a:ext uri="{FF2B5EF4-FFF2-40B4-BE49-F238E27FC236}">
                <a16:creationId xmlns:a16="http://schemas.microsoft.com/office/drawing/2014/main" id="{8C782DD6-8EE1-1910-ED3C-9EB409D0D174}"/>
              </a:ext>
            </a:extLst>
          </p:cNvPr>
          <p:cNvSpPr txBox="1"/>
          <p:nvPr/>
        </p:nvSpPr>
        <p:spPr>
          <a:xfrm rot="16200000">
            <a:off x="592827" y="993817"/>
            <a:ext cx="2007857" cy="276999"/>
          </a:xfrm>
          <a:prstGeom prst="rect">
            <a:avLst/>
          </a:prstGeom>
          <a:noFill/>
        </p:spPr>
        <p:txBody>
          <a:bodyPr wrap="none" rtlCol="0">
            <a:spAutoFit/>
          </a:bodyPr>
          <a:lstStyle/>
          <a:p>
            <a:r>
              <a:rPr lang="fr-FR" sz="1200" dirty="0">
                <a:solidFill>
                  <a:schemeClr val="bg1"/>
                </a:solidFill>
                <a:latin typeface="Avenir Next LT Pro" panose="020B0504020202020204" pitchFamily="34" charset="0"/>
              </a:rPr>
              <a:t>Axe 1 – L’effet Euromaster </a:t>
            </a:r>
          </a:p>
        </p:txBody>
      </p:sp>
      <p:cxnSp>
        <p:nvCxnSpPr>
          <p:cNvPr id="20" name="Connecteur droit 19">
            <a:extLst>
              <a:ext uri="{FF2B5EF4-FFF2-40B4-BE49-F238E27FC236}">
                <a16:creationId xmlns:a16="http://schemas.microsoft.com/office/drawing/2014/main" id="{706245D2-2DDE-0588-6966-A620768974D4}"/>
              </a:ext>
            </a:extLst>
          </p:cNvPr>
          <p:cNvCxnSpPr>
            <a:cxnSpLocks/>
          </p:cNvCxnSpPr>
          <p:nvPr/>
        </p:nvCxnSpPr>
        <p:spPr>
          <a:xfrm>
            <a:off x="1731115" y="224444"/>
            <a:ext cx="0" cy="28263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DF63A2C6-3962-FF40-7596-177765027967}"/>
              </a:ext>
            </a:extLst>
          </p:cNvPr>
          <p:cNvSpPr txBox="1"/>
          <p:nvPr/>
        </p:nvSpPr>
        <p:spPr>
          <a:xfrm rot="16200000">
            <a:off x="6759250" y="993817"/>
            <a:ext cx="1551130" cy="276999"/>
          </a:xfrm>
          <a:prstGeom prst="rect">
            <a:avLst/>
          </a:prstGeom>
          <a:noFill/>
        </p:spPr>
        <p:txBody>
          <a:bodyPr wrap="none" rtlCol="0">
            <a:spAutoFit/>
          </a:bodyPr>
          <a:lstStyle/>
          <a:p>
            <a:r>
              <a:rPr lang="fr-FR" sz="1200" dirty="0">
                <a:solidFill>
                  <a:schemeClr val="bg1"/>
                </a:solidFill>
                <a:latin typeface="Avenir Next LT Pro" panose="020B0504020202020204" pitchFamily="34" charset="0"/>
              </a:rPr>
              <a:t>Axe 2 – 100% fidèle</a:t>
            </a:r>
          </a:p>
        </p:txBody>
      </p:sp>
      <p:cxnSp>
        <p:nvCxnSpPr>
          <p:cNvPr id="23" name="Connecteur droit 22">
            <a:extLst>
              <a:ext uri="{FF2B5EF4-FFF2-40B4-BE49-F238E27FC236}">
                <a16:creationId xmlns:a16="http://schemas.microsoft.com/office/drawing/2014/main" id="{52A66B84-0EFE-F3CF-995F-74D80B30D5F8}"/>
              </a:ext>
            </a:extLst>
          </p:cNvPr>
          <p:cNvCxnSpPr>
            <a:cxnSpLocks/>
          </p:cNvCxnSpPr>
          <p:nvPr/>
        </p:nvCxnSpPr>
        <p:spPr>
          <a:xfrm>
            <a:off x="7669173" y="224444"/>
            <a:ext cx="0" cy="28263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ZoneTexte 23">
            <a:extLst>
              <a:ext uri="{FF2B5EF4-FFF2-40B4-BE49-F238E27FC236}">
                <a16:creationId xmlns:a16="http://schemas.microsoft.com/office/drawing/2014/main" id="{09FC969E-602E-50FD-D0D9-A5D271C75EF3}"/>
              </a:ext>
            </a:extLst>
          </p:cNvPr>
          <p:cNvSpPr txBox="1"/>
          <p:nvPr/>
        </p:nvSpPr>
        <p:spPr>
          <a:xfrm rot="16200000">
            <a:off x="-425119" y="4144339"/>
            <a:ext cx="1561902" cy="276999"/>
          </a:xfrm>
          <a:prstGeom prst="rect">
            <a:avLst/>
          </a:prstGeom>
          <a:noFill/>
        </p:spPr>
        <p:txBody>
          <a:bodyPr wrap="none" rtlCol="0">
            <a:spAutoFit/>
          </a:bodyPr>
          <a:lstStyle/>
          <a:p>
            <a:r>
              <a:rPr lang="fr-FR" sz="1200" dirty="0">
                <a:solidFill>
                  <a:schemeClr val="bg1"/>
                </a:solidFill>
                <a:latin typeface="Avenir Next LT Pro" panose="020B0504020202020204" pitchFamily="34" charset="0"/>
              </a:rPr>
              <a:t>Axe 3 – L’affirmation</a:t>
            </a:r>
          </a:p>
        </p:txBody>
      </p:sp>
      <p:cxnSp>
        <p:nvCxnSpPr>
          <p:cNvPr id="25" name="Connecteur droit 24">
            <a:extLst>
              <a:ext uri="{FF2B5EF4-FFF2-40B4-BE49-F238E27FC236}">
                <a16:creationId xmlns:a16="http://schemas.microsoft.com/office/drawing/2014/main" id="{CA69BE70-965B-695C-8B3C-6ECAF3B8CBCB}"/>
              </a:ext>
            </a:extLst>
          </p:cNvPr>
          <p:cNvCxnSpPr>
            <a:cxnSpLocks/>
          </p:cNvCxnSpPr>
          <p:nvPr/>
        </p:nvCxnSpPr>
        <p:spPr>
          <a:xfrm>
            <a:off x="490187" y="3591096"/>
            <a:ext cx="0" cy="28263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395A286C-B4E0-7E8A-222B-286FFC321A03}"/>
              </a:ext>
            </a:extLst>
          </p:cNvPr>
          <p:cNvSpPr txBox="1"/>
          <p:nvPr/>
        </p:nvSpPr>
        <p:spPr>
          <a:xfrm rot="16200000">
            <a:off x="3045521" y="4035480"/>
            <a:ext cx="1165768" cy="276999"/>
          </a:xfrm>
          <a:prstGeom prst="rect">
            <a:avLst/>
          </a:prstGeom>
          <a:noFill/>
        </p:spPr>
        <p:txBody>
          <a:bodyPr wrap="none" rtlCol="0">
            <a:spAutoFit/>
          </a:bodyPr>
          <a:lstStyle/>
          <a:p>
            <a:r>
              <a:rPr lang="fr-FR" sz="1200" dirty="0">
                <a:solidFill>
                  <a:schemeClr val="bg1"/>
                </a:solidFill>
                <a:latin typeface="Avenir Next LT Pro" panose="020B0504020202020204" pitchFamily="34" charset="0"/>
              </a:rPr>
              <a:t>Axe 4 – Patron</a:t>
            </a:r>
          </a:p>
        </p:txBody>
      </p:sp>
      <p:cxnSp>
        <p:nvCxnSpPr>
          <p:cNvPr id="27" name="Connecteur droit 26">
            <a:extLst>
              <a:ext uri="{FF2B5EF4-FFF2-40B4-BE49-F238E27FC236}">
                <a16:creationId xmlns:a16="http://schemas.microsoft.com/office/drawing/2014/main" id="{1C45BBC9-C130-C3F9-C580-011278374E7F}"/>
              </a:ext>
            </a:extLst>
          </p:cNvPr>
          <p:cNvCxnSpPr>
            <a:cxnSpLocks/>
          </p:cNvCxnSpPr>
          <p:nvPr/>
        </p:nvCxnSpPr>
        <p:spPr>
          <a:xfrm>
            <a:off x="3762758" y="3591096"/>
            <a:ext cx="0" cy="28263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639232B8-D5F5-4D1D-8D19-270057E044FA}"/>
              </a:ext>
            </a:extLst>
          </p:cNvPr>
          <p:cNvSpPr txBox="1"/>
          <p:nvPr/>
        </p:nvSpPr>
        <p:spPr>
          <a:xfrm rot="16200000">
            <a:off x="5886604" y="4449678"/>
            <a:ext cx="2172582" cy="276999"/>
          </a:xfrm>
          <a:prstGeom prst="rect">
            <a:avLst/>
          </a:prstGeom>
          <a:noFill/>
        </p:spPr>
        <p:txBody>
          <a:bodyPr wrap="none" rtlCol="0">
            <a:spAutoFit/>
          </a:bodyPr>
          <a:lstStyle/>
          <a:p>
            <a:r>
              <a:rPr lang="fr-FR" sz="1200" dirty="0">
                <a:solidFill>
                  <a:schemeClr val="bg1"/>
                </a:solidFill>
                <a:latin typeface="Avenir Next LT Pro" panose="020B0504020202020204" pitchFamily="34" charset="0"/>
              </a:rPr>
              <a:t>Axe 5 – Reflet de la franchise</a:t>
            </a:r>
          </a:p>
        </p:txBody>
      </p:sp>
      <p:cxnSp>
        <p:nvCxnSpPr>
          <p:cNvPr id="29" name="Connecteur droit 28">
            <a:extLst>
              <a:ext uri="{FF2B5EF4-FFF2-40B4-BE49-F238E27FC236}">
                <a16:creationId xmlns:a16="http://schemas.microsoft.com/office/drawing/2014/main" id="{4453FDF5-5D6E-054D-F3CE-C0CC9F5BC91F}"/>
              </a:ext>
            </a:extLst>
          </p:cNvPr>
          <p:cNvCxnSpPr>
            <a:cxnSpLocks/>
          </p:cNvCxnSpPr>
          <p:nvPr/>
        </p:nvCxnSpPr>
        <p:spPr>
          <a:xfrm>
            <a:off x="7107245" y="3578624"/>
            <a:ext cx="0" cy="28263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0" name="Image 29">
            <a:extLst>
              <a:ext uri="{FF2B5EF4-FFF2-40B4-BE49-F238E27FC236}">
                <a16:creationId xmlns:a16="http://schemas.microsoft.com/office/drawing/2014/main" id="{7ADD8DCD-B637-7D84-17D4-AA72AA6B8DB8}"/>
              </a:ext>
            </a:extLst>
          </p:cNvPr>
          <p:cNvPicPr>
            <a:picLocks noChangeAspect="1"/>
          </p:cNvPicPr>
          <p:nvPr/>
        </p:nvPicPr>
        <p:blipFill>
          <a:blip r:embed="rId8"/>
          <a:stretch>
            <a:fillRect/>
          </a:stretch>
        </p:blipFill>
        <p:spPr>
          <a:xfrm>
            <a:off x="712377" y="3591094"/>
            <a:ext cx="1998268" cy="2826327"/>
          </a:xfrm>
          <a:prstGeom prst="rect">
            <a:avLst/>
          </a:prstGeom>
        </p:spPr>
      </p:pic>
    </p:spTree>
    <p:extLst>
      <p:ext uri="{BB962C8B-B14F-4D97-AF65-F5344CB8AC3E}">
        <p14:creationId xmlns:p14="http://schemas.microsoft.com/office/powerpoint/2010/main" val="2822106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A19BBA5-9F36-F8B8-7CC1-92810A60CD4A}"/>
              </a:ext>
            </a:extLst>
          </p:cNvPr>
          <p:cNvSpPr txBox="1"/>
          <p:nvPr/>
        </p:nvSpPr>
        <p:spPr>
          <a:xfrm>
            <a:off x="5072373" y="384937"/>
            <a:ext cx="1907895" cy="861774"/>
          </a:xfrm>
          <a:prstGeom prst="rect">
            <a:avLst/>
          </a:prstGeom>
          <a:noFill/>
        </p:spPr>
        <p:txBody>
          <a:bodyPr wrap="none" rtlCol="0">
            <a:spAutoFit/>
          </a:bodyPr>
          <a:lstStyle/>
          <a:p>
            <a:pPr algn="ctr"/>
            <a:r>
              <a:rPr lang="fr-FR" sz="3200" b="1" dirty="0">
                <a:solidFill>
                  <a:srgbClr val="000000"/>
                </a:solidFill>
                <a:latin typeface="Georgia" panose="02040502050405020303" pitchFamily="18" charset="0"/>
                <a:ea typeface="Tahoma" panose="020B0604030504040204" pitchFamily="34" charset="0"/>
                <a:cs typeface="Tahoma" panose="020B0604030504040204" pitchFamily="34" charset="0"/>
              </a:rPr>
              <a:t>Concept</a:t>
            </a:r>
          </a:p>
          <a:p>
            <a:pPr algn="ctr"/>
            <a:endParaRPr lang="fr-FR" b="1" i="1" dirty="0">
              <a:latin typeface="Avenir Next LT Pro" panose="020B0504020202020204" pitchFamily="34" charset="0"/>
            </a:endParaRPr>
          </a:p>
        </p:txBody>
      </p:sp>
      <p:sp>
        <p:nvSpPr>
          <p:cNvPr id="3" name="ZoneTexte 2">
            <a:extLst>
              <a:ext uri="{FF2B5EF4-FFF2-40B4-BE49-F238E27FC236}">
                <a16:creationId xmlns:a16="http://schemas.microsoft.com/office/drawing/2014/main" id="{7953344D-F44A-00C2-5742-4B09A8AE3177}"/>
              </a:ext>
            </a:extLst>
          </p:cNvPr>
          <p:cNvSpPr txBox="1"/>
          <p:nvPr/>
        </p:nvSpPr>
        <p:spPr>
          <a:xfrm>
            <a:off x="1917502" y="2072057"/>
            <a:ext cx="8217635" cy="1938992"/>
          </a:xfrm>
          <a:prstGeom prst="rect">
            <a:avLst/>
          </a:prstGeom>
          <a:noFill/>
        </p:spPr>
        <p:txBody>
          <a:bodyPr wrap="none" rtlCol="0">
            <a:spAutoFit/>
          </a:bodyPr>
          <a:lstStyle/>
          <a:p>
            <a:pPr algn="ctr"/>
            <a:r>
              <a:rPr lang="fr-FR" sz="4000" b="1" i="0" dirty="0">
                <a:solidFill>
                  <a:schemeClr val="bg1"/>
                </a:solidFill>
                <a:effectLst/>
                <a:highlight>
                  <a:srgbClr val="154194"/>
                </a:highlight>
                <a:latin typeface="Avenir Next LT Pro" panose="020B0504020202020204" pitchFamily="34" charset="0"/>
              </a:rPr>
              <a:t>FRANCHISE EUROMASTER</a:t>
            </a:r>
            <a:br>
              <a:rPr lang="fr-FR" sz="4000" b="1" i="0" dirty="0">
                <a:solidFill>
                  <a:schemeClr val="bg1"/>
                </a:solidFill>
                <a:effectLst/>
                <a:highlight>
                  <a:srgbClr val="154194"/>
                </a:highlight>
                <a:latin typeface="Avenir Next LT Pro" panose="020B0504020202020204" pitchFamily="34" charset="0"/>
              </a:rPr>
            </a:br>
            <a:r>
              <a:rPr lang="fr-FR" sz="4000" b="1" i="0" dirty="0">
                <a:solidFill>
                  <a:schemeClr val="bg1"/>
                </a:solidFill>
                <a:effectLst/>
                <a:highlight>
                  <a:srgbClr val="154194"/>
                </a:highlight>
                <a:latin typeface="Avenir Next LT Pro" panose="020B0504020202020204" pitchFamily="34" charset="0"/>
              </a:rPr>
              <a:t>le choix d'un réseau puissant </a:t>
            </a:r>
            <a:br>
              <a:rPr lang="fr-FR" sz="4000" b="1" i="0" dirty="0">
                <a:solidFill>
                  <a:schemeClr val="bg1"/>
                </a:solidFill>
                <a:effectLst/>
                <a:highlight>
                  <a:srgbClr val="154194"/>
                </a:highlight>
                <a:latin typeface="Avenir Next LT Pro" panose="020B0504020202020204" pitchFamily="34" charset="0"/>
              </a:rPr>
            </a:br>
            <a:r>
              <a:rPr lang="fr-FR" sz="4000" b="1" i="0" dirty="0">
                <a:solidFill>
                  <a:schemeClr val="bg1"/>
                </a:solidFill>
                <a:effectLst/>
                <a:highlight>
                  <a:srgbClr val="154194"/>
                </a:highlight>
                <a:latin typeface="Avenir Next LT Pro" panose="020B0504020202020204" pitchFamily="34" charset="0"/>
              </a:rPr>
              <a:t>qui valorise votre indépendance</a:t>
            </a:r>
            <a:endParaRPr lang="fr-FR" sz="4000" b="1" dirty="0">
              <a:solidFill>
                <a:schemeClr val="bg1"/>
              </a:solidFill>
              <a:highlight>
                <a:srgbClr val="154194"/>
              </a:highlight>
              <a:latin typeface="Avenir Next LT Pro" panose="020B0504020202020204" pitchFamily="34" charset="0"/>
            </a:endParaRPr>
          </a:p>
        </p:txBody>
      </p:sp>
      <p:sp>
        <p:nvSpPr>
          <p:cNvPr id="4" name="ZoneTexte 3">
            <a:extLst>
              <a:ext uri="{FF2B5EF4-FFF2-40B4-BE49-F238E27FC236}">
                <a16:creationId xmlns:a16="http://schemas.microsoft.com/office/drawing/2014/main" id="{7953344D-F44A-00C2-5742-4B09A8AE3177}"/>
              </a:ext>
            </a:extLst>
          </p:cNvPr>
          <p:cNvSpPr txBox="1"/>
          <p:nvPr/>
        </p:nvSpPr>
        <p:spPr>
          <a:xfrm>
            <a:off x="2448480" y="4486092"/>
            <a:ext cx="7155678" cy="954107"/>
          </a:xfrm>
          <a:prstGeom prst="rect">
            <a:avLst/>
          </a:prstGeom>
          <a:noFill/>
        </p:spPr>
        <p:txBody>
          <a:bodyPr wrap="none" rtlCol="0">
            <a:spAutoFit/>
          </a:bodyPr>
          <a:lstStyle/>
          <a:p>
            <a:pPr algn="ctr"/>
            <a:r>
              <a:rPr lang="fr-FR" sz="2800" b="1" i="1" dirty="0">
                <a:solidFill>
                  <a:srgbClr val="0D0D0D"/>
                </a:solidFill>
                <a:effectLst/>
                <a:latin typeface="Avenir Next LT Pro" panose="020B0504020202020204" pitchFamily="34" charset="0"/>
              </a:rPr>
              <a:t>Force collective, liberté individuelle </a:t>
            </a:r>
            <a:r>
              <a:rPr lang="fr-FR" sz="2800" b="1" i="0" dirty="0">
                <a:solidFill>
                  <a:srgbClr val="0D0D0D"/>
                </a:solidFill>
                <a:effectLst/>
                <a:latin typeface="Avenir Next LT Pro" panose="020B0504020202020204" pitchFamily="34" charset="0"/>
              </a:rPr>
              <a:t>  </a:t>
            </a:r>
            <a:br>
              <a:rPr lang="fr-FR" sz="2800" i="0" dirty="0">
                <a:solidFill>
                  <a:srgbClr val="0D0D0D"/>
                </a:solidFill>
                <a:effectLst/>
                <a:latin typeface="Avenir Next LT Pro" panose="020B0504020202020204" pitchFamily="34" charset="0"/>
              </a:rPr>
            </a:br>
            <a:r>
              <a:rPr lang="fr-FR" sz="2800" i="0" dirty="0">
                <a:solidFill>
                  <a:srgbClr val="0D0D0D"/>
                </a:solidFill>
                <a:effectLst/>
                <a:latin typeface="Avenir Next LT Pro" panose="020B0504020202020204" pitchFamily="34" charset="0"/>
              </a:rPr>
              <a:t>c’est ça, l'esprit de la Franchise Euromaster</a:t>
            </a:r>
            <a:endParaRPr lang="fr-FR" sz="2800" dirty="0">
              <a:latin typeface="Avenir Next LT Pro" panose="020B0504020202020204" pitchFamily="34" charset="0"/>
            </a:endParaRPr>
          </a:p>
        </p:txBody>
      </p:sp>
    </p:spTree>
    <p:extLst>
      <p:ext uri="{BB962C8B-B14F-4D97-AF65-F5344CB8AC3E}">
        <p14:creationId xmlns:p14="http://schemas.microsoft.com/office/powerpoint/2010/main" val="209685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A4FD28-11BD-F9CA-8C0E-9A6D42622232}"/>
              </a:ext>
            </a:extLst>
          </p:cNvPr>
          <p:cNvSpPr/>
          <p:nvPr/>
        </p:nvSpPr>
        <p:spPr>
          <a:xfrm>
            <a:off x="0" y="0"/>
            <a:ext cx="12192000" cy="6858000"/>
          </a:xfrm>
          <a:prstGeom prst="rect">
            <a:avLst/>
          </a:prstGeom>
          <a:solidFill>
            <a:srgbClr val="1541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cercle, Graphique, symbole, clipart&#10;&#10;Description générée automatiquement">
            <a:extLst>
              <a:ext uri="{FF2B5EF4-FFF2-40B4-BE49-F238E27FC236}">
                <a16:creationId xmlns:a16="http://schemas.microsoft.com/office/drawing/2014/main" id="{DF9F2C80-2594-DD86-29F3-2208F59200C7}"/>
              </a:ext>
            </a:extLst>
          </p:cNvPr>
          <p:cNvPicPr>
            <a:picLocks noChangeAspect="1"/>
          </p:cNvPicPr>
          <p:nvPr/>
        </p:nvPicPr>
        <p:blipFill>
          <a:blip r:embed="rId2">
            <a:alphaModFix amt="20000"/>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a:ext>
            </a:extLst>
          </a:blip>
          <a:stretch>
            <a:fillRect/>
          </a:stretch>
        </p:blipFill>
        <p:spPr>
          <a:xfrm>
            <a:off x="6373435" y="1279557"/>
            <a:ext cx="5360191" cy="5360191"/>
          </a:xfrm>
          <a:prstGeom prst="rect">
            <a:avLst/>
          </a:prstGeom>
        </p:spPr>
      </p:pic>
      <p:sp>
        <p:nvSpPr>
          <p:cNvPr id="13" name="Rectangle 12">
            <a:extLst>
              <a:ext uri="{FF2B5EF4-FFF2-40B4-BE49-F238E27FC236}">
                <a16:creationId xmlns:a16="http://schemas.microsoft.com/office/drawing/2014/main" id="{E122D843-0FD3-F1E0-67E9-327D4442486A}"/>
              </a:ext>
            </a:extLst>
          </p:cNvPr>
          <p:cNvSpPr/>
          <p:nvPr/>
        </p:nvSpPr>
        <p:spPr>
          <a:xfrm>
            <a:off x="5251041" y="438849"/>
            <a:ext cx="6163887" cy="782045"/>
          </a:xfrm>
          <a:prstGeom prst="rect">
            <a:avLst/>
          </a:prstGeom>
          <a:solidFill>
            <a:schemeClr val="bg1"/>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3C569E32-DC24-5E33-52DD-201CD9C6FA1E}"/>
              </a:ext>
            </a:extLst>
          </p:cNvPr>
          <p:cNvSpPr txBox="1"/>
          <p:nvPr/>
        </p:nvSpPr>
        <p:spPr>
          <a:xfrm>
            <a:off x="3113980" y="885688"/>
            <a:ext cx="8094219" cy="6001643"/>
          </a:xfrm>
          <a:prstGeom prst="rect">
            <a:avLst/>
          </a:prstGeom>
          <a:noFill/>
        </p:spPr>
        <p:txBody>
          <a:bodyPr wrap="square" rtlCol="0">
            <a:spAutoFit/>
          </a:bodyPr>
          <a:lstStyle/>
          <a:p>
            <a:endParaRPr lang="fr-FR" sz="2000" dirty="0">
              <a:latin typeface="Avenir Next LT Pro" panose="020B0504020202020204" pitchFamily="34" charset="0"/>
            </a:endParaRPr>
          </a:p>
          <a:p>
            <a:endParaRPr lang="fr-FR" sz="2000" dirty="0">
              <a:latin typeface="Avenir Next LT Pro" panose="020B0504020202020204"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lang="fr-FR" sz="2000" dirty="0">
                <a:solidFill>
                  <a:schemeClr val="bg1"/>
                </a:solidFill>
                <a:latin typeface="Avenir Next LT Pro" panose="020B0504020202020204" pitchFamily="34" charset="0"/>
              </a:rPr>
              <a:t>Rejoindre la franchise Euromaster, c'est opter pour un équilibre parfait entre la solidité d'un groupe d'envergure mondiale et la souplesse de l'entrepreneuriat indépendant.</a:t>
            </a:r>
            <a:br>
              <a:rPr lang="fr-FR" sz="2000" dirty="0">
                <a:solidFill>
                  <a:schemeClr val="bg1"/>
                </a:solidFill>
                <a:latin typeface="Avenir Next LT Pro" panose="020B0504020202020204" pitchFamily="34" charset="0"/>
              </a:rPr>
            </a:br>
            <a:r>
              <a:rPr lang="fr-FR" sz="2000" dirty="0">
                <a:solidFill>
                  <a:schemeClr val="bg1"/>
                </a:solidFill>
                <a:latin typeface="Avenir Next LT Pro" panose="020B0504020202020204" pitchFamily="34" charset="0"/>
              </a:rPr>
              <a:t> </a:t>
            </a:r>
            <a:br>
              <a:rPr lang="fr-FR" sz="2000" dirty="0">
                <a:solidFill>
                  <a:schemeClr val="bg1"/>
                </a:solidFill>
                <a:latin typeface="Avenir Next LT Pro" panose="020B0504020202020204" pitchFamily="34" charset="0"/>
              </a:rPr>
            </a:br>
            <a:r>
              <a:rPr kumimoji="0" lang="fr-FR" altLang="fr-FR" sz="2000" b="0" i="0" u="none" strike="noStrike" cap="none" normalizeH="0" baseline="0" dirty="0">
                <a:ln>
                  <a:noFill/>
                </a:ln>
                <a:solidFill>
                  <a:schemeClr val="bg1"/>
                </a:solidFill>
                <a:effectLst/>
                <a:latin typeface="Avenir Next LT Pro" panose="020B0504020202020204" pitchFamily="34" charset="0"/>
              </a:rPr>
              <a:t>Ensemble, nous bâtissons la réussite sur des fondations solides : l'accès garantie à un marché professionnel avec l’apport de clients nationaux et grands comptes, </a:t>
            </a:r>
            <a:br>
              <a:rPr kumimoji="0" lang="fr-FR" altLang="fr-FR" sz="2000" b="0" i="0" u="none" strike="noStrike" cap="none" normalizeH="0" baseline="0" dirty="0">
                <a:ln>
                  <a:noFill/>
                </a:ln>
                <a:solidFill>
                  <a:schemeClr val="bg1"/>
                </a:solidFill>
                <a:effectLst/>
                <a:latin typeface="Avenir Next LT Pro" panose="020B0504020202020204" pitchFamily="34" charset="0"/>
              </a:rPr>
            </a:br>
            <a:r>
              <a:rPr kumimoji="0" lang="fr-FR" altLang="fr-FR" sz="2000" b="0" i="0" u="none" strike="noStrike" cap="none" normalizeH="0" baseline="0" dirty="0">
                <a:ln>
                  <a:noFill/>
                </a:ln>
                <a:solidFill>
                  <a:schemeClr val="bg1"/>
                </a:solidFill>
                <a:effectLst/>
                <a:latin typeface="Avenir Next LT Pro" panose="020B0504020202020204" pitchFamily="34" charset="0"/>
              </a:rPr>
              <a:t>des conditions d'achat optimales et une logistique éprouvée.</a:t>
            </a:r>
          </a:p>
          <a:p>
            <a:pPr marL="0" marR="0" lvl="0" indent="0" defTabSz="914400" rtl="0" eaLnBrk="0" fontAlgn="base" latinLnBrk="0" hangingPunct="0">
              <a:lnSpc>
                <a:spcPct val="100000"/>
              </a:lnSpc>
              <a:spcBef>
                <a:spcPct val="0"/>
              </a:spcBef>
              <a:spcAft>
                <a:spcPct val="0"/>
              </a:spcAft>
              <a:buClrTx/>
              <a:buSzTx/>
              <a:buFontTx/>
              <a:buNone/>
              <a:tabLst/>
            </a:pPr>
            <a:r>
              <a:rPr kumimoji="0" lang="fr-FR" altLang="fr-FR" sz="2000" b="0" i="0" u="none" strike="noStrike" cap="none" normalizeH="0" baseline="0" dirty="0">
                <a:ln>
                  <a:noFill/>
                </a:ln>
                <a:solidFill>
                  <a:schemeClr val="bg1"/>
                </a:solidFill>
                <a:effectLst/>
                <a:latin typeface="Avenir Next LT Pro" panose="020B0504020202020204" pitchFamily="34" charset="0"/>
              </a:rPr>
              <a:t>Notre expertise, nourrie par l'innovation et une formation continue, nous propulse en avant, toujours dans le respect de l'autonomie de chaque entrepreneur.</a:t>
            </a:r>
            <a:br>
              <a:rPr lang="fr-FR" sz="2000" dirty="0">
                <a:solidFill>
                  <a:schemeClr val="bg1"/>
                </a:solidFill>
                <a:latin typeface="Avenir Next LT Pro" panose="020B0504020202020204" pitchFamily="34" charset="0"/>
              </a:rPr>
            </a:br>
            <a:br>
              <a:rPr lang="fr-FR" sz="2000" dirty="0">
                <a:solidFill>
                  <a:schemeClr val="bg1"/>
                </a:solidFill>
                <a:latin typeface="Avenir Next LT Pro" panose="020B0504020202020204" pitchFamily="34" charset="0"/>
              </a:rPr>
            </a:br>
            <a:r>
              <a:rPr lang="fr-FR" sz="2000" dirty="0">
                <a:solidFill>
                  <a:schemeClr val="bg1"/>
                </a:solidFill>
                <a:latin typeface="Avenir Next LT Pro" panose="020B0504020202020204" pitchFamily="34" charset="0"/>
              </a:rPr>
              <a:t>Chez Euromaster, nous vous donnons les moyens pour prospérer, </a:t>
            </a:r>
            <a:br>
              <a:rPr lang="fr-FR" sz="2000" dirty="0">
                <a:solidFill>
                  <a:schemeClr val="bg1"/>
                </a:solidFill>
                <a:latin typeface="Avenir Next LT Pro" panose="020B0504020202020204" pitchFamily="34" charset="0"/>
              </a:rPr>
            </a:br>
            <a:r>
              <a:rPr lang="fr-FR" sz="2000" dirty="0">
                <a:solidFill>
                  <a:schemeClr val="bg1"/>
                </a:solidFill>
                <a:latin typeface="Avenir Next LT Pro" panose="020B0504020202020204" pitchFamily="34" charset="0"/>
              </a:rPr>
              <a:t>mais c'est vous qui détenez les rênes de votre succès.</a:t>
            </a:r>
            <a:br>
              <a:rPr lang="fr-FR" sz="2000" dirty="0">
                <a:solidFill>
                  <a:schemeClr val="bg1"/>
                </a:solidFill>
                <a:latin typeface="Avenir Next LT Pro" panose="020B0504020202020204" pitchFamily="34" charset="0"/>
              </a:rPr>
            </a:br>
            <a:br>
              <a:rPr lang="fr-FR" sz="2000" dirty="0">
                <a:solidFill>
                  <a:schemeClr val="bg1"/>
                </a:solidFill>
                <a:latin typeface="Avenir Next LT Pro" panose="020B0504020202020204" pitchFamily="34" charset="0"/>
              </a:rPr>
            </a:br>
            <a:r>
              <a:rPr lang="fr-FR" sz="2400" b="1" dirty="0">
                <a:solidFill>
                  <a:schemeClr val="bg1"/>
                </a:solidFill>
                <a:latin typeface="Avenir Next LT Pro" panose="020B0504020202020204" pitchFamily="34" charset="0"/>
              </a:rPr>
              <a:t>Pilotez votre avenir, adhérez à l'esprit Euromaster</a:t>
            </a:r>
            <a:r>
              <a:rPr lang="fr-FR" sz="2000" dirty="0">
                <a:solidFill>
                  <a:schemeClr val="bg1"/>
                </a:solidFill>
                <a:latin typeface="Avenir Next LT Pro" panose="020B0504020202020204" pitchFamily="34" charset="0"/>
              </a:rPr>
              <a:t>.</a:t>
            </a:r>
          </a:p>
          <a:p>
            <a:endParaRPr lang="fr-FR" sz="2000" dirty="0">
              <a:latin typeface="Avenir Next LT Pro" panose="020B0504020202020204" pitchFamily="34" charset="0"/>
            </a:endParaRPr>
          </a:p>
        </p:txBody>
      </p:sp>
      <p:pic>
        <p:nvPicPr>
          <p:cNvPr id="9" name="Image 8">
            <a:extLst>
              <a:ext uri="{FF2B5EF4-FFF2-40B4-BE49-F238E27FC236}">
                <a16:creationId xmlns:a16="http://schemas.microsoft.com/office/drawing/2014/main" id="{FEAFE9C4-ED01-E604-D973-021DB59399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17977" y="1794896"/>
            <a:ext cx="1877331" cy="2182289"/>
          </a:xfrm>
          <a:prstGeom prst="rect">
            <a:avLst/>
          </a:prstGeom>
        </p:spPr>
      </p:pic>
      <p:sp>
        <p:nvSpPr>
          <p:cNvPr id="10" name="ZoneTexte 9">
            <a:extLst>
              <a:ext uri="{FF2B5EF4-FFF2-40B4-BE49-F238E27FC236}">
                <a16:creationId xmlns:a16="http://schemas.microsoft.com/office/drawing/2014/main" id="{F14C50E1-FC3D-47D0-3F1C-8A397D5BE1DA}"/>
              </a:ext>
            </a:extLst>
          </p:cNvPr>
          <p:cNvSpPr txBox="1"/>
          <p:nvPr/>
        </p:nvSpPr>
        <p:spPr>
          <a:xfrm>
            <a:off x="152071" y="384937"/>
            <a:ext cx="4682693" cy="861774"/>
          </a:xfrm>
          <a:prstGeom prst="rect">
            <a:avLst/>
          </a:prstGeom>
          <a:noFill/>
        </p:spPr>
        <p:txBody>
          <a:bodyPr wrap="none" rtlCol="0">
            <a:spAutoFit/>
          </a:bodyPr>
          <a:lstStyle/>
          <a:p>
            <a:r>
              <a:rPr lang="fr-FR" sz="3200" b="1" dirty="0">
                <a:solidFill>
                  <a:schemeClr val="bg1"/>
                </a:solidFill>
                <a:latin typeface="Georgia" panose="02040502050405020303" pitchFamily="18" charset="0"/>
                <a:ea typeface="Tahoma" panose="020B0604030504040204" pitchFamily="34" charset="0"/>
                <a:cs typeface="Tahoma" panose="020B0604030504040204" pitchFamily="34" charset="0"/>
              </a:rPr>
              <a:t>Manifeste franchise 1</a:t>
            </a:r>
          </a:p>
          <a:p>
            <a:endParaRPr lang="fr-FR" b="1" i="1" dirty="0">
              <a:solidFill>
                <a:schemeClr val="bg1"/>
              </a:solidFill>
              <a:latin typeface="Avenir Next LT Pro" panose="020B0504020202020204" pitchFamily="34" charset="0"/>
            </a:endParaRPr>
          </a:p>
        </p:txBody>
      </p:sp>
      <p:sp>
        <p:nvSpPr>
          <p:cNvPr id="12" name="ZoneTexte 11">
            <a:extLst>
              <a:ext uri="{FF2B5EF4-FFF2-40B4-BE49-F238E27FC236}">
                <a16:creationId xmlns:a16="http://schemas.microsoft.com/office/drawing/2014/main" id="{693C494D-75C5-673B-4445-5CA9342B4725}"/>
              </a:ext>
            </a:extLst>
          </p:cNvPr>
          <p:cNvSpPr txBox="1"/>
          <p:nvPr/>
        </p:nvSpPr>
        <p:spPr>
          <a:xfrm>
            <a:off x="5400670" y="572592"/>
            <a:ext cx="6101542" cy="523220"/>
          </a:xfrm>
          <a:prstGeom prst="rect">
            <a:avLst/>
          </a:prstGeom>
          <a:noFill/>
        </p:spPr>
        <p:txBody>
          <a:bodyPr wrap="square">
            <a:spAutoFit/>
          </a:bodyPr>
          <a:lstStyle/>
          <a:p>
            <a:r>
              <a:rPr lang="fr-FR" sz="1400" b="1" i="0" dirty="0">
                <a:solidFill>
                  <a:srgbClr val="154194"/>
                </a:solidFill>
                <a:effectLst/>
                <a:latin typeface="Avenir Next LT Pro" panose="020B0504020202020204" pitchFamily="34" charset="0"/>
              </a:rPr>
              <a:t>Intégrez Euromaster et bénéficiez d'un réseau performant sans renoncer à votre autonomie.</a:t>
            </a:r>
            <a:endParaRPr lang="fr-FR" sz="1400" b="1" dirty="0">
              <a:solidFill>
                <a:srgbClr val="154194"/>
              </a:solidFill>
              <a:latin typeface="Avenir Next LT Pro" panose="020B0504020202020204" pitchFamily="34" charset="0"/>
            </a:endParaRPr>
          </a:p>
        </p:txBody>
      </p:sp>
      <p:sp>
        <p:nvSpPr>
          <p:cNvPr id="15" name="ZoneTexte 14">
            <a:extLst>
              <a:ext uri="{FF2B5EF4-FFF2-40B4-BE49-F238E27FC236}">
                <a16:creationId xmlns:a16="http://schemas.microsoft.com/office/drawing/2014/main" id="{109928B4-C90A-EDB0-7FF0-2E08BF89E4DD}"/>
              </a:ext>
            </a:extLst>
          </p:cNvPr>
          <p:cNvSpPr txBox="1"/>
          <p:nvPr/>
        </p:nvSpPr>
        <p:spPr>
          <a:xfrm>
            <a:off x="5251041" y="63945"/>
            <a:ext cx="1544012" cy="615553"/>
          </a:xfrm>
          <a:prstGeom prst="rect">
            <a:avLst/>
          </a:prstGeom>
          <a:noFill/>
        </p:spPr>
        <p:txBody>
          <a:bodyPr wrap="none" rtlCol="0">
            <a:spAutoFit/>
          </a:bodyPr>
          <a:lstStyle/>
          <a:p>
            <a:r>
              <a:rPr lang="fr-FR" sz="1600" dirty="0">
                <a:solidFill>
                  <a:schemeClr val="bg1"/>
                </a:solidFill>
                <a:latin typeface="Georgia" panose="02040502050405020303" pitchFamily="18" charset="0"/>
                <a:ea typeface="Tahoma" panose="020B0604030504040204" pitchFamily="34" charset="0"/>
                <a:cs typeface="Tahoma" panose="020B0604030504040204" pitchFamily="34" charset="0"/>
              </a:rPr>
              <a:t>Trace attendue</a:t>
            </a:r>
          </a:p>
          <a:p>
            <a:endParaRPr lang="fr-FR" b="1" i="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499647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C41ACA2-3B16-04A1-E83B-93EBD0D3761B}"/>
              </a:ext>
            </a:extLst>
          </p:cNvPr>
          <p:cNvSpPr txBox="1"/>
          <p:nvPr/>
        </p:nvSpPr>
        <p:spPr>
          <a:xfrm>
            <a:off x="1385738" y="2998113"/>
            <a:ext cx="9155071" cy="861774"/>
          </a:xfrm>
          <a:prstGeom prst="rect">
            <a:avLst/>
          </a:prstGeom>
          <a:noFill/>
        </p:spPr>
        <p:txBody>
          <a:bodyPr wrap="none" rtlCol="0">
            <a:spAutoFit/>
          </a:bodyPr>
          <a:lstStyle/>
          <a:p>
            <a:pPr algn="ctr"/>
            <a:r>
              <a:rPr lang="fr-FR" sz="3200" b="1" dirty="0">
                <a:solidFill>
                  <a:srgbClr val="000000"/>
                </a:solidFill>
                <a:latin typeface="Georgia" panose="02040502050405020303" pitchFamily="18" charset="0"/>
                <a:ea typeface="Tahoma" panose="020B0604030504040204" pitchFamily="34" charset="0"/>
                <a:cs typeface="Tahoma" panose="020B0604030504040204" pitchFamily="34" charset="0"/>
              </a:rPr>
              <a:t>Nouvelle signature - Euromaster franchise</a:t>
            </a:r>
          </a:p>
          <a:p>
            <a:pPr algn="ctr"/>
            <a:endParaRPr lang="fr-FR" b="1" i="1" dirty="0">
              <a:latin typeface="Avenir Next LT Pro" panose="020B0504020202020204" pitchFamily="34" charset="0"/>
            </a:endParaRPr>
          </a:p>
        </p:txBody>
      </p:sp>
    </p:spTree>
    <p:extLst>
      <p:ext uri="{BB962C8B-B14F-4D97-AF65-F5344CB8AC3E}">
        <p14:creationId xmlns:p14="http://schemas.microsoft.com/office/powerpoint/2010/main" val="2806709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F1619C4D-949B-2D05-0C2C-A17FB5E3EAAC}"/>
              </a:ext>
            </a:extLst>
          </p:cNvPr>
          <p:cNvSpPr txBox="1"/>
          <p:nvPr/>
        </p:nvSpPr>
        <p:spPr>
          <a:xfrm>
            <a:off x="523701" y="2368716"/>
            <a:ext cx="12036829" cy="1323439"/>
          </a:xfrm>
          <a:prstGeom prst="rect">
            <a:avLst/>
          </a:prstGeom>
          <a:noFill/>
        </p:spPr>
        <p:txBody>
          <a:bodyPr wrap="square">
            <a:spAutoFit/>
          </a:bodyPr>
          <a:lstStyle/>
          <a:p>
            <a:r>
              <a:rPr lang="fr-FR" sz="4000" b="1" i="0" dirty="0">
                <a:solidFill>
                  <a:srgbClr val="154194"/>
                </a:solidFill>
                <a:effectLst/>
                <a:latin typeface="Avenir Next LT Pro" panose="020B0504020202020204" pitchFamily="34" charset="0"/>
              </a:rPr>
              <a:t>EUROMASTER Franchise</a:t>
            </a:r>
            <a:br>
              <a:rPr lang="fr-FR" sz="4000" b="0" i="0" dirty="0">
                <a:solidFill>
                  <a:srgbClr val="154194"/>
                </a:solidFill>
                <a:effectLst/>
                <a:latin typeface="Avenir Next LT Pro" panose="020B0504020202020204" pitchFamily="34" charset="0"/>
              </a:rPr>
            </a:br>
            <a:r>
              <a:rPr lang="fr-FR" sz="4000" b="0" i="1" dirty="0">
                <a:solidFill>
                  <a:srgbClr val="154194"/>
                </a:solidFill>
                <a:effectLst/>
                <a:latin typeface="Avenir Next LT Pro" panose="020B0504020202020204" pitchFamily="34" charset="0"/>
              </a:rPr>
              <a:t>Pilotez votre avenir, adhérez à l'esprit Euromaster.</a:t>
            </a:r>
            <a:endParaRPr lang="fr-FR" sz="4000" i="1" dirty="0">
              <a:solidFill>
                <a:srgbClr val="154194"/>
              </a:solidFill>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20EABEC6-BE90-9E13-0C86-A77FB75B9BED}"/>
              </a:ext>
            </a:extLst>
          </p:cNvPr>
          <p:cNvCxnSpPr>
            <a:stCxn id="5" idx="1"/>
          </p:cNvCxnSpPr>
          <p:nvPr/>
        </p:nvCxnSpPr>
        <p:spPr>
          <a:xfrm flipV="1">
            <a:off x="523701" y="3009207"/>
            <a:ext cx="6666808" cy="21229"/>
          </a:xfrm>
          <a:prstGeom prst="line">
            <a:avLst/>
          </a:prstGeom>
          <a:ln w="38100">
            <a:solidFill>
              <a:srgbClr val="15419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0432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16571C-6143-D56A-E53F-EE612E531CFA}"/>
              </a:ext>
            </a:extLst>
          </p:cNvPr>
          <p:cNvSpPr txBox="1">
            <a:spLocks/>
          </p:cNvSpPr>
          <p:nvPr/>
        </p:nvSpPr>
        <p:spPr>
          <a:xfrm>
            <a:off x="239077" y="2353151"/>
            <a:ext cx="11591925" cy="893762"/>
          </a:xfrm>
          <a:prstGeom prst="rect">
            <a:avLst/>
          </a:prstGeom>
        </p:spPr>
        <p:txBody>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altLang="fr-FR" sz="4800" dirty="0">
                <a:ea typeface="Helvetica" panose="020B0604020202020204" pitchFamily="34" charset="0"/>
                <a:cs typeface="Calibri Light" panose="020F0302020204030204" pitchFamily="34" charset="0"/>
              </a:rPr>
              <a:t>Expression créative </a:t>
            </a:r>
            <a:endParaRPr lang="fr-FR" sz="4800" dirty="0">
              <a:cs typeface="Calibri Light" panose="020F0302020204030204" pitchFamily="34" charset="0"/>
            </a:endParaRPr>
          </a:p>
        </p:txBody>
      </p:sp>
    </p:spTree>
    <p:extLst>
      <p:ext uri="{BB962C8B-B14F-4D97-AF65-F5344CB8AC3E}">
        <p14:creationId xmlns:p14="http://schemas.microsoft.com/office/powerpoint/2010/main" val="2311926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E8DFE71-E9B3-9CD3-1AA9-421E2CE28152}"/>
              </a:ext>
            </a:extLst>
          </p:cNvPr>
          <p:cNvSpPr txBox="1"/>
          <p:nvPr/>
        </p:nvSpPr>
        <p:spPr>
          <a:xfrm>
            <a:off x="119336" y="404664"/>
            <a:ext cx="7700378" cy="523220"/>
          </a:xfrm>
          <a:prstGeom prst="rect">
            <a:avLst/>
          </a:prstGeom>
          <a:noFill/>
        </p:spPr>
        <p:txBody>
          <a:bodyPr wrap="none">
            <a:spAutoFit/>
          </a:bodyPr>
          <a:lstStyle/>
          <a:p>
            <a:pPr>
              <a:defRPr/>
            </a:pPr>
            <a:r>
              <a:rPr lang="fr-FR" sz="2800" b="1" dirty="0">
                <a:latin typeface="Avenir Next LT Pro" panose="020B0504020202020204" pitchFamily="34" charset="0"/>
              </a:rPr>
              <a:t>Enjeu création – Communication ‘Franchise’</a:t>
            </a:r>
            <a:endParaRPr lang="fr-FR" sz="1600" dirty="0">
              <a:latin typeface="Avenir Next LT Pro" panose="020B0504020202020204" pitchFamily="34" charset="0"/>
            </a:endParaRPr>
          </a:p>
        </p:txBody>
      </p:sp>
      <p:sp>
        <p:nvSpPr>
          <p:cNvPr id="3" name="Espace réservé du contenu 2">
            <a:extLst>
              <a:ext uri="{FF2B5EF4-FFF2-40B4-BE49-F238E27FC236}">
                <a16:creationId xmlns:a16="http://schemas.microsoft.com/office/drawing/2014/main" id="{2304C4CF-7950-39DE-CD87-79AB59F82339}"/>
              </a:ext>
            </a:extLst>
          </p:cNvPr>
          <p:cNvSpPr txBox="1">
            <a:spLocks/>
          </p:cNvSpPr>
          <p:nvPr/>
        </p:nvSpPr>
        <p:spPr bwMode="auto">
          <a:xfrm>
            <a:off x="1161256" y="1482225"/>
            <a:ext cx="9046773" cy="4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solidFill>
                <a:latin typeface="Avenir Next LT Pro" panose="020B05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fr-FR" sz="2400" dirty="0">
                <a:latin typeface="Avenir Next LT Pro" panose="020B0504020202020204" pitchFamily="34" charset="0"/>
              </a:rPr>
              <a:t>Nous cherchons à développer une identité visuelle et un territoire de communication qui reflètent les promesses.</a:t>
            </a:r>
            <a:br>
              <a:rPr lang="fr-FR" sz="2400" dirty="0">
                <a:latin typeface="Avenir Next LT Pro" panose="020B0504020202020204" pitchFamily="34" charset="0"/>
              </a:rPr>
            </a:br>
            <a:r>
              <a:rPr lang="fr-FR" sz="2400" dirty="0">
                <a:latin typeface="Avenir Next LT Pro" panose="020B0504020202020204" pitchFamily="34" charset="0"/>
              </a:rPr>
              <a:t>L'objectif est de créer un univers reconnaissable et déclinable qui </a:t>
            </a:r>
            <a:r>
              <a:rPr lang="fr-FR" sz="2400" b="1" dirty="0">
                <a:latin typeface="Avenir Next LT Pro" panose="020B0504020202020204" pitchFamily="34" charset="0"/>
              </a:rPr>
              <a:t>incarne l'esprit Franchise Euromaster</a:t>
            </a:r>
            <a:r>
              <a:rPr lang="fr-FR" sz="2400" dirty="0">
                <a:latin typeface="Avenir Next LT Pro" panose="020B0504020202020204" pitchFamily="34" charset="0"/>
              </a:rPr>
              <a:t>.</a:t>
            </a:r>
          </a:p>
          <a:p>
            <a:pPr algn="l"/>
            <a:endParaRPr lang="fr-FR" sz="2400" dirty="0"/>
          </a:p>
          <a:p>
            <a:pPr algn="l"/>
            <a:r>
              <a:rPr lang="fr-FR" sz="2400" dirty="0"/>
              <a:t>La création doit </a:t>
            </a:r>
            <a:r>
              <a:rPr lang="fr-FR" sz="2400" b="1" dirty="0"/>
              <a:t>intégrer les codes du territoire de communication d'Euromaster </a:t>
            </a:r>
            <a:r>
              <a:rPr lang="fr-FR" sz="2400" dirty="0"/>
              <a:t>tout en mettant en avant l'humain, la technologie et l'esprit d'entreprise.</a:t>
            </a:r>
          </a:p>
        </p:txBody>
      </p:sp>
    </p:spTree>
    <p:extLst>
      <p:ext uri="{BB962C8B-B14F-4D97-AF65-F5344CB8AC3E}">
        <p14:creationId xmlns:p14="http://schemas.microsoft.com/office/powerpoint/2010/main" val="88563561"/>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31966</TotalTime>
  <Words>1015</Words>
  <Application>Microsoft Office PowerPoint</Application>
  <PresentationFormat>Grand écran</PresentationFormat>
  <Paragraphs>74</Paragraphs>
  <Slides>32</Slides>
  <Notes>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32</vt:i4>
      </vt:variant>
    </vt:vector>
  </HeadingPairs>
  <TitlesOfParts>
    <vt:vector size="42" baseType="lpstr">
      <vt:lpstr>Arial</vt:lpstr>
      <vt:lpstr>Avenir Next LT Pro</vt:lpstr>
      <vt:lpstr>Calibri</vt:lpstr>
      <vt:lpstr>Calibri Light</vt:lpstr>
      <vt:lpstr>Georgia</vt:lpstr>
      <vt:lpstr>Helvetica</vt:lpstr>
      <vt:lpstr>Police système Courant</vt:lpstr>
      <vt:lpstr>Tahoma</vt:lpstr>
      <vt:lpstr>Wingdings</vt:lpstr>
      <vt:lpstr>1_Thème LNB</vt:lpstr>
      <vt:lpstr>FRANCHISE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119</cp:revision>
  <cp:lastPrinted>2022-07-05T07:32:58Z</cp:lastPrinted>
  <dcterms:created xsi:type="dcterms:W3CDTF">2023-04-17T13:19:25Z</dcterms:created>
  <dcterms:modified xsi:type="dcterms:W3CDTF">2024-04-19T07:49:17Z</dcterms:modified>
  <cp:category/>
</cp:coreProperties>
</file>