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93"/>
  </p:notesMasterIdLst>
  <p:sldIdLst>
    <p:sldId id="257" r:id="rId2"/>
    <p:sldId id="662" r:id="rId3"/>
    <p:sldId id="1669" r:id="rId4"/>
    <p:sldId id="2147479664" r:id="rId5"/>
    <p:sldId id="2147479663" r:id="rId6"/>
    <p:sldId id="2147479665" r:id="rId7"/>
    <p:sldId id="2147479666" r:id="rId8"/>
    <p:sldId id="2147479784" r:id="rId9"/>
    <p:sldId id="329" r:id="rId10"/>
    <p:sldId id="357" r:id="rId11"/>
    <p:sldId id="2147479783" r:id="rId12"/>
    <p:sldId id="2147479785" r:id="rId13"/>
    <p:sldId id="2147479769" r:id="rId14"/>
    <p:sldId id="564" r:id="rId15"/>
    <p:sldId id="2147479660" r:id="rId16"/>
    <p:sldId id="2147479661" r:id="rId17"/>
    <p:sldId id="2147479636" r:id="rId18"/>
    <p:sldId id="2147479667" r:id="rId19"/>
    <p:sldId id="2147479774" r:id="rId20"/>
    <p:sldId id="2147479638" r:id="rId21"/>
    <p:sldId id="2147479668" r:id="rId22"/>
    <p:sldId id="2147479640" r:id="rId23"/>
    <p:sldId id="2147479669" r:id="rId24"/>
    <p:sldId id="2147479637" r:id="rId25"/>
    <p:sldId id="2147479652" r:id="rId26"/>
    <p:sldId id="2147479703" r:id="rId27"/>
    <p:sldId id="2147479707" r:id="rId28"/>
    <p:sldId id="2147479734" r:id="rId29"/>
    <p:sldId id="2147479641" r:id="rId30"/>
    <p:sldId id="2147479642" r:id="rId31"/>
    <p:sldId id="2147479644" r:id="rId32"/>
    <p:sldId id="2147479645" r:id="rId33"/>
    <p:sldId id="2147479770" r:id="rId34"/>
    <p:sldId id="2147479708" r:id="rId35"/>
    <p:sldId id="2147479723" r:id="rId36"/>
    <p:sldId id="2147479771" r:id="rId37"/>
    <p:sldId id="2147479720" r:id="rId38"/>
    <p:sldId id="2147479725" r:id="rId39"/>
    <p:sldId id="2147479727" r:id="rId40"/>
    <p:sldId id="2147479772" r:id="rId41"/>
    <p:sldId id="2147479729" r:id="rId42"/>
    <p:sldId id="2147479730" r:id="rId43"/>
    <p:sldId id="2147479721" r:id="rId44"/>
    <p:sldId id="2147479773" r:id="rId45"/>
    <p:sldId id="2147479715" r:id="rId46"/>
    <p:sldId id="2147479732" r:id="rId47"/>
    <p:sldId id="2147479657" r:id="rId48"/>
    <p:sldId id="2147479643" r:id="rId49"/>
    <p:sldId id="2147479791" r:id="rId50"/>
    <p:sldId id="2147479787" r:id="rId51"/>
    <p:sldId id="2147479786" r:id="rId52"/>
    <p:sldId id="2147479775" r:id="rId53"/>
    <p:sldId id="988" r:id="rId54"/>
    <p:sldId id="987" r:id="rId55"/>
    <p:sldId id="2147479735" r:id="rId56"/>
    <p:sldId id="2147479752" r:id="rId57"/>
    <p:sldId id="2147479753" r:id="rId58"/>
    <p:sldId id="2147479757" r:id="rId59"/>
    <p:sldId id="2147479758" r:id="rId60"/>
    <p:sldId id="2147479759" r:id="rId61"/>
    <p:sldId id="2147479760" r:id="rId62"/>
    <p:sldId id="2147479790" r:id="rId63"/>
    <p:sldId id="2147479788" r:id="rId64"/>
    <p:sldId id="2147479789" r:id="rId65"/>
    <p:sldId id="2147479761" r:id="rId66"/>
    <p:sldId id="2147479762" r:id="rId67"/>
    <p:sldId id="2147479765" r:id="rId68"/>
    <p:sldId id="2147479755" r:id="rId69"/>
    <p:sldId id="2147479766" r:id="rId70"/>
    <p:sldId id="2147479764" r:id="rId71"/>
    <p:sldId id="2147479779" r:id="rId72"/>
    <p:sldId id="2147479780" r:id="rId73"/>
    <p:sldId id="265" r:id="rId74"/>
    <p:sldId id="345" r:id="rId75"/>
    <p:sldId id="4985" r:id="rId76"/>
    <p:sldId id="4986" r:id="rId77"/>
    <p:sldId id="4992" r:id="rId78"/>
    <p:sldId id="1834" r:id="rId79"/>
    <p:sldId id="1851" r:id="rId80"/>
    <p:sldId id="2147479781" r:id="rId81"/>
    <p:sldId id="2147479782" r:id="rId82"/>
    <p:sldId id="267" r:id="rId83"/>
    <p:sldId id="2147479776" r:id="rId84"/>
    <p:sldId id="625" r:id="rId85"/>
    <p:sldId id="630" r:id="rId86"/>
    <p:sldId id="613" r:id="rId87"/>
    <p:sldId id="920" r:id="rId88"/>
    <p:sldId id="2147479768" r:id="rId89"/>
    <p:sldId id="629" r:id="rId90"/>
    <p:sldId id="964" r:id="rId91"/>
    <p:sldId id="2147479777" r:id="rId92"/>
  </p:sldIdLst>
  <p:sldSz cx="12192000" cy="6858000"/>
  <p:notesSz cx="6738938" cy="9869488"/>
  <p:embeddedFontLst>
    <p:embeddedFont>
      <p:font typeface="Avenir Next LT Pro" panose="020B0504020202020204" pitchFamily="34" charset="0"/>
      <p:regular r:id="rId94"/>
      <p:bold r:id="rId95"/>
      <p:italic r:id="rId96"/>
      <p:boldItalic r:id="rId97"/>
    </p:embeddedFont>
    <p:embeddedFont>
      <p:font typeface="Georgia" panose="02040502050405020303" pitchFamily="18" charset="0"/>
      <p:regular r:id="rId98"/>
      <p:bold r:id="rId99"/>
      <p:italic r:id="rId100"/>
      <p:boldItalic r:id="rId101"/>
    </p:embeddedFont>
    <p:embeddedFont>
      <p:font typeface="Helvetica" panose="020B0604020202020204" pitchFamily="34" charset="0"/>
      <p:regular r:id="rId102"/>
      <p:bold r:id="rId103"/>
      <p:italic r:id="rId104"/>
      <p:boldItalic r:id="rId105"/>
    </p:embeddedFont>
    <p:embeddedFont>
      <p:font typeface="Impact" panose="020B0806030902050204" pitchFamily="34" charset="0"/>
      <p:regular r:id="rId106"/>
    </p:embeddedFont>
    <p:embeddedFont>
      <p:font typeface="Playfair Display" panose="00000500000000000000" pitchFamily="2" charset="0"/>
      <p:regular r:id="rId107"/>
      <p:bold r:id="rId108"/>
      <p:italic r:id="rId109"/>
      <p:boldItalic r:id="rId110"/>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117E"/>
    <a:srgbClr val="FBEC13"/>
    <a:srgbClr val="D8EEC0"/>
    <a:srgbClr val="FDE9F3"/>
    <a:srgbClr val="1B4697"/>
    <a:srgbClr val="009640"/>
    <a:srgbClr val="F79FCF"/>
    <a:srgbClr val="C3FFE2"/>
    <a:srgbClr val="FFB06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7259" autoAdjust="0"/>
  </p:normalViewPr>
  <p:slideViewPr>
    <p:cSldViewPr snapToGrid="0">
      <p:cViewPr varScale="1">
        <p:scale>
          <a:sx n="92" d="100"/>
          <a:sy n="92" d="100"/>
        </p:scale>
        <p:origin x="216"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font" Target="fonts/font14.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9.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font" Target="fonts/font2.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10.fntdata"/><Relationship Id="rId108" Type="http://schemas.openxmlformats.org/officeDocument/2006/relationships/font" Target="fonts/font15.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13.fntdata"/><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1.fntdata"/><Relationship Id="rId99" Type="http://schemas.openxmlformats.org/officeDocument/2006/relationships/font" Target="fonts/font6.fntdata"/><Relationship Id="rId10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16.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4.fntdata"/><Relationship Id="rId104" Type="http://schemas.openxmlformats.org/officeDocument/2006/relationships/font" Target="fonts/font11.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17.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7.fntdata"/><Relationship Id="rId105"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 Id="rId98" Type="http://schemas.openxmlformats.org/officeDocument/2006/relationships/font" Target="fonts/font5.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20206" cy="495189"/>
          </a:xfrm>
          <a:prstGeom prst="rect">
            <a:avLst/>
          </a:prstGeom>
        </p:spPr>
        <p:txBody>
          <a:bodyPr vert="horz" lIns="94895" tIns="47448" rIns="94895" bIns="47448" rtlCol="0"/>
          <a:lstStyle>
            <a:lvl1pPr algn="l">
              <a:defRPr sz="1200" b="0" i="0">
                <a:latin typeface="Avenir Next LT Pro" panose="020B0504020202020204" pitchFamily="34" charset="0"/>
              </a:defRPr>
            </a:lvl1pPr>
          </a:lstStyle>
          <a:p>
            <a:endParaRPr lang="fr-FR" dirty="0"/>
          </a:p>
        </p:txBody>
      </p:sp>
      <p:sp>
        <p:nvSpPr>
          <p:cNvPr id="3" name="Espace réservé de la date 2"/>
          <p:cNvSpPr>
            <a:spLocks noGrp="1"/>
          </p:cNvSpPr>
          <p:nvPr>
            <p:ph type="dt" idx="1"/>
          </p:nvPr>
        </p:nvSpPr>
        <p:spPr>
          <a:xfrm>
            <a:off x="3817173" y="0"/>
            <a:ext cx="2920206" cy="495189"/>
          </a:xfrm>
          <a:prstGeom prst="rect">
            <a:avLst/>
          </a:prstGeom>
        </p:spPr>
        <p:txBody>
          <a:bodyPr vert="horz" lIns="94895" tIns="47448" rIns="94895" bIns="47448" rtlCol="0"/>
          <a:lstStyle>
            <a:lvl1pPr algn="r">
              <a:defRPr sz="1200" b="0" i="0">
                <a:latin typeface="Avenir Next LT Pro" panose="020B0504020202020204" pitchFamily="34" charset="0"/>
              </a:defRPr>
            </a:lvl1pPr>
          </a:lstStyle>
          <a:p>
            <a:fld id="{1AF795A4-66A1-43EF-9029-8FAFEFC3FD75}" type="datetimeFigureOut">
              <a:rPr lang="fr-FR" smtClean="0"/>
              <a:pPr/>
              <a:t>04/07/2024</a:t>
            </a:fld>
            <a:endParaRPr lang="fr-FR" dirty="0"/>
          </a:p>
        </p:txBody>
      </p:sp>
      <p:sp>
        <p:nvSpPr>
          <p:cNvPr id="4" name="Espace réservé de l'image des diapositives 3"/>
          <p:cNvSpPr>
            <a:spLocks noGrp="1" noRot="1" noChangeAspect="1"/>
          </p:cNvSpPr>
          <p:nvPr>
            <p:ph type="sldImg" idx="2"/>
          </p:nvPr>
        </p:nvSpPr>
        <p:spPr>
          <a:xfrm>
            <a:off x="409575" y="1233488"/>
            <a:ext cx="5919788" cy="3330575"/>
          </a:xfrm>
          <a:prstGeom prst="rect">
            <a:avLst/>
          </a:prstGeom>
          <a:noFill/>
          <a:ln w="12700">
            <a:solidFill>
              <a:prstClr val="black"/>
            </a:solidFill>
          </a:ln>
        </p:spPr>
        <p:txBody>
          <a:bodyPr vert="horz" lIns="94895" tIns="47448" rIns="94895" bIns="47448" rtlCol="0" anchor="ctr"/>
          <a:lstStyle/>
          <a:p>
            <a:endParaRPr lang="fr-FR" dirty="0"/>
          </a:p>
        </p:txBody>
      </p:sp>
      <p:sp>
        <p:nvSpPr>
          <p:cNvPr id="5" name="Espace réservé des notes 4"/>
          <p:cNvSpPr>
            <a:spLocks noGrp="1"/>
          </p:cNvSpPr>
          <p:nvPr>
            <p:ph type="body" sz="quarter" idx="3"/>
          </p:nvPr>
        </p:nvSpPr>
        <p:spPr>
          <a:xfrm>
            <a:off x="673894" y="4749691"/>
            <a:ext cx="5391150" cy="3886111"/>
          </a:xfrm>
          <a:prstGeom prst="rect">
            <a:avLst/>
          </a:prstGeom>
        </p:spPr>
        <p:txBody>
          <a:bodyPr vert="horz" lIns="94895" tIns="47448" rIns="94895" bIns="47448"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374302"/>
            <a:ext cx="2920206" cy="495187"/>
          </a:xfrm>
          <a:prstGeom prst="rect">
            <a:avLst/>
          </a:prstGeom>
        </p:spPr>
        <p:txBody>
          <a:bodyPr vert="horz" lIns="94895" tIns="47448" rIns="94895" bIns="47448" rtlCol="0" anchor="b"/>
          <a:lstStyle>
            <a:lvl1pPr algn="l">
              <a:defRPr sz="1200" b="0" i="0">
                <a:latin typeface="Avenir Next LT Pro" panose="020B0504020202020204" pitchFamily="34" charset="0"/>
              </a:defRPr>
            </a:lvl1pPr>
          </a:lstStyle>
          <a:p>
            <a:endParaRPr lang="fr-FR" dirty="0"/>
          </a:p>
        </p:txBody>
      </p:sp>
      <p:sp>
        <p:nvSpPr>
          <p:cNvPr id="7" name="Espace réservé du numéro de diapositive 6"/>
          <p:cNvSpPr>
            <a:spLocks noGrp="1"/>
          </p:cNvSpPr>
          <p:nvPr>
            <p:ph type="sldNum" sz="quarter" idx="5"/>
          </p:nvPr>
        </p:nvSpPr>
        <p:spPr>
          <a:xfrm>
            <a:off x="3817173" y="9374302"/>
            <a:ext cx="2920206" cy="495187"/>
          </a:xfrm>
          <a:prstGeom prst="rect">
            <a:avLst/>
          </a:prstGeom>
        </p:spPr>
        <p:txBody>
          <a:bodyPr vert="horz" lIns="94895" tIns="47448" rIns="94895" bIns="47448" rtlCol="0" anchor="b"/>
          <a:lstStyle>
            <a:lvl1pPr algn="r">
              <a:defRPr sz="1200" b="0" i="0">
                <a:latin typeface="Avenir Next LT Pro" panose="020B050402020202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venir Next LT Pro" panose="020B0504020202020204" pitchFamily="34" charset="0"/>
        <a:ea typeface="+mn-ea"/>
        <a:cs typeface="+mn-cs"/>
      </a:defRPr>
    </a:lvl1pPr>
    <a:lvl2pPr marL="457200" algn="l" defTabSz="914400" rtl="0" eaLnBrk="1" latinLnBrk="0" hangingPunct="1">
      <a:defRPr sz="1200" b="0" i="0" kern="1200">
        <a:solidFill>
          <a:schemeClr val="tx1"/>
        </a:solidFill>
        <a:latin typeface="Avenir Next LT Pro" panose="020B0504020202020204" pitchFamily="34" charset="0"/>
        <a:ea typeface="+mn-ea"/>
        <a:cs typeface="+mn-cs"/>
      </a:defRPr>
    </a:lvl2pPr>
    <a:lvl3pPr marL="914400" algn="l" defTabSz="914400" rtl="0" eaLnBrk="1" latinLnBrk="0" hangingPunct="1">
      <a:defRPr sz="1200" b="0" i="0" kern="1200">
        <a:solidFill>
          <a:schemeClr val="tx1"/>
        </a:solidFill>
        <a:latin typeface="Avenir Next LT Pro" panose="020B0504020202020204" pitchFamily="34" charset="0"/>
        <a:ea typeface="+mn-ea"/>
        <a:cs typeface="+mn-cs"/>
      </a:defRPr>
    </a:lvl3pPr>
    <a:lvl4pPr marL="1371600" algn="l" defTabSz="914400" rtl="0" eaLnBrk="1" latinLnBrk="0" hangingPunct="1">
      <a:defRPr sz="1200" b="0" i="0" kern="1200">
        <a:solidFill>
          <a:schemeClr val="tx1"/>
        </a:solidFill>
        <a:latin typeface="Avenir Next LT Pro" panose="020B0504020202020204" pitchFamily="34" charset="0"/>
        <a:ea typeface="+mn-ea"/>
        <a:cs typeface="+mn-cs"/>
      </a:defRPr>
    </a:lvl4pPr>
    <a:lvl5pPr marL="1828800" algn="l" defTabSz="914400" rtl="0" eaLnBrk="1" latinLnBrk="0" hangingPunct="1">
      <a:defRPr sz="1200" b="0" i="0" kern="1200">
        <a:solidFill>
          <a:schemeClr val="tx1"/>
        </a:solidFill>
        <a:latin typeface="Avenir Next LT Pro"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800">
                <a:solidFill>
                  <a:schemeClr val="tx1"/>
                </a:solidFill>
                <a:latin typeface="Calibri" panose="020F0502020204030204" pitchFamily="34" charset="0"/>
              </a:defRPr>
            </a:lvl1pPr>
            <a:lvl2pPr marL="511241" indent="-196631">
              <a:spcBef>
                <a:spcPct val="30000"/>
              </a:spcBef>
              <a:defRPr sz="800">
                <a:solidFill>
                  <a:schemeClr val="tx1"/>
                </a:solidFill>
                <a:latin typeface="Calibri" panose="020F0502020204030204" pitchFamily="34" charset="0"/>
              </a:defRPr>
            </a:lvl2pPr>
            <a:lvl3pPr marL="786524" indent="-157304">
              <a:spcBef>
                <a:spcPct val="30000"/>
              </a:spcBef>
              <a:defRPr sz="800">
                <a:solidFill>
                  <a:schemeClr val="tx1"/>
                </a:solidFill>
                <a:latin typeface="Calibri" panose="020F0502020204030204" pitchFamily="34" charset="0"/>
              </a:defRPr>
            </a:lvl3pPr>
            <a:lvl4pPr marL="1101133" indent="-157304">
              <a:spcBef>
                <a:spcPct val="30000"/>
              </a:spcBef>
              <a:defRPr sz="800">
                <a:solidFill>
                  <a:schemeClr val="tx1"/>
                </a:solidFill>
                <a:latin typeface="Calibri" panose="020F0502020204030204" pitchFamily="34" charset="0"/>
              </a:defRPr>
            </a:lvl4pPr>
            <a:lvl5pPr marL="1415742" indent="-157304">
              <a:spcBef>
                <a:spcPct val="30000"/>
              </a:spcBef>
              <a:defRPr sz="800">
                <a:solidFill>
                  <a:schemeClr val="tx1"/>
                </a:solidFill>
                <a:latin typeface="Calibri" panose="020F0502020204030204" pitchFamily="34" charset="0"/>
              </a:defRPr>
            </a:lvl5pPr>
            <a:lvl6pPr marL="1730352" indent="-157304" eaLnBrk="0" fontAlgn="base" hangingPunct="0">
              <a:spcBef>
                <a:spcPct val="30000"/>
              </a:spcBef>
              <a:spcAft>
                <a:spcPct val="0"/>
              </a:spcAft>
              <a:defRPr sz="800">
                <a:solidFill>
                  <a:schemeClr val="tx1"/>
                </a:solidFill>
                <a:latin typeface="Calibri" panose="020F0502020204030204" pitchFamily="34" charset="0"/>
              </a:defRPr>
            </a:lvl6pPr>
            <a:lvl7pPr marL="2044961" indent="-157304" eaLnBrk="0" fontAlgn="base" hangingPunct="0">
              <a:spcBef>
                <a:spcPct val="30000"/>
              </a:spcBef>
              <a:spcAft>
                <a:spcPct val="0"/>
              </a:spcAft>
              <a:defRPr sz="800">
                <a:solidFill>
                  <a:schemeClr val="tx1"/>
                </a:solidFill>
                <a:latin typeface="Calibri" panose="020F0502020204030204" pitchFamily="34" charset="0"/>
              </a:defRPr>
            </a:lvl7pPr>
            <a:lvl8pPr marL="2359571" indent="-157304" eaLnBrk="0" fontAlgn="base" hangingPunct="0">
              <a:spcBef>
                <a:spcPct val="30000"/>
              </a:spcBef>
              <a:spcAft>
                <a:spcPct val="0"/>
              </a:spcAft>
              <a:defRPr sz="800">
                <a:solidFill>
                  <a:schemeClr val="tx1"/>
                </a:solidFill>
                <a:latin typeface="Calibri" panose="020F0502020204030204" pitchFamily="34" charset="0"/>
              </a:defRPr>
            </a:lvl8pPr>
            <a:lvl9pPr marL="2674180" indent="-157304" eaLnBrk="0" fontAlgn="base" hangingPunct="0">
              <a:spcBef>
                <a:spcPct val="30000"/>
              </a:spcBef>
              <a:spcAft>
                <a:spcPct val="0"/>
              </a:spcAft>
              <a:defRPr sz="800">
                <a:solidFill>
                  <a:schemeClr val="tx1"/>
                </a:solidFill>
                <a:latin typeface="Calibri" panose="020F0502020204030204" pitchFamily="34" charset="0"/>
              </a:defRPr>
            </a:lvl9pPr>
          </a:lstStyle>
          <a:p>
            <a:pPr>
              <a:spcBef>
                <a:spcPct val="0"/>
              </a:spcBef>
            </a:pPr>
            <a:fld id="{56DE5910-482F-4DB1-9F71-C56B6B68D740}" type="slidenum">
              <a:rPr lang="fr-FR" altLang="fr-FR" smtClean="0"/>
              <a:pPr>
                <a:spcBef>
                  <a:spcPct val="0"/>
                </a:spcBef>
              </a:pPr>
              <a:t>14</a:t>
            </a:fld>
            <a:endParaRPr lang="fr-FR" altLang="fr-FR"/>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dirty="0"/>
          </a:p>
        </p:txBody>
      </p:sp>
    </p:spTree>
    <p:extLst>
      <p:ext uri="{BB962C8B-B14F-4D97-AF65-F5344CB8AC3E}">
        <p14:creationId xmlns:p14="http://schemas.microsoft.com/office/powerpoint/2010/main" val="1903377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2b203e6291d_2_246:notes"/>
          <p:cNvSpPr txBox="1">
            <a:spLocks noGrp="1"/>
          </p:cNvSpPr>
          <p:nvPr>
            <p:ph type="body" idx="1"/>
          </p:nvPr>
        </p:nvSpPr>
        <p:spPr>
          <a:xfrm>
            <a:off x="464823" y="1424263"/>
            <a:ext cx="3718578" cy="1165305"/>
          </a:xfrm>
          <a:prstGeom prst="rect">
            <a:avLst/>
          </a:prstGeom>
        </p:spPr>
        <p:txBody>
          <a:bodyPr spcFirstLastPara="1" wrap="square" lIns="28924" tIns="28924" rIns="28924" bIns="28924" anchor="t" anchorCtr="0">
            <a:noAutofit/>
          </a:bodyPr>
          <a:lstStyle/>
          <a:p>
            <a:endParaRPr dirty="0"/>
          </a:p>
        </p:txBody>
      </p:sp>
      <p:sp>
        <p:nvSpPr>
          <p:cNvPr id="512" name="Google Shape;512;g2b203e6291d_2_246:notes"/>
          <p:cNvSpPr>
            <a:spLocks noGrp="1" noRot="1" noChangeAspect="1"/>
          </p:cNvSpPr>
          <p:nvPr>
            <p:ph type="sldImg" idx="2"/>
          </p:nvPr>
        </p:nvSpPr>
        <p:spPr>
          <a:xfrm>
            <a:off x="1436688" y="369888"/>
            <a:ext cx="1774825" cy="99853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sz="quarter" idx="1"/>
          </p:nvPr>
        </p:nvSpPr>
        <p:spPr/>
        <p:txBody>
          <a:bodyPr/>
          <a:lstStyle/>
          <a:p>
            <a:pPr>
              <a:defRPr/>
            </a:pPr>
            <a:fld id="{9B537D05-9F7B-40A8-9FB6-676BA155DE64}" type="datetime1">
              <a:rPr lang="fr-FR"/>
              <a:pPr>
                <a:defRPr/>
              </a:pPr>
              <a:t>04/07/2024</a:t>
            </a:fld>
            <a:endParaRPr lang="fr-FR"/>
          </a:p>
        </p:txBody>
      </p:sp>
      <p:sp>
        <p:nvSpPr>
          <p:cNvPr id="7" name="Rectangle 7"/>
          <p:cNvSpPr>
            <a:spLocks noGrp="1" noChangeArrowheads="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508995" indent="-195767" eaLnBrk="0" hangingPunct="0">
              <a:defRPr>
                <a:solidFill>
                  <a:schemeClr val="tx1"/>
                </a:solidFill>
                <a:latin typeface="Calibri" panose="020F0502020204030204" pitchFamily="34" charset="0"/>
                <a:cs typeface="Arial" panose="020B0604020202020204" pitchFamily="34" charset="0"/>
              </a:defRPr>
            </a:lvl2pPr>
            <a:lvl3pPr marL="783069" indent="-156614" eaLnBrk="0" hangingPunct="0">
              <a:defRPr>
                <a:solidFill>
                  <a:schemeClr val="tx1"/>
                </a:solidFill>
                <a:latin typeface="Calibri" panose="020F0502020204030204" pitchFamily="34" charset="0"/>
                <a:cs typeface="Arial" panose="020B0604020202020204" pitchFamily="34" charset="0"/>
              </a:defRPr>
            </a:lvl3pPr>
            <a:lvl4pPr marL="1096297" indent="-156614" eaLnBrk="0" hangingPunct="0">
              <a:defRPr>
                <a:solidFill>
                  <a:schemeClr val="tx1"/>
                </a:solidFill>
                <a:latin typeface="Calibri" panose="020F0502020204030204" pitchFamily="34" charset="0"/>
                <a:cs typeface="Arial" panose="020B0604020202020204" pitchFamily="34" charset="0"/>
              </a:defRPr>
            </a:lvl4pPr>
            <a:lvl5pPr marL="1409525" indent="-156614" eaLnBrk="0" hangingPunct="0">
              <a:defRPr>
                <a:solidFill>
                  <a:schemeClr val="tx1"/>
                </a:solidFill>
                <a:latin typeface="Calibri" panose="020F0502020204030204" pitchFamily="34" charset="0"/>
                <a:cs typeface="Arial" panose="020B0604020202020204" pitchFamily="34" charset="0"/>
              </a:defRPr>
            </a:lvl5pPr>
            <a:lvl6pPr marL="1722752" indent="-156614"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035980" indent="-156614"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2349208" indent="-156614"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2662436" indent="-156614"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E4391B9D-035A-4B55-AA88-B5F8B9A0BA17}" type="slidenum">
              <a:rPr lang="fr-FR" altLang="fr-FR"/>
              <a:pPr eaLnBrk="1" hangingPunct="1"/>
              <a:t>90</a:t>
            </a:fld>
            <a:endParaRPr lang="fr-FR" altLang="fr-FR"/>
          </a:p>
        </p:txBody>
      </p:sp>
      <p:sp>
        <p:nvSpPr>
          <p:cNvPr id="18227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227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Tree>
    <p:extLst>
      <p:ext uri="{BB962C8B-B14F-4D97-AF65-F5344CB8AC3E}">
        <p14:creationId xmlns:p14="http://schemas.microsoft.com/office/powerpoint/2010/main" val="16992404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2" name="Espace réservé du texte 2">
            <a:extLst>
              <a:ext uri="{FF2B5EF4-FFF2-40B4-BE49-F238E27FC236}">
                <a16:creationId xmlns:a16="http://schemas.microsoft.com/office/drawing/2014/main" id="{B23F30B4-E08B-A189-1AE2-95BA77EA63AB}"/>
              </a:ext>
            </a:extLst>
          </p:cNvPr>
          <p:cNvSpPr>
            <a:spLocks noGrp="1"/>
          </p:cNvSpPr>
          <p:nvPr>
            <p:ph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a:lvl1pPr>
            <a:lvl2pPr>
              <a:defRPr/>
            </a:lvl2pPr>
            <a:lvl3pPr>
              <a:defRPr/>
            </a:lvl3pPr>
            <a:lvl4pPr>
              <a:defRPr/>
            </a:lvl4pPr>
            <a:lvl5pPr>
              <a:defRPr/>
            </a:lvl5p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7" name="Image 6" descr="Une image contenant texte&#10;&#10;Description générée automatiquement">
            <a:extLst>
              <a:ext uri="{FF2B5EF4-FFF2-40B4-BE49-F238E27FC236}">
                <a16:creationId xmlns:a16="http://schemas.microsoft.com/office/drawing/2014/main" id="{8A04E2E7-83C0-62E4-BFCD-2541B0FD5ED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dirty="0"/>
              <a:t>Modifiez le style du titre</a:t>
            </a:r>
            <a:endParaRPr lang="en-US" dirty="0"/>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13549791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dirty="0"/>
              <a:t>Modifiez le style du titre</a:t>
            </a:r>
            <a:endParaRPr lang="en-US" dirty="0"/>
          </a:p>
        </p:txBody>
      </p:sp>
      <p:sp>
        <p:nvSpPr>
          <p:cNvPr id="3" name="Date Placeholder 2"/>
          <p:cNvSpPr>
            <a:spLocks noGrp="1"/>
          </p:cNvSpPr>
          <p:nvPr>
            <p:ph type="dt" sz="half" idx="10"/>
          </p:nvPr>
        </p:nvSpPr>
        <p:spPr/>
        <p:txBody>
          <a:bodyPr/>
          <a:lstStyle/>
          <a:p>
            <a:fld id="{4A8A5C1A-ECD2-40E0-9A8D-E0326433E9DA}" type="datetimeFigureOut">
              <a:rPr lang="fr-FR" smtClean="0"/>
              <a:t>04/07/2024</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42116828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04/07/2024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15503648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cs typeface="Avenir Light" panose="020B0403020203020204" pitchFamily="34" charset="-78"/>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1" spcCol="360000"/>
          <a:lstStyle>
            <a:lvl1pPr>
              <a:defRPr>
                <a:latin typeface="Avenir Next LT Pro" panose="020B0504020202020204" pitchFamily="34" charset="0"/>
                <a:cs typeface="Avenir Light" panose="020B0403020203020204" pitchFamily="34" charset="-78"/>
              </a:defRPr>
            </a:lvl1pPr>
            <a:lvl2pPr>
              <a:defRPr>
                <a:latin typeface="Avenir Next LT Pro" panose="020B0504020202020204" pitchFamily="34" charset="0"/>
                <a:cs typeface="Avenir Light" panose="020B0403020203020204" pitchFamily="34" charset="-78"/>
              </a:defRPr>
            </a:lvl2pPr>
            <a:lvl3pPr>
              <a:defRPr>
                <a:latin typeface="Avenir Next LT Pro" panose="020B0504020202020204" pitchFamily="34" charset="0"/>
                <a:cs typeface="Avenir Light" panose="020B0403020203020204" pitchFamily="34" charset="-78"/>
              </a:defRPr>
            </a:lvl3pPr>
            <a:lvl4pPr>
              <a:defRPr>
                <a:latin typeface="Avenir Next LT Pro" panose="020B0504020202020204" pitchFamily="34" charset="0"/>
                <a:cs typeface="Avenir Light" panose="020B0403020203020204" pitchFamily="34" charset="-78"/>
              </a:defRPr>
            </a:lvl4pPr>
            <a:lvl5pPr>
              <a:defRPr>
                <a:latin typeface="Avenir Next LT Pro" panose="020B0504020202020204" pitchFamily="34" charset="0"/>
                <a:cs typeface="Avenir Light" panose="020B0403020203020204" pitchFamily="34" charset="-78"/>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9236355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re et contenu 1">
  <p:cSld name="1_Titre et contenu 1">
    <p:spTree>
      <p:nvGrpSpPr>
        <p:cNvPr id="1" name="Shape 147"/>
        <p:cNvGrpSpPr/>
        <p:nvPr/>
      </p:nvGrpSpPr>
      <p:grpSpPr>
        <a:xfrm>
          <a:off x="0" y="0"/>
          <a:ext cx="0" cy="0"/>
          <a:chOff x="0" y="0"/>
          <a:chExt cx="0" cy="0"/>
        </a:xfrm>
      </p:grpSpPr>
      <p:sp>
        <p:nvSpPr>
          <p:cNvPr id="148" name="Google Shape;148;p30"/>
          <p:cNvSpPr txBox="1">
            <a:spLocks noGrp="1"/>
          </p:cNvSpPr>
          <p:nvPr>
            <p:ph type="title"/>
          </p:nvPr>
        </p:nvSpPr>
        <p:spPr>
          <a:xfrm>
            <a:off x="300039" y="486457"/>
            <a:ext cx="11591925" cy="529544"/>
          </a:xfrm>
          <a:prstGeom prst="rect">
            <a:avLst/>
          </a:prstGeom>
          <a:noFill/>
          <a:ln>
            <a:noFill/>
          </a:ln>
        </p:spPr>
        <p:txBody>
          <a:bodyPr spcFirstLastPara="1" wrap="square" lIns="0" tIns="0" rIns="0" bIns="0" anchor="t" anchorCtr="0">
            <a:noAutofit/>
          </a:bodyPr>
          <a:lstStyle>
            <a:lvl1pPr lvl="0" algn="ctr">
              <a:spcBef>
                <a:spcPts val="0"/>
              </a:spcBef>
              <a:spcAft>
                <a:spcPts val="0"/>
              </a:spcAft>
              <a:buSzPts val="1100"/>
              <a:buNone/>
              <a:defRPr sz="3200" b="1" i="0" u="none">
                <a:solidFill>
                  <a:schemeClr val="dk1"/>
                </a:solidFill>
                <a:latin typeface="Georgia"/>
                <a:ea typeface="Georgia"/>
                <a:cs typeface="Georgia"/>
                <a:sym typeface="Georgia"/>
              </a:defRPr>
            </a:lvl1pPr>
            <a:lvl2pPr lvl="1" algn="ctr">
              <a:spcBef>
                <a:spcPts val="0"/>
              </a:spcBef>
              <a:spcAft>
                <a:spcPts val="0"/>
              </a:spcAft>
              <a:buSzPts val="1100"/>
              <a:buNone/>
              <a:defRPr/>
            </a:lvl2pPr>
            <a:lvl3pPr lvl="2" algn="ctr">
              <a:spcBef>
                <a:spcPts val="0"/>
              </a:spcBef>
              <a:spcAft>
                <a:spcPts val="0"/>
              </a:spcAft>
              <a:buSzPts val="1100"/>
              <a:buNone/>
              <a:defRPr/>
            </a:lvl3pPr>
            <a:lvl4pPr lvl="3" algn="ctr">
              <a:spcBef>
                <a:spcPts val="0"/>
              </a:spcBef>
              <a:spcAft>
                <a:spcPts val="0"/>
              </a:spcAft>
              <a:buSzPts val="1100"/>
              <a:buNone/>
              <a:defRPr/>
            </a:lvl4pPr>
            <a:lvl5pPr lvl="4" algn="ctr">
              <a:spcBef>
                <a:spcPts val="0"/>
              </a:spcBef>
              <a:spcAft>
                <a:spcPts val="0"/>
              </a:spcAft>
              <a:buSzPts val="1100"/>
              <a:buNone/>
              <a:defRPr/>
            </a:lvl5pPr>
            <a:lvl6pPr lvl="5" algn="ctr">
              <a:spcBef>
                <a:spcPts val="0"/>
              </a:spcBef>
              <a:spcAft>
                <a:spcPts val="0"/>
              </a:spcAft>
              <a:buSzPts val="1100"/>
              <a:buNone/>
              <a:defRPr/>
            </a:lvl6pPr>
            <a:lvl7pPr lvl="6" algn="ctr">
              <a:spcBef>
                <a:spcPts val="0"/>
              </a:spcBef>
              <a:spcAft>
                <a:spcPts val="0"/>
              </a:spcAft>
              <a:buSzPts val="1100"/>
              <a:buNone/>
              <a:defRPr/>
            </a:lvl7pPr>
            <a:lvl8pPr lvl="7" algn="ctr">
              <a:spcBef>
                <a:spcPts val="0"/>
              </a:spcBef>
              <a:spcAft>
                <a:spcPts val="0"/>
              </a:spcAft>
              <a:buSzPts val="1100"/>
              <a:buNone/>
              <a:defRPr/>
            </a:lvl8pPr>
            <a:lvl9pPr lvl="8" algn="ctr">
              <a:spcBef>
                <a:spcPts val="0"/>
              </a:spcBef>
              <a:spcAft>
                <a:spcPts val="0"/>
              </a:spcAft>
              <a:buSzPts val="1100"/>
              <a:buNone/>
              <a:defRPr/>
            </a:lvl9pPr>
          </a:lstStyle>
          <a:p>
            <a:endParaRPr/>
          </a:p>
        </p:txBody>
      </p:sp>
      <p:sp>
        <p:nvSpPr>
          <p:cNvPr id="149" name="Google Shape;149;p30"/>
          <p:cNvSpPr txBox="1">
            <a:spLocks noGrp="1"/>
          </p:cNvSpPr>
          <p:nvPr>
            <p:ph type="body" idx="1"/>
          </p:nvPr>
        </p:nvSpPr>
        <p:spPr>
          <a:xfrm>
            <a:off x="1168854" y="1513116"/>
            <a:ext cx="9854293" cy="2089481"/>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ctr">
              <a:lnSpc>
                <a:spcPct val="127692"/>
              </a:lnSpc>
              <a:spcBef>
                <a:spcPts val="267"/>
              </a:spcBef>
              <a:spcAft>
                <a:spcPts val="0"/>
              </a:spcAft>
              <a:buClr>
                <a:srgbClr val="D9117E"/>
              </a:buClr>
              <a:buSzPts val="1000"/>
              <a:buNone/>
              <a:defRPr/>
            </a:lvl2pPr>
            <a:lvl3pPr marL="1828754" lvl="2" indent="-389457" algn="ctr">
              <a:lnSpc>
                <a:spcPct val="127692"/>
              </a:lnSpc>
              <a:spcBef>
                <a:spcPts val="267"/>
              </a:spcBef>
              <a:spcAft>
                <a:spcPts val="0"/>
              </a:spcAft>
              <a:buSzPts val="1000"/>
              <a:buChar char="▪"/>
              <a:defRPr/>
            </a:lvl3pPr>
            <a:lvl4pPr marL="2438339" lvl="3" indent="-355591" algn="ctr">
              <a:lnSpc>
                <a:spcPct val="127692"/>
              </a:lnSpc>
              <a:spcBef>
                <a:spcPts val="267"/>
              </a:spcBef>
              <a:spcAft>
                <a:spcPts val="0"/>
              </a:spcAft>
              <a:buSzPts val="600"/>
              <a:buChar char="►"/>
              <a:defRPr/>
            </a:lvl4pPr>
            <a:lvl5pPr marL="3047924" lvl="4" indent="-389457" algn="ctr">
              <a:lnSpc>
                <a:spcPct val="127692"/>
              </a:lnSpc>
              <a:spcBef>
                <a:spcPts val="267"/>
              </a:spcBef>
              <a:spcAft>
                <a:spcPts val="0"/>
              </a:spcAft>
              <a:buSzPts val="10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0" name="Google Shape;150;p30"/>
          <p:cNvSpPr txBox="1">
            <a:spLocks noGrp="1"/>
          </p:cNvSpPr>
          <p:nvPr>
            <p:ph type="body" idx="2"/>
          </p:nvPr>
        </p:nvSpPr>
        <p:spPr>
          <a:xfrm>
            <a:off x="300039" y="1005114"/>
            <a:ext cx="11591925" cy="257628"/>
          </a:xfrm>
          <a:prstGeom prst="rect">
            <a:avLst/>
          </a:prstGeom>
          <a:noFill/>
          <a:ln>
            <a:noFill/>
          </a:ln>
        </p:spPr>
        <p:txBody>
          <a:bodyPr spcFirstLastPara="1" wrap="square" lIns="0" tIns="0" rIns="0" bIns="0" anchor="t" anchorCtr="0">
            <a:noAutofit/>
          </a:bodyPr>
          <a:lstStyle>
            <a:lvl1pPr marL="609585" lvl="0" indent="-304792" algn="ctr">
              <a:lnSpc>
                <a:spcPct val="103750"/>
              </a:lnSpc>
              <a:spcBef>
                <a:spcPts val="267"/>
              </a:spcBef>
              <a:spcAft>
                <a:spcPts val="0"/>
              </a:spcAft>
              <a:buClr>
                <a:srgbClr val="D9117E"/>
              </a:buClr>
              <a:buSzPts val="1200"/>
              <a:buNone/>
              <a:defRPr sz="1600" cap="none">
                <a:solidFill>
                  <a:srgbClr val="D9117E"/>
                </a:solidFill>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2" name="Google Shape;152;p30"/>
          <p:cNvSpPr txBox="1">
            <a:spLocks noGrp="1"/>
          </p:cNvSpPr>
          <p:nvPr>
            <p:ph type="body" idx="3"/>
          </p:nvPr>
        </p:nvSpPr>
        <p:spPr>
          <a:xfrm>
            <a:off x="300038" y="4598378"/>
            <a:ext cx="3692037" cy="1243623"/>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3" name="Google Shape;153;p30"/>
          <p:cNvSpPr txBox="1">
            <a:spLocks noGrp="1"/>
          </p:cNvSpPr>
          <p:nvPr>
            <p:ph type="body" idx="4"/>
          </p:nvPr>
        </p:nvSpPr>
        <p:spPr>
          <a:xfrm>
            <a:off x="4256026" y="4598378"/>
            <a:ext cx="3692037" cy="1243623"/>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4" name="Google Shape;154;p30"/>
          <p:cNvSpPr txBox="1">
            <a:spLocks noGrp="1"/>
          </p:cNvSpPr>
          <p:nvPr>
            <p:ph type="body" idx="5"/>
          </p:nvPr>
        </p:nvSpPr>
        <p:spPr>
          <a:xfrm>
            <a:off x="8212015" y="4598378"/>
            <a:ext cx="3692037" cy="1243623"/>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Tree>
    <p:extLst>
      <p:ext uri="{BB962C8B-B14F-4D97-AF65-F5344CB8AC3E}">
        <p14:creationId xmlns:p14="http://schemas.microsoft.com/office/powerpoint/2010/main" val="3314851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dirty="0"/>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dirty="0"/>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dirty="0"/>
              <a:t>Cliquez pour modifier les styles du texte du masque</a:t>
            </a:r>
          </a:p>
        </p:txBody>
      </p:sp>
      <p:pic>
        <p:nvPicPr>
          <p:cNvPr id="3" name="Image 2" descr="Une image contenant texte&#10;&#10;Description générée automatiquement">
            <a:extLst>
              <a:ext uri="{FF2B5EF4-FFF2-40B4-BE49-F238E27FC236}">
                <a16:creationId xmlns:a16="http://schemas.microsoft.com/office/drawing/2014/main" id="{62635604-A276-2AC1-2872-F4A5C852B36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dirty="0"/>
              <a:t>Cliquez sur l'icône pour ajouter un graphique</a:t>
            </a:r>
          </a:p>
        </p:txBody>
      </p:sp>
      <p:pic>
        <p:nvPicPr>
          <p:cNvPr id="2" name="Image 1" descr="Une image contenant texte&#10;&#10;Description générée automatiquement">
            <a:extLst>
              <a:ext uri="{FF2B5EF4-FFF2-40B4-BE49-F238E27FC236}">
                <a16:creationId xmlns:a16="http://schemas.microsoft.com/office/drawing/2014/main" id="{DF754C7A-D2BA-5CF7-6D6E-F17875A3FF9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dirty="0"/>
              <a:t>Cliquez sur l'icône pour ajouter un tableau</a:t>
            </a:r>
          </a:p>
        </p:txBody>
      </p:sp>
      <p:pic>
        <p:nvPicPr>
          <p:cNvPr id="2" name="Image 1" descr="Une image contenant texte&#10;&#10;Description générée automatiquement">
            <a:extLst>
              <a:ext uri="{FF2B5EF4-FFF2-40B4-BE49-F238E27FC236}">
                <a16:creationId xmlns:a16="http://schemas.microsoft.com/office/drawing/2014/main" id="{ABB61530-1382-BF56-CF95-F8CFBA5F4BB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Image 1" descr="Une image contenant texte&#10;&#10;Description générée automatiquement">
            <a:extLst>
              <a:ext uri="{FF2B5EF4-FFF2-40B4-BE49-F238E27FC236}">
                <a16:creationId xmlns:a16="http://schemas.microsoft.com/office/drawing/2014/main" id="{24573D1D-F3C5-D31E-4419-009EF25E4E9F}"/>
              </a:ext>
            </a:extLst>
          </p:cNvPr>
          <p:cNvPicPr>
            <a:picLocks noChangeAspect="1"/>
          </p:cNvPicPr>
          <p:nvPr userDrawn="1"/>
        </p:nvPicPr>
        <p:blipFill rotWithShape="1">
          <a:blip r:embed="rId21"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713" r:id="rId14"/>
    <p:sldLayoutId id="2147483714" r:id="rId15"/>
    <p:sldLayoutId id="2147483716" r:id="rId16"/>
    <p:sldLayoutId id="2147483717" r:id="rId17"/>
    <p:sldLayoutId id="2147483718" r:id="rId18"/>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4.xml"/><Relationship Id="rId6" Type="http://schemas.openxmlformats.org/officeDocument/2006/relationships/image" Target="../media/image30.jpeg"/><Relationship Id="rId5" Type="http://schemas.openxmlformats.org/officeDocument/2006/relationships/image" Target="../media/image29.png"/><Relationship Id="rId10" Type="http://schemas.openxmlformats.org/officeDocument/2006/relationships/image" Target="../media/image34.jpeg"/><Relationship Id="rId4" Type="http://schemas.openxmlformats.org/officeDocument/2006/relationships/image" Target="../media/image28.png"/><Relationship Id="rId9" Type="http://schemas.openxmlformats.org/officeDocument/2006/relationships/image" Target="../media/image33.png"/></Relationships>
</file>

<file path=ppt/slides/_rels/slide12.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6.pn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50.svg"/><Relationship Id="rId7" Type="http://schemas.openxmlformats.org/officeDocument/2006/relationships/image" Target="../media/image54.svg"/><Relationship Id="rId2" Type="http://schemas.openxmlformats.org/officeDocument/2006/relationships/image" Target="../media/image49.png"/><Relationship Id="rId1" Type="http://schemas.openxmlformats.org/officeDocument/2006/relationships/slideLayout" Target="../slideLayouts/slideLayout5.xml"/><Relationship Id="rId6" Type="http://schemas.openxmlformats.org/officeDocument/2006/relationships/image" Target="../media/image53.png"/><Relationship Id="rId5" Type="http://schemas.openxmlformats.org/officeDocument/2006/relationships/image" Target="../media/image52.svg"/><Relationship Id="rId4" Type="http://schemas.openxmlformats.org/officeDocument/2006/relationships/image" Target="../media/image51.png"/></Relationships>
</file>

<file path=ppt/slides/_rels/slide59.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5.xml"/><Relationship Id="rId4" Type="http://schemas.openxmlformats.org/officeDocument/2006/relationships/image" Target="../media/image63.svg"/></Relationships>
</file>

<file path=ppt/slides/_rels/slide6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5.xml"/><Relationship Id="rId4" Type="http://schemas.openxmlformats.org/officeDocument/2006/relationships/image" Target="../media/image66.png"/></Relationships>
</file>

<file path=ppt/slides/_rels/slide6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image" Target="../media/image68.gi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sv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72.png"/><Relationship Id="rId5" Type="http://schemas.openxmlformats.org/officeDocument/2006/relationships/image" Target="../media/image71.jpeg"/><Relationship Id="rId4" Type="http://schemas.openxmlformats.org/officeDocument/2006/relationships/image" Target="../media/image70.png"/></Relationships>
</file>

<file path=ppt/slides/_rels/slide83.xml.rels><?xml version="1.0" encoding="UTF-8" standalone="yes"?>
<Relationships xmlns="http://schemas.openxmlformats.org/package/2006/relationships"><Relationship Id="rId2" Type="http://schemas.openxmlformats.org/officeDocument/2006/relationships/image" Target="../media/image74.gif"/><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8" Type="http://schemas.openxmlformats.org/officeDocument/2006/relationships/video" Target="../media/media4.mp4"/><Relationship Id="rId13" Type="http://schemas.openxmlformats.org/officeDocument/2006/relationships/slideLayout" Target="../slideLayouts/slideLayout14.xml"/><Relationship Id="rId18" Type="http://schemas.openxmlformats.org/officeDocument/2006/relationships/image" Target="../media/image19.jpeg"/><Relationship Id="rId3" Type="http://schemas.microsoft.com/office/2007/relationships/media" Target="../media/media2.mp4"/><Relationship Id="rId21" Type="http://schemas.openxmlformats.org/officeDocument/2006/relationships/image" Target="../media/image22.jpeg"/><Relationship Id="rId7" Type="http://schemas.microsoft.com/office/2007/relationships/media" Target="../media/media4.mp4"/><Relationship Id="rId12" Type="http://schemas.openxmlformats.org/officeDocument/2006/relationships/video" Target="../media/media6.mp4"/><Relationship Id="rId17" Type="http://schemas.openxmlformats.org/officeDocument/2006/relationships/image" Target="../media/image18.jpeg"/><Relationship Id="rId2" Type="http://schemas.openxmlformats.org/officeDocument/2006/relationships/video" Target="../media/media1.mp4"/><Relationship Id="rId16" Type="http://schemas.openxmlformats.org/officeDocument/2006/relationships/image" Target="../media/image17.png"/><Relationship Id="rId20" Type="http://schemas.openxmlformats.org/officeDocument/2006/relationships/image" Target="../media/image21.jpeg"/><Relationship Id="rId1" Type="http://schemas.microsoft.com/office/2007/relationships/media" Target="../media/media1.mp4"/><Relationship Id="rId6" Type="http://schemas.openxmlformats.org/officeDocument/2006/relationships/video" Target="../media/media3.mp4"/><Relationship Id="rId11" Type="http://schemas.microsoft.com/office/2007/relationships/media" Target="../media/media6.mp4"/><Relationship Id="rId24" Type="http://schemas.openxmlformats.org/officeDocument/2006/relationships/image" Target="../media/image25.png"/><Relationship Id="rId5" Type="http://schemas.microsoft.com/office/2007/relationships/media" Target="../media/media3.mp4"/><Relationship Id="rId15" Type="http://schemas.openxmlformats.org/officeDocument/2006/relationships/image" Target="../media/image16.png"/><Relationship Id="rId23" Type="http://schemas.openxmlformats.org/officeDocument/2006/relationships/image" Target="../media/image24.png"/><Relationship Id="rId10" Type="http://schemas.openxmlformats.org/officeDocument/2006/relationships/video" Target="../media/media5.mp4"/><Relationship Id="rId19" Type="http://schemas.openxmlformats.org/officeDocument/2006/relationships/image" Target="../media/image20.jpeg"/><Relationship Id="rId4" Type="http://schemas.openxmlformats.org/officeDocument/2006/relationships/video" Target="../media/media2.mp4"/><Relationship Id="rId9" Type="http://schemas.microsoft.com/office/2007/relationships/media" Target="../media/media5.mp4"/><Relationship Id="rId14" Type="http://schemas.openxmlformats.org/officeDocument/2006/relationships/image" Target="../media/image15.png"/><Relationship Id="rId22" Type="http://schemas.openxmlformats.org/officeDocument/2006/relationships/image" Target="../media/image23.png"/></Relationships>
</file>

<file path=ppt/slides/_rels/slide9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1779506"/>
            <a:ext cx="11591925" cy="893036"/>
          </a:xfrm>
        </p:spPr>
        <p:txBody>
          <a:bodyPr/>
          <a:lstStyle/>
          <a:p>
            <a:r>
              <a:rPr kumimoji="0" lang="fr-FR" sz="5400" b="1" i="0" u="none" strike="noStrike" kern="1200" cap="none" spc="0" normalizeH="0" baseline="0" noProof="0" dirty="0">
                <a:ln>
                  <a:noFill/>
                </a:ln>
                <a:effectLst/>
                <a:uLnTx/>
                <a:uFillTx/>
                <a:latin typeface="Playfair Display" panose="00000500000000000000" pitchFamily="2" charset="0"/>
                <a:ea typeface="+mj-ea"/>
                <a:cs typeface="+mj-cs"/>
              </a:rPr>
              <a:t>Stratégie de communication </a:t>
            </a:r>
            <a:r>
              <a:rPr kumimoji="0" lang="fr-FR" sz="5400" b="1" i="0" u="none" strike="noStrike" kern="1200" cap="none" spc="0" normalizeH="0" baseline="0" noProof="0" dirty="0" err="1">
                <a:ln>
                  <a:noFill/>
                </a:ln>
                <a:effectLst/>
                <a:uLnTx/>
                <a:uFillTx/>
                <a:latin typeface="Playfair Display" panose="00000500000000000000" pitchFamily="2" charset="0"/>
                <a:ea typeface="+mj-ea"/>
                <a:cs typeface="+mj-cs"/>
              </a:rPr>
              <a:t>Bto</a:t>
            </a:r>
            <a:r>
              <a:rPr lang="fr-FR" sz="5400" dirty="0">
                <a:latin typeface="Playfair Display" panose="00000500000000000000" pitchFamily="2" charset="0"/>
                <a:ea typeface="+mj-ea"/>
                <a:cs typeface="+mj-cs"/>
              </a:rPr>
              <a:t>C </a:t>
            </a:r>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EUROMASTER 2025</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kumimoji="0" lang="fr-FR" sz="2800" b="1" i="0" u="none" strike="noStrike" kern="1200" cap="none" spc="0" normalizeH="0" baseline="0" noProof="0" dirty="0">
                <a:ln>
                  <a:noFill/>
                </a:ln>
                <a:effectLst/>
                <a:uLnTx/>
                <a:uFillTx/>
                <a:latin typeface="Playfair Display" panose="00000500000000000000" pitchFamily="2" charset="0"/>
                <a:ea typeface="+mj-ea"/>
                <a:cs typeface="+mj-cs"/>
              </a:rPr>
              <a:t>1</a:t>
            </a:r>
            <a:r>
              <a:rPr kumimoji="0" lang="fr-FR" sz="2800" b="1" i="0" u="none" strike="noStrike" kern="1200" cap="none" spc="0" normalizeH="0" baseline="30000" noProof="0" dirty="0">
                <a:ln>
                  <a:noFill/>
                </a:ln>
                <a:effectLst/>
                <a:uLnTx/>
                <a:uFillTx/>
                <a:latin typeface="Playfair Display" panose="00000500000000000000" pitchFamily="2" charset="0"/>
                <a:ea typeface="+mj-ea"/>
                <a:cs typeface="+mj-cs"/>
              </a:rPr>
              <a:t>er</a:t>
            </a:r>
            <a:r>
              <a:rPr kumimoji="0" lang="fr-FR" sz="2800" b="1" i="0" u="none" strike="noStrike" kern="1200" cap="none" spc="0" normalizeH="0" baseline="0" noProof="0" dirty="0">
                <a:ln>
                  <a:noFill/>
                </a:ln>
                <a:effectLst/>
                <a:uLnTx/>
                <a:uFillTx/>
                <a:latin typeface="Playfair Display" panose="00000500000000000000" pitchFamily="2" charset="0"/>
                <a:ea typeface="+mj-ea"/>
                <a:cs typeface="+mj-cs"/>
              </a:rPr>
              <a:t> juillet 2024</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lang="fr-FR" dirty="0">
                <a:latin typeface="Playfair Display" panose="00000500000000000000" pitchFamily="2" charset="0"/>
              </a:rPr>
              <a:t> </a:t>
            </a: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DB026F9C-8000-418B-B4B1-7D3179FB37EC}"/>
              </a:ext>
            </a:extLst>
          </p:cNvPr>
          <p:cNvSpPr>
            <a:spLocks noGrp="1" noChangeAspect="1" noChangeArrowheads="1"/>
          </p:cNvSpPr>
          <p:nvPr>
            <p:ph type="title"/>
          </p:nvPr>
        </p:nvSpPr>
        <p:spPr>
          <a:xfrm>
            <a:off x="472208" y="497190"/>
            <a:ext cx="8534400" cy="377825"/>
          </a:xfrm>
        </p:spPr>
        <p:txBody>
          <a:bodyPr rtlCol="0">
            <a:noAutofit/>
          </a:bodyPr>
          <a:lstStyle/>
          <a:p>
            <a:pPr algn="l">
              <a:defRPr/>
            </a:pPr>
            <a:r>
              <a:rPr lang="fr-FR" sz="3143" dirty="0">
                <a:cs typeface="Arial" charset="0"/>
              </a:rPr>
              <a:t>Les territoires de communication</a:t>
            </a:r>
          </a:p>
        </p:txBody>
      </p:sp>
      <p:sp>
        <p:nvSpPr>
          <p:cNvPr id="2" name="Double flèche horizontale 1">
            <a:extLst>
              <a:ext uri="{FF2B5EF4-FFF2-40B4-BE49-F238E27FC236}">
                <a16:creationId xmlns:a16="http://schemas.microsoft.com/office/drawing/2014/main" id="{CBD5D809-E6CA-4C0F-A371-690E68F80B12}"/>
              </a:ext>
            </a:extLst>
          </p:cNvPr>
          <p:cNvSpPr/>
          <p:nvPr/>
        </p:nvSpPr>
        <p:spPr>
          <a:xfrm>
            <a:off x="3396079" y="3593537"/>
            <a:ext cx="5256584" cy="216024"/>
          </a:xfrm>
          <a:prstGeom prst="leftRightArrow">
            <a:avLst/>
          </a:prstGeom>
          <a:solidFill>
            <a:schemeClr val="accent3">
              <a:lumMod val="75000"/>
            </a:scheme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520">
              <a:latin typeface="Avenir Next LT Pro" panose="020B0504020202020204" pitchFamily="34" charset="0"/>
            </a:endParaRPr>
          </a:p>
        </p:txBody>
      </p:sp>
      <p:sp>
        <p:nvSpPr>
          <p:cNvPr id="5" name="Double flèche horizontale 4">
            <a:extLst>
              <a:ext uri="{FF2B5EF4-FFF2-40B4-BE49-F238E27FC236}">
                <a16:creationId xmlns:a16="http://schemas.microsoft.com/office/drawing/2014/main" id="{0AFC5B53-5ADE-47A9-8870-4C000DBF3051}"/>
              </a:ext>
            </a:extLst>
          </p:cNvPr>
          <p:cNvSpPr/>
          <p:nvPr/>
        </p:nvSpPr>
        <p:spPr>
          <a:xfrm rot="5400000">
            <a:off x="4338090" y="3695263"/>
            <a:ext cx="3312370" cy="228599"/>
          </a:xfrm>
          <a:prstGeom prst="leftRightArrow">
            <a:avLst/>
          </a:prstGeom>
          <a:solidFill>
            <a:schemeClr val="accent3">
              <a:lumMod val="75000"/>
            </a:scheme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520">
              <a:latin typeface="Avenir Next LT Pro" panose="020B0504020202020204" pitchFamily="34" charset="0"/>
            </a:endParaRPr>
          </a:p>
        </p:txBody>
      </p:sp>
      <p:sp>
        <p:nvSpPr>
          <p:cNvPr id="3" name="Rectangle à coins arrondis 2">
            <a:extLst>
              <a:ext uri="{FF2B5EF4-FFF2-40B4-BE49-F238E27FC236}">
                <a16:creationId xmlns:a16="http://schemas.microsoft.com/office/drawing/2014/main" id="{941563D3-D43D-4D6E-92EE-BE1C98AD90AD}"/>
              </a:ext>
            </a:extLst>
          </p:cNvPr>
          <p:cNvSpPr/>
          <p:nvPr/>
        </p:nvSpPr>
        <p:spPr>
          <a:xfrm>
            <a:off x="4911291" y="1568726"/>
            <a:ext cx="216596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Prix</a:t>
            </a:r>
          </a:p>
        </p:txBody>
      </p:sp>
      <p:sp>
        <p:nvSpPr>
          <p:cNvPr id="7" name="Rectangle à coins arrondis 6">
            <a:extLst>
              <a:ext uri="{FF2B5EF4-FFF2-40B4-BE49-F238E27FC236}">
                <a16:creationId xmlns:a16="http://schemas.microsoft.com/office/drawing/2014/main" id="{36DD9B32-A0D3-4FD4-BBCC-243B9CCFBBCB}"/>
              </a:ext>
            </a:extLst>
          </p:cNvPr>
          <p:cNvSpPr/>
          <p:nvPr/>
        </p:nvSpPr>
        <p:spPr>
          <a:xfrm>
            <a:off x="4911291" y="5556746"/>
            <a:ext cx="216596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Service</a:t>
            </a:r>
          </a:p>
        </p:txBody>
      </p:sp>
      <p:sp>
        <p:nvSpPr>
          <p:cNvPr id="8" name="Rectangle à coins arrondis 7">
            <a:extLst>
              <a:ext uri="{FF2B5EF4-FFF2-40B4-BE49-F238E27FC236}">
                <a16:creationId xmlns:a16="http://schemas.microsoft.com/office/drawing/2014/main" id="{BD1656FB-30D4-4D99-A33A-9FB67A503654}"/>
              </a:ext>
            </a:extLst>
          </p:cNvPr>
          <p:cNvSpPr/>
          <p:nvPr/>
        </p:nvSpPr>
        <p:spPr>
          <a:xfrm>
            <a:off x="1524000" y="3471901"/>
            <a:ext cx="177918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Mobilité</a:t>
            </a:r>
          </a:p>
        </p:txBody>
      </p:sp>
      <p:sp>
        <p:nvSpPr>
          <p:cNvPr id="9" name="Rectangle à coins arrondis 8">
            <a:extLst>
              <a:ext uri="{FF2B5EF4-FFF2-40B4-BE49-F238E27FC236}">
                <a16:creationId xmlns:a16="http://schemas.microsoft.com/office/drawing/2014/main" id="{6032615C-3869-493E-B4BE-7FC5551C9269}"/>
              </a:ext>
            </a:extLst>
          </p:cNvPr>
          <p:cNvSpPr/>
          <p:nvPr/>
        </p:nvSpPr>
        <p:spPr>
          <a:xfrm>
            <a:off x="8745554" y="3483516"/>
            <a:ext cx="177918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Facilité</a:t>
            </a:r>
          </a:p>
        </p:txBody>
      </p:sp>
      <p:sp>
        <p:nvSpPr>
          <p:cNvPr id="35861" name="ZoneTexte 3">
            <a:extLst>
              <a:ext uri="{FF2B5EF4-FFF2-40B4-BE49-F238E27FC236}">
                <a16:creationId xmlns:a16="http://schemas.microsoft.com/office/drawing/2014/main" id="{CBD0D453-7822-45C3-AC61-5522093F70AB}"/>
              </a:ext>
            </a:extLst>
          </p:cNvPr>
          <p:cNvSpPr txBox="1">
            <a:spLocks noChangeArrowheads="1"/>
          </p:cNvSpPr>
          <p:nvPr/>
        </p:nvSpPr>
        <p:spPr bwMode="auto">
          <a:xfrm>
            <a:off x="4508657" y="3318558"/>
            <a:ext cx="1278427"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eaLnBrk="1" hangingPunct="1">
              <a:spcBef>
                <a:spcPct val="0"/>
              </a:spcBef>
              <a:buFontTx/>
              <a:buNone/>
            </a:pPr>
            <a:r>
              <a:rPr lang="fr-FR" altLang="fr-FR" sz="1429" dirty="0">
                <a:solidFill>
                  <a:schemeClr val="tx1"/>
                </a:solidFill>
                <a:latin typeface="Avenir Next LT Pro" panose="020B0504020202020204" pitchFamily="34" charset="0"/>
              </a:rPr>
              <a:t>Axe bénéfice</a:t>
            </a:r>
          </a:p>
        </p:txBody>
      </p:sp>
      <p:sp>
        <p:nvSpPr>
          <p:cNvPr id="35862" name="ZoneTexte 10">
            <a:extLst>
              <a:ext uri="{FF2B5EF4-FFF2-40B4-BE49-F238E27FC236}">
                <a16:creationId xmlns:a16="http://schemas.microsoft.com/office/drawing/2014/main" id="{591C0EDD-10C9-411D-BBE6-28A6658B4D20}"/>
              </a:ext>
            </a:extLst>
          </p:cNvPr>
          <p:cNvSpPr txBox="1">
            <a:spLocks noChangeArrowheads="1"/>
          </p:cNvSpPr>
          <p:nvPr/>
        </p:nvSpPr>
        <p:spPr bwMode="auto">
          <a:xfrm rot="16200000">
            <a:off x="5571473" y="2826442"/>
            <a:ext cx="1376082"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eaLnBrk="1" hangingPunct="1">
              <a:spcBef>
                <a:spcPct val="0"/>
              </a:spcBef>
              <a:buFontTx/>
              <a:buNone/>
            </a:pPr>
            <a:r>
              <a:rPr lang="fr-FR" altLang="fr-FR" sz="1429" dirty="0">
                <a:solidFill>
                  <a:schemeClr val="tx1"/>
                </a:solidFill>
                <a:latin typeface="Avenir Next LT Pro" panose="020B0504020202020204" pitchFamily="34" charset="0"/>
              </a:rPr>
              <a:t>Axe promesse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DB026F9C-8000-418B-B4B1-7D3179FB37EC}"/>
              </a:ext>
            </a:extLst>
          </p:cNvPr>
          <p:cNvSpPr>
            <a:spLocks noGrp="1" noChangeAspect="1" noChangeArrowheads="1"/>
          </p:cNvSpPr>
          <p:nvPr>
            <p:ph type="title"/>
          </p:nvPr>
        </p:nvSpPr>
        <p:spPr>
          <a:xfrm>
            <a:off x="472208" y="497190"/>
            <a:ext cx="8534400" cy="377825"/>
          </a:xfrm>
        </p:spPr>
        <p:txBody>
          <a:bodyPr rtlCol="0">
            <a:noAutofit/>
          </a:bodyPr>
          <a:lstStyle/>
          <a:p>
            <a:pPr algn="l">
              <a:defRPr/>
            </a:pPr>
            <a:r>
              <a:rPr lang="fr-FR" sz="3143" dirty="0">
                <a:cs typeface="Arial" charset="0"/>
              </a:rPr>
              <a:t>Les territoires de communication</a:t>
            </a:r>
          </a:p>
        </p:txBody>
      </p:sp>
      <p:sp>
        <p:nvSpPr>
          <p:cNvPr id="2" name="Double flèche horizontale 1">
            <a:extLst>
              <a:ext uri="{FF2B5EF4-FFF2-40B4-BE49-F238E27FC236}">
                <a16:creationId xmlns:a16="http://schemas.microsoft.com/office/drawing/2014/main" id="{CBD5D809-E6CA-4C0F-A371-690E68F80B12}"/>
              </a:ext>
            </a:extLst>
          </p:cNvPr>
          <p:cNvSpPr/>
          <p:nvPr/>
        </p:nvSpPr>
        <p:spPr>
          <a:xfrm>
            <a:off x="3396079" y="3593537"/>
            <a:ext cx="5256584" cy="216024"/>
          </a:xfrm>
          <a:prstGeom prst="leftRightArrow">
            <a:avLst/>
          </a:prstGeom>
          <a:solidFill>
            <a:schemeClr val="accent3">
              <a:lumMod val="75000"/>
            </a:scheme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520">
              <a:latin typeface="Avenir Next LT Pro" panose="020B0504020202020204" pitchFamily="34" charset="0"/>
            </a:endParaRPr>
          </a:p>
        </p:txBody>
      </p:sp>
      <p:sp>
        <p:nvSpPr>
          <p:cNvPr id="5" name="Double flèche horizontale 4">
            <a:extLst>
              <a:ext uri="{FF2B5EF4-FFF2-40B4-BE49-F238E27FC236}">
                <a16:creationId xmlns:a16="http://schemas.microsoft.com/office/drawing/2014/main" id="{0AFC5B53-5ADE-47A9-8870-4C000DBF3051}"/>
              </a:ext>
            </a:extLst>
          </p:cNvPr>
          <p:cNvSpPr/>
          <p:nvPr/>
        </p:nvSpPr>
        <p:spPr>
          <a:xfrm rot="5400000">
            <a:off x="4338090" y="3695263"/>
            <a:ext cx="3312370" cy="228599"/>
          </a:xfrm>
          <a:prstGeom prst="leftRightArrow">
            <a:avLst/>
          </a:prstGeom>
          <a:solidFill>
            <a:schemeClr val="accent3">
              <a:lumMod val="75000"/>
            </a:scheme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520">
              <a:latin typeface="Avenir Next LT Pro" panose="020B0504020202020204" pitchFamily="34" charset="0"/>
            </a:endParaRPr>
          </a:p>
        </p:txBody>
      </p:sp>
      <p:pic>
        <p:nvPicPr>
          <p:cNvPr id="1026" name="Picture 2">
            <a:extLst>
              <a:ext uri="{FF2B5EF4-FFF2-40B4-BE49-F238E27FC236}">
                <a16:creationId xmlns:a16="http://schemas.microsoft.com/office/drawing/2014/main" id="{3C3A4DFC-4F03-B72F-EC3E-50759D5B6F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3952" y="3897474"/>
            <a:ext cx="1310912" cy="36169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F7A6E77-65EA-690D-2D7D-0AF205FC2F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4759" y="2169581"/>
            <a:ext cx="1310912" cy="47319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1F3806E2-BE5E-D6E0-C780-60D1EA2632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9788" y="2275743"/>
            <a:ext cx="1472942" cy="37782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ED0120D8-DD57-56F0-21A1-58D3199B81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5839" y="3162304"/>
            <a:ext cx="1301682" cy="82695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logo AD - MG AUTOMOBILE">
            <a:extLst>
              <a:ext uri="{FF2B5EF4-FFF2-40B4-BE49-F238E27FC236}">
                <a16:creationId xmlns:a16="http://schemas.microsoft.com/office/drawing/2014/main" id="{45C4DE26-1B80-AD4D-DD45-9451BCB75E0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42997" y="2506096"/>
            <a:ext cx="975360" cy="50012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Service client - Customer Success : Expert mécanique ...">
            <a:extLst>
              <a:ext uri="{FF2B5EF4-FFF2-40B4-BE49-F238E27FC236}">
                <a16:creationId xmlns:a16="http://schemas.microsoft.com/office/drawing/2014/main" id="{6E33AB72-37EA-457B-6781-D9FAB20C202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76852" y="2403662"/>
            <a:ext cx="849731" cy="84973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2" descr="Oficina Renault -">
            <a:extLst>
              <a:ext uri="{FF2B5EF4-FFF2-40B4-BE49-F238E27FC236}">
                <a16:creationId xmlns:a16="http://schemas.microsoft.com/office/drawing/2014/main" id="{2A51F983-BC7B-1611-2B1E-7365C7F69E2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2128" y="4778644"/>
            <a:ext cx="921204" cy="53580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ita taller Peugeot - Autocomercial Maam">
            <a:extLst>
              <a:ext uri="{FF2B5EF4-FFF2-40B4-BE49-F238E27FC236}">
                <a16:creationId xmlns:a16="http://schemas.microsoft.com/office/drawing/2014/main" id="{A891FCD0-DB1C-A7FA-56BF-627D0B14874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49606" y="4688681"/>
            <a:ext cx="1085480" cy="633197"/>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F4860B6C-6B9E-D814-8ED1-34FC56DABCF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54351" y="3801421"/>
            <a:ext cx="1575259" cy="55380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à coins arrondis 2">
            <a:extLst>
              <a:ext uri="{FF2B5EF4-FFF2-40B4-BE49-F238E27FC236}">
                <a16:creationId xmlns:a16="http://schemas.microsoft.com/office/drawing/2014/main" id="{8D748AD4-A874-D8C3-1C41-9A70EA7F2C69}"/>
              </a:ext>
            </a:extLst>
          </p:cNvPr>
          <p:cNvSpPr/>
          <p:nvPr/>
        </p:nvSpPr>
        <p:spPr>
          <a:xfrm>
            <a:off x="4911291" y="1568726"/>
            <a:ext cx="216596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Prix</a:t>
            </a:r>
          </a:p>
        </p:txBody>
      </p:sp>
      <p:sp>
        <p:nvSpPr>
          <p:cNvPr id="10" name="Rectangle à coins arrondis 6">
            <a:extLst>
              <a:ext uri="{FF2B5EF4-FFF2-40B4-BE49-F238E27FC236}">
                <a16:creationId xmlns:a16="http://schemas.microsoft.com/office/drawing/2014/main" id="{4E82AD1A-D059-887E-E96C-4300A5EDEA9E}"/>
              </a:ext>
            </a:extLst>
          </p:cNvPr>
          <p:cNvSpPr/>
          <p:nvPr/>
        </p:nvSpPr>
        <p:spPr>
          <a:xfrm>
            <a:off x="4911291" y="5556746"/>
            <a:ext cx="216596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Service</a:t>
            </a:r>
          </a:p>
        </p:txBody>
      </p:sp>
      <p:sp>
        <p:nvSpPr>
          <p:cNvPr id="11" name="Rectangle à coins arrondis 7">
            <a:extLst>
              <a:ext uri="{FF2B5EF4-FFF2-40B4-BE49-F238E27FC236}">
                <a16:creationId xmlns:a16="http://schemas.microsoft.com/office/drawing/2014/main" id="{7F072FC3-0E62-10D8-A8CF-93569BCF1787}"/>
              </a:ext>
            </a:extLst>
          </p:cNvPr>
          <p:cNvSpPr/>
          <p:nvPr/>
        </p:nvSpPr>
        <p:spPr>
          <a:xfrm>
            <a:off x="1524000" y="3471901"/>
            <a:ext cx="177918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Mobilité</a:t>
            </a:r>
          </a:p>
        </p:txBody>
      </p:sp>
      <p:sp>
        <p:nvSpPr>
          <p:cNvPr id="12" name="Rectangle à coins arrondis 8">
            <a:extLst>
              <a:ext uri="{FF2B5EF4-FFF2-40B4-BE49-F238E27FC236}">
                <a16:creationId xmlns:a16="http://schemas.microsoft.com/office/drawing/2014/main" id="{B000F072-2456-1267-BDBC-D92C981FF6AD}"/>
              </a:ext>
            </a:extLst>
          </p:cNvPr>
          <p:cNvSpPr/>
          <p:nvPr/>
        </p:nvSpPr>
        <p:spPr>
          <a:xfrm>
            <a:off x="8745554" y="3483516"/>
            <a:ext cx="177918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Facilité</a:t>
            </a:r>
          </a:p>
        </p:txBody>
      </p:sp>
    </p:spTree>
    <p:extLst>
      <p:ext uri="{BB962C8B-B14F-4D97-AF65-F5344CB8AC3E}">
        <p14:creationId xmlns:p14="http://schemas.microsoft.com/office/powerpoint/2010/main" val="3602814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EFDDED1E-4B58-08CD-49A7-D07743E45EB9}"/>
              </a:ext>
            </a:extLst>
          </p:cNvPr>
          <p:cNvSpPr>
            <a:spLocks noGrp="1"/>
          </p:cNvSpPr>
          <p:nvPr>
            <p:ph type="title"/>
          </p:nvPr>
        </p:nvSpPr>
        <p:spPr/>
        <p:txBody>
          <a:bodyPr/>
          <a:lstStyle/>
          <a:p>
            <a:r>
              <a:rPr lang="fr-FR" dirty="0"/>
              <a:t>Où en sont les</a:t>
            </a:r>
            <a:br>
              <a:rPr lang="fr-FR" dirty="0"/>
            </a:br>
            <a:r>
              <a:rPr lang="fr-FR" dirty="0" err="1"/>
              <a:t>les</a:t>
            </a:r>
            <a:r>
              <a:rPr lang="fr-FR" dirty="0"/>
              <a:t> automobilistes ?</a:t>
            </a:r>
          </a:p>
        </p:txBody>
      </p:sp>
      <p:pic>
        <p:nvPicPr>
          <p:cNvPr id="11266" name="Picture 2" descr="Quand les automobilistes veulent éviter les contraventions...">
            <a:extLst>
              <a:ext uri="{FF2B5EF4-FFF2-40B4-BE49-F238E27FC236}">
                <a16:creationId xmlns:a16="http://schemas.microsoft.com/office/drawing/2014/main" id="{9EAA9773-A922-647A-722E-9D180BB31E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6108" y="662534"/>
            <a:ext cx="3786794" cy="2133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5381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0B02C114-241C-446E-D825-08030866BB44}"/>
              </a:ext>
            </a:extLst>
          </p:cNvPr>
          <p:cNvSpPr txBox="1">
            <a:spLocks/>
          </p:cNvSpPr>
          <p:nvPr/>
        </p:nvSpPr>
        <p:spPr bwMode="auto">
          <a:xfrm>
            <a:off x="356870" y="177971"/>
            <a:ext cx="9867900" cy="874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12700" rIns="0" bIns="0" numCol="1" rtlCol="0" anchor="t" anchorCtr="0" compatLnSpc="1">
            <a:prstTxWarp prst="textNoShape">
              <a:avLst/>
            </a:prstTxWarp>
            <a:sp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12700" algn="l">
              <a:spcBef>
                <a:spcPts val="100"/>
              </a:spcBef>
              <a:tabLst>
                <a:tab pos="548640" algn="l"/>
                <a:tab pos="2231390" algn="l"/>
                <a:tab pos="2754630" algn="l"/>
                <a:tab pos="4475480" algn="l"/>
                <a:tab pos="4729480" algn="l"/>
                <a:tab pos="6563995" algn="l"/>
                <a:tab pos="7207250" algn="l"/>
                <a:tab pos="7742555" algn="l"/>
                <a:tab pos="9169400" algn="l"/>
              </a:tabLst>
            </a:pPr>
            <a:r>
              <a:rPr lang="pt-BR" sz="2800" dirty="0"/>
              <a:t>L’</a:t>
            </a:r>
            <a:r>
              <a:rPr lang="pt-BR" sz="2800" spc="-50" dirty="0"/>
              <a:t>«</a:t>
            </a:r>
            <a:r>
              <a:rPr lang="pt-BR" sz="2800" dirty="0"/>
              <a:t>é</a:t>
            </a:r>
            <a:r>
              <a:rPr lang="pt-BR" sz="2800" spc="-20" dirty="0"/>
              <a:t>cono</a:t>
            </a:r>
            <a:r>
              <a:rPr lang="pt-BR" sz="2800" dirty="0"/>
              <a:t>mi</a:t>
            </a:r>
            <a:r>
              <a:rPr lang="pt-BR" sz="2800" spc="-50" dirty="0"/>
              <a:t>e </a:t>
            </a:r>
            <a:r>
              <a:rPr lang="pt-BR" sz="2800" spc="-20" dirty="0"/>
              <a:t>d</a:t>
            </a:r>
            <a:r>
              <a:rPr lang="pt-BR" sz="2800" spc="-50" dirty="0"/>
              <a:t>e </a:t>
            </a:r>
            <a:r>
              <a:rPr lang="pt-BR" sz="2800" spc="-20" dirty="0"/>
              <a:t>d</a:t>
            </a:r>
            <a:r>
              <a:rPr lang="pt-BR" sz="2800" dirty="0"/>
              <a:t>ébr</a:t>
            </a:r>
            <a:r>
              <a:rPr lang="pt-BR" sz="2800" spc="-20" dirty="0"/>
              <a:t>o</a:t>
            </a:r>
            <a:r>
              <a:rPr lang="pt-BR" sz="2800" dirty="0"/>
              <a:t>uill</a:t>
            </a:r>
            <a:r>
              <a:rPr lang="pt-BR" sz="2800" spc="-50" dirty="0"/>
              <a:t>e» </a:t>
            </a:r>
            <a:r>
              <a:rPr lang="pt-BR" sz="2800" dirty="0"/>
              <a:t>appr</a:t>
            </a:r>
            <a:r>
              <a:rPr lang="pt-BR" sz="2800" spc="-20" dirty="0"/>
              <a:t>o</a:t>
            </a:r>
            <a:r>
              <a:rPr lang="pt-BR" sz="2800" dirty="0"/>
              <a:t>u</a:t>
            </a:r>
            <a:r>
              <a:rPr lang="pt-BR" sz="2800" spc="-20" dirty="0"/>
              <a:t>v</a:t>
            </a:r>
            <a:r>
              <a:rPr lang="pt-BR" sz="2800" dirty="0"/>
              <a:t>é</a:t>
            </a:r>
            <a:r>
              <a:rPr lang="pt-BR" sz="2800" spc="-50" dirty="0"/>
              <a:t>e</a:t>
            </a:r>
            <a:r>
              <a:rPr lang="pt-BR" sz="2800" dirty="0"/>
              <a:t> pa</a:t>
            </a:r>
            <a:r>
              <a:rPr lang="pt-BR" sz="2800" spc="-50" dirty="0"/>
              <a:t>r </a:t>
            </a:r>
            <a:r>
              <a:rPr lang="pt-BR" sz="2800" dirty="0"/>
              <a:t>le</a:t>
            </a:r>
            <a:r>
              <a:rPr lang="pt-BR" sz="2800" spc="-50" dirty="0"/>
              <a:t>s </a:t>
            </a:r>
            <a:r>
              <a:rPr lang="pt-BR" sz="2800" spc="-10" dirty="0"/>
              <a:t>F</a:t>
            </a:r>
            <a:r>
              <a:rPr lang="pt-BR" sz="2800" dirty="0"/>
              <a:t>ra</a:t>
            </a:r>
            <a:r>
              <a:rPr lang="pt-BR" sz="2800" spc="-20" dirty="0"/>
              <a:t>nç</a:t>
            </a:r>
            <a:r>
              <a:rPr lang="pt-BR" sz="2800" dirty="0"/>
              <a:t>ai</a:t>
            </a:r>
            <a:r>
              <a:rPr lang="pt-BR" sz="2800" spc="-50" dirty="0"/>
              <a:t>s</a:t>
            </a:r>
            <a:r>
              <a:rPr lang="pt-BR" sz="2800" dirty="0"/>
              <a:t> p</a:t>
            </a:r>
            <a:r>
              <a:rPr lang="pt-BR" sz="2800" spc="-20" dirty="0"/>
              <a:t>o</a:t>
            </a:r>
            <a:r>
              <a:rPr lang="pt-BR" sz="2800" dirty="0"/>
              <a:t>u</a:t>
            </a:r>
            <a:r>
              <a:rPr lang="pt-BR" sz="2800" spc="-50" dirty="0"/>
              <a:t>r </a:t>
            </a:r>
            <a:r>
              <a:rPr lang="pt-BR" sz="2800" dirty="0"/>
              <a:t>limite</a:t>
            </a:r>
            <a:r>
              <a:rPr lang="pt-BR" sz="2800" spc="-50" dirty="0"/>
              <a:t>r </a:t>
            </a:r>
            <a:r>
              <a:rPr lang="pt-BR" sz="2800" dirty="0"/>
              <a:t>l</a:t>
            </a:r>
            <a:r>
              <a:rPr lang="pt-BR" sz="2800" spc="-50" dirty="0"/>
              <a:t>e </a:t>
            </a:r>
            <a:r>
              <a:rPr lang="pt-BR" sz="2800" spc="-20" dirty="0"/>
              <a:t>co</a:t>
            </a:r>
            <a:r>
              <a:rPr lang="pt-BR" sz="2800" dirty="0"/>
              <a:t>û</a:t>
            </a:r>
            <a:r>
              <a:rPr lang="pt-BR" sz="2800" spc="-50" dirty="0"/>
              <a:t>t</a:t>
            </a:r>
            <a:r>
              <a:rPr lang="pt-BR" sz="2800" dirty="0"/>
              <a:t> </a:t>
            </a:r>
            <a:r>
              <a:rPr lang="pt-BR" sz="2800" spc="-20" dirty="0"/>
              <a:t>d</a:t>
            </a:r>
            <a:r>
              <a:rPr lang="pt-BR" sz="2800" dirty="0"/>
              <a:t>’e</a:t>
            </a:r>
            <a:r>
              <a:rPr lang="pt-BR" sz="2800" spc="-20" dirty="0"/>
              <a:t>n</a:t>
            </a:r>
            <a:r>
              <a:rPr lang="pt-BR" sz="2800" dirty="0"/>
              <a:t>tretie</a:t>
            </a:r>
            <a:r>
              <a:rPr lang="pt-BR" sz="2800" spc="-50" dirty="0"/>
              <a:t>n</a:t>
            </a:r>
            <a:r>
              <a:rPr lang="pt-BR" sz="2800" dirty="0"/>
              <a:t> </a:t>
            </a:r>
            <a:r>
              <a:rPr lang="pt-BR" sz="2800" spc="-20" dirty="0"/>
              <a:t>d</a:t>
            </a:r>
            <a:r>
              <a:rPr lang="pt-BR" sz="2800" spc="-50" dirty="0"/>
              <a:t>e </a:t>
            </a:r>
            <a:r>
              <a:rPr lang="pt-BR" sz="2800" dirty="0"/>
              <a:t>l</a:t>
            </a:r>
            <a:r>
              <a:rPr lang="pt-BR" sz="2800" spc="-50" dirty="0"/>
              <a:t>a</a:t>
            </a:r>
            <a:r>
              <a:rPr lang="pt-BR" sz="2800" dirty="0"/>
              <a:t> </a:t>
            </a:r>
            <a:r>
              <a:rPr lang="pt-BR" sz="2800" spc="-20" dirty="0"/>
              <a:t>vo</a:t>
            </a:r>
            <a:r>
              <a:rPr lang="pt-BR" sz="2800" dirty="0"/>
              <a:t>itur</a:t>
            </a:r>
            <a:r>
              <a:rPr lang="pt-BR" sz="2800" spc="-50" dirty="0"/>
              <a:t>e</a:t>
            </a:r>
          </a:p>
        </p:txBody>
      </p:sp>
      <p:sp>
        <p:nvSpPr>
          <p:cNvPr id="7" name="object 3">
            <a:extLst>
              <a:ext uri="{FF2B5EF4-FFF2-40B4-BE49-F238E27FC236}">
                <a16:creationId xmlns:a16="http://schemas.microsoft.com/office/drawing/2014/main" id="{9D52D4C9-15BB-D8E8-C5FA-C5B9B388CE3A}"/>
              </a:ext>
            </a:extLst>
          </p:cNvPr>
          <p:cNvSpPr txBox="1"/>
          <p:nvPr/>
        </p:nvSpPr>
        <p:spPr>
          <a:xfrm>
            <a:off x="395223" y="1124648"/>
            <a:ext cx="10287635" cy="536575"/>
          </a:xfrm>
          <a:prstGeom prst="rect">
            <a:avLst/>
          </a:prstGeom>
        </p:spPr>
        <p:txBody>
          <a:bodyPr vert="horz" wrap="square" lIns="0" tIns="13335" rIns="0" bIns="0" rtlCol="0">
            <a:spAutoFit/>
          </a:bodyPr>
          <a:lstStyle/>
          <a:p>
            <a:pPr marL="12700">
              <a:lnSpc>
                <a:spcPct val="100000"/>
              </a:lnSpc>
              <a:spcBef>
                <a:spcPts val="105"/>
              </a:spcBef>
            </a:pPr>
            <a:r>
              <a:rPr sz="1400" i="1" dirty="0">
                <a:latin typeface="Avenir Next LT Pro" panose="020B0504020202020204" pitchFamily="34" charset="0"/>
                <a:cs typeface="Century Gothic"/>
              </a:rPr>
              <a:t>P</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l</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0"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r</a:t>
            </a:r>
            <a:r>
              <a:rPr sz="1400" i="1" spc="10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x</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80"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v</a:t>
            </a:r>
            <a:r>
              <a:rPr sz="1400" i="1" spc="-90" dirty="0">
                <a:latin typeface="Avenir Next LT Pro" panose="020B0504020202020204" pitchFamily="34" charset="0"/>
                <a:cs typeface="Century Gothic"/>
              </a:rPr>
              <a:t> </a:t>
            </a:r>
            <a:r>
              <a:rPr sz="1400" i="1" dirty="0" err="1">
                <a:latin typeface="Avenir Next LT Pro" panose="020B0504020202020204" pitchFamily="34" charset="0"/>
                <a:cs typeface="Century Gothic"/>
              </a:rPr>
              <a:t>i</a:t>
            </a:r>
            <a:r>
              <a:rPr sz="1400" i="1" spc="-85" dirty="0">
                <a:latin typeface="Avenir Next LT Pro" panose="020B0504020202020204" pitchFamily="34" charset="0"/>
                <a:cs typeface="Century Gothic"/>
              </a:rPr>
              <a:t> </a:t>
            </a:r>
            <a:r>
              <a:rPr lang="fr-F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a</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g</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110"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h</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o</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105"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r</a:t>
            </a:r>
            <a:r>
              <a:rPr sz="1400" i="1" spc="8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p</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è</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8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o</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100"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a</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o</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80" dirty="0">
                <a:latin typeface="Avenir Next LT Pro" panose="020B0504020202020204" pitchFamily="34" charset="0"/>
                <a:cs typeface="Century Gothic"/>
              </a:rPr>
              <a:t>  </a:t>
            </a:r>
            <a:r>
              <a:rPr sz="1400" i="1" dirty="0">
                <a:latin typeface="Avenir Next LT Pro" panose="020B0504020202020204" pitchFamily="34" charset="0"/>
                <a:cs typeface="Century Gothic"/>
              </a:rPr>
              <a:t>p</a:t>
            </a:r>
            <a:r>
              <a:rPr sz="1400" i="1" spc="-80" dirty="0">
                <a:latin typeface="Avenir Next LT Pro" panose="020B0504020202020204" pitchFamily="34" charset="0"/>
                <a:cs typeface="Century Gothic"/>
              </a:rPr>
              <a:t> </a:t>
            </a:r>
            <a:r>
              <a:rPr sz="1400" i="1" dirty="0">
                <a:latin typeface="Avenir Next LT Pro" panose="020B0504020202020204" pitchFamily="34" charset="0"/>
                <a:cs typeface="Century Gothic"/>
              </a:rPr>
              <a:t>l</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t</a:t>
            </a:r>
            <a:r>
              <a:rPr sz="1400" i="1" spc="-75" dirty="0">
                <a:latin typeface="Avenir Next LT Pro" panose="020B0504020202020204" pitchFamily="34" charset="0"/>
                <a:cs typeface="Century Gothic"/>
              </a:rPr>
              <a:t> </a:t>
            </a:r>
            <a:r>
              <a:rPr sz="1400" i="1" dirty="0">
                <a:latin typeface="Avenir Next LT Pro" panose="020B0504020202020204" pitchFamily="34" charset="0"/>
                <a:cs typeface="Century Gothic"/>
              </a:rPr>
              <a:t>ô</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t</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q</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105"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v</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spc="-50" dirty="0">
                <a:latin typeface="Avenir Next LT Pro" panose="020B0504020202020204" pitchFamily="34" charset="0"/>
                <a:cs typeface="Century Gothic"/>
              </a:rPr>
              <a:t>s</a:t>
            </a:r>
            <a:endParaRPr sz="1400" dirty="0">
              <a:latin typeface="Avenir Next LT Pro" panose="020B0504020202020204" pitchFamily="34" charset="0"/>
              <a:cs typeface="Century Gothic"/>
            </a:endParaRPr>
          </a:p>
          <a:p>
            <a:pPr marL="12700">
              <a:lnSpc>
                <a:spcPct val="100000"/>
              </a:lnSpc>
              <a:spcBef>
                <a:spcPts val="900"/>
              </a:spcBef>
            </a:pPr>
            <a:r>
              <a:rPr sz="1200" b="1" dirty="0">
                <a:latin typeface="Avenir Next LT Pro" panose="020B0504020202020204" pitchFamily="34" charset="0"/>
                <a:cs typeface="Arial"/>
              </a:rPr>
              <a:t>Question</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a:t>
            </a:r>
            <a:r>
              <a:rPr sz="1200" b="1" spc="-20" dirty="0">
                <a:latin typeface="Avenir Next LT Pro" panose="020B0504020202020204" pitchFamily="34" charset="0"/>
                <a:cs typeface="Arial"/>
              </a:rPr>
              <a:t> </a:t>
            </a:r>
            <a:r>
              <a:rPr sz="1200" b="1" dirty="0">
                <a:latin typeface="Avenir Next LT Pro" panose="020B0504020202020204" pitchFamily="34" charset="0"/>
                <a:cs typeface="Arial"/>
              </a:rPr>
              <a:t>Et</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pour</a:t>
            </a:r>
            <a:r>
              <a:rPr sz="1200" b="1" spc="-15" dirty="0">
                <a:latin typeface="Avenir Next LT Pro" panose="020B0504020202020204" pitchFamily="34" charset="0"/>
                <a:cs typeface="Arial"/>
              </a:rPr>
              <a:t> </a:t>
            </a:r>
            <a:r>
              <a:rPr sz="1200" b="1" dirty="0">
                <a:latin typeface="Avenir Next LT Pro" panose="020B0504020202020204" pitchFamily="34" charset="0"/>
                <a:cs typeface="Arial"/>
              </a:rPr>
              <a:t>limiter</a:t>
            </a:r>
            <a:r>
              <a:rPr sz="1200" b="1" spc="-35" dirty="0">
                <a:latin typeface="Avenir Next LT Pro" panose="020B0504020202020204" pitchFamily="34" charset="0"/>
                <a:cs typeface="Arial"/>
              </a:rPr>
              <a:t> </a:t>
            </a:r>
            <a:r>
              <a:rPr sz="1200" b="1" dirty="0">
                <a:latin typeface="Avenir Next LT Pro" panose="020B0504020202020204" pitchFamily="34" charset="0"/>
                <a:cs typeface="Arial"/>
              </a:rPr>
              <a:t>le</a:t>
            </a:r>
            <a:r>
              <a:rPr sz="1200" b="1" spc="-20" dirty="0">
                <a:latin typeface="Avenir Next LT Pro" panose="020B0504020202020204" pitchFamily="34" charset="0"/>
                <a:cs typeface="Arial"/>
              </a:rPr>
              <a:t> </a:t>
            </a:r>
            <a:r>
              <a:rPr sz="1200" b="1" dirty="0">
                <a:latin typeface="Avenir Next LT Pro" panose="020B0504020202020204" pitchFamily="34" charset="0"/>
                <a:cs typeface="Arial"/>
              </a:rPr>
              <a:t>coût</a:t>
            </a:r>
            <a:r>
              <a:rPr sz="1200" b="1" spc="-30" dirty="0">
                <a:latin typeface="Avenir Next LT Pro" panose="020B0504020202020204" pitchFamily="34" charset="0"/>
                <a:cs typeface="Arial"/>
              </a:rPr>
              <a:t> </a:t>
            </a:r>
            <a:r>
              <a:rPr sz="1200" b="1" dirty="0">
                <a:latin typeface="Avenir Next LT Pro" panose="020B0504020202020204" pitchFamily="34" charset="0"/>
                <a:cs typeface="Arial"/>
              </a:rPr>
              <a:t>d’entretien</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de</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votre</a:t>
            </a:r>
            <a:r>
              <a:rPr sz="1200" b="1" spc="-10" dirty="0">
                <a:latin typeface="Avenir Next LT Pro" panose="020B0504020202020204" pitchFamily="34" charset="0"/>
                <a:cs typeface="Arial"/>
              </a:rPr>
              <a:t> </a:t>
            </a:r>
            <a:r>
              <a:rPr sz="1200" b="1" dirty="0">
                <a:latin typeface="Avenir Next LT Pro" panose="020B0504020202020204" pitchFamily="34" charset="0"/>
                <a:cs typeface="Arial"/>
              </a:rPr>
              <a:t>ou</a:t>
            </a:r>
            <a:r>
              <a:rPr sz="1200" b="1" spc="-15" dirty="0">
                <a:latin typeface="Avenir Next LT Pro" panose="020B0504020202020204" pitchFamily="34" charset="0"/>
                <a:cs typeface="Arial"/>
              </a:rPr>
              <a:t> </a:t>
            </a:r>
            <a:r>
              <a:rPr sz="1200" b="1" dirty="0">
                <a:latin typeface="Avenir Next LT Pro" panose="020B0504020202020204" pitchFamily="34" charset="0"/>
                <a:cs typeface="Arial"/>
              </a:rPr>
              <a:t>vos</a:t>
            </a:r>
            <a:r>
              <a:rPr sz="1200" b="1" spc="-10" dirty="0">
                <a:latin typeface="Avenir Next LT Pro" panose="020B0504020202020204" pitchFamily="34" charset="0"/>
                <a:cs typeface="Arial"/>
              </a:rPr>
              <a:t> </a:t>
            </a:r>
            <a:r>
              <a:rPr sz="1200" b="1" dirty="0">
                <a:latin typeface="Avenir Next LT Pro" panose="020B0504020202020204" pitchFamily="34" charset="0"/>
                <a:cs typeface="Arial"/>
              </a:rPr>
              <a:t>voiture(s),</a:t>
            </a:r>
            <a:r>
              <a:rPr sz="1200" b="1" spc="-15" dirty="0">
                <a:latin typeface="Avenir Next LT Pro" panose="020B0504020202020204" pitchFamily="34" charset="0"/>
                <a:cs typeface="Arial"/>
              </a:rPr>
              <a:t> </a:t>
            </a:r>
            <a:r>
              <a:rPr sz="1200" b="1" spc="-10" dirty="0">
                <a:latin typeface="Avenir Next LT Pro" panose="020B0504020202020204" pitchFamily="34" charset="0"/>
                <a:cs typeface="Arial"/>
              </a:rPr>
              <a:t>envisagez-</a:t>
            </a:r>
            <a:r>
              <a:rPr sz="1200" b="1" dirty="0">
                <a:latin typeface="Avenir Next LT Pro" panose="020B0504020202020204" pitchFamily="34" charset="0"/>
                <a:cs typeface="Arial"/>
              </a:rPr>
              <a:t>vous</a:t>
            </a:r>
            <a:r>
              <a:rPr sz="1200" b="1" spc="-10" dirty="0">
                <a:latin typeface="Avenir Next LT Pro" panose="020B0504020202020204" pitchFamily="34" charset="0"/>
                <a:cs typeface="Arial"/>
              </a:rPr>
              <a:t> </a:t>
            </a:r>
            <a:r>
              <a:rPr sz="1200" b="1" dirty="0">
                <a:latin typeface="Avenir Next LT Pro" panose="020B0504020202020204" pitchFamily="34" charset="0"/>
                <a:cs typeface="Arial"/>
              </a:rPr>
              <a:t>de</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recourir</a:t>
            </a:r>
            <a:r>
              <a:rPr sz="1200" b="1" spc="-40" dirty="0">
                <a:latin typeface="Avenir Next LT Pro" panose="020B0504020202020204" pitchFamily="34" charset="0"/>
                <a:cs typeface="Arial"/>
              </a:rPr>
              <a:t> </a:t>
            </a:r>
            <a:r>
              <a:rPr sz="1200" b="1" dirty="0">
                <a:latin typeface="Avenir Next LT Pro" panose="020B0504020202020204" pitchFamily="34" charset="0"/>
                <a:cs typeface="Arial"/>
              </a:rPr>
              <a:t>à</a:t>
            </a:r>
            <a:r>
              <a:rPr sz="1200" b="1" spc="-35" dirty="0">
                <a:latin typeface="Avenir Next LT Pro" panose="020B0504020202020204" pitchFamily="34" charset="0"/>
                <a:cs typeface="Arial"/>
              </a:rPr>
              <a:t> </a:t>
            </a:r>
            <a:r>
              <a:rPr sz="1200" b="1" dirty="0">
                <a:latin typeface="Avenir Next LT Pro" panose="020B0504020202020204" pitchFamily="34" charset="0"/>
                <a:cs typeface="Arial"/>
              </a:rPr>
              <a:t>chacune</a:t>
            </a:r>
            <a:r>
              <a:rPr sz="1200" b="1" spc="-35" dirty="0">
                <a:latin typeface="Avenir Next LT Pro" panose="020B0504020202020204" pitchFamily="34" charset="0"/>
                <a:cs typeface="Arial"/>
              </a:rPr>
              <a:t> </a:t>
            </a:r>
            <a:r>
              <a:rPr sz="1200" b="1" dirty="0">
                <a:latin typeface="Avenir Next LT Pro" panose="020B0504020202020204" pitchFamily="34" charset="0"/>
                <a:cs typeface="Arial"/>
              </a:rPr>
              <a:t>des</a:t>
            </a:r>
            <a:r>
              <a:rPr sz="1200" b="1" spc="-30" dirty="0">
                <a:latin typeface="Avenir Next LT Pro" panose="020B0504020202020204" pitchFamily="34" charset="0"/>
                <a:cs typeface="Arial"/>
              </a:rPr>
              <a:t> </a:t>
            </a:r>
            <a:r>
              <a:rPr sz="1200" b="1" dirty="0">
                <a:latin typeface="Avenir Next LT Pro" panose="020B0504020202020204" pitchFamily="34" charset="0"/>
                <a:cs typeface="Arial"/>
              </a:rPr>
              <a:t>solutions</a:t>
            </a:r>
            <a:r>
              <a:rPr sz="1200" b="1" spc="-15" dirty="0">
                <a:latin typeface="Avenir Next LT Pro" panose="020B0504020202020204" pitchFamily="34" charset="0"/>
                <a:cs typeface="Arial"/>
              </a:rPr>
              <a:t> </a:t>
            </a:r>
            <a:r>
              <a:rPr sz="1200" b="1" dirty="0">
                <a:latin typeface="Avenir Next LT Pro" panose="020B0504020202020204" pitchFamily="34" charset="0"/>
                <a:cs typeface="Arial"/>
              </a:rPr>
              <a:t>suivantes</a:t>
            </a:r>
            <a:r>
              <a:rPr sz="1200" b="1" spc="-35" dirty="0">
                <a:latin typeface="Avenir Next LT Pro" panose="020B0504020202020204" pitchFamily="34" charset="0"/>
                <a:cs typeface="Arial"/>
              </a:rPr>
              <a:t> </a:t>
            </a:r>
            <a:r>
              <a:rPr sz="1200" b="1" spc="-50" dirty="0">
                <a:latin typeface="Avenir Next LT Pro" panose="020B0504020202020204" pitchFamily="34" charset="0"/>
                <a:cs typeface="Arial"/>
              </a:rPr>
              <a:t>?</a:t>
            </a:r>
            <a:endParaRPr sz="1200" dirty="0">
              <a:latin typeface="Avenir Next LT Pro" panose="020B0504020202020204" pitchFamily="34" charset="0"/>
              <a:cs typeface="Arial"/>
            </a:endParaRPr>
          </a:p>
        </p:txBody>
      </p:sp>
      <p:graphicFrame>
        <p:nvGraphicFramePr>
          <p:cNvPr id="9" name="object 5">
            <a:extLst>
              <a:ext uri="{FF2B5EF4-FFF2-40B4-BE49-F238E27FC236}">
                <a16:creationId xmlns:a16="http://schemas.microsoft.com/office/drawing/2014/main" id="{A73270D8-EB87-7B40-A504-FC749BE1A5A8}"/>
              </a:ext>
            </a:extLst>
          </p:cNvPr>
          <p:cNvGraphicFramePr>
            <a:graphicFrameLocks noGrp="1"/>
          </p:cNvGraphicFramePr>
          <p:nvPr>
            <p:extLst>
              <p:ext uri="{D42A27DB-BD31-4B8C-83A1-F6EECF244321}">
                <p14:modId xmlns:p14="http://schemas.microsoft.com/office/powerpoint/2010/main" val="2148455556"/>
              </p:ext>
            </p:extLst>
          </p:nvPr>
        </p:nvGraphicFramePr>
        <p:xfrm>
          <a:off x="25781" y="2945002"/>
          <a:ext cx="3713479" cy="2988309"/>
        </p:xfrm>
        <a:graphic>
          <a:graphicData uri="http://schemas.openxmlformats.org/drawingml/2006/table">
            <a:tbl>
              <a:tblPr firstRow="1" bandRow="1">
                <a:tableStyleId>{2D5ABB26-0587-4C30-8999-92F81FD0307C}</a:tableStyleId>
              </a:tblPr>
              <a:tblGrid>
                <a:gridCol w="3713479">
                  <a:extLst>
                    <a:ext uri="{9D8B030D-6E8A-4147-A177-3AD203B41FA5}">
                      <a16:colId xmlns:a16="http://schemas.microsoft.com/office/drawing/2014/main" val="20000"/>
                    </a:ext>
                  </a:extLst>
                </a:gridCol>
              </a:tblGrid>
              <a:tr h="762000">
                <a:tc>
                  <a:txBody>
                    <a:bodyPr/>
                    <a:lstStyle/>
                    <a:p>
                      <a:pPr marR="27305" algn="r">
                        <a:lnSpc>
                          <a:spcPts val="1140"/>
                        </a:lnSpc>
                      </a:pPr>
                      <a:r>
                        <a:rPr sz="1100" dirty="0">
                          <a:latin typeface="Avenir Next LT Pro" panose="020B0504020202020204" pitchFamily="34" charset="0"/>
                          <a:cs typeface="Calibri"/>
                        </a:rPr>
                        <a:t>Choisir</a:t>
                      </a:r>
                      <a:r>
                        <a:rPr sz="1100" spc="-15" dirty="0">
                          <a:latin typeface="Avenir Next LT Pro" panose="020B0504020202020204" pitchFamily="34" charset="0"/>
                          <a:cs typeface="Calibri"/>
                        </a:rPr>
                        <a:t> </a:t>
                      </a:r>
                      <a:r>
                        <a:rPr sz="1100" dirty="0">
                          <a:latin typeface="Avenir Next LT Pro" panose="020B0504020202020204" pitchFamily="34" charset="0"/>
                          <a:cs typeface="Calibri"/>
                        </a:rPr>
                        <a:t>des</a:t>
                      </a:r>
                      <a:r>
                        <a:rPr sz="1100" spc="-10" dirty="0">
                          <a:latin typeface="Avenir Next LT Pro" panose="020B0504020202020204" pitchFamily="34" charset="0"/>
                          <a:cs typeface="Calibri"/>
                        </a:rPr>
                        <a:t> </a:t>
                      </a:r>
                      <a:r>
                        <a:rPr sz="1100" dirty="0">
                          <a:latin typeface="Avenir Next LT Pro" panose="020B0504020202020204" pitchFamily="34" charset="0"/>
                          <a:cs typeface="Calibri"/>
                        </a:rPr>
                        <a:t>pièces</a:t>
                      </a:r>
                      <a:r>
                        <a:rPr sz="1100" spc="-10" dirty="0">
                          <a:latin typeface="Avenir Next LT Pro" panose="020B0504020202020204" pitchFamily="34" charset="0"/>
                          <a:cs typeface="Calibri"/>
                        </a:rPr>
                        <a:t> </a:t>
                      </a:r>
                      <a:r>
                        <a:rPr sz="1100" dirty="0">
                          <a:latin typeface="Avenir Next LT Pro" panose="020B0504020202020204" pitchFamily="34" charset="0"/>
                          <a:cs typeface="Calibri"/>
                        </a:rPr>
                        <a:t>de</a:t>
                      </a:r>
                      <a:r>
                        <a:rPr sz="1100" spc="-15" dirty="0">
                          <a:latin typeface="Avenir Next LT Pro" panose="020B0504020202020204" pitchFamily="34" charset="0"/>
                          <a:cs typeface="Calibri"/>
                        </a:rPr>
                        <a:t> </a:t>
                      </a:r>
                      <a:r>
                        <a:rPr sz="1100" spc="-10" dirty="0">
                          <a:latin typeface="Avenir Next LT Pro" panose="020B0504020202020204" pitchFamily="34" charset="0"/>
                          <a:cs typeface="Calibri"/>
                        </a:rPr>
                        <a:t>rechange</a:t>
                      </a:r>
                      <a:r>
                        <a:rPr sz="1100" spc="-30" dirty="0">
                          <a:latin typeface="Avenir Next LT Pro" panose="020B0504020202020204" pitchFamily="34" charset="0"/>
                          <a:cs typeface="Calibri"/>
                        </a:rPr>
                        <a:t> </a:t>
                      </a:r>
                      <a:r>
                        <a:rPr sz="1100" spc="-20" dirty="0">
                          <a:latin typeface="Avenir Next LT Pro" panose="020B0504020202020204" pitchFamily="34" charset="0"/>
                          <a:cs typeface="Calibri"/>
                        </a:rPr>
                        <a:t>d’occasion</a:t>
                      </a:r>
                      <a:r>
                        <a:rPr sz="1100" dirty="0">
                          <a:latin typeface="Avenir Next LT Pro" panose="020B0504020202020204" pitchFamily="34" charset="0"/>
                          <a:cs typeface="Calibri"/>
                        </a:rPr>
                        <a:t> plutôt</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que</a:t>
                      </a:r>
                      <a:r>
                        <a:rPr sz="1100" spc="-30" dirty="0">
                          <a:latin typeface="Avenir Next LT Pro" panose="020B0504020202020204" pitchFamily="34" charset="0"/>
                          <a:cs typeface="Calibri"/>
                        </a:rPr>
                        <a:t> </a:t>
                      </a:r>
                      <a:r>
                        <a:rPr sz="1100" spc="-25" dirty="0">
                          <a:latin typeface="Avenir Next LT Pro" panose="020B0504020202020204" pitchFamily="34" charset="0"/>
                          <a:cs typeface="Calibri"/>
                        </a:rPr>
                        <a:t>des</a:t>
                      </a:r>
                      <a:endParaRPr sz="1100" dirty="0">
                        <a:latin typeface="Avenir Next LT Pro" panose="020B0504020202020204" pitchFamily="34" charset="0"/>
                        <a:cs typeface="Calibri"/>
                      </a:endParaRPr>
                    </a:p>
                    <a:p>
                      <a:pPr marR="26034" algn="r">
                        <a:lnSpc>
                          <a:spcPct val="100000"/>
                        </a:lnSpc>
                      </a:pPr>
                      <a:r>
                        <a:rPr sz="1100" dirty="0">
                          <a:latin typeface="Avenir Next LT Pro" panose="020B0504020202020204" pitchFamily="34" charset="0"/>
                          <a:cs typeface="Calibri"/>
                        </a:rPr>
                        <a:t>neuves</a:t>
                      </a:r>
                      <a:r>
                        <a:rPr sz="1100" spc="-40" dirty="0">
                          <a:latin typeface="Avenir Next LT Pro" panose="020B0504020202020204" pitchFamily="34" charset="0"/>
                          <a:cs typeface="Calibri"/>
                        </a:rPr>
                        <a:t> </a:t>
                      </a:r>
                      <a:r>
                        <a:rPr sz="1100" dirty="0">
                          <a:latin typeface="Avenir Next LT Pro" panose="020B0504020202020204" pitchFamily="34" charset="0"/>
                          <a:cs typeface="Calibri"/>
                        </a:rPr>
                        <a:t>en</a:t>
                      </a:r>
                      <a:r>
                        <a:rPr sz="1100" spc="-25" dirty="0">
                          <a:latin typeface="Avenir Next LT Pro" panose="020B0504020202020204" pitchFamily="34" charset="0"/>
                          <a:cs typeface="Calibri"/>
                        </a:rPr>
                        <a:t> </a:t>
                      </a:r>
                      <a:r>
                        <a:rPr sz="1100" dirty="0">
                          <a:latin typeface="Avenir Next LT Pro" panose="020B0504020202020204" pitchFamily="34" charset="0"/>
                          <a:cs typeface="Calibri"/>
                        </a:rPr>
                        <a:t>cas de</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réparation</a:t>
                      </a:r>
                      <a:endParaRPr sz="1100" dirty="0">
                        <a:latin typeface="Avenir Next LT Pro" panose="020B0504020202020204" pitchFamily="34" charset="0"/>
                        <a:cs typeface="Calibri"/>
                      </a:endParaRPr>
                    </a:p>
                  </a:txBody>
                  <a:tcPr marL="0" marR="0" marT="0" marB="0"/>
                </a:tc>
                <a:extLst>
                  <a:ext uri="{0D108BD9-81ED-4DB2-BD59-A6C34878D82A}">
                    <a16:rowId xmlns:a16="http://schemas.microsoft.com/office/drawing/2014/main" val="10000"/>
                  </a:ext>
                </a:extLst>
              </a:tr>
              <a:tr h="1326515">
                <a:tc>
                  <a:txBody>
                    <a:bodyPr/>
                    <a:lstStyle/>
                    <a:p>
                      <a:pPr>
                        <a:lnSpc>
                          <a:spcPct val="100000"/>
                        </a:lnSpc>
                      </a:pPr>
                      <a:endParaRPr sz="1100" dirty="0">
                        <a:latin typeface="Avenir Next LT Pro" panose="020B0504020202020204" pitchFamily="34" charset="0"/>
                        <a:cs typeface="Times New Roman"/>
                      </a:endParaRPr>
                    </a:p>
                    <a:p>
                      <a:pPr>
                        <a:lnSpc>
                          <a:spcPct val="100000"/>
                        </a:lnSpc>
                        <a:spcBef>
                          <a:spcPts val="300"/>
                        </a:spcBef>
                      </a:pPr>
                      <a:endParaRPr sz="1100" dirty="0">
                        <a:latin typeface="Avenir Next LT Pro" panose="020B0504020202020204" pitchFamily="34" charset="0"/>
                        <a:cs typeface="Times New Roman"/>
                      </a:endParaRPr>
                    </a:p>
                    <a:p>
                      <a:pPr marR="26034" algn="r">
                        <a:lnSpc>
                          <a:spcPct val="100000"/>
                        </a:lnSpc>
                      </a:pPr>
                      <a:r>
                        <a:rPr sz="1100" dirty="0">
                          <a:latin typeface="Avenir Next LT Pro" panose="020B0504020202020204" pitchFamily="34" charset="0"/>
                          <a:cs typeface="Calibri"/>
                        </a:rPr>
                        <a:t>Réparer</a:t>
                      </a:r>
                      <a:r>
                        <a:rPr sz="1100" spc="-40" dirty="0">
                          <a:latin typeface="Avenir Next LT Pro" panose="020B0504020202020204" pitchFamily="34" charset="0"/>
                          <a:cs typeface="Calibri"/>
                        </a:rPr>
                        <a:t> </a:t>
                      </a:r>
                      <a:r>
                        <a:rPr sz="1100" dirty="0">
                          <a:latin typeface="Avenir Next LT Pro" panose="020B0504020202020204" pitchFamily="34" charset="0"/>
                          <a:cs typeface="Calibri"/>
                        </a:rPr>
                        <a:t>ou</a:t>
                      </a:r>
                      <a:r>
                        <a:rPr sz="1100" spc="-15" dirty="0">
                          <a:latin typeface="Avenir Next LT Pro" panose="020B0504020202020204" pitchFamily="34" charset="0"/>
                          <a:cs typeface="Calibri"/>
                        </a:rPr>
                        <a:t> </a:t>
                      </a:r>
                      <a:r>
                        <a:rPr sz="1100" spc="-10" dirty="0">
                          <a:latin typeface="Avenir Next LT Pro" panose="020B0504020202020204" pitchFamily="34" charset="0"/>
                          <a:cs typeface="Calibri"/>
                        </a:rPr>
                        <a:t>entretenir</a:t>
                      </a:r>
                      <a:r>
                        <a:rPr sz="1100" spc="-60" dirty="0">
                          <a:latin typeface="Avenir Next LT Pro" panose="020B0504020202020204" pitchFamily="34" charset="0"/>
                          <a:cs typeface="Calibri"/>
                        </a:rPr>
                        <a:t> </a:t>
                      </a:r>
                      <a:r>
                        <a:rPr sz="1100" dirty="0">
                          <a:latin typeface="Avenir Next LT Pro" panose="020B0504020202020204" pitchFamily="34" charset="0"/>
                          <a:cs typeface="Calibri"/>
                        </a:rPr>
                        <a:t>(vidange,</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changement</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de</a:t>
                      </a:r>
                      <a:r>
                        <a:rPr sz="1100" spc="-20" dirty="0">
                          <a:latin typeface="Avenir Next LT Pro" panose="020B0504020202020204" pitchFamily="34" charset="0"/>
                          <a:cs typeface="Calibri"/>
                        </a:rPr>
                        <a:t> </a:t>
                      </a:r>
                      <a:r>
                        <a:rPr sz="1100" spc="-10" dirty="0">
                          <a:latin typeface="Avenir Next LT Pro" panose="020B0504020202020204" pitchFamily="34" charset="0"/>
                          <a:cs typeface="Calibri"/>
                        </a:rPr>
                        <a:t>pneu…)</a:t>
                      </a:r>
                      <a:endParaRPr sz="1100" dirty="0">
                        <a:latin typeface="Avenir Next LT Pro" panose="020B0504020202020204" pitchFamily="34" charset="0"/>
                        <a:cs typeface="Calibri"/>
                      </a:endParaRPr>
                    </a:p>
                    <a:p>
                      <a:pPr marR="26034" algn="r">
                        <a:lnSpc>
                          <a:spcPct val="100000"/>
                        </a:lnSpc>
                      </a:pPr>
                      <a:r>
                        <a:rPr sz="1100" dirty="0">
                          <a:latin typeface="Avenir Next LT Pro" panose="020B0504020202020204" pitchFamily="34" charset="0"/>
                          <a:cs typeface="Calibri"/>
                        </a:rPr>
                        <a:t>votre</a:t>
                      </a:r>
                      <a:r>
                        <a:rPr sz="1100" spc="-45" dirty="0">
                          <a:latin typeface="Avenir Next LT Pro" panose="020B0504020202020204" pitchFamily="34" charset="0"/>
                          <a:cs typeface="Calibri"/>
                        </a:rPr>
                        <a:t> </a:t>
                      </a:r>
                      <a:r>
                        <a:rPr sz="1100" dirty="0">
                          <a:latin typeface="Avenir Next LT Pro" panose="020B0504020202020204" pitchFamily="34" charset="0"/>
                          <a:cs typeface="Calibri"/>
                        </a:rPr>
                        <a:t>voiture</a:t>
                      </a:r>
                      <a:r>
                        <a:rPr sz="1100" spc="-45" dirty="0">
                          <a:latin typeface="Avenir Next LT Pro" panose="020B0504020202020204" pitchFamily="34" charset="0"/>
                          <a:cs typeface="Calibri"/>
                        </a:rPr>
                        <a:t> </a:t>
                      </a:r>
                      <a:r>
                        <a:rPr sz="1100" spc="-10" dirty="0">
                          <a:latin typeface="Avenir Next LT Pro" panose="020B0504020202020204" pitchFamily="34" charset="0"/>
                          <a:cs typeface="Calibri"/>
                        </a:rPr>
                        <a:t>vous-</a:t>
                      </a:r>
                      <a:r>
                        <a:rPr sz="1100" dirty="0">
                          <a:latin typeface="Avenir Next LT Pro" panose="020B0504020202020204" pitchFamily="34" charset="0"/>
                          <a:cs typeface="Calibri"/>
                        </a:rPr>
                        <a:t>même</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ou</a:t>
                      </a:r>
                      <a:r>
                        <a:rPr sz="1100" spc="-25" dirty="0">
                          <a:latin typeface="Avenir Next LT Pro" panose="020B0504020202020204" pitchFamily="34" charset="0"/>
                          <a:cs typeface="Calibri"/>
                        </a:rPr>
                        <a:t> </a:t>
                      </a:r>
                      <a:r>
                        <a:rPr sz="1100" dirty="0">
                          <a:latin typeface="Avenir Next LT Pro" panose="020B0504020202020204" pitchFamily="34" charset="0"/>
                          <a:cs typeface="Calibri"/>
                        </a:rPr>
                        <a:t>avec</a:t>
                      </a:r>
                      <a:r>
                        <a:rPr sz="1100" spc="-15" dirty="0">
                          <a:latin typeface="Avenir Next LT Pro" panose="020B0504020202020204" pitchFamily="34" charset="0"/>
                          <a:cs typeface="Calibri"/>
                        </a:rPr>
                        <a:t> </a:t>
                      </a:r>
                      <a:r>
                        <a:rPr sz="1100" dirty="0">
                          <a:latin typeface="Avenir Next LT Pro" panose="020B0504020202020204" pitchFamily="34" charset="0"/>
                          <a:cs typeface="Calibri"/>
                        </a:rPr>
                        <a:t>un</a:t>
                      </a:r>
                      <a:r>
                        <a:rPr sz="1100" spc="-40" dirty="0">
                          <a:latin typeface="Avenir Next LT Pro" panose="020B0504020202020204" pitchFamily="34" charset="0"/>
                          <a:cs typeface="Calibri"/>
                        </a:rPr>
                        <a:t> </a:t>
                      </a:r>
                      <a:r>
                        <a:rPr sz="1100" dirty="0">
                          <a:latin typeface="Avenir Next LT Pro" panose="020B0504020202020204" pitchFamily="34" charset="0"/>
                          <a:cs typeface="Calibri"/>
                        </a:rPr>
                        <a:t>ami/un</a:t>
                      </a:r>
                      <a:r>
                        <a:rPr sz="1100" spc="-50" dirty="0">
                          <a:latin typeface="Avenir Next LT Pro" panose="020B0504020202020204" pitchFamily="34" charset="0"/>
                          <a:cs typeface="Calibri"/>
                        </a:rPr>
                        <a:t> </a:t>
                      </a:r>
                      <a:r>
                        <a:rPr sz="1100" spc="-10" dirty="0" err="1">
                          <a:latin typeface="Avenir Next LT Pro" panose="020B0504020202020204" pitchFamily="34" charset="0"/>
                          <a:cs typeface="Calibri"/>
                        </a:rPr>
                        <a:t>proche</a:t>
                      </a:r>
                      <a:r>
                        <a:rPr lang="fr-FR" sz="1100" spc="0" dirty="0">
                          <a:latin typeface="Avenir Next LT Pro" panose="020B0504020202020204" pitchFamily="34" charset="0"/>
                          <a:cs typeface="Calibri"/>
                        </a:rPr>
                        <a:t> </a:t>
                      </a:r>
                      <a:r>
                        <a:rPr sz="1100" spc="-10" dirty="0">
                          <a:latin typeface="Avenir Next LT Pro" panose="020B0504020202020204" pitchFamily="34" charset="0"/>
                          <a:cs typeface="Calibri"/>
                        </a:rPr>
                        <a:t>“mécano”</a:t>
                      </a:r>
                      <a:endParaRPr sz="1100" dirty="0">
                        <a:latin typeface="Avenir Next LT Pro" panose="020B0504020202020204" pitchFamily="34" charset="0"/>
                        <a:cs typeface="Calibri"/>
                      </a:endParaRPr>
                    </a:p>
                  </a:txBody>
                  <a:tcPr marL="0" marR="0" marT="0" marB="0"/>
                </a:tc>
                <a:extLst>
                  <a:ext uri="{0D108BD9-81ED-4DB2-BD59-A6C34878D82A}">
                    <a16:rowId xmlns:a16="http://schemas.microsoft.com/office/drawing/2014/main" val="10001"/>
                  </a:ext>
                </a:extLst>
              </a:tr>
              <a:tr h="899794">
                <a:tc>
                  <a:txBody>
                    <a:bodyPr/>
                    <a:lstStyle/>
                    <a:p>
                      <a:pPr>
                        <a:lnSpc>
                          <a:spcPct val="100000"/>
                        </a:lnSpc>
                        <a:spcBef>
                          <a:spcPts val="1320"/>
                        </a:spcBef>
                      </a:pPr>
                      <a:endParaRPr sz="1100" dirty="0">
                        <a:latin typeface="Avenir Next LT Pro" panose="020B0504020202020204" pitchFamily="34" charset="0"/>
                        <a:cs typeface="Times New Roman"/>
                      </a:endParaRPr>
                    </a:p>
                    <a:p>
                      <a:pPr marR="26034" algn="r">
                        <a:lnSpc>
                          <a:spcPct val="100000"/>
                        </a:lnSpc>
                      </a:pPr>
                      <a:r>
                        <a:rPr sz="1100" dirty="0">
                          <a:latin typeface="Avenir Next LT Pro" panose="020B0504020202020204" pitchFamily="34" charset="0"/>
                          <a:cs typeface="Calibri"/>
                        </a:rPr>
                        <a:t>Aller</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dans</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un</a:t>
                      </a:r>
                      <a:r>
                        <a:rPr sz="1100" spc="-35" dirty="0">
                          <a:latin typeface="Avenir Next LT Pro" panose="020B0504020202020204" pitchFamily="34" charset="0"/>
                          <a:cs typeface="Calibri"/>
                        </a:rPr>
                        <a:t> </a:t>
                      </a:r>
                      <a:r>
                        <a:rPr sz="1100" spc="-10" dirty="0">
                          <a:latin typeface="Avenir Next LT Pro" panose="020B0504020202020204" pitchFamily="34" charset="0"/>
                          <a:cs typeface="Calibri"/>
                        </a:rPr>
                        <a:t>garage</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associatif</a:t>
                      </a:r>
                      <a:r>
                        <a:rPr sz="1100" spc="-15" dirty="0">
                          <a:latin typeface="Avenir Next LT Pro" panose="020B0504020202020204" pitchFamily="34" charset="0"/>
                          <a:cs typeface="Calibri"/>
                        </a:rPr>
                        <a:t> </a:t>
                      </a:r>
                      <a:r>
                        <a:rPr sz="1100" dirty="0">
                          <a:latin typeface="Avenir Next LT Pro" panose="020B0504020202020204" pitchFamily="34" charset="0"/>
                          <a:cs typeface="Calibri"/>
                        </a:rPr>
                        <a:t>et</a:t>
                      </a:r>
                      <a:r>
                        <a:rPr sz="1100" spc="-20" dirty="0">
                          <a:latin typeface="Avenir Next LT Pro" panose="020B0504020202020204" pitchFamily="34" charset="0"/>
                          <a:cs typeface="Calibri"/>
                        </a:rPr>
                        <a:t> </a:t>
                      </a:r>
                      <a:r>
                        <a:rPr sz="1100" dirty="0">
                          <a:latin typeface="Avenir Next LT Pro" panose="020B0504020202020204" pitchFamily="34" charset="0"/>
                          <a:cs typeface="Calibri"/>
                        </a:rPr>
                        <a:t>solidaire</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(garage</a:t>
                      </a:r>
                      <a:r>
                        <a:rPr sz="1100" spc="-25" dirty="0">
                          <a:latin typeface="Avenir Next LT Pro" panose="020B0504020202020204" pitchFamily="34" charset="0"/>
                          <a:cs typeface="Calibri"/>
                        </a:rPr>
                        <a:t> </a:t>
                      </a:r>
                      <a:r>
                        <a:rPr sz="1100" spc="-20" dirty="0">
                          <a:latin typeface="Avenir Next LT Pro" panose="020B0504020202020204" pitchFamily="34" charset="0"/>
                          <a:cs typeface="Calibri"/>
                        </a:rPr>
                        <a:t>dans</a:t>
                      </a:r>
                      <a:endParaRPr sz="1100" dirty="0">
                        <a:latin typeface="Avenir Next LT Pro" panose="020B0504020202020204" pitchFamily="34" charset="0"/>
                        <a:cs typeface="Calibri"/>
                      </a:endParaRPr>
                    </a:p>
                    <a:p>
                      <a:pPr marR="24130" algn="r">
                        <a:lnSpc>
                          <a:spcPct val="100000"/>
                        </a:lnSpc>
                      </a:pPr>
                      <a:r>
                        <a:rPr sz="1100" dirty="0">
                          <a:latin typeface="Avenir Next LT Pro" panose="020B0504020202020204" pitchFamily="34" charset="0"/>
                          <a:cs typeface="Calibri"/>
                        </a:rPr>
                        <a:t>lequel</a:t>
                      </a:r>
                      <a:r>
                        <a:rPr sz="1100" spc="-45" dirty="0">
                          <a:latin typeface="Avenir Next LT Pro" panose="020B0504020202020204" pitchFamily="34" charset="0"/>
                          <a:cs typeface="Calibri"/>
                        </a:rPr>
                        <a:t> </a:t>
                      </a:r>
                      <a:r>
                        <a:rPr sz="1100" dirty="0">
                          <a:latin typeface="Avenir Next LT Pro" panose="020B0504020202020204" pitchFamily="34" charset="0"/>
                          <a:cs typeface="Calibri"/>
                        </a:rPr>
                        <a:t>vous</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pouvez</a:t>
                      </a:r>
                      <a:r>
                        <a:rPr sz="1100" spc="-45" dirty="0">
                          <a:latin typeface="Avenir Next LT Pro" panose="020B0504020202020204" pitchFamily="34" charset="0"/>
                          <a:cs typeface="Calibri"/>
                        </a:rPr>
                        <a:t> </a:t>
                      </a:r>
                      <a:r>
                        <a:rPr sz="1100" dirty="0">
                          <a:latin typeface="Avenir Next LT Pro" panose="020B0504020202020204" pitchFamily="34" charset="0"/>
                          <a:cs typeface="Calibri"/>
                        </a:rPr>
                        <a:t>faire</a:t>
                      </a:r>
                      <a:r>
                        <a:rPr sz="1100" spc="-40" dirty="0">
                          <a:latin typeface="Avenir Next LT Pro" panose="020B0504020202020204" pitchFamily="34" charset="0"/>
                          <a:cs typeface="Calibri"/>
                        </a:rPr>
                        <a:t> </a:t>
                      </a:r>
                      <a:r>
                        <a:rPr sz="1100" spc="-10" dirty="0">
                          <a:latin typeface="Avenir Next LT Pro" panose="020B0504020202020204" pitchFamily="34" charset="0"/>
                          <a:cs typeface="Calibri"/>
                        </a:rPr>
                        <a:t>vous-</a:t>
                      </a:r>
                      <a:r>
                        <a:rPr sz="1100" dirty="0">
                          <a:latin typeface="Avenir Next LT Pro" panose="020B0504020202020204" pitchFamily="34" charset="0"/>
                          <a:cs typeface="Calibri"/>
                        </a:rPr>
                        <a:t>même</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certaines</a:t>
                      </a:r>
                      <a:r>
                        <a:rPr sz="1100" spc="-30" dirty="0">
                          <a:latin typeface="Avenir Next LT Pro" panose="020B0504020202020204" pitchFamily="34" charset="0"/>
                          <a:cs typeface="Calibri"/>
                        </a:rPr>
                        <a:t> </a:t>
                      </a:r>
                      <a:r>
                        <a:rPr sz="1100" spc="-10" dirty="0" err="1">
                          <a:latin typeface="Avenir Next LT Pro" panose="020B0504020202020204" pitchFamily="34" charset="0"/>
                          <a:cs typeface="Calibri"/>
                        </a:rPr>
                        <a:t>réparations</a:t>
                      </a:r>
                      <a:r>
                        <a:rPr sz="1100" spc="-10" dirty="0">
                          <a:latin typeface="Avenir Next LT Pro" panose="020B0504020202020204" pitchFamily="34" charset="0"/>
                          <a:cs typeface="Calibri"/>
                        </a:rPr>
                        <a:t>)</a:t>
                      </a:r>
                      <a:r>
                        <a:rPr lang="fr-FR" sz="1100" spc="-10" dirty="0">
                          <a:latin typeface="Avenir Next LT Pro" panose="020B0504020202020204" pitchFamily="34" charset="0"/>
                          <a:cs typeface="Calibri"/>
                        </a:rPr>
                        <a:t> </a:t>
                      </a:r>
                      <a:r>
                        <a:rPr sz="1100" dirty="0">
                          <a:latin typeface="Avenir Next LT Pro" panose="020B0504020202020204" pitchFamily="34" charset="0"/>
                          <a:cs typeface="Calibri"/>
                        </a:rPr>
                        <a:t>pour</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entretenir</a:t>
                      </a:r>
                      <a:r>
                        <a:rPr sz="1100" spc="-50" dirty="0">
                          <a:latin typeface="Avenir Next LT Pro" panose="020B0504020202020204" pitchFamily="34" charset="0"/>
                          <a:cs typeface="Calibri"/>
                        </a:rPr>
                        <a:t> </a:t>
                      </a:r>
                      <a:r>
                        <a:rPr sz="1100" dirty="0">
                          <a:latin typeface="Avenir Next LT Pro" panose="020B0504020202020204" pitchFamily="34" charset="0"/>
                          <a:cs typeface="Calibri"/>
                        </a:rPr>
                        <a:t>ou réparer</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votre</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voiture)</a:t>
                      </a:r>
                      <a:endParaRPr sz="1100" dirty="0">
                        <a:latin typeface="Avenir Next LT Pro" panose="020B0504020202020204" pitchFamily="34" charset="0"/>
                        <a:cs typeface="Calibri"/>
                      </a:endParaRPr>
                    </a:p>
                  </a:txBody>
                  <a:tcPr marL="0" marR="0" marT="167640" marB="0"/>
                </a:tc>
                <a:extLst>
                  <a:ext uri="{0D108BD9-81ED-4DB2-BD59-A6C34878D82A}">
                    <a16:rowId xmlns:a16="http://schemas.microsoft.com/office/drawing/2014/main" val="10002"/>
                  </a:ext>
                </a:extLst>
              </a:tr>
            </a:tbl>
          </a:graphicData>
        </a:graphic>
      </p:graphicFrame>
      <p:sp>
        <p:nvSpPr>
          <p:cNvPr id="10" name="object 6">
            <a:extLst>
              <a:ext uri="{FF2B5EF4-FFF2-40B4-BE49-F238E27FC236}">
                <a16:creationId xmlns:a16="http://schemas.microsoft.com/office/drawing/2014/main" id="{CFEBE388-D912-A6B7-51C1-D5D5E3105B44}"/>
              </a:ext>
            </a:extLst>
          </p:cNvPr>
          <p:cNvSpPr txBox="1"/>
          <p:nvPr/>
        </p:nvSpPr>
        <p:spPr>
          <a:xfrm>
            <a:off x="316611" y="1880616"/>
            <a:ext cx="1636880" cy="458009"/>
          </a:xfrm>
          <a:prstGeom prst="rect">
            <a:avLst/>
          </a:prstGeom>
          <a:ln w="9525">
            <a:solidFill>
              <a:srgbClr val="307CD9"/>
            </a:solidFill>
          </a:ln>
        </p:spPr>
        <p:txBody>
          <a:bodyPr vert="horz" wrap="square" lIns="0" tIns="32384" rIns="0" bIns="0" rtlCol="0">
            <a:spAutoFit/>
          </a:bodyPr>
          <a:lstStyle/>
          <a:p>
            <a:pPr marL="247650" marR="239395" indent="99060">
              <a:lnSpc>
                <a:spcPct val="100699"/>
              </a:lnSpc>
              <a:spcBef>
                <a:spcPts val="254"/>
              </a:spcBef>
            </a:pPr>
            <a:r>
              <a:rPr sz="1400" b="1" spc="-10" dirty="0">
                <a:solidFill>
                  <a:srgbClr val="307CD9"/>
                </a:solidFill>
                <a:latin typeface="Avenir Next LT Pro" panose="020B0504020202020204" pitchFamily="34" charset="0"/>
                <a:cs typeface="Calibri"/>
              </a:rPr>
              <a:t>Ensemble </a:t>
            </a:r>
            <a:r>
              <a:rPr sz="1400" b="1" dirty="0">
                <a:solidFill>
                  <a:srgbClr val="307CD9"/>
                </a:solidFill>
                <a:latin typeface="Avenir Next LT Pro" panose="020B0504020202020204" pitchFamily="34" charset="0"/>
                <a:cs typeface="Calibri"/>
              </a:rPr>
              <a:t>Janvier</a:t>
            </a:r>
            <a:r>
              <a:rPr sz="1400" b="1" spc="-70" dirty="0">
                <a:solidFill>
                  <a:srgbClr val="307CD9"/>
                </a:solidFill>
                <a:latin typeface="Avenir Next LT Pro" panose="020B0504020202020204" pitchFamily="34" charset="0"/>
                <a:cs typeface="Calibri"/>
              </a:rPr>
              <a:t> </a:t>
            </a:r>
            <a:r>
              <a:rPr sz="1400" b="1" spc="-20" dirty="0">
                <a:solidFill>
                  <a:srgbClr val="307CD9"/>
                </a:solidFill>
                <a:latin typeface="Avenir Next LT Pro" panose="020B0504020202020204" pitchFamily="34" charset="0"/>
                <a:cs typeface="Calibri"/>
              </a:rPr>
              <a:t>2024</a:t>
            </a:r>
            <a:endParaRPr sz="1400">
              <a:latin typeface="Avenir Next LT Pro" panose="020B0504020202020204" pitchFamily="34" charset="0"/>
              <a:cs typeface="Calibri"/>
            </a:endParaRPr>
          </a:p>
        </p:txBody>
      </p:sp>
      <p:grpSp>
        <p:nvGrpSpPr>
          <p:cNvPr id="11" name="object 11">
            <a:extLst>
              <a:ext uri="{FF2B5EF4-FFF2-40B4-BE49-F238E27FC236}">
                <a16:creationId xmlns:a16="http://schemas.microsoft.com/office/drawing/2014/main" id="{26FA8CDB-751E-AD6E-8431-DD7F3C333B47}"/>
              </a:ext>
            </a:extLst>
          </p:cNvPr>
          <p:cNvGrpSpPr/>
          <p:nvPr/>
        </p:nvGrpSpPr>
        <p:grpSpPr>
          <a:xfrm>
            <a:off x="3907155" y="5376481"/>
            <a:ext cx="1356995" cy="744220"/>
            <a:chOff x="4238244" y="5376481"/>
            <a:chExt cx="1356995" cy="744220"/>
          </a:xfrm>
        </p:grpSpPr>
        <p:sp>
          <p:nvSpPr>
            <p:cNvPr id="12" name="object 12">
              <a:extLst>
                <a:ext uri="{FF2B5EF4-FFF2-40B4-BE49-F238E27FC236}">
                  <a16:creationId xmlns:a16="http://schemas.microsoft.com/office/drawing/2014/main" id="{D0039ADF-3E36-EB97-0C77-2090CBEEAE28}"/>
                </a:ext>
              </a:extLst>
            </p:cNvPr>
            <p:cNvSpPr/>
            <p:nvPr/>
          </p:nvSpPr>
          <p:spPr>
            <a:xfrm>
              <a:off x="4238244" y="5381244"/>
              <a:ext cx="1249680" cy="734695"/>
            </a:xfrm>
            <a:custGeom>
              <a:avLst/>
              <a:gdLst/>
              <a:ahLst/>
              <a:cxnLst/>
              <a:rect l="l" t="t" r="r" b="b"/>
              <a:pathLst>
                <a:path w="1249679" h="734695">
                  <a:moveTo>
                    <a:pt x="1249679" y="0"/>
                  </a:moveTo>
                  <a:lnTo>
                    <a:pt x="0" y="0"/>
                  </a:lnTo>
                  <a:lnTo>
                    <a:pt x="0" y="734567"/>
                  </a:lnTo>
                  <a:lnTo>
                    <a:pt x="1249679" y="734567"/>
                  </a:lnTo>
                  <a:lnTo>
                    <a:pt x="1249679" y="0"/>
                  </a:lnTo>
                  <a:close/>
                </a:path>
              </a:pathLst>
            </a:custGeom>
            <a:solidFill>
              <a:srgbClr val="7CACE7"/>
            </a:solidFill>
          </p:spPr>
          <p:txBody>
            <a:bodyPr wrap="square" lIns="0" tIns="0" rIns="0" bIns="0" rtlCol="0"/>
            <a:lstStyle/>
            <a:p>
              <a:endParaRPr/>
            </a:p>
          </p:txBody>
        </p:sp>
        <p:sp>
          <p:nvSpPr>
            <p:cNvPr id="13" name="object 13">
              <a:extLst>
                <a:ext uri="{FF2B5EF4-FFF2-40B4-BE49-F238E27FC236}">
                  <a16:creationId xmlns:a16="http://schemas.microsoft.com/office/drawing/2014/main" id="{14665446-1448-1046-C4D1-8FAA6E3A706A}"/>
                </a:ext>
              </a:extLst>
            </p:cNvPr>
            <p:cNvSpPr/>
            <p:nvPr/>
          </p:nvSpPr>
          <p:spPr>
            <a:xfrm>
              <a:off x="5487924" y="5381244"/>
              <a:ext cx="102235" cy="734695"/>
            </a:xfrm>
            <a:custGeom>
              <a:avLst/>
              <a:gdLst/>
              <a:ahLst/>
              <a:cxnLst/>
              <a:rect l="l" t="t" r="r" b="b"/>
              <a:pathLst>
                <a:path w="102235" h="734695">
                  <a:moveTo>
                    <a:pt x="102108" y="0"/>
                  </a:moveTo>
                  <a:lnTo>
                    <a:pt x="0" y="0"/>
                  </a:lnTo>
                  <a:lnTo>
                    <a:pt x="0" y="734567"/>
                  </a:lnTo>
                  <a:lnTo>
                    <a:pt x="102108" y="734567"/>
                  </a:lnTo>
                  <a:lnTo>
                    <a:pt x="102108" y="0"/>
                  </a:lnTo>
                  <a:close/>
                </a:path>
              </a:pathLst>
            </a:custGeom>
            <a:solidFill>
              <a:srgbClr val="1F5FAC"/>
            </a:solidFill>
          </p:spPr>
          <p:txBody>
            <a:bodyPr wrap="square" lIns="0" tIns="0" rIns="0" bIns="0" rtlCol="0"/>
            <a:lstStyle/>
            <a:p>
              <a:endParaRPr/>
            </a:p>
          </p:txBody>
        </p:sp>
        <p:sp>
          <p:nvSpPr>
            <p:cNvPr id="14" name="object 14">
              <a:extLst>
                <a:ext uri="{FF2B5EF4-FFF2-40B4-BE49-F238E27FC236}">
                  <a16:creationId xmlns:a16="http://schemas.microsoft.com/office/drawing/2014/main" id="{E4DAF38C-368E-1A45-BE0C-FAC61FBBAC39}"/>
                </a:ext>
              </a:extLst>
            </p:cNvPr>
            <p:cNvSpPr/>
            <p:nvPr/>
          </p:nvSpPr>
          <p:spPr>
            <a:xfrm>
              <a:off x="5487924" y="5381244"/>
              <a:ext cx="102235" cy="734695"/>
            </a:xfrm>
            <a:custGeom>
              <a:avLst/>
              <a:gdLst/>
              <a:ahLst/>
              <a:cxnLst/>
              <a:rect l="l" t="t" r="r" b="b"/>
              <a:pathLst>
                <a:path w="102235" h="734695">
                  <a:moveTo>
                    <a:pt x="102108" y="0"/>
                  </a:moveTo>
                  <a:lnTo>
                    <a:pt x="0" y="0"/>
                  </a:lnTo>
                  <a:lnTo>
                    <a:pt x="0" y="734567"/>
                  </a:lnTo>
                  <a:lnTo>
                    <a:pt x="102108" y="734567"/>
                  </a:lnTo>
                  <a:lnTo>
                    <a:pt x="102108" y="0"/>
                  </a:lnTo>
                  <a:close/>
                </a:path>
              </a:pathLst>
            </a:custGeom>
            <a:ln w="9524">
              <a:solidFill>
                <a:srgbClr val="FFFFFF"/>
              </a:solidFill>
            </a:ln>
          </p:spPr>
          <p:txBody>
            <a:bodyPr wrap="square" lIns="0" tIns="0" rIns="0" bIns="0" rtlCol="0"/>
            <a:lstStyle/>
            <a:p>
              <a:endParaRPr/>
            </a:p>
          </p:txBody>
        </p:sp>
      </p:grpSp>
      <p:grpSp>
        <p:nvGrpSpPr>
          <p:cNvPr id="15" name="object 15">
            <a:extLst>
              <a:ext uri="{FF2B5EF4-FFF2-40B4-BE49-F238E27FC236}">
                <a16:creationId xmlns:a16="http://schemas.microsoft.com/office/drawing/2014/main" id="{755B410E-690A-3C3E-0E95-1FA04A0EF347}"/>
              </a:ext>
            </a:extLst>
          </p:cNvPr>
          <p:cNvGrpSpPr/>
          <p:nvPr/>
        </p:nvGrpSpPr>
        <p:grpSpPr>
          <a:xfrm>
            <a:off x="5626036" y="2732341"/>
            <a:ext cx="448945" cy="744220"/>
            <a:chOff x="5957125" y="2732341"/>
            <a:chExt cx="448945" cy="744220"/>
          </a:xfrm>
        </p:grpSpPr>
        <p:sp>
          <p:nvSpPr>
            <p:cNvPr id="16" name="object 16">
              <a:extLst>
                <a:ext uri="{FF2B5EF4-FFF2-40B4-BE49-F238E27FC236}">
                  <a16:creationId xmlns:a16="http://schemas.microsoft.com/office/drawing/2014/main" id="{94BEEAC1-8D3F-6B0D-23CB-91FA61C5E927}"/>
                </a:ext>
              </a:extLst>
            </p:cNvPr>
            <p:cNvSpPr/>
            <p:nvPr/>
          </p:nvSpPr>
          <p:spPr>
            <a:xfrm>
              <a:off x="5961888" y="2737104"/>
              <a:ext cx="439420" cy="734695"/>
            </a:xfrm>
            <a:custGeom>
              <a:avLst/>
              <a:gdLst/>
              <a:ahLst/>
              <a:cxnLst/>
              <a:rect l="l" t="t" r="r" b="b"/>
              <a:pathLst>
                <a:path w="439420" h="734695">
                  <a:moveTo>
                    <a:pt x="438912" y="0"/>
                  </a:moveTo>
                  <a:lnTo>
                    <a:pt x="0" y="0"/>
                  </a:lnTo>
                  <a:lnTo>
                    <a:pt x="0" y="734568"/>
                  </a:lnTo>
                  <a:lnTo>
                    <a:pt x="438912" y="734568"/>
                  </a:lnTo>
                  <a:lnTo>
                    <a:pt x="438912" y="0"/>
                  </a:lnTo>
                  <a:close/>
                </a:path>
              </a:pathLst>
            </a:custGeom>
            <a:solidFill>
              <a:srgbClr val="1F5FAC"/>
            </a:solidFill>
          </p:spPr>
          <p:txBody>
            <a:bodyPr wrap="square" lIns="0" tIns="0" rIns="0" bIns="0" rtlCol="0"/>
            <a:lstStyle/>
            <a:p>
              <a:endParaRPr/>
            </a:p>
          </p:txBody>
        </p:sp>
        <p:sp>
          <p:nvSpPr>
            <p:cNvPr id="17" name="object 17">
              <a:extLst>
                <a:ext uri="{FF2B5EF4-FFF2-40B4-BE49-F238E27FC236}">
                  <a16:creationId xmlns:a16="http://schemas.microsoft.com/office/drawing/2014/main" id="{3D078D5F-CCDD-EEB4-1F6B-A6D4D583B809}"/>
                </a:ext>
              </a:extLst>
            </p:cNvPr>
            <p:cNvSpPr/>
            <p:nvPr/>
          </p:nvSpPr>
          <p:spPr>
            <a:xfrm>
              <a:off x="5961888" y="2737104"/>
              <a:ext cx="439420" cy="734695"/>
            </a:xfrm>
            <a:custGeom>
              <a:avLst/>
              <a:gdLst/>
              <a:ahLst/>
              <a:cxnLst/>
              <a:rect l="l" t="t" r="r" b="b"/>
              <a:pathLst>
                <a:path w="439420" h="734695">
                  <a:moveTo>
                    <a:pt x="438912" y="0"/>
                  </a:moveTo>
                  <a:lnTo>
                    <a:pt x="0" y="0"/>
                  </a:lnTo>
                  <a:lnTo>
                    <a:pt x="0" y="734568"/>
                  </a:lnTo>
                  <a:lnTo>
                    <a:pt x="438912" y="734568"/>
                  </a:lnTo>
                  <a:lnTo>
                    <a:pt x="438912" y="0"/>
                  </a:lnTo>
                  <a:close/>
                </a:path>
              </a:pathLst>
            </a:custGeom>
            <a:ln w="9525">
              <a:solidFill>
                <a:srgbClr val="FFFFFF"/>
              </a:solidFill>
            </a:ln>
          </p:spPr>
          <p:txBody>
            <a:bodyPr wrap="square" lIns="0" tIns="0" rIns="0" bIns="0" rtlCol="0"/>
            <a:lstStyle/>
            <a:p>
              <a:endParaRPr/>
            </a:p>
          </p:txBody>
        </p:sp>
      </p:grpSp>
      <p:grpSp>
        <p:nvGrpSpPr>
          <p:cNvPr id="18" name="object 18">
            <a:extLst>
              <a:ext uri="{FF2B5EF4-FFF2-40B4-BE49-F238E27FC236}">
                <a16:creationId xmlns:a16="http://schemas.microsoft.com/office/drawing/2014/main" id="{66C6769F-B9B7-CE40-F317-246B9FAB4AE5}"/>
              </a:ext>
            </a:extLst>
          </p:cNvPr>
          <p:cNvGrpSpPr/>
          <p:nvPr/>
        </p:nvGrpSpPr>
        <p:grpSpPr>
          <a:xfrm>
            <a:off x="5185600" y="4053649"/>
            <a:ext cx="584200" cy="744220"/>
            <a:chOff x="5516689" y="4053649"/>
            <a:chExt cx="584200" cy="744220"/>
          </a:xfrm>
        </p:grpSpPr>
        <p:sp>
          <p:nvSpPr>
            <p:cNvPr id="19" name="object 19">
              <a:extLst>
                <a:ext uri="{FF2B5EF4-FFF2-40B4-BE49-F238E27FC236}">
                  <a16:creationId xmlns:a16="http://schemas.microsoft.com/office/drawing/2014/main" id="{3B10A16F-FD53-9365-88FC-BF5101934EC3}"/>
                </a:ext>
              </a:extLst>
            </p:cNvPr>
            <p:cNvSpPr/>
            <p:nvPr/>
          </p:nvSpPr>
          <p:spPr>
            <a:xfrm>
              <a:off x="5521452" y="4058411"/>
              <a:ext cx="574675" cy="734695"/>
            </a:xfrm>
            <a:custGeom>
              <a:avLst/>
              <a:gdLst/>
              <a:ahLst/>
              <a:cxnLst/>
              <a:rect l="l" t="t" r="r" b="b"/>
              <a:pathLst>
                <a:path w="574675" h="734695">
                  <a:moveTo>
                    <a:pt x="574548" y="0"/>
                  </a:moveTo>
                  <a:lnTo>
                    <a:pt x="0" y="0"/>
                  </a:lnTo>
                  <a:lnTo>
                    <a:pt x="0" y="734568"/>
                  </a:lnTo>
                  <a:lnTo>
                    <a:pt x="574548" y="734568"/>
                  </a:lnTo>
                  <a:lnTo>
                    <a:pt x="574548" y="0"/>
                  </a:lnTo>
                  <a:close/>
                </a:path>
              </a:pathLst>
            </a:custGeom>
            <a:solidFill>
              <a:srgbClr val="1F5FAC"/>
            </a:solidFill>
          </p:spPr>
          <p:txBody>
            <a:bodyPr wrap="square" lIns="0" tIns="0" rIns="0" bIns="0" rtlCol="0"/>
            <a:lstStyle/>
            <a:p>
              <a:endParaRPr/>
            </a:p>
          </p:txBody>
        </p:sp>
        <p:sp>
          <p:nvSpPr>
            <p:cNvPr id="20" name="object 20">
              <a:extLst>
                <a:ext uri="{FF2B5EF4-FFF2-40B4-BE49-F238E27FC236}">
                  <a16:creationId xmlns:a16="http://schemas.microsoft.com/office/drawing/2014/main" id="{BCFE47E5-963B-8FFD-FB1D-F2B83C84BC3D}"/>
                </a:ext>
              </a:extLst>
            </p:cNvPr>
            <p:cNvSpPr/>
            <p:nvPr/>
          </p:nvSpPr>
          <p:spPr>
            <a:xfrm>
              <a:off x="5521452" y="4058411"/>
              <a:ext cx="574675" cy="734695"/>
            </a:xfrm>
            <a:custGeom>
              <a:avLst/>
              <a:gdLst/>
              <a:ahLst/>
              <a:cxnLst/>
              <a:rect l="l" t="t" r="r" b="b"/>
              <a:pathLst>
                <a:path w="574675" h="734695">
                  <a:moveTo>
                    <a:pt x="574548" y="0"/>
                  </a:moveTo>
                  <a:lnTo>
                    <a:pt x="0" y="0"/>
                  </a:lnTo>
                  <a:lnTo>
                    <a:pt x="0" y="734568"/>
                  </a:lnTo>
                  <a:lnTo>
                    <a:pt x="574548" y="734568"/>
                  </a:lnTo>
                  <a:lnTo>
                    <a:pt x="574548" y="0"/>
                  </a:lnTo>
                  <a:close/>
                </a:path>
              </a:pathLst>
            </a:custGeom>
            <a:ln w="9524">
              <a:solidFill>
                <a:srgbClr val="FFFFFF"/>
              </a:solidFill>
            </a:ln>
          </p:spPr>
          <p:txBody>
            <a:bodyPr wrap="square" lIns="0" tIns="0" rIns="0" bIns="0" rtlCol="0"/>
            <a:lstStyle/>
            <a:p>
              <a:endParaRPr/>
            </a:p>
          </p:txBody>
        </p:sp>
      </p:grpSp>
      <p:sp>
        <p:nvSpPr>
          <p:cNvPr id="21" name="object 21">
            <a:extLst>
              <a:ext uri="{FF2B5EF4-FFF2-40B4-BE49-F238E27FC236}">
                <a16:creationId xmlns:a16="http://schemas.microsoft.com/office/drawing/2014/main" id="{EC155A27-BBBE-99F4-2C3D-B03113491ED9}"/>
              </a:ext>
            </a:extLst>
          </p:cNvPr>
          <p:cNvSpPr txBox="1"/>
          <p:nvPr/>
        </p:nvSpPr>
        <p:spPr>
          <a:xfrm>
            <a:off x="3907155" y="2737104"/>
            <a:ext cx="1724025" cy="734695"/>
          </a:xfrm>
          <a:prstGeom prst="rect">
            <a:avLst/>
          </a:prstGeom>
          <a:solidFill>
            <a:srgbClr val="7CACE7"/>
          </a:solidFill>
        </p:spPr>
        <p:txBody>
          <a:bodyPr vert="horz" wrap="square" lIns="0" tIns="3810" rIns="0" bIns="0" rtlCol="0">
            <a:spAutoFit/>
          </a:bodyPr>
          <a:lstStyle/>
          <a:p>
            <a:pPr>
              <a:lnSpc>
                <a:spcPct val="100000"/>
              </a:lnSpc>
              <a:spcBef>
                <a:spcPts val="30"/>
              </a:spcBef>
            </a:pPr>
            <a:endParaRPr sz="1600">
              <a:latin typeface="Times New Roman"/>
              <a:cs typeface="Times New Roman"/>
            </a:endParaRPr>
          </a:p>
          <a:p>
            <a:pPr marL="4445" algn="ctr">
              <a:lnSpc>
                <a:spcPct val="100000"/>
              </a:lnSpc>
            </a:pPr>
            <a:r>
              <a:rPr sz="1600" b="1" spc="-25" dirty="0">
                <a:solidFill>
                  <a:srgbClr val="FFFFFF"/>
                </a:solidFill>
                <a:latin typeface="Arial"/>
                <a:cs typeface="Arial"/>
              </a:rPr>
              <a:t>51%</a:t>
            </a:r>
            <a:endParaRPr sz="1600">
              <a:latin typeface="Arial"/>
              <a:cs typeface="Arial"/>
            </a:endParaRPr>
          </a:p>
        </p:txBody>
      </p:sp>
      <p:sp>
        <p:nvSpPr>
          <p:cNvPr id="22" name="object 22">
            <a:extLst>
              <a:ext uri="{FF2B5EF4-FFF2-40B4-BE49-F238E27FC236}">
                <a16:creationId xmlns:a16="http://schemas.microsoft.com/office/drawing/2014/main" id="{49B47489-BD41-606C-746F-C830554B2DC0}"/>
              </a:ext>
            </a:extLst>
          </p:cNvPr>
          <p:cNvSpPr txBox="1"/>
          <p:nvPr/>
        </p:nvSpPr>
        <p:spPr>
          <a:xfrm>
            <a:off x="3907155" y="4058411"/>
            <a:ext cx="1283335" cy="734695"/>
          </a:xfrm>
          <a:prstGeom prst="rect">
            <a:avLst/>
          </a:prstGeom>
          <a:solidFill>
            <a:srgbClr val="7CACE7"/>
          </a:solidFill>
        </p:spPr>
        <p:txBody>
          <a:bodyPr vert="horz" wrap="square" lIns="0" tIns="5080" rIns="0" bIns="0" rtlCol="0">
            <a:spAutoFit/>
          </a:bodyPr>
          <a:lstStyle/>
          <a:p>
            <a:pPr>
              <a:lnSpc>
                <a:spcPct val="100000"/>
              </a:lnSpc>
              <a:spcBef>
                <a:spcPts val="40"/>
              </a:spcBef>
            </a:pPr>
            <a:endParaRPr sz="1600">
              <a:latin typeface="Times New Roman"/>
              <a:cs typeface="Times New Roman"/>
            </a:endParaRPr>
          </a:p>
          <a:p>
            <a:pPr marL="5715" algn="ctr">
              <a:lnSpc>
                <a:spcPct val="100000"/>
              </a:lnSpc>
            </a:pPr>
            <a:r>
              <a:rPr sz="1600" b="1" spc="-25" dirty="0">
                <a:solidFill>
                  <a:srgbClr val="FFFFFF"/>
                </a:solidFill>
                <a:latin typeface="Arial"/>
                <a:cs typeface="Arial"/>
              </a:rPr>
              <a:t>38%</a:t>
            </a:r>
            <a:endParaRPr sz="1600">
              <a:latin typeface="Arial"/>
              <a:cs typeface="Arial"/>
            </a:endParaRPr>
          </a:p>
        </p:txBody>
      </p:sp>
      <p:sp>
        <p:nvSpPr>
          <p:cNvPr id="23" name="object 23">
            <a:extLst>
              <a:ext uri="{FF2B5EF4-FFF2-40B4-BE49-F238E27FC236}">
                <a16:creationId xmlns:a16="http://schemas.microsoft.com/office/drawing/2014/main" id="{8A2DAC9B-F191-EBAA-4D4B-8D296F456939}"/>
              </a:ext>
            </a:extLst>
          </p:cNvPr>
          <p:cNvSpPr txBox="1"/>
          <p:nvPr/>
        </p:nvSpPr>
        <p:spPr>
          <a:xfrm>
            <a:off x="4319396" y="5607507"/>
            <a:ext cx="1050925" cy="269240"/>
          </a:xfrm>
          <a:prstGeom prst="rect">
            <a:avLst/>
          </a:prstGeom>
        </p:spPr>
        <p:txBody>
          <a:bodyPr vert="horz" wrap="square" lIns="0" tIns="12065" rIns="0" bIns="0" rtlCol="0">
            <a:spAutoFit/>
          </a:bodyPr>
          <a:lstStyle/>
          <a:p>
            <a:pPr marL="12700">
              <a:lnSpc>
                <a:spcPct val="100000"/>
              </a:lnSpc>
              <a:spcBef>
                <a:spcPts val="95"/>
              </a:spcBef>
              <a:tabLst>
                <a:tab pos="744220" algn="l"/>
              </a:tabLst>
            </a:pPr>
            <a:r>
              <a:rPr sz="1600" b="1" spc="-25" dirty="0">
                <a:solidFill>
                  <a:srgbClr val="FFFFFF"/>
                </a:solidFill>
                <a:latin typeface="Arial"/>
                <a:cs typeface="Arial"/>
              </a:rPr>
              <a:t>37%</a:t>
            </a:r>
            <a:r>
              <a:rPr sz="1600" b="1" dirty="0">
                <a:solidFill>
                  <a:srgbClr val="FFFFFF"/>
                </a:solidFill>
                <a:latin typeface="Arial"/>
                <a:cs typeface="Arial"/>
              </a:rPr>
              <a:t>	</a:t>
            </a:r>
            <a:r>
              <a:rPr sz="1600" b="1" spc="-25" dirty="0">
                <a:solidFill>
                  <a:srgbClr val="FFFFFF"/>
                </a:solidFill>
                <a:latin typeface="Arial"/>
                <a:cs typeface="Arial"/>
              </a:rPr>
              <a:t>3%</a:t>
            </a:r>
            <a:endParaRPr sz="1600">
              <a:latin typeface="Arial"/>
              <a:cs typeface="Arial"/>
            </a:endParaRPr>
          </a:p>
        </p:txBody>
      </p:sp>
      <p:sp>
        <p:nvSpPr>
          <p:cNvPr id="24" name="object 25">
            <a:extLst>
              <a:ext uri="{FF2B5EF4-FFF2-40B4-BE49-F238E27FC236}">
                <a16:creationId xmlns:a16="http://schemas.microsoft.com/office/drawing/2014/main" id="{1B3426E9-CD24-43FB-C0E4-02E8B823B44F}"/>
              </a:ext>
            </a:extLst>
          </p:cNvPr>
          <p:cNvSpPr txBox="1"/>
          <p:nvPr/>
        </p:nvSpPr>
        <p:spPr>
          <a:xfrm>
            <a:off x="5190363" y="4058411"/>
            <a:ext cx="574675" cy="734695"/>
          </a:xfrm>
          <a:prstGeom prst="rect">
            <a:avLst/>
          </a:prstGeom>
        </p:spPr>
        <p:txBody>
          <a:bodyPr vert="horz" wrap="square" lIns="0" tIns="5080" rIns="0" bIns="0" rtlCol="0">
            <a:spAutoFit/>
          </a:bodyPr>
          <a:lstStyle/>
          <a:p>
            <a:pPr>
              <a:lnSpc>
                <a:spcPct val="100000"/>
              </a:lnSpc>
              <a:spcBef>
                <a:spcPts val="40"/>
              </a:spcBef>
            </a:pPr>
            <a:endParaRPr sz="1600" dirty="0">
              <a:latin typeface="Times New Roman"/>
              <a:cs typeface="Times New Roman"/>
            </a:endParaRPr>
          </a:p>
          <a:p>
            <a:pPr marL="87630">
              <a:lnSpc>
                <a:spcPct val="100000"/>
              </a:lnSpc>
            </a:pPr>
            <a:r>
              <a:rPr sz="1600" b="1" spc="-25" dirty="0">
                <a:solidFill>
                  <a:srgbClr val="FFFFFF"/>
                </a:solidFill>
                <a:latin typeface="Arial"/>
                <a:cs typeface="Arial"/>
              </a:rPr>
              <a:t>17%</a:t>
            </a:r>
            <a:endParaRPr sz="1600" dirty="0">
              <a:latin typeface="Arial"/>
              <a:cs typeface="Arial"/>
            </a:endParaRPr>
          </a:p>
        </p:txBody>
      </p:sp>
      <p:sp>
        <p:nvSpPr>
          <p:cNvPr id="25" name="object 26">
            <a:extLst>
              <a:ext uri="{FF2B5EF4-FFF2-40B4-BE49-F238E27FC236}">
                <a16:creationId xmlns:a16="http://schemas.microsoft.com/office/drawing/2014/main" id="{8CD7ACC8-7B5F-1A4F-7077-922B289010B7}"/>
              </a:ext>
            </a:extLst>
          </p:cNvPr>
          <p:cNvSpPr/>
          <p:nvPr/>
        </p:nvSpPr>
        <p:spPr>
          <a:xfrm>
            <a:off x="3306699" y="6513576"/>
            <a:ext cx="78105" cy="76200"/>
          </a:xfrm>
          <a:custGeom>
            <a:avLst/>
            <a:gdLst/>
            <a:ahLst/>
            <a:cxnLst/>
            <a:rect l="l" t="t" r="r" b="b"/>
            <a:pathLst>
              <a:path w="78104" h="76200">
                <a:moveTo>
                  <a:pt x="77724" y="0"/>
                </a:moveTo>
                <a:lnTo>
                  <a:pt x="0" y="0"/>
                </a:lnTo>
                <a:lnTo>
                  <a:pt x="0" y="76200"/>
                </a:lnTo>
                <a:lnTo>
                  <a:pt x="77724" y="76200"/>
                </a:lnTo>
                <a:lnTo>
                  <a:pt x="77724" y="0"/>
                </a:lnTo>
                <a:close/>
              </a:path>
            </a:pathLst>
          </a:custGeom>
          <a:solidFill>
            <a:srgbClr val="7CACE7"/>
          </a:solidFill>
        </p:spPr>
        <p:txBody>
          <a:bodyPr wrap="square" lIns="0" tIns="0" rIns="0" bIns="0" rtlCol="0"/>
          <a:lstStyle/>
          <a:p>
            <a:endParaRPr/>
          </a:p>
        </p:txBody>
      </p:sp>
      <p:sp>
        <p:nvSpPr>
          <p:cNvPr id="26" name="object 27">
            <a:extLst>
              <a:ext uri="{FF2B5EF4-FFF2-40B4-BE49-F238E27FC236}">
                <a16:creationId xmlns:a16="http://schemas.microsoft.com/office/drawing/2014/main" id="{5690F910-9ECB-FA98-4693-C9FB53897FCC}"/>
              </a:ext>
            </a:extLst>
          </p:cNvPr>
          <p:cNvSpPr txBox="1"/>
          <p:nvPr/>
        </p:nvSpPr>
        <p:spPr>
          <a:xfrm>
            <a:off x="3405251" y="6437172"/>
            <a:ext cx="695325" cy="208279"/>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7CACE7"/>
                </a:solidFill>
                <a:latin typeface="Arial"/>
                <a:cs typeface="Arial"/>
              </a:rPr>
              <a:t>Envisage</a:t>
            </a:r>
            <a:endParaRPr sz="1200">
              <a:latin typeface="Arial"/>
              <a:cs typeface="Arial"/>
            </a:endParaRPr>
          </a:p>
        </p:txBody>
      </p:sp>
      <p:sp>
        <p:nvSpPr>
          <p:cNvPr id="27" name="object 28">
            <a:extLst>
              <a:ext uri="{FF2B5EF4-FFF2-40B4-BE49-F238E27FC236}">
                <a16:creationId xmlns:a16="http://schemas.microsoft.com/office/drawing/2014/main" id="{A6A27B95-C7D6-3590-BFF0-AC14F0C3F5F2}"/>
              </a:ext>
            </a:extLst>
          </p:cNvPr>
          <p:cNvSpPr/>
          <p:nvPr/>
        </p:nvSpPr>
        <p:spPr>
          <a:xfrm>
            <a:off x="4887087" y="6513576"/>
            <a:ext cx="76200" cy="76200"/>
          </a:xfrm>
          <a:custGeom>
            <a:avLst/>
            <a:gdLst/>
            <a:ahLst/>
            <a:cxnLst/>
            <a:rect l="l" t="t" r="r" b="b"/>
            <a:pathLst>
              <a:path w="76200" h="76200">
                <a:moveTo>
                  <a:pt x="76200" y="0"/>
                </a:moveTo>
                <a:lnTo>
                  <a:pt x="0" y="0"/>
                </a:lnTo>
                <a:lnTo>
                  <a:pt x="0" y="76200"/>
                </a:lnTo>
                <a:lnTo>
                  <a:pt x="76200" y="76200"/>
                </a:lnTo>
                <a:lnTo>
                  <a:pt x="76200" y="0"/>
                </a:lnTo>
                <a:close/>
              </a:path>
            </a:pathLst>
          </a:custGeom>
          <a:solidFill>
            <a:srgbClr val="1F5FAC"/>
          </a:solidFill>
        </p:spPr>
        <p:txBody>
          <a:bodyPr wrap="square" lIns="0" tIns="0" rIns="0" bIns="0" rtlCol="0"/>
          <a:lstStyle/>
          <a:p>
            <a:endParaRPr/>
          </a:p>
        </p:txBody>
      </p:sp>
      <p:sp>
        <p:nvSpPr>
          <p:cNvPr id="28" name="object 29">
            <a:extLst>
              <a:ext uri="{FF2B5EF4-FFF2-40B4-BE49-F238E27FC236}">
                <a16:creationId xmlns:a16="http://schemas.microsoft.com/office/drawing/2014/main" id="{28877537-82AF-ACE3-F065-47C62772E92B}"/>
              </a:ext>
            </a:extLst>
          </p:cNvPr>
          <p:cNvSpPr txBox="1"/>
          <p:nvPr/>
        </p:nvSpPr>
        <p:spPr>
          <a:xfrm>
            <a:off x="4984750" y="6437172"/>
            <a:ext cx="821055" cy="208279"/>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1F5FAC"/>
                </a:solidFill>
                <a:latin typeface="Arial"/>
                <a:cs typeface="Arial"/>
              </a:rPr>
              <a:t>Le</a:t>
            </a:r>
            <a:r>
              <a:rPr sz="1200" b="1" spc="-15" dirty="0">
                <a:solidFill>
                  <a:srgbClr val="1F5FAC"/>
                </a:solidFill>
                <a:latin typeface="Arial"/>
                <a:cs typeface="Arial"/>
              </a:rPr>
              <a:t> </a:t>
            </a:r>
            <a:r>
              <a:rPr sz="1200" b="1" dirty="0">
                <a:solidFill>
                  <a:srgbClr val="1F5FAC"/>
                </a:solidFill>
                <a:latin typeface="Arial"/>
                <a:cs typeface="Arial"/>
              </a:rPr>
              <a:t>fait</a:t>
            </a:r>
            <a:r>
              <a:rPr sz="1200" b="1" spc="-15" dirty="0">
                <a:solidFill>
                  <a:srgbClr val="1F5FAC"/>
                </a:solidFill>
                <a:latin typeface="Arial"/>
                <a:cs typeface="Arial"/>
              </a:rPr>
              <a:t> </a:t>
            </a:r>
            <a:r>
              <a:rPr sz="1200" b="1" spc="-20" dirty="0">
                <a:solidFill>
                  <a:srgbClr val="1F5FAC"/>
                </a:solidFill>
                <a:latin typeface="Arial"/>
                <a:cs typeface="Arial"/>
              </a:rPr>
              <a:t>déjà</a:t>
            </a:r>
            <a:endParaRPr sz="1200">
              <a:latin typeface="Arial"/>
              <a:cs typeface="Arial"/>
            </a:endParaRPr>
          </a:p>
        </p:txBody>
      </p:sp>
      <p:sp>
        <p:nvSpPr>
          <p:cNvPr id="29" name="object 30">
            <a:extLst>
              <a:ext uri="{FF2B5EF4-FFF2-40B4-BE49-F238E27FC236}">
                <a16:creationId xmlns:a16="http://schemas.microsoft.com/office/drawing/2014/main" id="{AA6ACB1C-32C2-20B1-8ED4-249285C887C9}"/>
              </a:ext>
            </a:extLst>
          </p:cNvPr>
          <p:cNvSpPr txBox="1"/>
          <p:nvPr/>
        </p:nvSpPr>
        <p:spPr>
          <a:xfrm>
            <a:off x="6095999" y="1860042"/>
            <a:ext cx="1453209" cy="381836"/>
          </a:xfrm>
          <a:prstGeom prst="rect">
            <a:avLst/>
          </a:prstGeom>
        </p:spPr>
        <p:txBody>
          <a:bodyPr vert="horz" wrap="square" lIns="0" tIns="10795" rIns="0" bIns="0" rtlCol="0">
            <a:spAutoFit/>
          </a:bodyPr>
          <a:lstStyle/>
          <a:p>
            <a:pPr marL="55244" marR="5080" indent="-43180">
              <a:lnSpc>
                <a:spcPct val="103299"/>
              </a:lnSpc>
              <a:spcBef>
                <a:spcPts val="85"/>
              </a:spcBef>
            </a:pPr>
            <a:r>
              <a:rPr sz="1200" b="1" dirty="0">
                <a:solidFill>
                  <a:srgbClr val="1F5FAC"/>
                </a:solidFill>
                <a:latin typeface="Avenir Next LT Pro" panose="020B0504020202020204" pitchFamily="34" charset="0"/>
                <a:cs typeface="Arial"/>
              </a:rPr>
              <a:t>Total</a:t>
            </a:r>
            <a:r>
              <a:rPr sz="1200" b="1" spc="2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a:t>
            </a:r>
            <a:r>
              <a:rPr sz="1200" b="1" spc="10" dirty="0">
                <a:solidFill>
                  <a:srgbClr val="1F5FAC"/>
                </a:solidFill>
                <a:latin typeface="Avenir Next LT Pro" panose="020B0504020202020204" pitchFamily="34" charset="0"/>
                <a:cs typeface="Arial"/>
              </a:rPr>
              <a:t> </a:t>
            </a:r>
            <a:r>
              <a:rPr sz="1200" b="1" spc="-10" dirty="0">
                <a:solidFill>
                  <a:srgbClr val="1F5FAC"/>
                </a:solidFill>
                <a:latin typeface="Avenir Next LT Pro" panose="020B0504020202020204" pitchFamily="34" charset="0"/>
                <a:cs typeface="Arial"/>
              </a:rPr>
              <a:t>Envisage </a:t>
            </a:r>
            <a:r>
              <a:rPr sz="1200" b="1" dirty="0">
                <a:solidFill>
                  <a:srgbClr val="1F5FAC"/>
                </a:solidFill>
                <a:latin typeface="Avenir Next LT Pro" panose="020B0504020202020204" pitchFamily="34" charset="0"/>
                <a:cs typeface="Arial"/>
              </a:rPr>
              <a:t>ou</a:t>
            </a:r>
            <a:r>
              <a:rPr sz="1200" b="1" spc="5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le</a:t>
            </a:r>
            <a:r>
              <a:rPr sz="1200" b="1" spc="5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fait</a:t>
            </a:r>
            <a:r>
              <a:rPr sz="1200" b="1" spc="5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déjà</a:t>
            </a:r>
            <a:r>
              <a:rPr sz="1200" b="1" spc="70" dirty="0">
                <a:solidFill>
                  <a:srgbClr val="1F5FAC"/>
                </a:solidFill>
                <a:latin typeface="Avenir Next LT Pro" panose="020B0504020202020204" pitchFamily="34" charset="0"/>
                <a:cs typeface="Arial"/>
              </a:rPr>
              <a:t> </a:t>
            </a:r>
            <a:r>
              <a:rPr sz="1200" b="1" spc="-50" dirty="0">
                <a:solidFill>
                  <a:srgbClr val="1F5FAC"/>
                </a:solidFill>
                <a:latin typeface="Avenir Next LT Pro" panose="020B0504020202020204" pitchFamily="34" charset="0"/>
                <a:cs typeface="Arial"/>
              </a:rPr>
              <a:t>»</a:t>
            </a:r>
            <a:endParaRPr sz="1200" dirty="0">
              <a:latin typeface="Avenir Next LT Pro" panose="020B0504020202020204" pitchFamily="34" charset="0"/>
              <a:cs typeface="Arial"/>
            </a:endParaRPr>
          </a:p>
        </p:txBody>
      </p:sp>
      <p:graphicFrame>
        <p:nvGraphicFramePr>
          <p:cNvPr id="30" name="object 88">
            <a:extLst>
              <a:ext uri="{FF2B5EF4-FFF2-40B4-BE49-F238E27FC236}">
                <a16:creationId xmlns:a16="http://schemas.microsoft.com/office/drawing/2014/main" id="{D508F83A-EF7E-7887-B61D-59EB7C076C5B}"/>
              </a:ext>
            </a:extLst>
          </p:cNvPr>
          <p:cNvGraphicFramePr>
            <a:graphicFrameLocks noGrp="1"/>
          </p:cNvGraphicFramePr>
          <p:nvPr>
            <p:extLst>
              <p:ext uri="{D42A27DB-BD31-4B8C-83A1-F6EECF244321}">
                <p14:modId xmlns:p14="http://schemas.microsoft.com/office/powerpoint/2010/main" val="666388702"/>
              </p:ext>
            </p:extLst>
          </p:nvPr>
        </p:nvGraphicFramePr>
        <p:xfrm>
          <a:off x="6577711" y="2896553"/>
          <a:ext cx="519430" cy="3003550"/>
        </p:xfrm>
        <a:graphic>
          <a:graphicData uri="http://schemas.openxmlformats.org/drawingml/2006/table">
            <a:tbl>
              <a:tblPr firstRow="1" bandRow="1">
                <a:tableStyleId>{2D5ABB26-0587-4C30-8999-92F81FD0307C}</a:tableStyleId>
              </a:tblPr>
              <a:tblGrid>
                <a:gridCol w="519430">
                  <a:extLst>
                    <a:ext uri="{9D8B030D-6E8A-4147-A177-3AD203B41FA5}">
                      <a16:colId xmlns:a16="http://schemas.microsoft.com/office/drawing/2014/main" val="20000"/>
                    </a:ext>
                  </a:extLst>
                </a:gridCol>
              </a:tblGrid>
              <a:tr h="833755">
                <a:tc>
                  <a:txBody>
                    <a:bodyPr/>
                    <a:lstStyle/>
                    <a:p>
                      <a:pPr algn="ctr">
                        <a:lnSpc>
                          <a:spcPts val="1989"/>
                        </a:lnSpc>
                      </a:pPr>
                      <a:r>
                        <a:rPr sz="1800" b="1" spc="-25" dirty="0">
                          <a:solidFill>
                            <a:srgbClr val="1F5FAC"/>
                          </a:solidFill>
                          <a:latin typeface="Arial"/>
                          <a:cs typeface="Arial"/>
                        </a:rPr>
                        <a:t>64%</a:t>
                      </a:r>
                      <a:endParaRPr sz="1800">
                        <a:latin typeface="Arial"/>
                        <a:cs typeface="Arial"/>
                      </a:endParaRPr>
                    </a:p>
                  </a:txBody>
                  <a:tcPr marL="0" marR="0" marT="0" marB="0"/>
                </a:tc>
                <a:extLst>
                  <a:ext uri="{0D108BD9-81ED-4DB2-BD59-A6C34878D82A}">
                    <a16:rowId xmlns:a16="http://schemas.microsoft.com/office/drawing/2014/main" val="10000"/>
                  </a:ext>
                </a:extLst>
              </a:tr>
              <a:tr h="1373505">
                <a:tc>
                  <a:txBody>
                    <a:bodyPr/>
                    <a:lstStyle/>
                    <a:p>
                      <a:pPr>
                        <a:lnSpc>
                          <a:spcPct val="100000"/>
                        </a:lnSpc>
                      </a:pPr>
                      <a:endParaRPr sz="1800">
                        <a:latin typeface="Times New Roman"/>
                        <a:cs typeface="Times New Roman"/>
                      </a:endParaRPr>
                    </a:p>
                    <a:p>
                      <a:pPr>
                        <a:lnSpc>
                          <a:spcPct val="100000"/>
                        </a:lnSpc>
                        <a:spcBef>
                          <a:spcPts val="245"/>
                        </a:spcBef>
                      </a:pPr>
                      <a:endParaRPr sz="1800">
                        <a:latin typeface="Times New Roman"/>
                        <a:cs typeface="Times New Roman"/>
                      </a:endParaRPr>
                    </a:p>
                    <a:p>
                      <a:pPr algn="ctr">
                        <a:lnSpc>
                          <a:spcPct val="100000"/>
                        </a:lnSpc>
                      </a:pPr>
                      <a:r>
                        <a:rPr sz="1800" b="1" spc="-25" dirty="0">
                          <a:solidFill>
                            <a:srgbClr val="1F5FAC"/>
                          </a:solidFill>
                          <a:latin typeface="Arial"/>
                          <a:cs typeface="Arial"/>
                        </a:rPr>
                        <a:t>55%</a:t>
                      </a:r>
                      <a:endParaRPr sz="1800">
                        <a:latin typeface="Arial"/>
                        <a:cs typeface="Arial"/>
                      </a:endParaRPr>
                    </a:p>
                  </a:txBody>
                  <a:tcPr marL="0" marR="0" marT="0" marB="0"/>
                </a:tc>
                <a:extLst>
                  <a:ext uri="{0D108BD9-81ED-4DB2-BD59-A6C34878D82A}">
                    <a16:rowId xmlns:a16="http://schemas.microsoft.com/office/drawing/2014/main" val="10001"/>
                  </a:ext>
                </a:extLst>
              </a:tr>
              <a:tr h="795020">
                <a:tc>
                  <a:txBody>
                    <a:bodyPr/>
                    <a:lstStyle/>
                    <a:p>
                      <a:pPr>
                        <a:lnSpc>
                          <a:spcPct val="100000"/>
                        </a:lnSpc>
                        <a:spcBef>
                          <a:spcPts val="2010"/>
                        </a:spcBef>
                      </a:pPr>
                      <a:endParaRPr sz="1800" dirty="0">
                        <a:latin typeface="Times New Roman"/>
                        <a:cs typeface="Times New Roman"/>
                      </a:endParaRPr>
                    </a:p>
                    <a:p>
                      <a:pPr algn="ctr">
                        <a:lnSpc>
                          <a:spcPts val="2080"/>
                        </a:lnSpc>
                      </a:pPr>
                      <a:r>
                        <a:rPr sz="1800" b="1" spc="-25" dirty="0">
                          <a:solidFill>
                            <a:srgbClr val="1F5FAC"/>
                          </a:solidFill>
                          <a:latin typeface="Arial"/>
                          <a:cs typeface="Arial"/>
                        </a:rPr>
                        <a:t>40%</a:t>
                      </a:r>
                      <a:endParaRPr sz="1800" dirty="0">
                        <a:latin typeface="Arial"/>
                        <a:cs typeface="Arial"/>
                      </a:endParaRPr>
                    </a:p>
                  </a:txBody>
                  <a:tcPr marL="0" marR="0" marT="255270" marB="0"/>
                </a:tc>
                <a:extLst>
                  <a:ext uri="{0D108BD9-81ED-4DB2-BD59-A6C34878D82A}">
                    <a16:rowId xmlns:a16="http://schemas.microsoft.com/office/drawing/2014/main" val="10002"/>
                  </a:ext>
                </a:extLst>
              </a:tr>
            </a:tbl>
          </a:graphicData>
        </a:graphic>
      </p:graphicFrame>
      <p:sp>
        <p:nvSpPr>
          <p:cNvPr id="34" name="ZoneTexte 33">
            <a:extLst>
              <a:ext uri="{FF2B5EF4-FFF2-40B4-BE49-F238E27FC236}">
                <a16:creationId xmlns:a16="http://schemas.microsoft.com/office/drawing/2014/main" id="{0BC23CE7-8703-071A-6DF2-6BD29B70D5A2}"/>
              </a:ext>
            </a:extLst>
          </p:cNvPr>
          <p:cNvSpPr txBox="1"/>
          <p:nvPr/>
        </p:nvSpPr>
        <p:spPr>
          <a:xfrm>
            <a:off x="8227429" y="2227288"/>
            <a:ext cx="3938790" cy="1754326"/>
          </a:xfrm>
          <a:prstGeom prst="rect">
            <a:avLst/>
          </a:prstGeom>
          <a:noFill/>
        </p:spPr>
        <p:txBody>
          <a:bodyPr wrap="square">
            <a:spAutoFit/>
          </a:bodyPr>
          <a:lstStyle/>
          <a:p>
            <a:r>
              <a:rPr lang="fr-FR" b="1" dirty="0">
                <a:solidFill>
                  <a:srgbClr val="D9117E"/>
                </a:solidFill>
                <a:latin typeface="Avenir Next LT Pro" panose="020B0504020202020204" pitchFamily="34" charset="0"/>
              </a:rPr>
              <a:t>&gt; </a:t>
            </a:r>
            <a:r>
              <a:rPr lang="fr-FR" dirty="0">
                <a:latin typeface="Avenir Next LT Pro" panose="020B0504020202020204" pitchFamily="34" charset="0"/>
              </a:rPr>
              <a:t>Un tiers des propriétaires de voitures ont admis qu’ils attendaient que le </a:t>
            </a:r>
            <a:r>
              <a:rPr lang="fr-FR" b="1" dirty="0">
                <a:latin typeface="Avenir Next LT Pro" panose="020B0504020202020204" pitchFamily="34" charset="0"/>
              </a:rPr>
              <a:t>voyant d’alerte 🚨 de leur voiture s’allume </a:t>
            </a:r>
            <a:r>
              <a:rPr lang="fr-FR" dirty="0">
                <a:latin typeface="Avenir Next LT Pro" panose="020B0504020202020204" pitchFamily="34" charset="0"/>
              </a:rPr>
              <a:t>avant de prendre un rendez-vous pour une réparation. </a:t>
            </a:r>
          </a:p>
        </p:txBody>
      </p:sp>
      <p:cxnSp>
        <p:nvCxnSpPr>
          <p:cNvPr id="36" name="Connecteur droit 35">
            <a:extLst>
              <a:ext uri="{FF2B5EF4-FFF2-40B4-BE49-F238E27FC236}">
                <a16:creationId xmlns:a16="http://schemas.microsoft.com/office/drawing/2014/main" id="{9000EA08-30F3-CBA6-2F0E-FF1D54C688E2}"/>
              </a:ext>
            </a:extLst>
          </p:cNvPr>
          <p:cNvCxnSpPr/>
          <p:nvPr/>
        </p:nvCxnSpPr>
        <p:spPr>
          <a:xfrm>
            <a:off x="8043672" y="2263267"/>
            <a:ext cx="0" cy="410428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40" name="ZoneTexte 39">
            <a:extLst>
              <a:ext uri="{FF2B5EF4-FFF2-40B4-BE49-F238E27FC236}">
                <a16:creationId xmlns:a16="http://schemas.microsoft.com/office/drawing/2014/main" id="{80E7D67E-500F-1339-6F15-1EABD4805169}"/>
              </a:ext>
            </a:extLst>
          </p:cNvPr>
          <p:cNvSpPr txBox="1"/>
          <p:nvPr/>
        </p:nvSpPr>
        <p:spPr>
          <a:xfrm>
            <a:off x="8253145" y="4315408"/>
            <a:ext cx="3596791" cy="1754326"/>
          </a:xfrm>
          <a:prstGeom prst="rect">
            <a:avLst/>
          </a:prstGeom>
          <a:noFill/>
        </p:spPr>
        <p:txBody>
          <a:bodyPr wrap="square">
            <a:spAutoFit/>
          </a:bodyPr>
          <a:lstStyle/>
          <a:p>
            <a:r>
              <a:rPr lang="fr-FR" b="1" dirty="0">
                <a:solidFill>
                  <a:srgbClr val="D9117E"/>
                </a:solidFill>
                <a:latin typeface="Avenir Next LT Pro" panose="020B0504020202020204" pitchFamily="34" charset="0"/>
              </a:rPr>
              <a:t>&gt;</a:t>
            </a:r>
            <a:r>
              <a:rPr lang="fr-FR" dirty="0">
                <a:latin typeface="Avenir Next LT Pro" panose="020B0504020202020204" pitchFamily="34" charset="0"/>
              </a:rPr>
              <a:t> Un quart de ces propriétaires🚘 ont déclaré que les tarifs des services automobiles les </a:t>
            </a:r>
            <a:r>
              <a:rPr lang="fr-FR" b="1" dirty="0">
                <a:latin typeface="Avenir Next LT Pro" panose="020B0504020202020204" pitchFamily="34" charset="0"/>
              </a:rPr>
              <a:t>dissuadaient de faire entretenir régulièrement leur véhicule. </a:t>
            </a:r>
          </a:p>
        </p:txBody>
      </p:sp>
      <p:sp>
        <p:nvSpPr>
          <p:cNvPr id="41" name="object 25">
            <a:extLst>
              <a:ext uri="{FF2B5EF4-FFF2-40B4-BE49-F238E27FC236}">
                <a16:creationId xmlns:a16="http://schemas.microsoft.com/office/drawing/2014/main" id="{4783F618-F7FA-8EF9-F3E7-BF982FEE296A}"/>
              </a:ext>
            </a:extLst>
          </p:cNvPr>
          <p:cNvSpPr txBox="1"/>
          <p:nvPr/>
        </p:nvSpPr>
        <p:spPr>
          <a:xfrm>
            <a:off x="5587504" y="2738071"/>
            <a:ext cx="574675" cy="497572"/>
          </a:xfrm>
          <a:prstGeom prst="rect">
            <a:avLst/>
          </a:prstGeom>
        </p:spPr>
        <p:txBody>
          <a:bodyPr vert="horz" wrap="square" lIns="0" tIns="5080" rIns="0" bIns="0" rtlCol="0">
            <a:spAutoFit/>
          </a:bodyPr>
          <a:lstStyle/>
          <a:p>
            <a:pPr>
              <a:lnSpc>
                <a:spcPct val="100000"/>
              </a:lnSpc>
              <a:spcBef>
                <a:spcPts val="40"/>
              </a:spcBef>
            </a:pPr>
            <a:endParaRPr sz="1600" dirty="0">
              <a:latin typeface="Times New Roman"/>
              <a:cs typeface="Times New Roman"/>
            </a:endParaRPr>
          </a:p>
          <a:p>
            <a:pPr marL="87630">
              <a:lnSpc>
                <a:spcPct val="100000"/>
              </a:lnSpc>
            </a:pPr>
            <a:r>
              <a:rPr sz="1600" b="1" spc="-25" dirty="0">
                <a:solidFill>
                  <a:srgbClr val="FFFFFF"/>
                </a:solidFill>
                <a:latin typeface="Arial"/>
                <a:cs typeface="Arial"/>
              </a:rPr>
              <a:t>1</a:t>
            </a:r>
            <a:r>
              <a:rPr lang="fr-FR" sz="1600" b="1" spc="-25" dirty="0">
                <a:solidFill>
                  <a:srgbClr val="FFFFFF"/>
                </a:solidFill>
                <a:latin typeface="Arial"/>
                <a:cs typeface="Arial"/>
              </a:rPr>
              <a:t>3</a:t>
            </a:r>
            <a:r>
              <a:rPr sz="1600" b="1" spc="-25" dirty="0">
                <a:solidFill>
                  <a:srgbClr val="FFFFFF"/>
                </a:solidFill>
                <a:latin typeface="Arial"/>
                <a:cs typeface="Arial"/>
              </a:rPr>
              <a:t>%</a:t>
            </a:r>
            <a:endParaRPr sz="1600" dirty="0">
              <a:latin typeface="Arial"/>
              <a:cs typeface="Arial"/>
            </a:endParaRPr>
          </a:p>
        </p:txBody>
      </p:sp>
    </p:spTree>
    <p:extLst>
      <p:ext uri="{BB962C8B-B14F-4D97-AF65-F5344CB8AC3E}">
        <p14:creationId xmlns:p14="http://schemas.microsoft.com/office/powerpoint/2010/main" val="24719632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Oval 5"/>
          <p:cNvSpPr>
            <a:spLocks noChangeArrowheads="1"/>
          </p:cNvSpPr>
          <p:nvPr/>
        </p:nvSpPr>
        <p:spPr bwMode="auto">
          <a:xfrm>
            <a:off x="4236314" y="1333567"/>
            <a:ext cx="3050258" cy="1818000"/>
          </a:xfrm>
          <a:prstGeom prst="roundRect">
            <a:avLst/>
          </a:prstGeom>
          <a:solidFill>
            <a:schemeClr val="bg1"/>
          </a:solidFill>
          <a:ln>
            <a:noFill/>
          </a:ln>
          <a:effectLst>
            <a:outerShdw blurRad="44450" dist="27940" dir="5400000" algn="ctr">
              <a:srgbClr val="000000">
                <a:alpha val="32000"/>
              </a:srgbClr>
            </a:outerShdw>
          </a:effectLst>
          <a:scene3d>
            <a:camera prst="orthographicFront"/>
            <a:lightRig rig="balanced" dir="t">
              <a:rot lat="0" lon="0" rev="8700000"/>
            </a:lightRig>
          </a:scene3d>
          <a:sp3d/>
        </p:spPr>
        <p:txBody>
          <a:bodyPr wrap="none" lIns="125465" tIns="62733" rIns="125465" bIns="62733" anchor="ctr"/>
          <a:lstStyle/>
          <a:p>
            <a:pPr algn="ctr" defTabSz="1255153">
              <a:defRPr/>
            </a:pPr>
            <a:r>
              <a:rPr lang="fr-FR" b="1" dirty="0">
                <a:latin typeface="Avenir Next LT Pro" panose="020B0504020202020204" pitchFamily="34" charset="0"/>
                <a:cs typeface="Arial" charset="0"/>
              </a:rPr>
              <a:t>Expertise</a:t>
            </a:r>
            <a:br>
              <a:rPr lang="fr-FR" sz="1400"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Des clients qui attendent</a:t>
            </a:r>
          </a:p>
          <a:p>
            <a:pPr algn="ctr" defTabSz="1255153">
              <a:defRPr/>
            </a:pPr>
            <a:r>
              <a:rPr lang="fr-FR" sz="1400" b="1" dirty="0">
                <a:latin typeface="Avenir Next LT Pro" panose="020B0504020202020204" pitchFamily="34" charset="0"/>
                <a:cs typeface="Arial" charset="0"/>
              </a:rPr>
              <a:t> toujours plus de services et </a:t>
            </a:r>
            <a:br>
              <a:rPr lang="fr-FR" sz="1400"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d’expertise </a:t>
            </a:r>
          </a:p>
        </p:txBody>
      </p:sp>
      <p:sp>
        <p:nvSpPr>
          <p:cNvPr id="28678" name="Oval 6"/>
          <p:cNvSpPr>
            <a:spLocks noChangeArrowheads="1"/>
          </p:cNvSpPr>
          <p:nvPr/>
        </p:nvSpPr>
        <p:spPr bwMode="auto">
          <a:xfrm>
            <a:off x="331425" y="1348190"/>
            <a:ext cx="3052700" cy="1818412"/>
          </a:xfrm>
          <a:prstGeom prst="roundRect">
            <a:avLst/>
          </a:prstGeom>
          <a:solidFill>
            <a:schemeClr val="bg1"/>
          </a:solidFill>
          <a:ln>
            <a:noFill/>
          </a:ln>
          <a:effectLst>
            <a:outerShdw blurRad="44450" dist="27940" dir="5400000" algn="ctr">
              <a:srgbClr val="000000">
                <a:alpha val="32000"/>
              </a:srgbClr>
            </a:outerShdw>
          </a:effectLst>
          <a:scene3d>
            <a:camera prst="orthographicFront"/>
            <a:lightRig rig="balanced" dir="t">
              <a:rot lat="0" lon="0" rev="8700000"/>
            </a:lightRig>
          </a:scene3d>
          <a:sp3d/>
        </p:spPr>
        <p:txBody>
          <a:bodyPr wrap="none" lIns="125465" tIns="62733" rIns="125465" bIns="62733" anchor="ctr"/>
          <a:lstStyle/>
          <a:p>
            <a:pPr algn="ctr" defTabSz="1255153">
              <a:defRPr/>
            </a:pPr>
            <a:r>
              <a:rPr lang="fr-FR" b="1" dirty="0">
                <a:latin typeface="Avenir Next LT Pro" panose="020B0504020202020204" pitchFamily="34" charset="0"/>
                <a:cs typeface="Arial" charset="0"/>
              </a:rPr>
              <a:t>Economique</a:t>
            </a:r>
            <a:br>
              <a:rPr lang="fr-FR"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Le prix est un driver important </a:t>
            </a:r>
            <a:br>
              <a:rPr lang="fr-FR" sz="1400"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dans un contexte de crise</a:t>
            </a:r>
          </a:p>
        </p:txBody>
      </p:sp>
      <p:sp>
        <p:nvSpPr>
          <p:cNvPr id="28679" name="Rectangle 7"/>
          <p:cNvSpPr>
            <a:spLocks noChangeArrowheads="1"/>
          </p:cNvSpPr>
          <p:nvPr/>
        </p:nvSpPr>
        <p:spPr bwMode="auto">
          <a:xfrm>
            <a:off x="1301735" y="3344594"/>
            <a:ext cx="1026028" cy="619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wrap="none" lIns="125465" tIns="62733" rIns="125465" bIns="62733">
            <a:spAutoFit/>
          </a:bodyPr>
          <a:lstStyle/>
          <a:p>
            <a:pPr algn="ctr" defTabSz="1255153">
              <a:defRPr/>
            </a:pPr>
            <a:r>
              <a:rPr lang="fr-FR" altLang="fr-FR" sz="3200" b="1" dirty="0">
                <a:latin typeface="Avenir Next LT Pro" panose="020B0504020202020204" pitchFamily="34" charset="0"/>
              </a:rPr>
              <a:t>Prix</a:t>
            </a:r>
            <a:endParaRPr lang="fr-FR" sz="3200" dirty="0">
              <a:solidFill>
                <a:schemeClr val="tx1">
                  <a:lumMod val="65000"/>
                  <a:lumOff val="35000"/>
                </a:schemeClr>
              </a:solidFill>
              <a:latin typeface="Avenir Next LT Pro" panose="020B0504020202020204" pitchFamily="34" charset="0"/>
              <a:cs typeface="Arial" charset="0"/>
            </a:endParaRPr>
          </a:p>
        </p:txBody>
      </p:sp>
      <p:sp>
        <p:nvSpPr>
          <p:cNvPr id="19465" name="Rectangle 9"/>
          <p:cNvSpPr>
            <a:spLocks noChangeArrowheads="1"/>
          </p:cNvSpPr>
          <p:nvPr/>
        </p:nvSpPr>
        <p:spPr bwMode="auto">
          <a:xfrm>
            <a:off x="378565" y="4693242"/>
            <a:ext cx="10742613" cy="1788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25465" tIns="62733" rIns="125465" bIns="62733">
            <a:spAutoFit/>
          </a:bodyPr>
          <a:lstStyle>
            <a:lvl1pPr defTabSz="9413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941388">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941388">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941388">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941388">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sz="2000" dirty="0">
                <a:latin typeface="Avenir Next LT Pro" panose="020B0504020202020204" pitchFamily="34" charset="0"/>
              </a:rPr>
              <a:t>Une aspiration globale </a:t>
            </a:r>
            <a:br>
              <a:rPr lang="fr-FR" altLang="fr-FR" sz="2000" dirty="0">
                <a:latin typeface="Avenir Next LT Pro" panose="020B0504020202020204" pitchFamily="34" charset="0"/>
              </a:rPr>
            </a:br>
            <a:r>
              <a:rPr lang="fr-FR" altLang="fr-FR" sz="2000" dirty="0">
                <a:latin typeface="Avenir Next LT Pro" panose="020B0504020202020204" pitchFamily="34" charset="0"/>
              </a:rPr>
              <a:t>à plus d’exigence de la part des automobilistes</a:t>
            </a:r>
          </a:p>
          <a:p>
            <a:pPr algn="ctr" eaLnBrk="1" hangingPunct="1">
              <a:spcBef>
                <a:spcPct val="0"/>
              </a:spcBef>
              <a:buFontTx/>
              <a:buNone/>
            </a:pPr>
            <a:r>
              <a:rPr lang="fr-FR" altLang="fr-FR" sz="2000" dirty="0">
                <a:latin typeface="Avenir Next LT Pro" panose="020B0504020202020204" pitchFamily="34" charset="0"/>
                <a:sym typeface="Wingdings" panose="05000000000000000000" pitchFamily="2" charset="2"/>
              </a:rPr>
              <a:t> Une nécessité pour les centres auto</a:t>
            </a:r>
            <a:br>
              <a:rPr lang="fr-FR" altLang="fr-FR" sz="2000" dirty="0">
                <a:latin typeface="Avenir Next LT Pro" panose="020B0504020202020204" pitchFamily="34" charset="0"/>
                <a:sym typeface="Wingdings" panose="05000000000000000000" pitchFamily="2" charset="2"/>
              </a:rPr>
            </a:br>
            <a:r>
              <a:rPr lang="fr-FR" altLang="fr-FR" sz="2000" dirty="0">
                <a:latin typeface="Avenir Next LT Pro" panose="020B0504020202020204" pitchFamily="34" charset="0"/>
                <a:sym typeface="Wingdings" panose="05000000000000000000" pitchFamily="2" charset="2"/>
              </a:rPr>
              <a:t>de renouveler l’approche conquête client exclusivement prix </a:t>
            </a:r>
            <a:endParaRPr lang="fr-FR" altLang="fr-FR" sz="2000" dirty="0">
              <a:latin typeface="Avenir Next LT Pro" panose="020B0504020202020204" pitchFamily="34" charset="0"/>
            </a:endParaRPr>
          </a:p>
          <a:p>
            <a:pPr algn="ctr" eaLnBrk="1" hangingPunct="1">
              <a:spcBef>
                <a:spcPct val="0"/>
              </a:spcBef>
              <a:buFontTx/>
              <a:buNone/>
            </a:pPr>
            <a:endParaRPr lang="fr-FR" altLang="fr-FR" sz="2800" b="1" dirty="0">
              <a:latin typeface="Avenir Next LT Pro" panose="020B0504020202020204" pitchFamily="34" charset="0"/>
            </a:endParaRPr>
          </a:p>
        </p:txBody>
      </p:sp>
      <p:sp>
        <p:nvSpPr>
          <p:cNvPr id="28682" name="Rectangle 10"/>
          <p:cNvSpPr>
            <a:spLocks noChangeArrowheads="1"/>
          </p:cNvSpPr>
          <p:nvPr/>
        </p:nvSpPr>
        <p:spPr bwMode="auto">
          <a:xfrm>
            <a:off x="8256588" y="3374099"/>
            <a:ext cx="3606800" cy="619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lIns="125465" tIns="62733" rIns="125465" bIns="62733">
            <a:spAutoFit/>
          </a:bodyPr>
          <a:lstStyle/>
          <a:p>
            <a:pPr algn="ctr" defTabSz="1255153">
              <a:defRPr/>
            </a:pPr>
            <a:r>
              <a:rPr lang="fr-FR" altLang="fr-FR" sz="3200" b="1" dirty="0">
                <a:latin typeface="Avenir Next LT Pro" panose="020B0504020202020204" pitchFamily="34" charset="0"/>
              </a:rPr>
              <a:t>Simplicité</a:t>
            </a:r>
            <a:endParaRPr lang="fr-FR" sz="3200" dirty="0">
              <a:solidFill>
                <a:schemeClr val="tx1">
                  <a:lumMod val="65000"/>
                  <a:lumOff val="35000"/>
                </a:schemeClr>
              </a:solidFill>
              <a:latin typeface="Avenir Next LT Pro" panose="020B0504020202020204" pitchFamily="34" charset="0"/>
              <a:cs typeface="Arial" charset="0"/>
            </a:endParaRPr>
          </a:p>
        </p:txBody>
      </p:sp>
      <p:sp>
        <p:nvSpPr>
          <p:cNvPr id="19467" name="Line 12"/>
          <p:cNvSpPr>
            <a:spLocks noChangeShapeType="1"/>
          </p:cNvSpPr>
          <p:nvPr/>
        </p:nvSpPr>
        <p:spPr bwMode="auto">
          <a:xfrm flipH="1">
            <a:off x="6516688" y="4021311"/>
            <a:ext cx="2963862" cy="528638"/>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68" name="Line 13"/>
          <p:cNvSpPr>
            <a:spLocks noChangeShapeType="1"/>
          </p:cNvSpPr>
          <p:nvPr/>
        </p:nvSpPr>
        <p:spPr bwMode="auto">
          <a:xfrm>
            <a:off x="1862138" y="3956224"/>
            <a:ext cx="3146425" cy="595312"/>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69" name="Line 14"/>
          <p:cNvSpPr>
            <a:spLocks noChangeShapeType="1"/>
          </p:cNvSpPr>
          <p:nvPr/>
        </p:nvSpPr>
        <p:spPr bwMode="auto">
          <a:xfrm>
            <a:off x="1860494" y="2895924"/>
            <a:ext cx="1643" cy="512439"/>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71" name="Titre 3"/>
          <p:cNvSpPr>
            <a:spLocks noGrp="1"/>
          </p:cNvSpPr>
          <p:nvPr>
            <p:ph type="title"/>
          </p:nvPr>
        </p:nvSpPr>
        <p:spPr>
          <a:xfrm>
            <a:off x="609600" y="44450"/>
            <a:ext cx="10972800" cy="1143000"/>
          </a:xfrm>
        </p:spPr>
        <p:txBody>
          <a:bodyPr/>
          <a:lstStyle/>
          <a:p>
            <a:r>
              <a:rPr lang="fr-FR" altLang="fr-FR" dirty="0">
                <a:ea typeface="Helvetica" panose="020B0604020202020204" pitchFamily="34" charset="0"/>
              </a:rPr>
              <a:t>Insights des automobilistes</a:t>
            </a:r>
          </a:p>
        </p:txBody>
      </p:sp>
      <p:sp>
        <p:nvSpPr>
          <p:cNvPr id="15" name="Oval 5"/>
          <p:cNvSpPr>
            <a:spLocks noChangeArrowheads="1"/>
          </p:cNvSpPr>
          <p:nvPr/>
        </p:nvSpPr>
        <p:spPr bwMode="auto">
          <a:xfrm>
            <a:off x="8530500" y="1333569"/>
            <a:ext cx="3050258" cy="1818000"/>
          </a:xfrm>
          <a:prstGeom prst="roundRect">
            <a:avLst/>
          </a:prstGeom>
          <a:solidFill>
            <a:schemeClr val="bg1"/>
          </a:solidFill>
          <a:ln>
            <a:noFill/>
          </a:ln>
          <a:effectLst>
            <a:outerShdw blurRad="44450" dist="27940" dir="5400000" algn="ctr">
              <a:srgbClr val="000000">
                <a:alpha val="32000"/>
              </a:srgbClr>
            </a:outerShdw>
          </a:effectLst>
          <a:scene3d>
            <a:camera prst="orthographicFront"/>
            <a:lightRig rig="balanced" dir="t">
              <a:rot lat="0" lon="0" rev="8700000"/>
            </a:lightRig>
          </a:scene3d>
          <a:sp3d/>
        </p:spPr>
        <p:txBody>
          <a:bodyPr wrap="none" lIns="125465" tIns="62733" rIns="125465" bIns="62733" anchor="ctr"/>
          <a:lstStyle/>
          <a:p>
            <a:pPr algn="ctr" defTabSz="1255153">
              <a:defRPr/>
            </a:pPr>
            <a:r>
              <a:rPr lang="fr-FR" b="1" dirty="0">
                <a:latin typeface="Avenir Next LT Pro" panose="020B0504020202020204" pitchFamily="34" charset="0"/>
                <a:cs typeface="Arial" charset="0"/>
              </a:rPr>
              <a:t>Facilité</a:t>
            </a:r>
          </a:p>
          <a:p>
            <a:pPr algn="ctr" defTabSz="1255153">
              <a:defRPr/>
            </a:pPr>
            <a:r>
              <a:rPr lang="fr-FR" altLang="fr-FR" sz="1400" b="1" dirty="0">
                <a:latin typeface="Avenir Next LT Pro" panose="020B0504020202020204" pitchFamily="34" charset="0"/>
                <a:cs typeface="Arial" charset="0"/>
              </a:rPr>
              <a:t>Des automobilistes </a:t>
            </a:r>
            <a:br>
              <a:rPr lang="fr-FR" altLang="fr-FR" sz="1400" b="1" dirty="0">
                <a:latin typeface="Avenir Next LT Pro" panose="020B0504020202020204" pitchFamily="34" charset="0"/>
                <a:cs typeface="Arial" charset="0"/>
              </a:rPr>
            </a:br>
            <a:r>
              <a:rPr lang="fr-FR" altLang="fr-FR" sz="1400" b="1" dirty="0">
                <a:latin typeface="Avenir Next LT Pro" panose="020B0504020202020204" pitchFamily="34" charset="0"/>
                <a:cs typeface="Arial" charset="0"/>
              </a:rPr>
              <a:t>qui sont angoissés </a:t>
            </a:r>
          </a:p>
          <a:p>
            <a:pPr algn="ctr" defTabSz="1255153">
              <a:defRPr/>
            </a:pPr>
            <a:r>
              <a:rPr lang="fr-FR" altLang="fr-FR" sz="1400" b="1" dirty="0">
                <a:latin typeface="Avenir Next LT Pro" panose="020B0504020202020204" pitchFamily="34" charset="0"/>
                <a:cs typeface="Arial" charset="0"/>
              </a:rPr>
              <a:t>pour l’entretien de leur voiture </a:t>
            </a:r>
            <a:endParaRPr lang="fr-FR" sz="1400" b="1" dirty="0">
              <a:latin typeface="Avenir Next LT Pro" panose="020B0504020202020204" pitchFamily="34" charset="0"/>
              <a:cs typeface="Arial" charset="0"/>
            </a:endParaRPr>
          </a:p>
        </p:txBody>
      </p:sp>
      <p:sp>
        <p:nvSpPr>
          <p:cNvPr id="16" name="Rectangle 7"/>
          <p:cNvSpPr>
            <a:spLocks noChangeArrowheads="1"/>
          </p:cNvSpPr>
          <p:nvPr/>
        </p:nvSpPr>
        <p:spPr bwMode="auto">
          <a:xfrm>
            <a:off x="4261252" y="3415352"/>
            <a:ext cx="3065463" cy="619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lIns="125465" tIns="62733" rIns="125465" bIns="62733">
            <a:spAutoFit/>
          </a:bodyPr>
          <a:lstStyle/>
          <a:p>
            <a:pPr algn="ctr" defTabSz="1255153">
              <a:defRPr/>
            </a:pPr>
            <a:r>
              <a:rPr lang="fr-FR" altLang="fr-FR" sz="3200" b="1" dirty="0">
                <a:latin typeface="Avenir Next LT Pro" panose="020B0504020202020204" pitchFamily="34" charset="0"/>
              </a:rPr>
              <a:t>Confiance</a:t>
            </a:r>
            <a:endParaRPr lang="fr-FR" sz="3200" dirty="0">
              <a:solidFill>
                <a:schemeClr val="tx1">
                  <a:lumMod val="65000"/>
                  <a:lumOff val="35000"/>
                </a:schemeClr>
              </a:solidFill>
              <a:latin typeface="Avenir Next LT Pro" panose="020B0504020202020204" pitchFamily="34" charset="0"/>
              <a:cs typeface="Arial" charset="0"/>
            </a:endParaRPr>
          </a:p>
        </p:txBody>
      </p:sp>
      <p:sp>
        <p:nvSpPr>
          <p:cNvPr id="19476" name="Line 13"/>
          <p:cNvSpPr>
            <a:spLocks noChangeShapeType="1"/>
          </p:cNvSpPr>
          <p:nvPr/>
        </p:nvSpPr>
        <p:spPr bwMode="auto">
          <a:xfrm flipH="1">
            <a:off x="5749872" y="2897188"/>
            <a:ext cx="1642" cy="512439"/>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77" name="Line 13"/>
          <p:cNvSpPr>
            <a:spLocks noChangeShapeType="1"/>
          </p:cNvSpPr>
          <p:nvPr/>
        </p:nvSpPr>
        <p:spPr bwMode="auto">
          <a:xfrm flipH="1">
            <a:off x="5757863" y="4141961"/>
            <a:ext cx="7937" cy="511175"/>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70" name="Line 15"/>
          <p:cNvSpPr>
            <a:spLocks noChangeShapeType="1"/>
          </p:cNvSpPr>
          <p:nvPr/>
        </p:nvSpPr>
        <p:spPr bwMode="auto">
          <a:xfrm>
            <a:off x="10065558" y="2840038"/>
            <a:ext cx="0" cy="619134"/>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5672A62F-1AC7-8686-7AD3-5B6367398A95}"/>
              </a:ext>
            </a:extLst>
          </p:cNvPr>
          <p:cNvSpPr/>
          <p:nvPr/>
        </p:nvSpPr>
        <p:spPr>
          <a:xfrm>
            <a:off x="9327628" y="182554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Rectangle 47">
            <a:extLst>
              <a:ext uri="{FF2B5EF4-FFF2-40B4-BE49-F238E27FC236}">
                <a16:creationId xmlns:a16="http://schemas.microsoft.com/office/drawing/2014/main" id="{13EA2922-547E-8A42-9ADB-916160010C39}"/>
              </a:ext>
            </a:extLst>
          </p:cNvPr>
          <p:cNvSpPr/>
          <p:nvPr/>
        </p:nvSpPr>
        <p:spPr>
          <a:xfrm>
            <a:off x="9307483" y="366410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Rectangle 44">
            <a:extLst>
              <a:ext uri="{FF2B5EF4-FFF2-40B4-BE49-F238E27FC236}">
                <a16:creationId xmlns:a16="http://schemas.microsoft.com/office/drawing/2014/main" id="{3BF854AB-240C-4581-2F68-BF7F7E5B309E}"/>
              </a:ext>
            </a:extLst>
          </p:cNvPr>
          <p:cNvSpPr/>
          <p:nvPr/>
        </p:nvSpPr>
        <p:spPr>
          <a:xfrm>
            <a:off x="6461036" y="366410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Rectangle 45">
            <a:extLst>
              <a:ext uri="{FF2B5EF4-FFF2-40B4-BE49-F238E27FC236}">
                <a16:creationId xmlns:a16="http://schemas.microsoft.com/office/drawing/2014/main" id="{1C5A1507-6383-B84B-8653-5ACCD3D7686A}"/>
              </a:ext>
            </a:extLst>
          </p:cNvPr>
          <p:cNvSpPr/>
          <p:nvPr/>
        </p:nvSpPr>
        <p:spPr>
          <a:xfrm>
            <a:off x="6436820" y="1820778"/>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42">
            <a:extLst>
              <a:ext uri="{FF2B5EF4-FFF2-40B4-BE49-F238E27FC236}">
                <a16:creationId xmlns:a16="http://schemas.microsoft.com/office/drawing/2014/main" id="{B15A7A6B-72B8-30EC-A723-4293B54B52D1}"/>
              </a:ext>
            </a:extLst>
          </p:cNvPr>
          <p:cNvSpPr/>
          <p:nvPr/>
        </p:nvSpPr>
        <p:spPr>
          <a:xfrm>
            <a:off x="3689924" y="1822209"/>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Rectangle 43">
            <a:extLst>
              <a:ext uri="{FF2B5EF4-FFF2-40B4-BE49-F238E27FC236}">
                <a16:creationId xmlns:a16="http://schemas.microsoft.com/office/drawing/2014/main" id="{6B42761E-3479-30C0-190F-D86036B0708E}"/>
              </a:ext>
            </a:extLst>
          </p:cNvPr>
          <p:cNvSpPr/>
          <p:nvPr/>
        </p:nvSpPr>
        <p:spPr>
          <a:xfrm>
            <a:off x="3698646" y="366410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a:extLst>
              <a:ext uri="{FF2B5EF4-FFF2-40B4-BE49-F238E27FC236}">
                <a16:creationId xmlns:a16="http://schemas.microsoft.com/office/drawing/2014/main" id="{DCB4F42A-4861-0DFB-2BD7-FB7F2FAE319C}"/>
              </a:ext>
            </a:extLst>
          </p:cNvPr>
          <p:cNvSpPr/>
          <p:nvPr/>
        </p:nvSpPr>
        <p:spPr>
          <a:xfrm>
            <a:off x="825215" y="3659812"/>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a:extLst>
              <a:ext uri="{FF2B5EF4-FFF2-40B4-BE49-F238E27FC236}">
                <a16:creationId xmlns:a16="http://schemas.microsoft.com/office/drawing/2014/main" id="{A2E36C10-D672-5EAB-E738-79F21D2B6B9D}"/>
              </a:ext>
            </a:extLst>
          </p:cNvPr>
          <p:cNvSpPr/>
          <p:nvPr/>
        </p:nvSpPr>
        <p:spPr>
          <a:xfrm>
            <a:off x="806335" y="1805584"/>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Euromaster, good news</a:t>
            </a:r>
          </a:p>
        </p:txBody>
      </p:sp>
      <p:sp>
        <p:nvSpPr>
          <p:cNvPr id="2" name="ZoneTexte 15">
            <a:extLst>
              <a:ext uri="{FF2B5EF4-FFF2-40B4-BE49-F238E27FC236}">
                <a16:creationId xmlns:a16="http://schemas.microsoft.com/office/drawing/2014/main" id="{26C8EB29-34D8-A5DF-005C-40BFCD4F53B1}"/>
              </a:ext>
            </a:extLst>
          </p:cNvPr>
          <p:cNvSpPr txBox="1">
            <a:spLocks noChangeArrowheads="1"/>
          </p:cNvSpPr>
          <p:nvPr/>
        </p:nvSpPr>
        <p:spPr bwMode="auto">
          <a:xfrm>
            <a:off x="904767" y="1898626"/>
            <a:ext cx="189905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 réseau national </a:t>
            </a:r>
            <a:br>
              <a:rPr lang="fr-FR" altLang="fr-FR" sz="1400" dirty="0">
                <a:latin typeface="Avenir Next LT Pro" panose="020B0504020202020204" pitchFamily="34" charset="0"/>
              </a:rPr>
            </a:br>
            <a:r>
              <a:rPr lang="fr-FR" altLang="fr-FR" sz="1400" dirty="0">
                <a:latin typeface="Avenir Next LT Pro" panose="020B0504020202020204" pitchFamily="34" charset="0"/>
              </a:rPr>
              <a:t>établi et une dynamique forte sur la franchise</a:t>
            </a:r>
          </a:p>
        </p:txBody>
      </p:sp>
      <p:sp>
        <p:nvSpPr>
          <p:cNvPr id="3" name="ZoneTexte 22">
            <a:extLst>
              <a:ext uri="{FF2B5EF4-FFF2-40B4-BE49-F238E27FC236}">
                <a16:creationId xmlns:a16="http://schemas.microsoft.com/office/drawing/2014/main" id="{F6553BC1-ABEC-BFF7-2FEC-2DCD324600D8}"/>
              </a:ext>
            </a:extLst>
          </p:cNvPr>
          <p:cNvSpPr txBox="1">
            <a:spLocks noChangeArrowheads="1"/>
          </p:cNvSpPr>
          <p:nvPr/>
        </p:nvSpPr>
        <p:spPr bwMode="auto">
          <a:xfrm>
            <a:off x="3737407" y="1849995"/>
            <a:ext cx="218202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Des services compétitifs et différenciants (</a:t>
            </a:r>
            <a:r>
              <a:rPr lang="fr-FR" altLang="fr-FR" sz="1100" dirty="0">
                <a:latin typeface="Avenir Next LT Pro" panose="020B0504020202020204" pitchFamily="34" charset="0"/>
              </a:rPr>
              <a:t>e-</a:t>
            </a:r>
            <a:r>
              <a:rPr lang="fr-FR" altLang="fr-FR" sz="1100" dirty="0" err="1">
                <a:latin typeface="Avenir Next LT Pro" panose="020B0504020202020204" pitchFamily="34" charset="0"/>
              </a:rPr>
              <a:t>booking</a:t>
            </a:r>
            <a:r>
              <a:rPr lang="fr-FR" altLang="fr-FR" sz="1100" dirty="0">
                <a:latin typeface="Avenir Next LT Pro" panose="020B0504020202020204" pitchFamily="34" charset="0"/>
              </a:rPr>
              <a:t>, </a:t>
            </a:r>
            <a:r>
              <a:rPr lang="fr-FR" altLang="fr-FR" sz="1100" dirty="0" err="1">
                <a:latin typeface="Avenir Next LT Pro" panose="020B0504020202020204" pitchFamily="34" charset="0"/>
              </a:rPr>
              <a:t>mastercheck</a:t>
            </a:r>
            <a:r>
              <a:rPr lang="fr-FR" altLang="fr-FR" sz="1100" dirty="0">
                <a:latin typeface="Avenir Next LT Pro" panose="020B0504020202020204" pitchFamily="34" charset="0"/>
              </a:rPr>
              <a:t>,…)</a:t>
            </a:r>
          </a:p>
          <a:p>
            <a:pPr>
              <a:spcBef>
                <a:spcPct val="0"/>
              </a:spcBef>
              <a:buFontTx/>
              <a:buNone/>
            </a:pPr>
            <a:r>
              <a:rPr lang="fr-FR" altLang="fr-FR" sz="1400" dirty="0">
                <a:latin typeface="Avenir Next LT Pro" panose="020B0504020202020204" pitchFamily="34" charset="0"/>
              </a:rPr>
              <a:t>reconnus </a:t>
            </a:r>
            <a:r>
              <a:rPr lang="fr-FR" altLang="fr-FR" sz="1100" dirty="0">
                <a:latin typeface="Avenir Next LT Pro" panose="020B0504020202020204" pitchFamily="34" charset="0"/>
              </a:rPr>
              <a:t>(labels)</a:t>
            </a:r>
            <a:br>
              <a:rPr lang="fr-FR" altLang="fr-FR" sz="1100" dirty="0">
                <a:latin typeface="Avenir Next LT Pro" panose="020B0504020202020204" pitchFamily="34" charset="0"/>
              </a:rPr>
            </a:br>
            <a:endParaRPr lang="fr-FR" altLang="fr-FR" sz="1100" dirty="0">
              <a:latin typeface="Avenir Next LT Pro" panose="020B0504020202020204" pitchFamily="34" charset="0"/>
            </a:endParaRPr>
          </a:p>
        </p:txBody>
      </p:sp>
      <p:sp>
        <p:nvSpPr>
          <p:cNvPr id="4" name="ZoneTexte 23">
            <a:extLst>
              <a:ext uri="{FF2B5EF4-FFF2-40B4-BE49-F238E27FC236}">
                <a16:creationId xmlns:a16="http://schemas.microsoft.com/office/drawing/2014/main" id="{C9BA9421-DF91-B78C-E367-382278B91A5F}"/>
              </a:ext>
            </a:extLst>
          </p:cNvPr>
          <p:cNvSpPr txBox="1">
            <a:spLocks noChangeArrowheads="1"/>
          </p:cNvSpPr>
          <p:nvPr/>
        </p:nvSpPr>
        <p:spPr bwMode="auto">
          <a:xfrm>
            <a:off x="920173" y="3778455"/>
            <a:ext cx="15875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La meilleure expertise pneu du marché</a:t>
            </a:r>
          </a:p>
        </p:txBody>
      </p:sp>
      <p:sp>
        <p:nvSpPr>
          <p:cNvPr id="5" name="Rectangle 16">
            <a:extLst>
              <a:ext uri="{FF2B5EF4-FFF2-40B4-BE49-F238E27FC236}">
                <a16:creationId xmlns:a16="http://schemas.microsoft.com/office/drawing/2014/main" id="{26C9FDB8-3102-B73F-14FF-DCDA7970B73F}"/>
              </a:ext>
            </a:extLst>
          </p:cNvPr>
          <p:cNvSpPr>
            <a:spLocks noChangeArrowheads="1"/>
          </p:cNvSpPr>
          <p:nvPr/>
        </p:nvSpPr>
        <p:spPr bwMode="auto">
          <a:xfrm>
            <a:off x="6581110" y="1898626"/>
            <a:ext cx="16303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Tx/>
              <a:buNone/>
            </a:pPr>
            <a:r>
              <a:rPr lang="en-US" altLang="fr-FR" sz="1400" dirty="0">
                <a:latin typeface="Avenir Next LT Pro" panose="020B0504020202020204" pitchFamily="34" charset="0"/>
              </a:rPr>
              <a:t>Une note Google </a:t>
            </a:r>
            <a:r>
              <a:rPr lang="en-US" altLang="fr-FR" sz="1400" dirty="0" err="1">
                <a:latin typeface="Avenir Next LT Pro" panose="020B0504020202020204" pitchFamily="34" charset="0"/>
              </a:rPr>
              <a:t>en</a:t>
            </a:r>
            <a:r>
              <a:rPr lang="en-US" altLang="fr-FR" sz="1400" dirty="0">
                <a:latin typeface="Avenir Next LT Pro" panose="020B0504020202020204" pitchFamily="34" charset="0"/>
              </a:rPr>
              <a:t> progression</a:t>
            </a:r>
            <a:endParaRPr lang="fr-FR" altLang="fr-FR" sz="1400" dirty="0">
              <a:latin typeface="Avenir Next LT Pro" panose="020B0504020202020204" pitchFamily="34" charset="0"/>
            </a:endParaRPr>
          </a:p>
        </p:txBody>
      </p:sp>
      <p:sp>
        <p:nvSpPr>
          <p:cNvPr id="7" name="Rectangle 19">
            <a:extLst>
              <a:ext uri="{FF2B5EF4-FFF2-40B4-BE49-F238E27FC236}">
                <a16:creationId xmlns:a16="http://schemas.microsoft.com/office/drawing/2014/main" id="{9D5D9FF5-F8A3-0CD0-CF60-8D3B72B8E326}"/>
              </a:ext>
            </a:extLst>
          </p:cNvPr>
          <p:cNvSpPr>
            <a:spLocks noChangeArrowheads="1"/>
          </p:cNvSpPr>
          <p:nvPr/>
        </p:nvSpPr>
        <p:spPr bwMode="auto">
          <a:xfrm>
            <a:off x="9385266" y="1898626"/>
            <a:ext cx="18065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Tx/>
              <a:buNone/>
            </a:pPr>
            <a:r>
              <a:rPr lang="fr-FR" altLang="fr-FR" sz="1400" dirty="0">
                <a:latin typeface="Avenir Next LT Pro" panose="020B0504020202020204" pitchFamily="34" charset="0"/>
              </a:rPr>
              <a:t>Leader </a:t>
            </a:r>
            <a:br>
              <a:rPr lang="fr-FR" altLang="fr-FR" sz="1400" dirty="0">
                <a:latin typeface="Avenir Next LT Pro" panose="020B0504020202020204" pitchFamily="34" charset="0"/>
              </a:rPr>
            </a:br>
            <a:r>
              <a:rPr lang="fr-FR" altLang="fr-FR" sz="1400" dirty="0">
                <a:latin typeface="Avenir Next LT Pro" panose="020B0504020202020204" pitchFamily="34" charset="0"/>
              </a:rPr>
              <a:t>reconnu</a:t>
            </a:r>
            <a:br>
              <a:rPr lang="fr-FR" altLang="fr-FR" sz="1400" dirty="0">
                <a:latin typeface="Avenir Next LT Pro" panose="020B0504020202020204" pitchFamily="34" charset="0"/>
              </a:rPr>
            </a:br>
            <a:r>
              <a:rPr lang="fr-FR" altLang="fr-FR" sz="1400" dirty="0">
                <a:latin typeface="Avenir Next LT Pro" panose="020B0504020202020204" pitchFamily="34" charset="0"/>
              </a:rPr>
              <a:t>auprès des professionnels</a:t>
            </a:r>
          </a:p>
        </p:txBody>
      </p:sp>
      <p:sp>
        <p:nvSpPr>
          <p:cNvPr id="8" name="ZoneTexte 17">
            <a:extLst>
              <a:ext uri="{FF2B5EF4-FFF2-40B4-BE49-F238E27FC236}">
                <a16:creationId xmlns:a16="http://schemas.microsoft.com/office/drawing/2014/main" id="{1B3D8C3D-ACC9-5A1F-7085-FBB796052C78}"/>
              </a:ext>
            </a:extLst>
          </p:cNvPr>
          <p:cNvSpPr txBox="1">
            <a:spLocks noChangeArrowheads="1"/>
          </p:cNvSpPr>
          <p:nvPr/>
        </p:nvSpPr>
        <p:spPr bwMode="auto">
          <a:xfrm>
            <a:off x="3773009" y="3778455"/>
            <a:ext cx="20705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Une image d’enseigne sérieuse et professionnelle</a:t>
            </a:r>
          </a:p>
        </p:txBody>
      </p:sp>
      <p:sp>
        <p:nvSpPr>
          <p:cNvPr id="9" name="ZoneTexte 20">
            <a:extLst>
              <a:ext uri="{FF2B5EF4-FFF2-40B4-BE49-F238E27FC236}">
                <a16:creationId xmlns:a16="http://schemas.microsoft.com/office/drawing/2014/main" id="{68F08E5A-4627-B184-53A3-03549BB8518B}"/>
              </a:ext>
            </a:extLst>
          </p:cNvPr>
          <p:cNvSpPr txBox="1">
            <a:spLocks noChangeArrowheads="1"/>
          </p:cNvSpPr>
          <p:nvPr/>
        </p:nvSpPr>
        <p:spPr bwMode="auto">
          <a:xfrm>
            <a:off x="6621999" y="3778455"/>
            <a:ext cx="162976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Une grande proximité relationnelle</a:t>
            </a:r>
          </a:p>
        </p:txBody>
      </p:sp>
      <p:sp>
        <p:nvSpPr>
          <p:cNvPr id="10" name="ZoneTexte 25">
            <a:extLst>
              <a:ext uri="{FF2B5EF4-FFF2-40B4-BE49-F238E27FC236}">
                <a16:creationId xmlns:a16="http://schemas.microsoft.com/office/drawing/2014/main" id="{893160D4-7E97-06AD-A426-DF035A2E11F7}"/>
              </a:ext>
            </a:extLst>
          </p:cNvPr>
          <p:cNvSpPr txBox="1">
            <a:spLocks noChangeArrowheads="1"/>
          </p:cNvSpPr>
          <p:nvPr/>
        </p:nvSpPr>
        <p:spPr bwMode="auto">
          <a:xfrm>
            <a:off x="9334467" y="3778455"/>
            <a:ext cx="19081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 potentiel de croissance important sur le marché de l’entretien</a:t>
            </a:r>
          </a:p>
        </p:txBody>
      </p:sp>
      <p:cxnSp>
        <p:nvCxnSpPr>
          <p:cNvPr id="21" name="Connecteur droit 20">
            <a:extLst>
              <a:ext uri="{FF2B5EF4-FFF2-40B4-BE49-F238E27FC236}">
                <a16:creationId xmlns:a16="http://schemas.microsoft.com/office/drawing/2014/main" id="{B28E091D-2A29-0C84-101D-8FBA8FDD1895}"/>
              </a:ext>
            </a:extLst>
          </p:cNvPr>
          <p:cNvCxnSpPr/>
          <p:nvPr/>
        </p:nvCxnSpPr>
        <p:spPr>
          <a:xfrm>
            <a:off x="806335" y="165423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BDBB756C-D5BC-5518-2C9D-388902260916}"/>
              </a:ext>
            </a:extLst>
          </p:cNvPr>
          <p:cNvCxnSpPr>
            <a:cxnSpLocks/>
          </p:cNvCxnSpPr>
          <p:nvPr/>
        </p:nvCxnSpPr>
        <p:spPr>
          <a:xfrm>
            <a:off x="584663" y="180663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Connecteur droit 24">
            <a:extLst>
              <a:ext uri="{FF2B5EF4-FFF2-40B4-BE49-F238E27FC236}">
                <a16:creationId xmlns:a16="http://schemas.microsoft.com/office/drawing/2014/main" id="{1384C9DD-48BD-347F-F180-0F158C7127E8}"/>
              </a:ext>
            </a:extLst>
          </p:cNvPr>
          <p:cNvCxnSpPr/>
          <p:nvPr/>
        </p:nvCxnSpPr>
        <p:spPr>
          <a:xfrm>
            <a:off x="3679767" y="165423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Connecteur droit 25">
            <a:extLst>
              <a:ext uri="{FF2B5EF4-FFF2-40B4-BE49-F238E27FC236}">
                <a16:creationId xmlns:a16="http://schemas.microsoft.com/office/drawing/2014/main" id="{B05828C8-A074-A357-6816-284E777231D0}"/>
              </a:ext>
            </a:extLst>
          </p:cNvPr>
          <p:cNvCxnSpPr>
            <a:cxnSpLocks/>
          </p:cNvCxnSpPr>
          <p:nvPr/>
        </p:nvCxnSpPr>
        <p:spPr>
          <a:xfrm>
            <a:off x="3458095" y="180663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Connecteur droit 26">
            <a:extLst>
              <a:ext uri="{FF2B5EF4-FFF2-40B4-BE49-F238E27FC236}">
                <a16:creationId xmlns:a16="http://schemas.microsoft.com/office/drawing/2014/main" id="{E50DBC6F-EC11-2C33-D882-4882F8B2A635}"/>
              </a:ext>
            </a:extLst>
          </p:cNvPr>
          <p:cNvCxnSpPr/>
          <p:nvPr/>
        </p:nvCxnSpPr>
        <p:spPr>
          <a:xfrm>
            <a:off x="6436821" y="165423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Connecteur droit 27">
            <a:extLst>
              <a:ext uri="{FF2B5EF4-FFF2-40B4-BE49-F238E27FC236}">
                <a16:creationId xmlns:a16="http://schemas.microsoft.com/office/drawing/2014/main" id="{C1797DFE-59CC-E932-73AD-CE7DF6A8C4A4}"/>
              </a:ext>
            </a:extLst>
          </p:cNvPr>
          <p:cNvCxnSpPr>
            <a:cxnSpLocks/>
          </p:cNvCxnSpPr>
          <p:nvPr/>
        </p:nvCxnSpPr>
        <p:spPr>
          <a:xfrm>
            <a:off x="6215149" y="180663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4179DCA5-370B-BD46-BE99-D45A4632A766}"/>
              </a:ext>
            </a:extLst>
          </p:cNvPr>
          <p:cNvCxnSpPr/>
          <p:nvPr/>
        </p:nvCxnSpPr>
        <p:spPr>
          <a:xfrm>
            <a:off x="9307483" y="165423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Connecteur droit 29">
            <a:extLst>
              <a:ext uri="{FF2B5EF4-FFF2-40B4-BE49-F238E27FC236}">
                <a16:creationId xmlns:a16="http://schemas.microsoft.com/office/drawing/2014/main" id="{E5D4B0CE-9738-A8C8-260B-FD2831922AFD}"/>
              </a:ext>
            </a:extLst>
          </p:cNvPr>
          <p:cNvCxnSpPr>
            <a:cxnSpLocks/>
          </p:cNvCxnSpPr>
          <p:nvPr/>
        </p:nvCxnSpPr>
        <p:spPr>
          <a:xfrm>
            <a:off x="9085811" y="180663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8A84369C-017D-B42C-126A-1DC666CCBC82}"/>
              </a:ext>
            </a:extLst>
          </p:cNvPr>
          <p:cNvCxnSpPr/>
          <p:nvPr/>
        </p:nvCxnSpPr>
        <p:spPr>
          <a:xfrm>
            <a:off x="806335" y="349411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Connecteur droit 31">
            <a:extLst>
              <a:ext uri="{FF2B5EF4-FFF2-40B4-BE49-F238E27FC236}">
                <a16:creationId xmlns:a16="http://schemas.microsoft.com/office/drawing/2014/main" id="{F7A58D31-E860-3A83-20B8-94F9937382E0}"/>
              </a:ext>
            </a:extLst>
          </p:cNvPr>
          <p:cNvCxnSpPr>
            <a:cxnSpLocks/>
          </p:cNvCxnSpPr>
          <p:nvPr/>
        </p:nvCxnSpPr>
        <p:spPr>
          <a:xfrm>
            <a:off x="584663" y="364651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Connecteur droit 32">
            <a:extLst>
              <a:ext uri="{FF2B5EF4-FFF2-40B4-BE49-F238E27FC236}">
                <a16:creationId xmlns:a16="http://schemas.microsoft.com/office/drawing/2014/main" id="{AC5E02A5-3E7F-F5C3-3065-2B28C34BCD2D}"/>
              </a:ext>
            </a:extLst>
          </p:cNvPr>
          <p:cNvCxnSpPr/>
          <p:nvPr/>
        </p:nvCxnSpPr>
        <p:spPr>
          <a:xfrm>
            <a:off x="3679767" y="3494117"/>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AAD760CF-9672-BE3C-D21A-9AB85253A7FE}"/>
              </a:ext>
            </a:extLst>
          </p:cNvPr>
          <p:cNvCxnSpPr>
            <a:cxnSpLocks/>
          </p:cNvCxnSpPr>
          <p:nvPr/>
        </p:nvCxnSpPr>
        <p:spPr>
          <a:xfrm>
            <a:off x="3458095" y="3646517"/>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1906DA90-90CB-962E-166A-06F21D377159}"/>
              </a:ext>
            </a:extLst>
          </p:cNvPr>
          <p:cNvCxnSpPr/>
          <p:nvPr/>
        </p:nvCxnSpPr>
        <p:spPr>
          <a:xfrm>
            <a:off x="6436821" y="349411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Connecteur droit 35">
            <a:extLst>
              <a:ext uri="{FF2B5EF4-FFF2-40B4-BE49-F238E27FC236}">
                <a16:creationId xmlns:a16="http://schemas.microsoft.com/office/drawing/2014/main" id="{1347E089-B50C-0CDE-D667-65B8906F4BD6}"/>
              </a:ext>
            </a:extLst>
          </p:cNvPr>
          <p:cNvCxnSpPr>
            <a:cxnSpLocks/>
          </p:cNvCxnSpPr>
          <p:nvPr/>
        </p:nvCxnSpPr>
        <p:spPr>
          <a:xfrm>
            <a:off x="6215149" y="364651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Connecteur droit 36">
            <a:extLst>
              <a:ext uri="{FF2B5EF4-FFF2-40B4-BE49-F238E27FC236}">
                <a16:creationId xmlns:a16="http://schemas.microsoft.com/office/drawing/2014/main" id="{41D1CEE9-16E0-0EDF-9952-97C5CD27AC43}"/>
              </a:ext>
            </a:extLst>
          </p:cNvPr>
          <p:cNvCxnSpPr/>
          <p:nvPr/>
        </p:nvCxnSpPr>
        <p:spPr>
          <a:xfrm>
            <a:off x="9307483" y="349411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Connecteur droit 37">
            <a:extLst>
              <a:ext uri="{FF2B5EF4-FFF2-40B4-BE49-F238E27FC236}">
                <a16:creationId xmlns:a16="http://schemas.microsoft.com/office/drawing/2014/main" id="{54B47D78-05DF-5EC4-D24B-3DBB3CC9C0AE}"/>
              </a:ext>
            </a:extLst>
          </p:cNvPr>
          <p:cNvCxnSpPr>
            <a:cxnSpLocks/>
          </p:cNvCxnSpPr>
          <p:nvPr/>
        </p:nvCxnSpPr>
        <p:spPr>
          <a:xfrm>
            <a:off x="9085811" y="3646516"/>
            <a:ext cx="1277389" cy="0"/>
          </a:xfrm>
          <a:prstGeom prst="line">
            <a:avLst/>
          </a:prstGeom>
        </p:spPr>
        <p:style>
          <a:lnRef idx="1">
            <a:schemeClr val="accent1"/>
          </a:lnRef>
          <a:fillRef idx="0">
            <a:schemeClr val="accent1"/>
          </a:fillRef>
          <a:effectRef idx="0">
            <a:schemeClr val="accent1"/>
          </a:effectRef>
          <a:fontRef idx="minor">
            <a:schemeClr val="tx1"/>
          </a:fontRef>
        </p:style>
      </p:cxnSp>
      <p:pic>
        <p:nvPicPr>
          <p:cNvPr id="9220" name="Picture 4" descr="Good-news-750x400 - VL Média">
            <a:extLst>
              <a:ext uri="{FF2B5EF4-FFF2-40B4-BE49-F238E27FC236}">
                <a16:creationId xmlns:a16="http://schemas.microsoft.com/office/drawing/2014/main" id="{55D7B431-C325-515C-C847-C0BEE4A1E6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54742" y="8684"/>
            <a:ext cx="2737258" cy="145987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70166993-1E17-8480-FA84-5114587A75D1}"/>
              </a:ext>
            </a:extLst>
          </p:cNvPr>
          <p:cNvSpPr/>
          <p:nvPr/>
        </p:nvSpPr>
        <p:spPr>
          <a:xfrm>
            <a:off x="4957881" y="5174463"/>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25">
            <a:extLst>
              <a:ext uri="{FF2B5EF4-FFF2-40B4-BE49-F238E27FC236}">
                <a16:creationId xmlns:a16="http://schemas.microsoft.com/office/drawing/2014/main" id="{2DDA18E0-E8AB-9680-4E11-137BCEA43F0F}"/>
              </a:ext>
            </a:extLst>
          </p:cNvPr>
          <p:cNvSpPr txBox="1">
            <a:spLocks noChangeArrowheads="1"/>
          </p:cNvSpPr>
          <p:nvPr/>
        </p:nvSpPr>
        <p:spPr bwMode="auto">
          <a:xfrm>
            <a:off x="4984865" y="5288812"/>
            <a:ext cx="19081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Une enseigne responsable reconnu </a:t>
            </a:r>
          </a:p>
          <a:p>
            <a:pPr>
              <a:spcBef>
                <a:spcPct val="0"/>
              </a:spcBef>
              <a:buFontTx/>
              <a:buNone/>
            </a:pPr>
            <a:r>
              <a:rPr lang="fr-FR" altLang="fr-FR" sz="1400" dirty="0">
                <a:latin typeface="Avenir Next LT Pro" panose="020B0504020202020204" pitchFamily="34" charset="0"/>
              </a:rPr>
              <a:t>(label indépendant)</a:t>
            </a:r>
          </a:p>
        </p:txBody>
      </p:sp>
      <p:cxnSp>
        <p:nvCxnSpPr>
          <p:cNvPr id="12" name="Connecteur droit 11">
            <a:extLst>
              <a:ext uri="{FF2B5EF4-FFF2-40B4-BE49-F238E27FC236}">
                <a16:creationId xmlns:a16="http://schemas.microsoft.com/office/drawing/2014/main" id="{31262F0D-3F2F-E68C-4B5D-80A8319B2986}"/>
              </a:ext>
            </a:extLst>
          </p:cNvPr>
          <p:cNvCxnSpPr/>
          <p:nvPr/>
        </p:nvCxnSpPr>
        <p:spPr>
          <a:xfrm>
            <a:off x="4957881" y="5004473"/>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Connecteur droit 12">
            <a:extLst>
              <a:ext uri="{FF2B5EF4-FFF2-40B4-BE49-F238E27FC236}">
                <a16:creationId xmlns:a16="http://schemas.microsoft.com/office/drawing/2014/main" id="{7B1F4397-8346-1B0E-6D9F-403987CF408F}"/>
              </a:ext>
            </a:extLst>
          </p:cNvPr>
          <p:cNvCxnSpPr>
            <a:cxnSpLocks/>
          </p:cNvCxnSpPr>
          <p:nvPr/>
        </p:nvCxnSpPr>
        <p:spPr>
          <a:xfrm>
            <a:off x="4736209" y="5156873"/>
            <a:ext cx="1277389"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Laisser un avis sur Google - Goo Formation">
            <a:extLst>
              <a:ext uri="{FF2B5EF4-FFF2-40B4-BE49-F238E27FC236}">
                <a16:creationId xmlns:a16="http://schemas.microsoft.com/office/drawing/2014/main" id="{F6FCF064-84F5-4B7F-AAE1-1A39CF6A66F7}"/>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4723" t="55217" r="15184" b="30133"/>
          <a:stretch/>
        </p:blipFill>
        <p:spPr bwMode="auto">
          <a:xfrm>
            <a:off x="6774873" y="2499694"/>
            <a:ext cx="1410958" cy="200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4493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AF2776DD-A115-3384-87F1-B2F7648F5B07}"/>
              </a:ext>
            </a:extLst>
          </p:cNvPr>
          <p:cNvSpPr/>
          <p:nvPr/>
        </p:nvSpPr>
        <p:spPr>
          <a:xfrm>
            <a:off x="833528" y="4008948"/>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Rectangle 26">
            <a:extLst>
              <a:ext uri="{FF2B5EF4-FFF2-40B4-BE49-F238E27FC236}">
                <a16:creationId xmlns:a16="http://schemas.microsoft.com/office/drawing/2014/main" id="{EB66809D-0FEE-5610-697D-871C3A97AF2F}"/>
              </a:ext>
            </a:extLst>
          </p:cNvPr>
          <p:cNvSpPr/>
          <p:nvPr/>
        </p:nvSpPr>
        <p:spPr>
          <a:xfrm>
            <a:off x="814648" y="2154720"/>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Rectangle 27">
            <a:extLst>
              <a:ext uri="{FF2B5EF4-FFF2-40B4-BE49-F238E27FC236}">
                <a16:creationId xmlns:a16="http://schemas.microsoft.com/office/drawing/2014/main" id="{4863C2D3-C7F7-DB4E-8ACC-F8D0E8E481B6}"/>
              </a:ext>
            </a:extLst>
          </p:cNvPr>
          <p:cNvSpPr/>
          <p:nvPr/>
        </p:nvSpPr>
        <p:spPr>
          <a:xfrm>
            <a:off x="4353631" y="3993370"/>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a:extLst>
              <a:ext uri="{FF2B5EF4-FFF2-40B4-BE49-F238E27FC236}">
                <a16:creationId xmlns:a16="http://schemas.microsoft.com/office/drawing/2014/main" id="{720C121A-FE71-B04C-B8D0-848FB5365DC9}"/>
              </a:ext>
            </a:extLst>
          </p:cNvPr>
          <p:cNvSpPr/>
          <p:nvPr/>
        </p:nvSpPr>
        <p:spPr>
          <a:xfrm>
            <a:off x="4368003" y="2164081"/>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Rectangle 30">
            <a:extLst>
              <a:ext uri="{FF2B5EF4-FFF2-40B4-BE49-F238E27FC236}">
                <a16:creationId xmlns:a16="http://schemas.microsoft.com/office/drawing/2014/main" id="{567EA3CF-D5B0-D568-2DC5-28F21C2812D9}"/>
              </a:ext>
            </a:extLst>
          </p:cNvPr>
          <p:cNvSpPr/>
          <p:nvPr/>
        </p:nvSpPr>
        <p:spPr>
          <a:xfrm>
            <a:off x="7655505" y="2165804"/>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Euromaster, quelques signaux d’alerte</a:t>
            </a:r>
          </a:p>
        </p:txBody>
      </p:sp>
      <p:sp>
        <p:nvSpPr>
          <p:cNvPr id="2" name="ZoneTexte 15">
            <a:extLst>
              <a:ext uri="{FF2B5EF4-FFF2-40B4-BE49-F238E27FC236}">
                <a16:creationId xmlns:a16="http://schemas.microsoft.com/office/drawing/2014/main" id="{26C8EB29-34D8-A5DF-005C-40BFCD4F53B1}"/>
              </a:ext>
            </a:extLst>
          </p:cNvPr>
          <p:cNvSpPr txBox="1">
            <a:spLocks noChangeArrowheads="1"/>
          </p:cNvSpPr>
          <p:nvPr/>
        </p:nvSpPr>
        <p:spPr bwMode="auto">
          <a:xfrm>
            <a:off x="838950" y="2231136"/>
            <a:ext cx="217525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positionnement  d’enseigne</a:t>
            </a:r>
            <a:br>
              <a:rPr lang="fr-FR" altLang="fr-FR" sz="1600" dirty="0">
                <a:latin typeface="Avenir Next LT Pro" panose="020B0504020202020204" pitchFamily="34" charset="0"/>
              </a:rPr>
            </a:br>
            <a:r>
              <a:rPr lang="fr-FR" altLang="fr-FR" sz="1600" dirty="0">
                <a:latin typeface="Avenir Next LT Pro" panose="020B0504020202020204" pitchFamily="34" charset="0"/>
              </a:rPr>
              <a:t>peu marqué sur le BtoC</a:t>
            </a:r>
          </a:p>
        </p:txBody>
      </p:sp>
      <p:sp>
        <p:nvSpPr>
          <p:cNvPr id="3" name="ZoneTexte 22">
            <a:extLst>
              <a:ext uri="{FF2B5EF4-FFF2-40B4-BE49-F238E27FC236}">
                <a16:creationId xmlns:a16="http://schemas.microsoft.com/office/drawing/2014/main" id="{F6553BC1-ABEC-BFF7-2FEC-2DCD324600D8}"/>
              </a:ext>
            </a:extLst>
          </p:cNvPr>
          <p:cNvSpPr txBox="1">
            <a:spLocks noChangeArrowheads="1"/>
          </p:cNvSpPr>
          <p:nvPr/>
        </p:nvSpPr>
        <p:spPr bwMode="auto">
          <a:xfrm>
            <a:off x="4474501" y="2231136"/>
            <a:ext cx="210640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déséquilibre de communication </a:t>
            </a:r>
            <a:r>
              <a:rPr lang="fr-FR" altLang="fr-FR" sz="1600" dirty="0" err="1">
                <a:latin typeface="Avenir Next LT Pro" panose="020B0504020202020204" pitchFamily="34" charset="0"/>
              </a:rPr>
              <a:t>BtoB</a:t>
            </a:r>
            <a:r>
              <a:rPr lang="fr-FR" altLang="fr-FR" sz="1600" dirty="0">
                <a:latin typeface="Avenir Next LT Pro" panose="020B0504020202020204" pitchFamily="34" charset="0"/>
              </a:rPr>
              <a:t> vs BtoC</a:t>
            </a:r>
            <a:endParaRPr lang="fr-FR" altLang="fr-FR" sz="1200" dirty="0">
              <a:latin typeface="Avenir Next LT Pro" panose="020B0504020202020204" pitchFamily="34" charset="0"/>
            </a:endParaRPr>
          </a:p>
        </p:txBody>
      </p:sp>
      <p:sp>
        <p:nvSpPr>
          <p:cNvPr id="5" name="Rectangle 16">
            <a:extLst>
              <a:ext uri="{FF2B5EF4-FFF2-40B4-BE49-F238E27FC236}">
                <a16:creationId xmlns:a16="http://schemas.microsoft.com/office/drawing/2014/main" id="{26C9FDB8-3102-B73F-14FF-DCDA7970B73F}"/>
              </a:ext>
            </a:extLst>
          </p:cNvPr>
          <p:cNvSpPr>
            <a:spLocks noChangeArrowheads="1"/>
          </p:cNvSpPr>
          <p:nvPr/>
        </p:nvSpPr>
        <p:spPr bwMode="auto">
          <a:xfrm>
            <a:off x="838949" y="4051649"/>
            <a:ext cx="208048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Tx/>
              <a:buNone/>
            </a:pPr>
            <a:r>
              <a:rPr lang="en-US" altLang="fr-FR" sz="1600" dirty="0">
                <a:latin typeface="Avenir Next LT Pro" panose="020B0504020202020204" pitchFamily="34" charset="0"/>
              </a:rPr>
              <a:t>Une communication reseau à </a:t>
            </a:r>
            <a:r>
              <a:rPr lang="en-US" altLang="fr-FR" sz="1600" dirty="0" err="1">
                <a:latin typeface="Avenir Next LT Pro" panose="020B0504020202020204" pitchFamily="34" charset="0"/>
              </a:rPr>
              <a:t>dynamiser</a:t>
            </a:r>
            <a:r>
              <a:rPr lang="en-US" altLang="fr-FR" sz="1600" dirty="0">
                <a:latin typeface="Avenir Next LT Pro" panose="020B0504020202020204" pitchFamily="34" charset="0"/>
              </a:rPr>
              <a:t> pour </a:t>
            </a:r>
            <a:r>
              <a:rPr lang="en-US" altLang="fr-FR" sz="1600" dirty="0" err="1">
                <a:latin typeface="Avenir Next LT Pro" panose="020B0504020202020204" pitchFamily="34" charset="0"/>
              </a:rPr>
              <a:t>renforcer</a:t>
            </a:r>
            <a:r>
              <a:rPr lang="en-US" altLang="fr-FR" sz="1600" dirty="0">
                <a:latin typeface="Avenir Next LT Pro" panose="020B0504020202020204" pitchFamily="34" charset="0"/>
              </a:rPr>
              <a:t> le </a:t>
            </a:r>
            <a:r>
              <a:rPr lang="en-US" altLang="fr-FR" sz="1600" dirty="0" err="1">
                <a:latin typeface="Avenir Next LT Pro" panose="020B0504020202020204" pitchFamily="34" charset="0"/>
              </a:rPr>
              <a:t>trafic</a:t>
            </a:r>
            <a:endParaRPr lang="fr-FR" altLang="fr-FR" sz="1600" dirty="0">
              <a:latin typeface="Avenir Next LT Pro" panose="020B0504020202020204" pitchFamily="34" charset="0"/>
            </a:endParaRPr>
          </a:p>
        </p:txBody>
      </p:sp>
      <p:sp>
        <p:nvSpPr>
          <p:cNvPr id="8" name="ZoneTexte 17">
            <a:extLst>
              <a:ext uri="{FF2B5EF4-FFF2-40B4-BE49-F238E27FC236}">
                <a16:creationId xmlns:a16="http://schemas.microsoft.com/office/drawing/2014/main" id="{1B3D8C3D-ACC9-5A1F-7085-FBB796052C78}"/>
              </a:ext>
            </a:extLst>
          </p:cNvPr>
          <p:cNvSpPr txBox="1">
            <a:spLocks noChangeArrowheads="1"/>
          </p:cNvSpPr>
          <p:nvPr/>
        </p:nvSpPr>
        <p:spPr bwMode="auto">
          <a:xfrm>
            <a:off x="4393123" y="4049067"/>
            <a:ext cx="19177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Une digitalisation du parcours client à accompagner</a:t>
            </a:r>
          </a:p>
        </p:txBody>
      </p:sp>
      <p:sp>
        <p:nvSpPr>
          <p:cNvPr id="9" name="ZoneTexte 20">
            <a:extLst>
              <a:ext uri="{FF2B5EF4-FFF2-40B4-BE49-F238E27FC236}">
                <a16:creationId xmlns:a16="http://schemas.microsoft.com/office/drawing/2014/main" id="{68F08E5A-4627-B184-53A3-03549BB8518B}"/>
              </a:ext>
            </a:extLst>
          </p:cNvPr>
          <p:cNvSpPr txBox="1">
            <a:spLocks noChangeArrowheads="1"/>
          </p:cNvSpPr>
          <p:nvPr/>
        </p:nvSpPr>
        <p:spPr bwMode="auto">
          <a:xfrm>
            <a:off x="7710667" y="2170434"/>
            <a:ext cx="204140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virage à prendre dés maintenant sur les véhicules électriques</a:t>
            </a:r>
          </a:p>
        </p:txBody>
      </p:sp>
      <p:cxnSp>
        <p:nvCxnSpPr>
          <p:cNvPr id="6" name="Connecteur droit 5">
            <a:extLst>
              <a:ext uri="{FF2B5EF4-FFF2-40B4-BE49-F238E27FC236}">
                <a16:creationId xmlns:a16="http://schemas.microsoft.com/office/drawing/2014/main" id="{1A38DA28-1BA3-5F9B-9BAB-9018D9AA4EF6}"/>
              </a:ext>
            </a:extLst>
          </p:cNvPr>
          <p:cNvCxnSpPr/>
          <p:nvPr/>
        </p:nvCxnSpPr>
        <p:spPr>
          <a:xfrm>
            <a:off x="806335"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60F3D77B-C4D6-874B-E93F-494D8D48124F}"/>
              </a:ext>
            </a:extLst>
          </p:cNvPr>
          <p:cNvCxnSpPr>
            <a:cxnSpLocks/>
          </p:cNvCxnSpPr>
          <p:nvPr/>
        </p:nvCxnSpPr>
        <p:spPr>
          <a:xfrm>
            <a:off x="584663"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DD747E5F-EA41-1C2F-279A-D44589E7A18D}"/>
              </a:ext>
            </a:extLst>
          </p:cNvPr>
          <p:cNvCxnSpPr/>
          <p:nvPr/>
        </p:nvCxnSpPr>
        <p:spPr>
          <a:xfrm>
            <a:off x="806335"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Connecteur droit 12">
            <a:extLst>
              <a:ext uri="{FF2B5EF4-FFF2-40B4-BE49-F238E27FC236}">
                <a16:creationId xmlns:a16="http://schemas.microsoft.com/office/drawing/2014/main" id="{70AB16C4-99D0-A217-3925-A67613778E6D}"/>
              </a:ext>
            </a:extLst>
          </p:cNvPr>
          <p:cNvCxnSpPr>
            <a:cxnSpLocks/>
          </p:cNvCxnSpPr>
          <p:nvPr/>
        </p:nvCxnSpPr>
        <p:spPr>
          <a:xfrm>
            <a:off x="584663" y="397902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9E706111-26A7-0632-5CCB-48E250CD3C3D}"/>
              </a:ext>
            </a:extLst>
          </p:cNvPr>
          <p:cNvCxnSpPr/>
          <p:nvPr/>
        </p:nvCxnSpPr>
        <p:spPr>
          <a:xfrm>
            <a:off x="4350327"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6298FB35-07D0-731C-C486-C4D4573F78F7}"/>
              </a:ext>
            </a:extLst>
          </p:cNvPr>
          <p:cNvCxnSpPr>
            <a:cxnSpLocks/>
          </p:cNvCxnSpPr>
          <p:nvPr/>
        </p:nvCxnSpPr>
        <p:spPr>
          <a:xfrm>
            <a:off x="4128655"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14B9271E-EEE6-D5D0-C26E-8F175FFFE246}"/>
              </a:ext>
            </a:extLst>
          </p:cNvPr>
          <p:cNvCxnSpPr/>
          <p:nvPr/>
        </p:nvCxnSpPr>
        <p:spPr>
          <a:xfrm>
            <a:off x="4350327"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420AA735-376C-F5C1-55E0-30B09555E6F9}"/>
              </a:ext>
            </a:extLst>
          </p:cNvPr>
          <p:cNvCxnSpPr>
            <a:cxnSpLocks/>
          </p:cNvCxnSpPr>
          <p:nvPr/>
        </p:nvCxnSpPr>
        <p:spPr>
          <a:xfrm>
            <a:off x="4128655" y="397902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4356FDC2-B84E-E889-D5C6-F212EA9C2ED1}"/>
              </a:ext>
            </a:extLst>
          </p:cNvPr>
          <p:cNvCxnSpPr/>
          <p:nvPr/>
        </p:nvCxnSpPr>
        <p:spPr>
          <a:xfrm>
            <a:off x="7636625" y="20069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Connecteur droit 19">
            <a:extLst>
              <a:ext uri="{FF2B5EF4-FFF2-40B4-BE49-F238E27FC236}">
                <a16:creationId xmlns:a16="http://schemas.microsoft.com/office/drawing/2014/main" id="{01BA0F58-25AD-2BC6-C53A-E09E5CC2BA27}"/>
              </a:ext>
            </a:extLst>
          </p:cNvPr>
          <p:cNvCxnSpPr>
            <a:cxnSpLocks/>
          </p:cNvCxnSpPr>
          <p:nvPr/>
        </p:nvCxnSpPr>
        <p:spPr>
          <a:xfrm>
            <a:off x="7414953" y="2159342"/>
            <a:ext cx="1277389" cy="0"/>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Picture 2" descr="Accueil - Alerte Entreprises Nièvre">
            <a:extLst>
              <a:ext uri="{FF2B5EF4-FFF2-40B4-BE49-F238E27FC236}">
                <a16:creationId xmlns:a16="http://schemas.microsoft.com/office/drawing/2014/main" id="{BE86C362-94A1-C344-3D81-F4C1839F82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0739" y="1784282"/>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Accueil - Alerte Entreprises Nièvre">
            <a:extLst>
              <a:ext uri="{FF2B5EF4-FFF2-40B4-BE49-F238E27FC236}">
                <a16:creationId xmlns:a16="http://schemas.microsoft.com/office/drawing/2014/main" id="{9A184817-25CE-B25B-432C-7DA514468C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097" y="1803126"/>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Accueil - Alerte Entreprises Nièvre">
            <a:extLst>
              <a:ext uri="{FF2B5EF4-FFF2-40B4-BE49-F238E27FC236}">
                <a16:creationId xmlns:a16="http://schemas.microsoft.com/office/drawing/2014/main" id="{C4AB7793-93B6-FD7C-55DF-05B8BABBBC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097" y="3643009"/>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Accueil - Alerte Entreprises Nièvre">
            <a:extLst>
              <a:ext uri="{FF2B5EF4-FFF2-40B4-BE49-F238E27FC236}">
                <a16:creationId xmlns:a16="http://schemas.microsoft.com/office/drawing/2014/main" id="{1668DB84-210C-E970-39AC-01E05587D5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163" y="3628326"/>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Accueil - Alerte Entreprises Nièvre">
            <a:extLst>
              <a:ext uri="{FF2B5EF4-FFF2-40B4-BE49-F238E27FC236}">
                <a16:creationId xmlns:a16="http://schemas.microsoft.com/office/drawing/2014/main" id="{27EAF1B4-3940-825B-C862-92C4D6219C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7037" y="1803895"/>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Gif Maniac images animées Gyrophare">
            <a:extLst>
              <a:ext uri="{FF2B5EF4-FFF2-40B4-BE49-F238E27FC236}">
                <a16:creationId xmlns:a16="http://schemas.microsoft.com/office/drawing/2014/main" id="{5A7E3307-2AD3-3440-4B7C-3198FFD82B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6534" y="0"/>
            <a:ext cx="2515466" cy="140147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5DFACE13-5C00-724B-D788-75BE741080AD}"/>
              </a:ext>
            </a:extLst>
          </p:cNvPr>
          <p:cNvSpPr/>
          <p:nvPr/>
        </p:nvSpPr>
        <p:spPr>
          <a:xfrm>
            <a:off x="7655505" y="4006643"/>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20">
            <a:extLst>
              <a:ext uri="{FF2B5EF4-FFF2-40B4-BE49-F238E27FC236}">
                <a16:creationId xmlns:a16="http://schemas.microsoft.com/office/drawing/2014/main" id="{5697EBA7-78DB-400E-31EC-B8BEF6DB497D}"/>
              </a:ext>
            </a:extLst>
          </p:cNvPr>
          <p:cNvSpPr txBox="1">
            <a:spLocks noChangeArrowheads="1"/>
          </p:cNvSpPr>
          <p:nvPr/>
        </p:nvSpPr>
        <p:spPr bwMode="auto">
          <a:xfrm>
            <a:off x="7710667" y="4011273"/>
            <a:ext cx="20414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engagement </a:t>
            </a:r>
            <a:br>
              <a:rPr lang="fr-FR" altLang="fr-FR" sz="1600" dirty="0">
                <a:latin typeface="Avenir Next LT Pro" panose="020B0504020202020204" pitchFamily="34" charset="0"/>
              </a:rPr>
            </a:br>
            <a:r>
              <a:rPr lang="fr-FR" altLang="fr-FR" sz="1600" dirty="0">
                <a:latin typeface="Avenir Next LT Pro" panose="020B0504020202020204" pitchFamily="34" charset="0"/>
              </a:rPr>
              <a:t>à tenir vs la franchise</a:t>
            </a:r>
          </a:p>
        </p:txBody>
      </p:sp>
      <p:cxnSp>
        <p:nvCxnSpPr>
          <p:cNvPr id="10" name="Connecteur droit 9">
            <a:extLst>
              <a:ext uri="{FF2B5EF4-FFF2-40B4-BE49-F238E27FC236}">
                <a16:creationId xmlns:a16="http://schemas.microsoft.com/office/drawing/2014/main" id="{843C94C6-E2EE-2C4F-5AE1-CF9367D1FB1C}"/>
              </a:ext>
            </a:extLst>
          </p:cNvPr>
          <p:cNvCxnSpPr/>
          <p:nvPr/>
        </p:nvCxnSpPr>
        <p:spPr>
          <a:xfrm>
            <a:off x="7636625" y="3847781"/>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Connecteur droit 29">
            <a:extLst>
              <a:ext uri="{FF2B5EF4-FFF2-40B4-BE49-F238E27FC236}">
                <a16:creationId xmlns:a16="http://schemas.microsoft.com/office/drawing/2014/main" id="{65A60DAA-1350-00D0-D44E-D217E5EE6532}"/>
              </a:ext>
            </a:extLst>
          </p:cNvPr>
          <p:cNvCxnSpPr>
            <a:cxnSpLocks/>
          </p:cNvCxnSpPr>
          <p:nvPr/>
        </p:nvCxnSpPr>
        <p:spPr>
          <a:xfrm>
            <a:off x="7414953" y="4000181"/>
            <a:ext cx="1277389" cy="0"/>
          </a:xfrm>
          <a:prstGeom prst="line">
            <a:avLst/>
          </a:prstGeom>
        </p:spPr>
        <p:style>
          <a:lnRef idx="1">
            <a:schemeClr val="accent1"/>
          </a:lnRef>
          <a:fillRef idx="0">
            <a:schemeClr val="accent1"/>
          </a:fillRef>
          <a:effectRef idx="0">
            <a:schemeClr val="accent1"/>
          </a:effectRef>
          <a:fontRef idx="minor">
            <a:schemeClr val="tx1"/>
          </a:fontRef>
        </p:style>
      </p:cxnSp>
      <p:pic>
        <p:nvPicPr>
          <p:cNvPr id="32" name="Picture 2" descr="Accueil - Alerte Entreprises Nièvre">
            <a:extLst>
              <a:ext uri="{FF2B5EF4-FFF2-40B4-BE49-F238E27FC236}">
                <a16:creationId xmlns:a16="http://schemas.microsoft.com/office/drawing/2014/main" id="{96C14849-7D66-3469-0B94-A8525E96E2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7037" y="3644734"/>
            <a:ext cx="295831" cy="272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20355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sz="5400" b="0" dirty="0"/>
              <a:t>Réflexions</a:t>
            </a:r>
            <a:r>
              <a:rPr lang="fr-FR" dirty="0"/>
              <a:t> </a:t>
            </a:r>
            <a:br>
              <a:rPr lang="fr-FR" dirty="0"/>
            </a:br>
            <a:r>
              <a:rPr lang="fr-FR" sz="5400" b="0" dirty="0"/>
              <a:t>stratégiques</a:t>
            </a:r>
            <a:endParaRPr lang="fr-FR" b="0" dirty="0"/>
          </a:p>
        </p:txBody>
      </p:sp>
      <p:sp>
        <p:nvSpPr>
          <p:cNvPr id="9" name="Espace réservé pour une image  8">
            <a:extLst>
              <a:ext uri="{FF2B5EF4-FFF2-40B4-BE49-F238E27FC236}">
                <a16:creationId xmlns:a16="http://schemas.microsoft.com/office/drawing/2014/main" id="{8740A385-EB1C-4558-56A5-815D662DC9AC}"/>
              </a:ext>
            </a:extLst>
          </p:cNvPr>
          <p:cNvSpPr>
            <a:spLocks noGrp="1"/>
          </p:cNvSpPr>
          <p:nvPr>
            <p:ph type="pic" sz="quarter" idx="15"/>
          </p:nvPr>
        </p:nvSpPr>
        <p:spPr/>
        <p:txBody>
          <a:bodyPr/>
          <a:lstStyle/>
          <a:p>
            <a:endParaRPr lang="fr-FR"/>
          </a:p>
        </p:txBody>
      </p:sp>
      <p:pic>
        <p:nvPicPr>
          <p:cNvPr id="10" name="Image 9">
            <a:extLst>
              <a:ext uri="{FF2B5EF4-FFF2-40B4-BE49-F238E27FC236}">
                <a16:creationId xmlns:a16="http://schemas.microsoft.com/office/drawing/2014/main" id="{10F1F84F-B838-46C6-5B99-9F04F009CDE2}"/>
              </a:ext>
            </a:extLst>
          </p:cNvPr>
          <p:cNvPicPr>
            <a:picLocks noChangeAspect="1"/>
          </p:cNvPicPr>
          <p:nvPr/>
        </p:nvPicPr>
        <p:blipFill>
          <a:blip r:embed="rId2"/>
          <a:stretch>
            <a:fillRect/>
          </a:stretch>
        </p:blipFill>
        <p:spPr>
          <a:xfrm>
            <a:off x="5472466" y="771613"/>
            <a:ext cx="5312664" cy="5312664"/>
          </a:xfrm>
          <a:prstGeom prst="ellipse">
            <a:avLst/>
          </a:prstGeom>
        </p:spPr>
      </p:pic>
    </p:spTree>
    <p:extLst>
      <p:ext uri="{BB962C8B-B14F-4D97-AF65-F5344CB8AC3E}">
        <p14:creationId xmlns:p14="http://schemas.microsoft.com/office/powerpoint/2010/main" val="39199822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EF235AD-E7E4-F1BE-A457-66867BFEE4BD}"/>
              </a:ext>
            </a:extLst>
          </p:cNvPr>
          <p:cNvSpPr>
            <a:spLocks noGrp="1"/>
          </p:cNvSpPr>
          <p:nvPr>
            <p:ph type="title"/>
          </p:nvPr>
        </p:nvSpPr>
        <p:spPr/>
        <p:txBody>
          <a:bodyPr/>
          <a:lstStyle/>
          <a:p>
            <a:pPr algn="l"/>
            <a:r>
              <a:rPr lang="fr-FR" altLang="fr-FR" sz="5400" dirty="0">
                <a:solidFill>
                  <a:schemeClr val="bg1"/>
                </a:solidFill>
                <a:highlight>
                  <a:srgbClr val="D9117E"/>
                </a:highlight>
              </a:rPr>
              <a:t>#1</a:t>
            </a:r>
            <a:r>
              <a:rPr lang="fr-FR" altLang="fr-FR" sz="5400" dirty="0">
                <a:solidFill>
                  <a:schemeClr val="bg1"/>
                </a:solidFill>
              </a:rPr>
              <a:t>  </a:t>
            </a:r>
            <a:r>
              <a:rPr lang="fr-FR" altLang="fr-FR" dirty="0"/>
              <a:t>Challenge de notoriété qualifiée</a:t>
            </a:r>
            <a:endParaRPr lang="fr-FR" dirty="0"/>
          </a:p>
        </p:txBody>
      </p:sp>
      <p:sp>
        <p:nvSpPr>
          <p:cNvPr id="7" name="Espace réservé du texte 6">
            <a:extLst>
              <a:ext uri="{FF2B5EF4-FFF2-40B4-BE49-F238E27FC236}">
                <a16:creationId xmlns:a16="http://schemas.microsoft.com/office/drawing/2014/main" id="{AA0CE12C-4D0F-79C6-FE25-B6CC2DAAA0C9}"/>
              </a:ext>
            </a:extLst>
          </p:cNvPr>
          <p:cNvSpPr>
            <a:spLocks noGrp="1"/>
          </p:cNvSpPr>
          <p:nvPr>
            <p:ph type="body" sz="quarter" idx="4294967295"/>
          </p:nvPr>
        </p:nvSpPr>
        <p:spPr>
          <a:xfrm>
            <a:off x="3644747" y="2460882"/>
            <a:ext cx="8457188" cy="1911181"/>
          </a:xfrm>
        </p:spPr>
        <p:txBody>
          <a:bodyPr/>
          <a:lstStyle/>
          <a:p>
            <a:pPr>
              <a:lnSpc>
                <a:spcPct val="100000"/>
              </a:lnSpc>
            </a:pPr>
            <a:endParaRPr lang="fr-FR" dirty="0"/>
          </a:p>
          <a:p>
            <a:pPr>
              <a:lnSpc>
                <a:spcPct val="100000"/>
              </a:lnSpc>
            </a:pPr>
            <a:r>
              <a:rPr lang="fr-FR" sz="3200" dirty="0">
                <a:latin typeface="Avenir Next LT Pro" panose="020B0504020202020204" pitchFamily="34" charset="0"/>
              </a:rPr>
              <a:t>Poursuivre l’établissement de notre position sur le pneu en priorité et se rendre éligible sur l’entretien automobile</a:t>
            </a:r>
          </a:p>
        </p:txBody>
      </p:sp>
      <p:sp>
        <p:nvSpPr>
          <p:cNvPr id="11" name="AutoShape 16">
            <a:extLst>
              <a:ext uri="{FF2B5EF4-FFF2-40B4-BE49-F238E27FC236}">
                <a16:creationId xmlns:a16="http://schemas.microsoft.com/office/drawing/2014/main" id="{098C1353-A7E3-0195-0AFC-21734EBBB6CC}"/>
              </a:ext>
            </a:extLst>
          </p:cNvPr>
          <p:cNvSpPr>
            <a:spLocks/>
          </p:cNvSpPr>
          <p:nvPr/>
        </p:nvSpPr>
        <p:spPr bwMode="auto">
          <a:xfrm>
            <a:off x="7357220" y="6752934"/>
            <a:ext cx="576263" cy="1511300"/>
          </a:xfrm>
          <a:prstGeom prst="rightBrace">
            <a:avLst>
              <a:gd name="adj1" fmla="val 21855"/>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200">
              <a:latin typeface="Avenir Next LT Pro" panose="020B0504020202020204" pitchFamily="34" charset="0"/>
            </a:endParaRPr>
          </a:p>
        </p:txBody>
      </p:sp>
      <p:sp>
        <p:nvSpPr>
          <p:cNvPr id="15" name="Rectangle 14">
            <a:extLst>
              <a:ext uri="{FF2B5EF4-FFF2-40B4-BE49-F238E27FC236}">
                <a16:creationId xmlns:a16="http://schemas.microsoft.com/office/drawing/2014/main" id="{FD76F7D2-6986-9977-3B27-9A1380B6E0AF}"/>
              </a:ext>
            </a:extLst>
          </p:cNvPr>
          <p:cNvSpPr/>
          <p:nvPr/>
        </p:nvSpPr>
        <p:spPr>
          <a:xfrm>
            <a:off x="5474270" y="8273816"/>
            <a:ext cx="1059906" cy="400110"/>
          </a:xfrm>
          <a:prstGeom prst="rect">
            <a:avLst/>
          </a:prstGeom>
          <a:ln>
            <a:noFill/>
          </a:ln>
        </p:spPr>
        <p:txBody>
          <a:bodyPr wrap="none">
            <a:spAutoFit/>
          </a:bodyPr>
          <a:lstStyle/>
          <a:p>
            <a:r>
              <a:rPr lang="fr-FR" altLang="fr-FR" sz="2000" dirty="0">
                <a:latin typeface="Avenir Next LT Pro" panose="020B0504020202020204" pitchFamily="34" charset="0"/>
              </a:rPr>
              <a:t>TRAFIC</a:t>
            </a:r>
          </a:p>
        </p:txBody>
      </p:sp>
      <p:sp>
        <p:nvSpPr>
          <p:cNvPr id="19" name="ZoneTexte 18">
            <a:extLst>
              <a:ext uri="{FF2B5EF4-FFF2-40B4-BE49-F238E27FC236}">
                <a16:creationId xmlns:a16="http://schemas.microsoft.com/office/drawing/2014/main" id="{B22A2763-6F94-3EBD-D790-862E7C45D817}"/>
              </a:ext>
            </a:extLst>
          </p:cNvPr>
          <p:cNvSpPr txBox="1"/>
          <p:nvPr/>
        </p:nvSpPr>
        <p:spPr>
          <a:xfrm>
            <a:off x="90065" y="3204652"/>
            <a:ext cx="3592074" cy="1093954"/>
          </a:xfrm>
          <a:prstGeom prst="rect">
            <a:avLst/>
          </a:prstGeom>
          <a:noFill/>
        </p:spPr>
        <p:txBody>
          <a:bodyPr wrap="none" rtlCol="0">
            <a:spAutoFit/>
          </a:bodyPr>
          <a:lstStyle/>
          <a:p>
            <a:pPr>
              <a:lnSpc>
                <a:spcPts val="3700"/>
              </a:lnSpc>
            </a:pPr>
            <a:r>
              <a:rPr lang="fr-FR" sz="8000" b="1" spc="600" dirty="0">
                <a:solidFill>
                  <a:schemeClr val="tx1">
                    <a:lumMod val="10000"/>
                    <a:lumOff val="90000"/>
                  </a:schemeClr>
                </a:solidFill>
                <a:latin typeface="Avenir Next LT Pro" panose="020B0504020202020204" pitchFamily="34" charset="0"/>
              </a:rPr>
              <a:t>BACK</a:t>
            </a:r>
            <a:r>
              <a:rPr lang="fr-FR" sz="8000" b="1" dirty="0">
                <a:solidFill>
                  <a:schemeClr val="tx1">
                    <a:lumMod val="10000"/>
                    <a:lumOff val="90000"/>
                  </a:schemeClr>
                </a:solidFill>
                <a:latin typeface="Avenir Next LT Pro" panose="020B0504020202020204" pitchFamily="34" charset="0"/>
              </a:rPr>
              <a:t> </a:t>
            </a:r>
            <a:br>
              <a:rPr lang="fr-FR" sz="8000" b="1" dirty="0">
                <a:solidFill>
                  <a:schemeClr val="tx1">
                    <a:lumMod val="10000"/>
                    <a:lumOff val="90000"/>
                  </a:schemeClr>
                </a:solidFill>
                <a:latin typeface="Avenir Next LT Pro" panose="020B0504020202020204" pitchFamily="34" charset="0"/>
              </a:rPr>
            </a:br>
            <a:r>
              <a:rPr lang="fr-FR" sz="5400" b="1" dirty="0">
                <a:solidFill>
                  <a:schemeClr val="tx1">
                    <a:lumMod val="10000"/>
                    <a:lumOff val="90000"/>
                  </a:schemeClr>
                </a:solidFill>
                <a:latin typeface="Avenir Next LT Pro" panose="020B0504020202020204" pitchFamily="34" charset="0"/>
              </a:rPr>
              <a:t>TO BASIC</a:t>
            </a:r>
            <a:endParaRPr lang="fr-FR" sz="8000" b="1" dirty="0">
              <a:solidFill>
                <a:schemeClr val="tx1">
                  <a:lumMod val="10000"/>
                  <a:lumOff val="90000"/>
                </a:schemeClr>
              </a:solidFill>
              <a:latin typeface="Avenir Next LT Pro" panose="020B0504020202020204" pitchFamily="34" charset="0"/>
            </a:endParaRPr>
          </a:p>
        </p:txBody>
      </p:sp>
      <p:sp>
        <p:nvSpPr>
          <p:cNvPr id="21" name="ZoneTexte 20">
            <a:extLst>
              <a:ext uri="{FF2B5EF4-FFF2-40B4-BE49-F238E27FC236}">
                <a16:creationId xmlns:a16="http://schemas.microsoft.com/office/drawing/2014/main" id="{90EDC88F-FB1A-1D7C-DC14-4240AEE62308}"/>
              </a:ext>
            </a:extLst>
          </p:cNvPr>
          <p:cNvSpPr txBox="1"/>
          <p:nvPr/>
        </p:nvSpPr>
        <p:spPr>
          <a:xfrm>
            <a:off x="3644747" y="4588881"/>
            <a:ext cx="6313516" cy="369332"/>
          </a:xfrm>
          <a:prstGeom prst="rect">
            <a:avLst/>
          </a:prstGeom>
          <a:noFill/>
        </p:spPr>
        <p:txBody>
          <a:bodyPr wrap="square">
            <a:spAutoFit/>
          </a:bodyPr>
          <a:lstStyle/>
          <a:p>
            <a:pPr>
              <a:lnSpc>
                <a:spcPct val="100000"/>
              </a:lnSpc>
            </a:pPr>
            <a:r>
              <a:rPr lang="fr-FR" sz="1800" dirty="0">
                <a:latin typeface="Avenir Next LT Pro" panose="020B0504020202020204" pitchFamily="34" charset="0"/>
                <a:sym typeface="Wingdings" panose="05000000000000000000" pitchFamily="2" charset="2"/>
              </a:rPr>
              <a:t></a:t>
            </a:r>
            <a:r>
              <a:rPr lang="fr-FR" sz="1800" dirty="0">
                <a:latin typeface="Avenir Next LT Pro" panose="020B0504020202020204" pitchFamily="34" charset="0"/>
              </a:rPr>
              <a:t> permettre à Euromaster d’émerger rapidement</a:t>
            </a:r>
          </a:p>
        </p:txBody>
      </p:sp>
      <p:sp>
        <p:nvSpPr>
          <p:cNvPr id="22" name="Espace réservé du texte 2">
            <a:extLst>
              <a:ext uri="{FF2B5EF4-FFF2-40B4-BE49-F238E27FC236}">
                <a16:creationId xmlns:a16="http://schemas.microsoft.com/office/drawing/2014/main" id="{AC9F2C60-EAB2-F648-B402-E90233BC67FF}"/>
              </a:ext>
            </a:extLst>
          </p:cNvPr>
          <p:cNvSpPr txBox="1">
            <a:spLocks/>
          </p:cNvSpPr>
          <p:nvPr/>
        </p:nvSpPr>
        <p:spPr bwMode="auto">
          <a:xfrm>
            <a:off x="4431462" y="5235495"/>
            <a:ext cx="4445698" cy="25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ctr" rtl="0" eaLnBrk="1" fontAlgn="base" hangingPunct="1">
              <a:lnSpc>
                <a:spcPts val="1660"/>
              </a:lnSpc>
              <a:spcBef>
                <a:spcPct val="20000"/>
              </a:spcBef>
              <a:spcAft>
                <a:spcPct val="0"/>
              </a:spcAft>
              <a:buFont typeface="Arial" panose="020B0604020202020204" pitchFamily="34" charset="0"/>
              <a:buNone/>
              <a:defRPr sz="1600" b="0" i="0" kern="1200" cap="all" spc="100" baseline="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fr-FR" altLang="fr-FR" b="1" dirty="0">
                <a:ea typeface="Helvetica" panose="020B0604020202020204" pitchFamily="34" charset="0"/>
              </a:rPr>
              <a:t>EUROMASTER</a:t>
            </a:r>
            <a:br>
              <a:rPr lang="fr-FR" altLang="fr-FR" b="1" dirty="0">
                <a:ea typeface="Helvetica" panose="020B0604020202020204" pitchFamily="34" charset="0"/>
              </a:rPr>
            </a:br>
            <a:r>
              <a:rPr lang="fr-FR" dirty="0">
                <a:cs typeface="Helvetica" panose="020B0604020202020204" pitchFamily="34" charset="0"/>
              </a:rPr>
              <a:t>ACCROITRE SA PLACE DE</a:t>
            </a:r>
            <a:br>
              <a:rPr lang="fr-FR" dirty="0">
                <a:cs typeface="Helvetica" panose="020B0604020202020204" pitchFamily="34" charset="0"/>
              </a:rPr>
            </a:br>
            <a:r>
              <a:rPr lang="fr-FR" dirty="0">
                <a:cs typeface="Helvetica" panose="020B0604020202020204" pitchFamily="34" charset="0"/>
              </a:rPr>
              <a:t>DE marque référente </a:t>
            </a:r>
            <a:br>
              <a:rPr lang="fr-FR" dirty="0">
                <a:cs typeface="Helvetica" panose="020B0604020202020204" pitchFamily="34" charset="0"/>
              </a:rPr>
            </a:br>
            <a:r>
              <a:rPr lang="fr-FR" dirty="0">
                <a:cs typeface="Helvetica" panose="020B0604020202020204" pitchFamily="34" charset="0"/>
              </a:rPr>
              <a:t>sur le segment DU PNEU</a:t>
            </a:r>
            <a:endParaRPr lang="fr-FR" dirty="0"/>
          </a:p>
        </p:txBody>
      </p:sp>
      <p:sp>
        <p:nvSpPr>
          <p:cNvPr id="23" name="Triangle isocèle 22">
            <a:extLst>
              <a:ext uri="{FF2B5EF4-FFF2-40B4-BE49-F238E27FC236}">
                <a16:creationId xmlns:a16="http://schemas.microsoft.com/office/drawing/2014/main" id="{E42D6EC5-9BD8-749A-06CA-3C9C131D1CD6}"/>
              </a:ext>
            </a:extLst>
          </p:cNvPr>
          <p:cNvSpPr/>
          <p:nvPr/>
        </p:nvSpPr>
        <p:spPr>
          <a:xfrm rot="5400000">
            <a:off x="3532909" y="5455567"/>
            <a:ext cx="939338" cy="499195"/>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215414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211E3E-A459-F6F5-7F25-7311AAA3A270}"/>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8CCD83B7-2CA2-6E5E-642C-7AD9C54C0556}"/>
              </a:ext>
            </a:extLst>
          </p:cNvPr>
          <p:cNvSpPr>
            <a:spLocks noGrp="1"/>
          </p:cNvSpPr>
          <p:nvPr>
            <p:ph type="subTitle" idx="1"/>
          </p:nvPr>
        </p:nvSpPr>
        <p:spPr/>
        <p:txBody>
          <a:bodyPr/>
          <a:lstStyle/>
          <a:p>
            <a:endParaRPr lang="fr-FR"/>
          </a:p>
        </p:txBody>
      </p:sp>
      <p:sp>
        <p:nvSpPr>
          <p:cNvPr id="4" name="Espace réservé pour une image  3">
            <a:extLst>
              <a:ext uri="{FF2B5EF4-FFF2-40B4-BE49-F238E27FC236}">
                <a16:creationId xmlns:a16="http://schemas.microsoft.com/office/drawing/2014/main" id="{90CA8F99-6AA3-BDAC-7753-EA2C98B278EB}"/>
              </a:ext>
            </a:extLst>
          </p:cNvPr>
          <p:cNvSpPr>
            <a:spLocks noGrp="1"/>
          </p:cNvSpPr>
          <p:nvPr>
            <p:ph type="pic" sz="quarter" idx="10"/>
          </p:nvPr>
        </p:nvSpPr>
        <p:spPr/>
        <p:txBody>
          <a:bodyPr/>
          <a:lstStyle/>
          <a:p>
            <a:endParaRPr lang="fr-FR"/>
          </a:p>
        </p:txBody>
      </p:sp>
      <p:pic>
        <p:nvPicPr>
          <p:cNvPr id="5" name="Vidéo sans titre 2">
            <a:hlinkClick r:id="" action="ppaction://media"/>
            <a:extLst>
              <a:ext uri="{FF2B5EF4-FFF2-40B4-BE49-F238E27FC236}">
                <a16:creationId xmlns:a16="http://schemas.microsoft.com/office/drawing/2014/main" id="{E17E094C-A8BA-8C98-09E4-A79F95047A3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6" name="ZoneTexte 5">
            <a:extLst>
              <a:ext uri="{FF2B5EF4-FFF2-40B4-BE49-F238E27FC236}">
                <a16:creationId xmlns:a16="http://schemas.microsoft.com/office/drawing/2014/main" id="{4A05D663-0CFD-F1FF-DA84-435506FA2E44}"/>
              </a:ext>
            </a:extLst>
          </p:cNvPr>
          <p:cNvSpPr txBox="1"/>
          <p:nvPr/>
        </p:nvSpPr>
        <p:spPr>
          <a:xfrm>
            <a:off x="1190062" y="3429000"/>
            <a:ext cx="10158152" cy="2585323"/>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t>On ne peut pas désirer </a:t>
            </a:r>
            <a:b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t>quelque chose </a:t>
            </a:r>
            <a:b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t>qu’on ne connait pas</a:t>
            </a:r>
            <a:endParaRPr lang="fr-FR" sz="3600" i="1" dirty="0">
              <a:solidFill>
                <a:schemeClr val="bg1"/>
              </a:solidFill>
              <a:latin typeface="Georgia" panose="020405020504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8262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6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repeatCount="indefinite" fill="hold" display="0">
                  <p:stCondLst>
                    <p:cond delay="indefinite"/>
                  </p:st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dirty="0"/>
              <a:t>Constats</a:t>
            </a:r>
            <a:br>
              <a:rPr lang="fr-FR" dirty="0"/>
            </a:br>
            <a:endParaRPr lang="fr-FR" b="0" dirty="0"/>
          </a:p>
        </p:txBody>
      </p:sp>
    </p:spTree>
    <p:extLst>
      <p:ext uri="{BB962C8B-B14F-4D97-AF65-F5344CB8AC3E}">
        <p14:creationId xmlns:p14="http://schemas.microsoft.com/office/powerpoint/2010/main" val="36160039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Notoriété immédiate</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 = pneu</a:t>
            </a:r>
          </a:p>
        </p:txBody>
      </p:sp>
      <p:sp>
        <p:nvSpPr>
          <p:cNvPr id="3" name="ZoneTexte 2">
            <a:extLst>
              <a:ext uri="{FF2B5EF4-FFF2-40B4-BE49-F238E27FC236}">
                <a16:creationId xmlns:a16="http://schemas.microsoft.com/office/drawing/2014/main" id="{0EF06545-CBC8-8A2A-EA44-D138FB3B3F61}"/>
              </a:ext>
            </a:extLst>
          </p:cNvPr>
          <p:cNvSpPr txBox="1"/>
          <p:nvPr/>
        </p:nvSpPr>
        <p:spPr>
          <a:xfrm>
            <a:off x="2837711" y="1354773"/>
            <a:ext cx="7147525" cy="954107"/>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ON NE PEUT PAS DESIRER QUELQUE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 </a:t>
            </a: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CHOSE QU’ON NE CONNAIT PAS</a:t>
            </a:r>
          </a:p>
        </p:txBody>
      </p:sp>
      <p:sp>
        <p:nvSpPr>
          <p:cNvPr id="14" name="ZoneTexte 13">
            <a:extLst>
              <a:ext uri="{FF2B5EF4-FFF2-40B4-BE49-F238E27FC236}">
                <a16:creationId xmlns:a16="http://schemas.microsoft.com/office/drawing/2014/main" id="{039369DA-D474-9F37-6D95-7541A1089AA7}"/>
              </a:ext>
            </a:extLst>
          </p:cNvPr>
          <p:cNvSpPr txBox="1"/>
          <p:nvPr/>
        </p:nvSpPr>
        <p:spPr>
          <a:xfrm>
            <a:off x="1854236" y="4744233"/>
            <a:ext cx="9775434" cy="1661993"/>
          </a:xfrm>
          <a:prstGeom prst="rect">
            <a:avLst/>
          </a:prstGeom>
          <a:noFill/>
        </p:spPr>
        <p:txBody>
          <a:bodyPr wrap="square" rtlCol="0">
            <a:spAutoFit/>
          </a:bodyPr>
          <a:lstStyle/>
          <a:p>
            <a:r>
              <a:rPr lang="fr-FR" dirty="0">
                <a:latin typeface="Avenir Next LT Pro" panose="020B0504020202020204" pitchFamily="34" charset="0"/>
                <a:ea typeface="Tahoma" panose="020B0604030504040204" pitchFamily="34" charset="0"/>
                <a:cs typeface="Tahoma" panose="020B0604030504040204" pitchFamily="34" charset="0"/>
              </a:rPr>
              <a:t> </a:t>
            </a:r>
            <a:br>
              <a:rPr lang="fr-FR" dirty="0">
                <a:latin typeface="Avenir Next LT Pro" panose="020B0504020202020204" pitchFamily="34" charset="0"/>
                <a:ea typeface="Tahoma" panose="020B0604030504040204" pitchFamily="34" charset="0"/>
                <a:cs typeface="Tahoma" panose="020B0604030504040204" pitchFamily="34" charset="0"/>
              </a:rPr>
            </a:br>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La présence à l’esprit de l’enseigne est donc primordiale.</a:t>
            </a:r>
            <a:endParaRPr lang="fr-FR" b="1" dirty="0">
              <a:latin typeface="Avenir Next LT Pro" panose="020B0504020202020204" pitchFamily="34" charset="0"/>
              <a:ea typeface="Tahoma" panose="020B0604030504040204" pitchFamily="34" charset="0"/>
              <a:cs typeface="Tahoma" panose="020B0604030504040204" pitchFamily="34" charset="0"/>
            </a:endParaRPr>
          </a:p>
          <a:p>
            <a:r>
              <a:rPr lang="fr-FR" sz="2400" b="1" dirty="0">
                <a:latin typeface="Avenir Next LT Pro" panose="020B0504020202020204" pitchFamily="34" charset="0"/>
                <a:ea typeface="Tahoma" panose="020B0604030504040204" pitchFamily="34" charset="0"/>
                <a:cs typeface="Tahoma" panose="020B0604030504040204" pitchFamily="34" charset="0"/>
              </a:rPr>
              <a:t>	1 point de notoriété se concrétise mécaniquement </a:t>
            </a:r>
            <a:br>
              <a:rPr lang="fr-FR" sz="2400" b="1" dirty="0">
                <a:latin typeface="Avenir Next LT Pro" panose="020B0504020202020204" pitchFamily="34" charset="0"/>
                <a:ea typeface="Tahoma" panose="020B0604030504040204" pitchFamily="34" charset="0"/>
                <a:cs typeface="Tahoma" panose="020B0604030504040204" pitchFamily="34" charset="0"/>
              </a:rPr>
            </a:br>
            <a:r>
              <a:rPr lang="fr-FR" sz="2400" b="1" dirty="0">
                <a:latin typeface="Avenir Next LT Pro" panose="020B0504020202020204" pitchFamily="34" charset="0"/>
                <a:ea typeface="Tahoma" panose="020B0604030504040204" pitchFamily="34" charset="0"/>
                <a:cs typeface="Tahoma" panose="020B0604030504040204" pitchFamily="34" charset="0"/>
              </a:rPr>
              <a:t>	par des visites sur le site &amp; en centre.</a:t>
            </a:r>
          </a:p>
        </p:txBody>
      </p:sp>
      <p:sp>
        <p:nvSpPr>
          <p:cNvPr id="10" name="Triangle isocèle 9">
            <a:extLst>
              <a:ext uri="{FF2B5EF4-FFF2-40B4-BE49-F238E27FC236}">
                <a16:creationId xmlns:a16="http://schemas.microsoft.com/office/drawing/2014/main" id="{248F5E1A-C1FF-041B-8369-CEECF488F464}"/>
              </a:ext>
            </a:extLst>
          </p:cNvPr>
          <p:cNvSpPr/>
          <p:nvPr/>
        </p:nvSpPr>
        <p:spPr>
          <a:xfrm rot="5400000">
            <a:off x="2070840" y="5749610"/>
            <a:ext cx="583718" cy="40278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4">
            <a:extLst>
              <a:ext uri="{FF2B5EF4-FFF2-40B4-BE49-F238E27FC236}">
                <a16:creationId xmlns:a16="http://schemas.microsoft.com/office/drawing/2014/main" id="{D717ADA9-FA71-E531-8634-05D6ADB46713}"/>
              </a:ext>
            </a:extLst>
          </p:cNvPr>
          <p:cNvSpPr txBox="1">
            <a:spLocks noChangeArrowheads="1"/>
          </p:cNvSpPr>
          <p:nvPr/>
        </p:nvSpPr>
        <p:spPr bwMode="auto">
          <a:xfrm>
            <a:off x="1915698" y="2224661"/>
            <a:ext cx="8534400" cy="17526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endParaRPr lang="fr-FR" altLang="fr-FR" sz="1200" b="1" dirty="0"/>
          </a:p>
          <a:p>
            <a:pPr algn="ctr">
              <a:buFontTx/>
              <a:buNone/>
            </a:pPr>
            <a:r>
              <a:rPr lang="fr-FR" altLang="fr-FR" sz="1800" dirty="0"/>
              <a:t>Pour les pneus ou l’entretien de mon véhicule,</a:t>
            </a:r>
          </a:p>
          <a:p>
            <a:pPr algn="ctr">
              <a:buFontTx/>
              <a:buNone/>
            </a:pPr>
            <a:r>
              <a:rPr lang="fr-FR" altLang="fr-FR" sz="1800" dirty="0"/>
              <a:t>installer dans la tête des automobilistes </a:t>
            </a:r>
          </a:p>
          <a:p>
            <a:pPr algn="ctr">
              <a:buFontTx/>
              <a:buNone/>
            </a:pPr>
            <a:r>
              <a:rPr lang="fr-FR" altLang="fr-FR" sz="1800" b="1" dirty="0"/>
              <a:t>le réflexe </a:t>
            </a:r>
          </a:p>
          <a:p>
            <a:pPr algn="ctr">
              <a:buFontTx/>
              <a:buNone/>
            </a:pPr>
            <a:r>
              <a:rPr lang="fr-FR" altLang="fr-FR" sz="1800" b="1" dirty="0"/>
              <a:t>EUROMASTER</a:t>
            </a:r>
          </a:p>
          <a:p>
            <a:pPr>
              <a:buFontTx/>
              <a:buNone/>
            </a:pPr>
            <a:endParaRPr lang="fr-FR" altLang="fr-FR" sz="1800" b="1" dirty="0"/>
          </a:p>
        </p:txBody>
      </p:sp>
      <p:sp>
        <p:nvSpPr>
          <p:cNvPr id="5" name="Text Box 15">
            <a:extLst>
              <a:ext uri="{FF2B5EF4-FFF2-40B4-BE49-F238E27FC236}">
                <a16:creationId xmlns:a16="http://schemas.microsoft.com/office/drawing/2014/main" id="{99873C89-BBE5-1282-393A-EFDC0D23DCDF}"/>
              </a:ext>
            </a:extLst>
          </p:cNvPr>
          <p:cNvSpPr txBox="1">
            <a:spLocks noChangeArrowheads="1"/>
          </p:cNvSpPr>
          <p:nvPr/>
        </p:nvSpPr>
        <p:spPr bwMode="auto">
          <a:xfrm>
            <a:off x="3738044" y="3626605"/>
            <a:ext cx="221727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1400" b="1" spc="300" dirty="0">
                <a:latin typeface="Avenir Next LT Pro" panose="020B0504020202020204" pitchFamily="34" charset="0"/>
              </a:rPr>
              <a:t>Champ de choix </a:t>
            </a:r>
          </a:p>
        </p:txBody>
      </p:sp>
      <p:sp>
        <p:nvSpPr>
          <p:cNvPr id="12" name="Arc 11">
            <a:extLst>
              <a:ext uri="{FF2B5EF4-FFF2-40B4-BE49-F238E27FC236}">
                <a16:creationId xmlns:a16="http://schemas.microsoft.com/office/drawing/2014/main" id="{0159FC73-14BF-1974-0929-5BC46BC23E3D}"/>
              </a:ext>
            </a:extLst>
          </p:cNvPr>
          <p:cNvSpPr/>
          <p:nvPr/>
        </p:nvSpPr>
        <p:spPr>
          <a:xfrm>
            <a:off x="2989692" y="2870865"/>
            <a:ext cx="1510229" cy="954107"/>
          </a:xfrm>
          <a:prstGeom prst="arc">
            <a:avLst>
              <a:gd name="adj1" fmla="val 5062950"/>
              <a:gd name="adj2" fmla="val 16687272"/>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a:latin typeface="Avenir Next LT Pro" panose="020B0504020202020204" pitchFamily="34" charset="0"/>
            </a:endParaRPr>
          </a:p>
        </p:txBody>
      </p:sp>
      <p:sp>
        <p:nvSpPr>
          <p:cNvPr id="13" name="Arc 12">
            <a:extLst>
              <a:ext uri="{FF2B5EF4-FFF2-40B4-BE49-F238E27FC236}">
                <a16:creationId xmlns:a16="http://schemas.microsoft.com/office/drawing/2014/main" id="{6A7AC2F5-17E2-7EE5-CB39-1388AC24503B}"/>
              </a:ext>
            </a:extLst>
          </p:cNvPr>
          <p:cNvSpPr/>
          <p:nvPr/>
        </p:nvSpPr>
        <p:spPr>
          <a:xfrm flipH="1">
            <a:off x="7820787" y="2829934"/>
            <a:ext cx="1432888" cy="954107"/>
          </a:xfrm>
          <a:prstGeom prst="arc">
            <a:avLst>
              <a:gd name="adj1" fmla="val 5105393"/>
              <a:gd name="adj2" fmla="val 16687272"/>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a:latin typeface="Avenir Next LT Pro" panose="020B0504020202020204" pitchFamily="34" charset="0"/>
            </a:endParaRPr>
          </a:p>
        </p:txBody>
      </p:sp>
      <p:sp>
        <p:nvSpPr>
          <p:cNvPr id="6" name="Rectangle 5">
            <a:extLst>
              <a:ext uri="{FF2B5EF4-FFF2-40B4-BE49-F238E27FC236}">
                <a16:creationId xmlns:a16="http://schemas.microsoft.com/office/drawing/2014/main" id="{D612B347-4B24-0E40-6660-A337319D44E2}"/>
              </a:ext>
            </a:extLst>
          </p:cNvPr>
          <p:cNvSpPr/>
          <p:nvPr/>
        </p:nvSpPr>
        <p:spPr>
          <a:xfrm>
            <a:off x="7002885" y="3626605"/>
            <a:ext cx="1531125" cy="307777"/>
          </a:xfrm>
          <a:prstGeom prst="rect">
            <a:avLst/>
          </a:prstGeom>
        </p:spPr>
        <p:txBody>
          <a:bodyPr wrap="none">
            <a:spAutoFit/>
          </a:bodyPr>
          <a:lstStyle/>
          <a:p>
            <a:r>
              <a:rPr lang="fr-FR" altLang="fr-FR" sz="1400" b="1" spc="300" dirty="0">
                <a:latin typeface="Avenir Next LT Pro" panose="020B0504020202020204" pitchFamily="34" charset="0"/>
              </a:rPr>
              <a:t>Crédibilité</a:t>
            </a:r>
          </a:p>
        </p:txBody>
      </p:sp>
      <p:sp>
        <p:nvSpPr>
          <p:cNvPr id="16" name="Arc 15">
            <a:extLst>
              <a:ext uri="{FF2B5EF4-FFF2-40B4-BE49-F238E27FC236}">
                <a16:creationId xmlns:a16="http://schemas.microsoft.com/office/drawing/2014/main" id="{C0374398-73EB-5C81-7E93-BDBA2C956D88}"/>
              </a:ext>
            </a:extLst>
          </p:cNvPr>
          <p:cNvSpPr/>
          <p:nvPr/>
        </p:nvSpPr>
        <p:spPr>
          <a:xfrm flipH="1">
            <a:off x="5030674" y="3803070"/>
            <a:ext cx="3126520" cy="639059"/>
          </a:xfrm>
          <a:prstGeom prst="arc">
            <a:avLst>
              <a:gd name="adj1" fmla="val 7736811"/>
              <a:gd name="adj2" fmla="val 11275587"/>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dirty="0">
              <a:latin typeface="Avenir Next LT Pro" panose="020B0504020202020204" pitchFamily="34" charset="0"/>
            </a:endParaRPr>
          </a:p>
        </p:txBody>
      </p:sp>
      <p:sp>
        <p:nvSpPr>
          <p:cNvPr id="17" name="Arc 16">
            <a:extLst>
              <a:ext uri="{FF2B5EF4-FFF2-40B4-BE49-F238E27FC236}">
                <a16:creationId xmlns:a16="http://schemas.microsoft.com/office/drawing/2014/main" id="{A3B5B7B1-B4D7-5955-0277-626EAD50C8BD}"/>
              </a:ext>
            </a:extLst>
          </p:cNvPr>
          <p:cNvSpPr/>
          <p:nvPr/>
        </p:nvSpPr>
        <p:spPr>
          <a:xfrm>
            <a:off x="4311008" y="3822099"/>
            <a:ext cx="3194197" cy="639059"/>
          </a:xfrm>
          <a:prstGeom prst="arc">
            <a:avLst>
              <a:gd name="adj1" fmla="val 8161280"/>
              <a:gd name="adj2" fmla="val 11327486"/>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a:latin typeface="Avenir Next LT Pro" panose="020B0504020202020204" pitchFamily="34" charset="0"/>
            </a:endParaRPr>
          </a:p>
        </p:txBody>
      </p:sp>
      <p:sp>
        <p:nvSpPr>
          <p:cNvPr id="7" name="Text Box 15">
            <a:extLst>
              <a:ext uri="{FF2B5EF4-FFF2-40B4-BE49-F238E27FC236}">
                <a16:creationId xmlns:a16="http://schemas.microsoft.com/office/drawing/2014/main" id="{9CB85869-0275-7ABC-A661-15126E4EF231}"/>
              </a:ext>
            </a:extLst>
          </p:cNvPr>
          <p:cNvSpPr txBox="1">
            <a:spLocks noChangeArrowheads="1"/>
          </p:cNvSpPr>
          <p:nvPr/>
        </p:nvSpPr>
        <p:spPr bwMode="auto">
          <a:xfrm>
            <a:off x="5567650" y="4257463"/>
            <a:ext cx="123783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spc="300" dirty="0">
                <a:latin typeface="Avenir Next LT Pro" panose="020B0504020202020204" pitchFamily="34" charset="0"/>
              </a:rPr>
              <a:t>TRAFIC</a:t>
            </a:r>
          </a:p>
        </p:txBody>
      </p:sp>
    </p:spTree>
    <p:extLst>
      <p:ext uri="{BB962C8B-B14F-4D97-AF65-F5344CB8AC3E}">
        <p14:creationId xmlns:p14="http://schemas.microsoft.com/office/powerpoint/2010/main" val="23878588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EF235AD-E7E4-F1BE-A457-66867BFEE4BD}"/>
              </a:ext>
            </a:extLst>
          </p:cNvPr>
          <p:cNvSpPr>
            <a:spLocks noGrp="1"/>
          </p:cNvSpPr>
          <p:nvPr>
            <p:ph type="title"/>
          </p:nvPr>
        </p:nvSpPr>
        <p:spPr/>
        <p:txBody>
          <a:bodyPr/>
          <a:lstStyle/>
          <a:p>
            <a:pPr algn="l"/>
            <a:r>
              <a:rPr lang="fr-FR" altLang="fr-FR" sz="5400" dirty="0">
                <a:solidFill>
                  <a:schemeClr val="bg1"/>
                </a:solidFill>
                <a:highlight>
                  <a:srgbClr val="D9117E"/>
                </a:highlight>
              </a:rPr>
              <a:t>#2</a:t>
            </a:r>
            <a:r>
              <a:rPr lang="fr-FR" altLang="fr-FR" sz="5400" dirty="0">
                <a:solidFill>
                  <a:schemeClr val="bg1"/>
                </a:solidFill>
              </a:rPr>
              <a:t>  </a:t>
            </a:r>
            <a:r>
              <a:rPr lang="fr-FR" altLang="fr-FR" dirty="0"/>
              <a:t>Challenge d’image</a:t>
            </a:r>
            <a:endParaRPr lang="fr-FR" dirty="0"/>
          </a:p>
        </p:txBody>
      </p:sp>
      <p:sp>
        <p:nvSpPr>
          <p:cNvPr id="11" name="AutoShape 16">
            <a:extLst>
              <a:ext uri="{FF2B5EF4-FFF2-40B4-BE49-F238E27FC236}">
                <a16:creationId xmlns:a16="http://schemas.microsoft.com/office/drawing/2014/main" id="{098C1353-A7E3-0195-0AFC-21734EBBB6CC}"/>
              </a:ext>
            </a:extLst>
          </p:cNvPr>
          <p:cNvSpPr>
            <a:spLocks/>
          </p:cNvSpPr>
          <p:nvPr/>
        </p:nvSpPr>
        <p:spPr bwMode="auto">
          <a:xfrm>
            <a:off x="7357220" y="6752934"/>
            <a:ext cx="576263" cy="1511300"/>
          </a:xfrm>
          <a:prstGeom prst="rightBrace">
            <a:avLst>
              <a:gd name="adj1" fmla="val 21855"/>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200">
              <a:latin typeface="Avenir Next LT Pro" panose="020B0504020202020204" pitchFamily="34" charset="0"/>
            </a:endParaRPr>
          </a:p>
        </p:txBody>
      </p:sp>
      <p:sp>
        <p:nvSpPr>
          <p:cNvPr id="15" name="Rectangle 14">
            <a:extLst>
              <a:ext uri="{FF2B5EF4-FFF2-40B4-BE49-F238E27FC236}">
                <a16:creationId xmlns:a16="http://schemas.microsoft.com/office/drawing/2014/main" id="{FD76F7D2-6986-9977-3B27-9A1380B6E0AF}"/>
              </a:ext>
            </a:extLst>
          </p:cNvPr>
          <p:cNvSpPr/>
          <p:nvPr/>
        </p:nvSpPr>
        <p:spPr>
          <a:xfrm>
            <a:off x="5474270" y="8273816"/>
            <a:ext cx="1059906" cy="400110"/>
          </a:xfrm>
          <a:prstGeom prst="rect">
            <a:avLst/>
          </a:prstGeom>
          <a:ln>
            <a:noFill/>
          </a:ln>
        </p:spPr>
        <p:txBody>
          <a:bodyPr wrap="none">
            <a:spAutoFit/>
          </a:bodyPr>
          <a:lstStyle/>
          <a:p>
            <a:r>
              <a:rPr lang="fr-FR" altLang="fr-FR" sz="2000" dirty="0">
                <a:latin typeface="Avenir Next LT Pro" panose="020B0504020202020204" pitchFamily="34" charset="0"/>
              </a:rPr>
              <a:t>TRAFIC</a:t>
            </a:r>
          </a:p>
        </p:txBody>
      </p:sp>
      <p:sp>
        <p:nvSpPr>
          <p:cNvPr id="2" name="Rectangle 3">
            <a:extLst>
              <a:ext uri="{FF2B5EF4-FFF2-40B4-BE49-F238E27FC236}">
                <a16:creationId xmlns:a16="http://schemas.microsoft.com/office/drawing/2014/main" id="{09EF7EAA-90E3-49BF-B0E0-85BA8CD76BE8}"/>
              </a:ext>
            </a:extLst>
          </p:cNvPr>
          <p:cNvSpPr txBox="1">
            <a:spLocks noChangeArrowheads="1"/>
          </p:cNvSpPr>
          <p:nvPr/>
        </p:nvSpPr>
        <p:spPr bwMode="auto">
          <a:xfrm>
            <a:off x="741363" y="1622280"/>
            <a:ext cx="11150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nSpc>
                <a:spcPct val="100000"/>
              </a:lnSpc>
              <a:defRPr/>
            </a:pPr>
            <a:r>
              <a:rPr lang="fr-FR" sz="2000" i="0" dirty="0">
                <a:solidFill>
                  <a:schemeClr val="tx1"/>
                </a:solidFill>
                <a:latin typeface="Avenir Next LT Pro" panose="020B0504020202020204" pitchFamily="34" charset="0"/>
                <a:cs typeface="Helvetica" panose="020B0604020202020204" pitchFamily="34" charset="0"/>
              </a:rPr>
              <a:t>Euromaster : une </a:t>
            </a:r>
            <a:r>
              <a:rPr lang="fr-FR" sz="2000" b="1" i="0" dirty="0">
                <a:solidFill>
                  <a:schemeClr val="tx1"/>
                </a:solidFill>
                <a:latin typeface="Avenir Next LT Pro" panose="020B0504020202020204" pitchFamily="34" charset="0"/>
                <a:cs typeface="Helvetica" panose="020B0604020202020204" pitchFamily="34" charset="0"/>
              </a:rPr>
              <a:t>offre de qualité et une multitude de services </a:t>
            </a:r>
            <a:br>
              <a:rPr lang="fr-FR" sz="2000" i="0" dirty="0">
                <a:solidFill>
                  <a:schemeClr val="tx1"/>
                </a:solidFill>
                <a:latin typeface="Avenir Next LT Pro" panose="020B0504020202020204" pitchFamily="34" charset="0"/>
                <a:cs typeface="Helvetica" panose="020B0604020202020204" pitchFamily="34" charset="0"/>
              </a:rPr>
            </a:br>
            <a:r>
              <a:rPr lang="fr-FR" sz="2000" i="0" dirty="0">
                <a:solidFill>
                  <a:schemeClr val="tx1"/>
                </a:solidFill>
                <a:latin typeface="Avenir Next LT Pro" panose="020B0504020202020204" pitchFamily="34" charset="0"/>
                <a:cs typeface="Helvetica" panose="020B0604020202020204" pitchFamily="34" charset="0"/>
              </a:rPr>
              <a:t>Ils ne sont pas suffisamment perçus par les clients. Car ils ne sont pas </a:t>
            </a:r>
            <a:r>
              <a:rPr lang="fr-FR" sz="2000" b="1" i="0" dirty="0">
                <a:solidFill>
                  <a:schemeClr val="tx1"/>
                </a:solidFill>
                <a:latin typeface="Avenir Next LT Pro" panose="020B0504020202020204" pitchFamily="34" charset="0"/>
                <a:cs typeface="Helvetica" panose="020B0604020202020204" pitchFamily="34" charset="0"/>
              </a:rPr>
              <a:t>communiqués</a:t>
            </a:r>
            <a:r>
              <a:rPr lang="fr-FR" sz="2000" i="0" dirty="0">
                <a:solidFill>
                  <a:schemeClr val="tx1"/>
                </a:solidFill>
                <a:latin typeface="Avenir Next LT Pro" panose="020B0504020202020204" pitchFamily="34" charset="0"/>
                <a:cs typeface="Helvetica" panose="020B0604020202020204" pitchFamily="34" charset="0"/>
              </a:rPr>
              <a:t>…</a:t>
            </a:r>
          </a:p>
          <a:p>
            <a:pPr marL="347125" lvl="1" indent="-347125">
              <a:lnSpc>
                <a:spcPct val="100000"/>
              </a:lnSpc>
              <a:buFont typeface="Arial" charset="0"/>
              <a:buChar char="•"/>
              <a:defRPr/>
            </a:pPr>
            <a:endParaRPr lang="fr-FR" sz="20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400" b="1" i="0" dirty="0">
                <a:solidFill>
                  <a:schemeClr val="tx1"/>
                </a:solidFill>
                <a:latin typeface="Avenir Next LT Pro" panose="020B0504020202020204" pitchFamily="34" charset="0"/>
                <a:cs typeface="Helvetica" panose="020B0604020202020204" pitchFamily="34" charset="0"/>
              </a:rPr>
              <a:t>Constat : Un manque à gagner vs tous les efforts déployés </a:t>
            </a:r>
          </a:p>
          <a:p>
            <a:pPr lvl="1">
              <a:lnSpc>
                <a:spcPct val="100000"/>
              </a:lnSpc>
              <a:defRPr/>
            </a:pPr>
            <a:endParaRPr lang="en-US" sz="22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200" i="0" dirty="0">
                <a:solidFill>
                  <a:schemeClr val="tx1"/>
                </a:solidFill>
                <a:latin typeface="Avenir Next LT Pro" panose="020B0504020202020204" pitchFamily="34" charset="0"/>
                <a:cs typeface="Helvetica" panose="020B0604020202020204" pitchFamily="34" charset="0"/>
              </a:rPr>
              <a:t>	Consolider nos valeurs </a:t>
            </a:r>
            <a:r>
              <a:rPr lang="fr-FR" sz="2200" b="1" i="0" dirty="0">
                <a:solidFill>
                  <a:schemeClr val="tx1"/>
                </a:solidFill>
                <a:latin typeface="Avenir Next LT Pro" panose="020B0504020202020204" pitchFamily="34" charset="0"/>
                <a:cs typeface="Helvetica" panose="020B0604020202020204" pitchFamily="34" charset="0"/>
              </a:rPr>
              <a:t>d’expertise, d’honnêteté et d’attention client et se 	positionner</a:t>
            </a:r>
            <a:endParaRPr lang="fr-FR" sz="2200" i="0" dirty="0">
              <a:solidFill>
                <a:schemeClr val="tx1"/>
              </a:solidFill>
              <a:latin typeface="Avenir Next LT Pro" panose="020B0504020202020204" pitchFamily="34" charset="0"/>
              <a:cs typeface="Helvetica" panose="020B0604020202020204" pitchFamily="34" charset="0"/>
            </a:endParaRPr>
          </a:p>
          <a:p>
            <a:pPr marL="457200" lvl="1" indent="-457200">
              <a:lnSpc>
                <a:spcPct val="100000"/>
              </a:lnSpc>
              <a:buFont typeface="Wingdings" panose="05000000000000000000" pitchFamily="2" charset="2"/>
              <a:buChar char="è"/>
              <a:defRPr/>
            </a:pPr>
            <a:endParaRPr lang="fr-FR" sz="22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200" i="0" dirty="0">
                <a:solidFill>
                  <a:schemeClr val="tx1"/>
                </a:solidFill>
                <a:latin typeface="Avenir Next LT Pro" panose="020B0504020202020204" pitchFamily="34" charset="0"/>
                <a:cs typeface="Helvetica" panose="020B0604020202020204" pitchFamily="34" charset="0"/>
              </a:rPr>
              <a:t>	Et l’</a:t>
            </a:r>
            <a:r>
              <a:rPr lang="fr-FR" sz="2200" b="1" i="0" dirty="0">
                <a:solidFill>
                  <a:schemeClr val="tx1"/>
                </a:solidFill>
                <a:latin typeface="Avenir Next LT Pro" panose="020B0504020202020204" pitchFamily="34" charset="0"/>
                <a:cs typeface="Helvetica" panose="020B0604020202020204" pitchFamily="34" charset="0"/>
                <a:sym typeface="Wingdings" panose="05000000000000000000" pitchFamily="2" charset="2"/>
              </a:rPr>
              <a:t>enrichir pour </a:t>
            </a:r>
            <a:r>
              <a:rPr lang="fr-FR" sz="2200" b="1" i="0" dirty="0">
                <a:solidFill>
                  <a:schemeClr val="tx1"/>
                </a:solidFill>
                <a:latin typeface="Avenir Next LT Pro" panose="020B0504020202020204" pitchFamily="34" charset="0"/>
                <a:cs typeface="Helvetica" panose="020B0604020202020204" pitchFamily="34" charset="0"/>
              </a:rPr>
              <a:t>constituer une marque encore plus désirable </a:t>
            </a:r>
            <a:br>
              <a:rPr lang="fr-FR" sz="2200" b="1" i="0" dirty="0">
                <a:solidFill>
                  <a:schemeClr val="tx1"/>
                </a:solidFill>
                <a:latin typeface="Avenir Next LT Pro" panose="020B0504020202020204" pitchFamily="34" charset="0"/>
                <a:cs typeface="Helvetica" panose="020B0604020202020204" pitchFamily="34" charset="0"/>
              </a:rPr>
            </a:br>
            <a:r>
              <a:rPr lang="fr-FR" sz="2200" b="1" i="0" dirty="0">
                <a:solidFill>
                  <a:schemeClr val="tx1"/>
                </a:solidFill>
                <a:latin typeface="Avenir Next LT Pro" panose="020B0504020202020204" pitchFamily="34" charset="0"/>
                <a:cs typeface="Helvetica" panose="020B0604020202020204" pitchFamily="34" charset="0"/>
              </a:rPr>
              <a:t>	et  créer la préférence</a:t>
            </a:r>
            <a:r>
              <a:rPr lang="fr-FR" sz="2200" i="0" dirty="0">
                <a:solidFill>
                  <a:schemeClr val="tx1"/>
                </a:solidFill>
                <a:latin typeface="Avenir Next LT Pro" panose="020B0504020202020204" pitchFamily="34" charset="0"/>
                <a:cs typeface="Helvetica" panose="020B0604020202020204" pitchFamily="34" charset="0"/>
              </a:rPr>
              <a:t> </a:t>
            </a:r>
            <a:endParaRPr lang="fr-FR" sz="2200" b="1" i="0" dirty="0">
              <a:solidFill>
                <a:schemeClr val="tx1"/>
              </a:solidFill>
              <a:latin typeface="Avenir Next LT Pro" panose="020B0504020202020204" pitchFamily="34" charset="0"/>
              <a:cs typeface="Helvetica" panose="020B0604020202020204" pitchFamily="34" charset="0"/>
            </a:endParaRPr>
          </a:p>
        </p:txBody>
      </p:sp>
      <p:sp>
        <p:nvSpPr>
          <p:cNvPr id="3" name="Triangle isocèle 2">
            <a:extLst>
              <a:ext uri="{FF2B5EF4-FFF2-40B4-BE49-F238E27FC236}">
                <a16:creationId xmlns:a16="http://schemas.microsoft.com/office/drawing/2014/main" id="{0B545B97-67F6-74E5-BA73-4D0C67586736}"/>
              </a:ext>
            </a:extLst>
          </p:cNvPr>
          <p:cNvSpPr/>
          <p:nvPr/>
        </p:nvSpPr>
        <p:spPr>
          <a:xfrm rot="5400000">
            <a:off x="898745" y="3621552"/>
            <a:ext cx="583718" cy="40278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riangle isocèle 3">
            <a:extLst>
              <a:ext uri="{FF2B5EF4-FFF2-40B4-BE49-F238E27FC236}">
                <a16:creationId xmlns:a16="http://schemas.microsoft.com/office/drawing/2014/main" id="{11217F8C-B93A-F2EF-773A-1527FF570DD6}"/>
              </a:ext>
            </a:extLst>
          </p:cNvPr>
          <p:cNvSpPr/>
          <p:nvPr/>
        </p:nvSpPr>
        <p:spPr>
          <a:xfrm rot="5400000">
            <a:off x="898745" y="4792348"/>
            <a:ext cx="583718" cy="40278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80160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Qualification de la notoriété</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err="1"/>
              <a:t>euromaster</a:t>
            </a:r>
            <a:endParaRPr lang="fr-FR" dirty="0"/>
          </a:p>
        </p:txBody>
      </p:sp>
      <p:sp>
        <p:nvSpPr>
          <p:cNvPr id="3" name="ZoneTexte 2">
            <a:extLst>
              <a:ext uri="{FF2B5EF4-FFF2-40B4-BE49-F238E27FC236}">
                <a16:creationId xmlns:a16="http://schemas.microsoft.com/office/drawing/2014/main" id="{0EF06545-CBC8-8A2A-EA44-D138FB3B3F61}"/>
              </a:ext>
            </a:extLst>
          </p:cNvPr>
          <p:cNvSpPr txBox="1"/>
          <p:nvPr/>
        </p:nvSpPr>
        <p:spPr>
          <a:xfrm>
            <a:off x="2837711" y="1678306"/>
            <a:ext cx="7147525" cy="523220"/>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DIRE CE QUE l’ON EST  </a:t>
            </a:r>
          </a:p>
        </p:txBody>
      </p:sp>
      <p:sp>
        <p:nvSpPr>
          <p:cNvPr id="14" name="ZoneTexte 13">
            <a:extLst>
              <a:ext uri="{FF2B5EF4-FFF2-40B4-BE49-F238E27FC236}">
                <a16:creationId xmlns:a16="http://schemas.microsoft.com/office/drawing/2014/main" id="{039369DA-D474-9F37-6D95-7541A1089AA7}"/>
              </a:ext>
            </a:extLst>
          </p:cNvPr>
          <p:cNvSpPr txBox="1"/>
          <p:nvPr/>
        </p:nvSpPr>
        <p:spPr>
          <a:xfrm>
            <a:off x="673664" y="2932926"/>
            <a:ext cx="8794532" cy="1461939"/>
          </a:xfrm>
          <a:prstGeom prst="rect">
            <a:avLst/>
          </a:prstGeom>
          <a:noFill/>
        </p:spPr>
        <p:txBody>
          <a:bodyPr wrap="square" rtlCol="0">
            <a:spAutoFit/>
          </a:bodyPr>
          <a:lstStyle/>
          <a:p>
            <a:r>
              <a:rPr lang="fr-FR" sz="1700" dirty="0">
                <a:latin typeface="Avenir Next LT Pro" panose="020B0504020202020204" pitchFamily="34" charset="0"/>
                <a:ea typeface="Tahoma" panose="020B0604030504040204" pitchFamily="34" charset="0"/>
                <a:cs typeface="Tahoma" panose="020B0604030504040204" pitchFamily="34" charset="0"/>
              </a:rPr>
              <a:t>Exprimer les atouts de l’enseigne qui répondent aux principaux insights clients…</a:t>
            </a:r>
          </a:p>
          <a:p>
            <a:r>
              <a:rPr lang="fr-FR" sz="2400" b="1" dirty="0">
                <a:latin typeface="Avenir Next LT Pro" panose="020B0504020202020204" pitchFamily="34" charset="0"/>
                <a:ea typeface="Tahoma" panose="020B0604030504040204" pitchFamily="34" charset="0"/>
                <a:cs typeface="Tahoma" panose="020B0604030504040204" pitchFamily="34" charset="0"/>
              </a:rPr>
              <a:t>Accorder l’USP (offre, service et enseigne) avec les attentes clés de nos prospects</a:t>
            </a:r>
          </a:p>
          <a:p>
            <a:endParaRPr lang="fr-FR" sz="2400" b="1" dirty="0">
              <a:latin typeface="Avenir Next LT Pro" panose="020B0504020202020204" pitchFamily="34"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76217769-BB97-60E2-B5E1-7B074ED3A3F9}"/>
              </a:ext>
            </a:extLst>
          </p:cNvPr>
          <p:cNvSpPr txBox="1"/>
          <p:nvPr/>
        </p:nvSpPr>
        <p:spPr>
          <a:xfrm>
            <a:off x="2583462" y="4895432"/>
            <a:ext cx="7656021" cy="461665"/>
          </a:xfrm>
          <a:prstGeom prst="rect">
            <a:avLst/>
          </a:prstGeom>
          <a:noFill/>
        </p:spPr>
        <p:txBody>
          <a:bodyPr wrap="square">
            <a:spAutoFit/>
          </a:bodyPr>
          <a:lstStyle/>
          <a:p>
            <a:r>
              <a:rPr lang="fr-FR" sz="2400" b="1"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Pourquoi choisir Euromaster ?</a:t>
            </a:r>
            <a:endParaRPr lang="fr-FR" sz="2400" b="1" dirty="0">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608877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EF235AD-E7E4-F1BE-A457-66867BFEE4BD}"/>
              </a:ext>
            </a:extLst>
          </p:cNvPr>
          <p:cNvSpPr>
            <a:spLocks noGrp="1"/>
          </p:cNvSpPr>
          <p:nvPr>
            <p:ph type="title"/>
          </p:nvPr>
        </p:nvSpPr>
        <p:spPr>
          <a:xfrm>
            <a:off x="354410" y="471680"/>
            <a:ext cx="11591925" cy="529544"/>
          </a:xfrm>
        </p:spPr>
        <p:txBody>
          <a:bodyPr/>
          <a:lstStyle/>
          <a:p>
            <a:pPr algn="l"/>
            <a:r>
              <a:rPr lang="fr-FR" altLang="fr-FR" sz="5400" dirty="0">
                <a:solidFill>
                  <a:schemeClr val="bg1"/>
                </a:solidFill>
                <a:highlight>
                  <a:srgbClr val="D9117E"/>
                </a:highlight>
              </a:rPr>
              <a:t>#3</a:t>
            </a:r>
            <a:r>
              <a:rPr lang="fr-FR" altLang="fr-FR" sz="5400" dirty="0">
                <a:solidFill>
                  <a:schemeClr val="bg1"/>
                </a:solidFill>
              </a:rPr>
              <a:t>  </a:t>
            </a:r>
            <a:r>
              <a:rPr lang="fr-FR" altLang="fr-FR" dirty="0"/>
              <a:t>Challenge de conquête</a:t>
            </a:r>
            <a:endParaRPr lang="fr-FR" dirty="0"/>
          </a:p>
        </p:txBody>
      </p:sp>
      <p:sp>
        <p:nvSpPr>
          <p:cNvPr id="11" name="AutoShape 16">
            <a:extLst>
              <a:ext uri="{FF2B5EF4-FFF2-40B4-BE49-F238E27FC236}">
                <a16:creationId xmlns:a16="http://schemas.microsoft.com/office/drawing/2014/main" id="{098C1353-A7E3-0195-0AFC-21734EBBB6CC}"/>
              </a:ext>
            </a:extLst>
          </p:cNvPr>
          <p:cNvSpPr>
            <a:spLocks/>
          </p:cNvSpPr>
          <p:nvPr/>
        </p:nvSpPr>
        <p:spPr bwMode="auto">
          <a:xfrm>
            <a:off x="7357220" y="6752934"/>
            <a:ext cx="576263" cy="1511300"/>
          </a:xfrm>
          <a:prstGeom prst="rightBrace">
            <a:avLst>
              <a:gd name="adj1" fmla="val 21855"/>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200">
              <a:latin typeface="Avenir Next LT Pro" panose="020B0504020202020204" pitchFamily="34" charset="0"/>
            </a:endParaRPr>
          </a:p>
        </p:txBody>
      </p:sp>
      <p:sp>
        <p:nvSpPr>
          <p:cNvPr id="15" name="Rectangle 14">
            <a:extLst>
              <a:ext uri="{FF2B5EF4-FFF2-40B4-BE49-F238E27FC236}">
                <a16:creationId xmlns:a16="http://schemas.microsoft.com/office/drawing/2014/main" id="{FD76F7D2-6986-9977-3B27-9A1380B6E0AF}"/>
              </a:ext>
            </a:extLst>
          </p:cNvPr>
          <p:cNvSpPr/>
          <p:nvPr/>
        </p:nvSpPr>
        <p:spPr>
          <a:xfrm>
            <a:off x="5474270" y="8273816"/>
            <a:ext cx="1059906" cy="400110"/>
          </a:xfrm>
          <a:prstGeom prst="rect">
            <a:avLst/>
          </a:prstGeom>
          <a:ln>
            <a:noFill/>
          </a:ln>
        </p:spPr>
        <p:txBody>
          <a:bodyPr wrap="none">
            <a:spAutoFit/>
          </a:bodyPr>
          <a:lstStyle/>
          <a:p>
            <a:r>
              <a:rPr lang="fr-FR" altLang="fr-FR" sz="2000" dirty="0">
                <a:latin typeface="Avenir Next LT Pro" panose="020B0504020202020204" pitchFamily="34" charset="0"/>
              </a:rPr>
              <a:t>TRAFIC</a:t>
            </a:r>
          </a:p>
        </p:txBody>
      </p:sp>
      <p:sp>
        <p:nvSpPr>
          <p:cNvPr id="2" name="Rectangle 3">
            <a:extLst>
              <a:ext uri="{FF2B5EF4-FFF2-40B4-BE49-F238E27FC236}">
                <a16:creationId xmlns:a16="http://schemas.microsoft.com/office/drawing/2014/main" id="{09EF7EAA-90E3-49BF-B0E0-85BA8CD76BE8}"/>
              </a:ext>
            </a:extLst>
          </p:cNvPr>
          <p:cNvSpPr txBox="1">
            <a:spLocks noChangeArrowheads="1"/>
          </p:cNvSpPr>
          <p:nvPr/>
        </p:nvSpPr>
        <p:spPr bwMode="auto">
          <a:xfrm>
            <a:off x="741363" y="1622280"/>
            <a:ext cx="11150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None/>
            </a:pPr>
            <a:r>
              <a:rPr lang="fr-FR" sz="2400" b="1" dirty="0">
                <a:latin typeface="Avenir Next LT Pro" panose="020B0504020202020204" pitchFamily="34" charset="0"/>
                <a:cs typeface="Calibri Light" panose="020F0302020204030204" pitchFamily="34" charset="0"/>
              </a:rPr>
              <a:t>Conquête duale : Nouveaux clients &amp; Cross segment</a:t>
            </a:r>
            <a:endParaRPr lang="fr-FR" sz="2400" dirty="0">
              <a:latin typeface="Avenir Next LT Pro" panose="020B0504020202020204" pitchFamily="34" charset="0"/>
              <a:cs typeface="Calibri Light" panose="020F0302020204030204" pitchFamily="34" charset="0"/>
            </a:endParaRPr>
          </a:p>
          <a:p>
            <a:pPr marL="0" indent="0">
              <a:lnSpc>
                <a:spcPct val="100000"/>
              </a:lnSpc>
              <a:buNone/>
            </a:pPr>
            <a:r>
              <a:rPr lang="fr-FR" sz="2400" b="1" dirty="0">
                <a:solidFill>
                  <a:schemeClr val="bg1"/>
                </a:solidFill>
                <a:highlight>
                  <a:srgbClr val="D9117E"/>
                </a:highlight>
                <a:latin typeface="Avenir Next LT Pro" panose="020B0504020202020204" pitchFamily="34" charset="0"/>
                <a:cs typeface="Calibri Light" panose="020F0302020204030204" pitchFamily="34" charset="0"/>
              </a:rPr>
              <a:t>Renouveler la clientèle  </a:t>
            </a:r>
          </a:p>
          <a:p>
            <a:pPr marL="0" indent="0">
              <a:lnSpc>
                <a:spcPct val="100000"/>
              </a:lnSpc>
              <a:buNone/>
            </a:pPr>
            <a:r>
              <a:rPr lang="fr-FR" sz="2000" dirty="0">
                <a:latin typeface="Avenir Next LT Pro" panose="020B0504020202020204" pitchFamily="34" charset="0"/>
                <a:cs typeface="Calibri Light" panose="020F0302020204030204" pitchFamily="34" charset="0"/>
              </a:rPr>
              <a:t>Accroître  le nombre d’automobiliste fréquentant l’enseigne :  capter de nouveaux clients</a:t>
            </a:r>
            <a:endParaRPr lang="fr-FR" sz="2400" dirty="0">
              <a:latin typeface="Avenir Next LT Pro" panose="020B0504020202020204" pitchFamily="34" charset="0"/>
              <a:cs typeface="Calibri Light" panose="020F0302020204030204" pitchFamily="34" charset="0"/>
            </a:endParaRPr>
          </a:p>
          <a:p>
            <a:pPr marL="0" indent="0">
              <a:lnSpc>
                <a:spcPct val="100000"/>
              </a:lnSpc>
              <a:buNone/>
            </a:pPr>
            <a:r>
              <a:rPr lang="fr-FR" sz="2400" b="1" dirty="0">
                <a:solidFill>
                  <a:schemeClr val="bg1"/>
                </a:solidFill>
                <a:highlight>
                  <a:srgbClr val="D9117E"/>
                </a:highlight>
                <a:latin typeface="Avenir Next LT Pro" panose="020B0504020202020204" pitchFamily="34" charset="0"/>
                <a:cs typeface="Calibri Light" panose="020F0302020204030204" pitchFamily="34" charset="0"/>
              </a:rPr>
              <a:t>Transformer les clients pneus  en clients entretien courant </a:t>
            </a:r>
          </a:p>
          <a:p>
            <a:pPr marL="0" indent="0">
              <a:lnSpc>
                <a:spcPct val="100000"/>
              </a:lnSpc>
              <a:buNone/>
            </a:pPr>
            <a:r>
              <a:rPr lang="fr-FR" sz="2000" dirty="0">
                <a:latin typeface="Avenir Next LT Pro" panose="020B0504020202020204" pitchFamily="34" charset="0"/>
                <a:cs typeface="Calibri Light" panose="020F0302020204030204" pitchFamily="34" charset="0"/>
              </a:rPr>
              <a:t>Il s’agit de transversaliser  </a:t>
            </a:r>
            <a:br>
              <a:rPr lang="fr-FR" sz="2000" dirty="0">
                <a:latin typeface="Avenir Next LT Pro" panose="020B0504020202020204" pitchFamily="34" charset="0"/>
                <a:cs typeface="Calibri Light" panose="020F0302020204030204" pitchFamily="34" charset="0"/>
              </a:rPr>
            </a:br>
            <a:r>
              <a:rPr lang="fr-FR" sz="2000" dirty="0">
                <a:latin typeface="Avenir Next LT Pro" panose="020B0504020202020204" pitchFamily="34" charset="0"/>
                <a:cs typeface="Calibri Light" panose="020F0302020204030204" pitchFamily="34" charset="0"/>
              </a:rPr>
              <a:t>et ainsi augmenter le nombre de visites et le panier moyen</a:t>
            </a:r>
          </a:p>
          <a:p>
            <a:pPr marL="0" indent="0" algn="ctr">
              <a:lnSpc>
                <a:spcPct val="100000"/>
              </a:lnSpc>
              <a:buNone/>
            </a:pPr>
            <a:endParaRPr lang="fr-FR" sz="2400" b="1" dirty="0">
              <a:latin typeface="Avenir Next LT Pro" panose="020B0504020202020204" pitchFamily="34" charset="0"/>
              <a:cs typeface="Calibri Light" panose="020F0302020204030204" pitchFamily="34" charset="0"/>
            </a:endParaRPr>
          </a:p>
          <a:p>
            <a:pPr marL="0" indent="0" algn="ctr">
              <a:lnSpc>
                <a:spcPct val="100000"/>
              </a:lnSpc>
              <a:buNone/>
            </a:pPr>
            <a:r>
              <a:rPr lang="fr-FR" sz="2400" b="1" dirty="0">
                <a:solidFill>
                  <a:schemeClr val="bg1"/>
                </a:solidFill>
                <a:highlight>
                  <a:srgbClr val="D9117E"/>
                </a:highlight>
                <a:latin typeface="Avenir Next LT Pro" panose="020B0504020202020204" pitchFamily="34" charset="0"/>
                <a:cs typeface="Calibri Light" panose="020F0302020204030204" pitchFamily="34" charset="0"/>
              </a:rPr>
              <a:t>Trafic, Trafic, Trafic !</a:t>
            </a:r>
          </a:p>
          <a:p>
            <a:pPr marL="0" indent="0" algn="ctr">
              <a:lnSpc>
                <a:spcPct val="100000"/>
              </a:lnSpc>
              <a:buNone/>
            </a:pPr>
            <a:r>
              <a:rPr lang="fr-FR" sz="2000" dirty="0">
                <a:latin typeface="Avenir Next LT Pro" panose="020B0504020202020204" pitchFamily="34" charset="0"/>
                <a:cs typeface="Calibri Light" panose="020F0302020204030204" pitchFamily="34" charset="0"/>
              </a:rPr>
              <a:t>Multiplier les occasions de visite en centre  </a:t>
            </a:r>
          </a:p>
        </p:txBody>
      </p:sp>
    </p:spTree>
    <p:extLst>
      <p:ext uri="{BB962C8B-B14F-4D97-AF65-F5344CB8AC3E}">
        <p14:creationId xmlns:p14="http://schemas.microsoft.com/office/powerpoint/2010/main" val="29880196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Enjeux</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3" name="ZoneTexte 2">
            <a:extLst>
              <a:ext uri="{FF2B5EF4-FFF2-40B4-BE49-F238E27FC236}">
                <a16:creationId xmlns:a16="http://schemas.microsoft.com/office/drawing/2014/main" id="{0EF06545-CBC8-8A2A-EA44-D138FB3B3F61}"/>
              </a:ext>
            </a:extLst>
          </p:cNvPr>
          <p:cNvSpPr txBox="1"/>
          <p:nvPr/>
        </p:nvSpPr>
        <p:spPr>
          <a:xfrm>
            <a:off x="321751" y="1560112"/>
            <a:ext cx="10549876" cy="954107"/>
          </a:xfrm>
          <a:prstGeom prst="rect">
            <a:avLst/>
          </a:prstGeom>
          <a:noFill/>
        </p:spPr>
        <p:txBody>
          <a:bodyPr wrap="square" rtlCol="0">
            <a:spAutoFit/>
          </a:bodyPr>
          <a:lstStyle/>
          <a:p>
            <a:r>
              <a:rPr lang="fr-FR" sz="2800" dirty="0">
                <a:latin typeface="Georgia" panose="02040502050405020303" pitchFamily="18" charset="0"/>
                <a:ea typeface="Tahoma" panose="020B0604030504040204" pitchFamily="34" charset="0"/>
                <a:cs typeface="Tahoma" panose="020B0604030504040204" pitchFamily="34" charset="0"/>
              </a:rPr>
              <a:t>Des objectifs en lien </a:t>
            </a:r>
            <a:br>
              <a:rPr lang="fr-FR" sz="2800" dirty="0">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avec les challenges stratégiques de l’enseigne</a:t>
            </a:r>
          </a:p>
        </p:txBody>
      </p:sp>
      <p:sp>
        <p:nvSpPr>
          <p:cNvPr id="5" name="ZoneTexte 4">
            <a:extLst>
              <a:ext uri="{FF2B5EF4-FFF2-40B4-BE49-F238E27FC236}">
                <a16:creationId xmlns:a16="http://schemas.microsoft.com/office/drawing/2014/main" id="{DCB6C84F-6182-716D-A1B6-3A6748C069CD}"/>
              </a:ext>
            </a:extLst>
          </p:cNvPr>
          <p:cNvSpPr txBox="1"/>
          <p:nvPr/>
        </p:nvSpPr>
        <p:spPr>
          <a:xfrm>
            <a:off x="378826" y="4933748"/>
            <a:ext cx="4833254" cy="400110"/>
          </a:xfrm>
          <a:prstGeom prst="rect">
            <a:avLst/>
          </a:prstGeom>
          <a:noFill/>
        </p:spPr>
        <p:txBody>
          <a:bodyPr wrap="square" rtlCol="0">
            <a:spAutoFit/>
          </a:bodyPr>
          <a:lstStyle/>
          <a:p>
            <a:pPr algn="ctr"/>
            <a:r>
              <a:rPr lang="fr-FR" sz="2000" dirty="0">
                <a:latin typeface="Georgia" panose="02040502050405020303" pitchFamily="18" charset="0"/>
                <a:ea typeface="Tahoma" panose="020B0604030504040204" pitchFamily="34" charset="0"/>
                <a:cs typeface="Tahoma" panose="020B0604030504040204" pitchFamily="34" charset="0"/>
              </a:rPr>
              <a:t>EUROMASTER = EXPERT DU PNEU</a:t>
            </a:r>
          </a:p>
        </p:txBody>
      </p:sp>
      <p:sp>
        <p:nvSpPr>
          <p:cNvPr id="6" name="Triangle isocèle 5">
            <a:extLst>
              <a:ext uri="{FF2B5EF4-FFF2-40B4-BE49-F238E27FC236}">
                <a16:creationId xmlns:a16="http://schemas.microsoft.com/office/drawing/2014/main" id="{A0184D46-5D77-B03A-8D6D-940F6C8637E0}"/>
              </a:ext>
            </a:extLst>
          </p:cNvPr>
          <p:cNvSpPr/>
          <p:nvPr/>
        </p:nvSpPr>
        <p:spPr>
          <a:xfrm flipV="1">
            <a:off x="620488" y="3429000"/>
            <a:ext cx="4349931" cy="568769"/>
          </a:xfrm>
          <a:prstGeom prst="triangle">
            <a:avLst/>
          </a:prstGeom>
          <a:solidFill>
            <a:srgbClr val="D9117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p:txBody>
      </p:sp>
      <p:sp>
        <p:nvSpPr>
          <p:cNvPr id="11" name="ZoneTexte 10">
            <a:extLst>
              <a:ext uri="{FF2B5EF4-FFF2-40B4-BE49-F238E27FC236}">
                <a16:creationId xmlns:a16="http://schemas.microsoft.com/office/drawing/2014/main" id="{68AF318E-9868-9A89-911C-B751F8ADD74E}"/>
              </a:ext>
            </a:extLst>
          </p:cNvPr>
          <p:cNvSpPr txBox="1"/>
          <p:nvPr/>
        </p:nvSpPr>
        <p:spPr>
          <a:xfrm>
            <a:off x="6103620" y="4779860"/>
            <a:ext cx="5492932" cy="1015663"/>
          </a:xfrm>
          <a:prstGeom prst="rect">
            <a:avLst/>
          </a:prstGeom>
          <a:noFill/>
        </p:spPr>
        <p:txBody>
          <a:bodyPr wrap="square" rtlCol="0">
            <a:spAutoFit/>
          </a:bodyPr>
          <a:lstStyle/>
          <a:p>
            <a:pPr algn="ctr"/>
            <a:r>
              <a:rPr lang="fr-FR" sz="2000" dirty="0">
                <a:latin typeface="Georgia" panose="02040502050405020303" pitchFamily="18" charset="0"/>
                <a:ea typeface="Tahoma" panose="020B0604030504040204" pitchFamily="34" charset="0"/>
                <a:cs typeface="Tahoma" panose="020B0604030504040204" pitchFamily="34" charset="0"/>
              </a:rPr>
              <a:t>RAISON DE CHOISIR EUROMASTER POUR SES PNEUS ET L’ENTRETIEN </a:t>
            </a:r>
            <a:br>
              <a:rPr lang="fr-FR" sz="2000" dirty="0">
                <a:latin typeface="Georgia" panose="02040502050405020303" pitchFamily="18" charset="0"/>
                <a:ea typeface="Tahoma" panose="020B0604030504040204" pitchFamily="34" charset="0"/>
                <a:cs typeface="Tahoma" panose="020B0604030504040204" pitchFamily="34" charset="0"/>
              </a:rPr>
            </a:br>
            <a:r>
              <a:rPr lang="fr-FR" sz="2000" dirty="0">
                <a:latin typeface="Georgia" panose="02040502050405020303" pitchFamily="18" charset="0"/>
                <a:ea typeface="Tahoma" panose="020B0604030504040204" pitchFamily="34" charset="0"/>
                <a:cs typeface="Tahoma" panose="020B0604030504040204" pitchFamily="34" charset="0"/>
              </a:rPr>
              <a:t>DE TOUS SES VEHICULES  </a:t>
            </a:r>
          </a:p>
        </p:txBody>
      </p:sp>
      <p:sp>
        <p:nvSpPr>
          <p:cNvPr id="13" name="Triangle isocèle 12">
            <a:extLst>
              <a:ext uri="{FF2B5EF4-FFF2-40B4-BE49-F238E27FC236}">
                <a16:creationId xmlns:a16="http://schemas.microsoft.com/office/drawing/2014/main" id="{D69A1F99-5F5E-FB3F-1211-5942869B2C23}"/>
              </a:ext>
            </a:extLst>
          </p:cNvPr>
          <p:cNvSpPr/>
          <p:nvPr/>
        </p:nvSpPr>
        <p:spPr>
          <a:xfrm flipV="1">
            <a:off x="6466114" y="3429000"/>
            <a:ext cx="4349931" cy="568769"/>
          </a:xfrm>
          <a:prstGeom prst="triangle">
            <a:avLst/>
          </a:prstGeom>
          <a:solidFill>
            <a:srgbClr val="D9117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p:txBody>
      </p:sp>
      <p:sp>
        <p:nvSpPr>
          <p:cNvPr id="14" name="ZoneTexte 13">
            <a:extLst>
              <a:ext uri="{FF2B5EF4-FFF2-40B4-BE49-F238E27FC236}">
                <a16:creationId xmlns:a16="http://schemas.microsoft.com/office/drawing/2014/main" id="{039369DA-D474-9F37-6D95-7541A1089AA7}"/>
              </a:ext>
            </a:extLst>
          </p:cNvPr>
          <p:cNvSpPr txBox="1"/>
          <p:nvPr/>
        </p:nvSpPr>
        <p:spPr>
          <a:xfrm>
            <a:off x="607163" y="4113076"/>
            <a:ext cx="4461096" cy="646331"/>
          </a:xfrm>
          <a:prstGeom prst="rect">
            <a:avLst/>
          </a:prstGeom>
          <a:noFill/>
        </p:spPr>
        <p:txBody>
          <a:bodyPr wrap="square" rtlCol="0">
            <a:spAutoFit/>
          </a:bodyPr>
          <a:lstStyle/>
          <a:p>
            <a:pPr algn="ctr"/>
            <a:r>
              <a:rPr lang="fr-FR" b="1" dirty="0">
                <a:latin typeface="Avenir Next LT Pro" panose="020B0504020202020204" pitchFamily="34" charset="0"/>
                <a:ea typeface="Tahoma" panose="020B0604030504040204" pitchFamily="34" charset="0"/>
                <a:cs typeface="Tahoma" panose="020B0604030504040204" pitchFamily="34" charset="0"/>
              </a:rPr>
              <a:t>NOTORIETE </a:t>
            </a:r>
            <a:br>
              <a:rPr lang="fr-FR" b="1" dirty="0">
                <a:latin typeface="Avenir Next LT Pro" panose="020B0504020202020204" pitchFamily="34" charset="0"/>
                <a:ea typeface="Tahoma" panose="020B0604030504040204" pitchFamily="34" charset="0"/>
                <a:cs typeface="Tahoma" panose="020B0604030504040204" pitchFamily="34" charset="0"/>
              </a:rPr>
            </a:br>
            <a:r>
              <a:rPr lang="fr-FR" b="1" dirty="0">
                <a:latin typeface="Avenir Next LT Pro" panose="020B0504020202020204" pitchFamily="34" charset="0"/>
                <a:ea typeface="Tahoma" panose="020B0604030504040204" pitchFamily="34" charset="0"/>
                <a:cs typeface="Tahoma" panose="020B0604030504040204" pitchFamily="34" charset="0"/>
              </a:rPr>
              <a:t>IMMEDIATE</a:t>
            </a:r>
          </a:p>
        </p:txBody>
      </p:sp>
      <p:sp>
        <p:nvSpPr>
          <p:cNvPr id="15" name="ZoneTexte 14">
            <a:extLst>
              <a:ext uri="{FF2B5EF4-FFF2-40B4-BE49-F238E27FC236}">
                <a16:creationId xmlns:a16="http://schemas.microsoft.com/office/drawing/2014/main" id="{FD234377-50B8-49B7-8BB3-B8ED462CED53}"/>
              </a:ext>
            </a:extLst>
          </p:cNvPr>
          <p:cNvSpPr txBox="1"/>
          <p:nvPr/>
        </p:nvSpPr>
        <p:spPr>
          <a:xfrm>
            <a:off x="6410531" y="4172110"/>
            <a:ext cx="4461096" cy="369332"/>
          </a:xfrm>
          <a:prstGeom prst="rect">
            <a:avLst/>
          </a:prstGeom>
          <a:noFill/>
        </p:spPr>
        <p:txBody>
          <a:bodyPr wrap="square" rtlCol="0">
            <a:spAutoFit/>
          </a:bodyPr>
          <a:lstStyle/>
          <a:p>
            <a:pPr algn="ctr"/>
            <a:r>
              <a:rPr lang="fr-FR" b="1" dirty="0">
                <a:latin typeface="Avenir Next LT Pro" panose="020B0504020202020204" pitchFamily="34" charset="0"/>
                <a:ea typeface="Tahoma" panose="020B0604030504040204" pitchFamily="34" charset="0"/>
                <a:cs typeface="Tahoma" panose="020B0604030504040204" pitchFamily="34" charset="0"/>
              </a:rPr>
              <a:t>QUALIFICATION DE LA NOTORIETE</a:t>
            </a:r>
          </a:p>
        </p:txBody>
      </p:sp>
    </p:spTree>
    <p:extLst>
      <p:ext uri="{BB962C8B-B14F-4D97-AF65-F5344CB8AC3E}">
        <p14:creationId xmlns:p14="http://schemas.microsoft.com/office/powerpoint/2010/main" val="21829668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9C707E96-2524-1F8A-B39E-C71F199A6D62}"/>
              </a:ext>
            </a:extLst>
          </p:cNvPr>
          <p:cNvSpPr txBox="1"/>
          <p:nvPr/>
        </p:nvSpPr>
        <p:spPr>
          <a:xfrm>
            <a:off x="501301" y="1339193"/>
            <a:ext cx="10549876" cy="1569660"/>
          </a:xfrm>
          <a:prstGeom prst="rect">
            <a:avLst/>
          </a:prstGeom>
          <a:noFill/>
        </p:spPr>
        <p:txBody>
          <a:bodyPr wrap="square" rtlCol="0">
            <a:spAutoFit/>
          </a:bodyPr>
          <a:lstStyle/>
          <a:p>
            <a:pPr algn="ctr"/>
            <a:r>
              <a:rPr lang="fr-FR" sz="3200" dirty="0">
                <a:latin typeface="Georgia" panose="02040502050405020303" pitchFamily="18" charset="0"/>
                <a:ea typeface="Tahoma" panose="020B0604030504040204" pitchFamily="34" charset="0"/>
                <a:cs typeface="Tahoma" panose="020B0604030504040204" pitchFamily="34" charset="0"/>
              </a:rPr>
              <a:t>Faire évoluer l’expression </a:t>
            </a:r>
            <a:br>
              <a:rPr lang="fr-FR" sz="3200" dirty="0">
                <a:latin typeface="Georgia" panose="02040502050405020303" pitchFamily="18" charset="0"/>
                <a:ea typeface="Tahoma" panose="020B0604030504040204" pitchFamily="34" charset="0"/>
                <a:cs typeface="Tahoma" panose="020B0604030504040204" pitchFamily="34" charset="0"/>
              </a:rPr>
            </a:br>
            <a:r>
              <a:rPr lang="fr-FR" sz="3200" dirty="0">
                <a:latin typeface="Georgia" panose="02040502050405020303" pitchFamily="18" charset="0"/>
                <a:ea typeface="Tahoma" panose="020B0604030504040204" pitchFamily="34" charset="0"/>
                <a:cs typeface="Tahoma" panose="020B0604030504040204" pitchFamily="34" charset="0"/>
              </a:rPr>
              <a:t>de la promesse de marque</a:t>
            </a:r>
          </a:p>
          <a:p>
            <a:pPr algn="ctr"/>
            <a:r>
              <a:rPr lang="fr-FR" sz="3200" dirty="0">
                <a:latin typeface="Georgia" panose="02040502050405020303" pitchFamily="18" charset="0"/>
                <a:ea typeface="Tahoma" panose="020B0604030504040204" pitchFamily="34" charset="0"/>
                <a:cs typeface="Tahoma" panose="020B0604030504040204" pitchFamily="34" charset="0"/>
              </a:rPr>
              <a:t>Euromaster</a:t>
            </a:r>
          </a:p>
        </p:txBody>
      </p:sp>
      <p:sp>
        <p:nvSpPr>
          <p:cNvPr id="8" name="ZoneTexte 7">
            <a:extLst>
              <a:ext uri="{FF2B5EF4-FFF2-40B4-BE49-F238E27FC236}">
                <a16:creationId xmlns:a16="http://schemas.microsoft.com/office/drawing/2014/main" id="{3F5D4781-C219-3449-D410-4535B4A82068}"/>
              </a:ext>
            </a:extLst>
          </p:cNvPr>
          <p:cNvSpPr txBox="1"/>
          <p:nvPr/>
        </p:nvSpPr>
        <p:spPr>
          <a:xfrm>
            <a:off x="962446" y="3357227"/>
            <a:ext cx="9627586" cy="1754326"/>
          </a:xfrm>
          <a:prstGeom prst="rect">
            <a:avLst/>
          </a:prstGeom>
          <a:noFill/>
        </p:spPr>
        <p:txBody>
          <a:bodyPr wrap="square" rtlCol="0">
            <a:spAutoFit/>
          </a:bodyPr>
          <a:lstStyle/>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r>
              <a:rPr lang="fr-FR" dirty="0">
                <a:latin typeface="Avenir Next LT Pro" panose="020B0504020202020204" pitchFamily="34" charset="0"/>
                <a:ea typeface="Tahoma" panose="020B0604030504040204" pitchFamily="34" charset="0"/>
                <a:cs typeface="Tahoma" panose="020B0604030504040204" pitchFamily="34" charset="0"/>
              </a:rPr>
              <a:t>Enrichir le contenu de marque</a:t>
            </a:r>
          </a:p>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r>
              <a:rPr lang="fr-FR" dirty="0">
                <a:latin typeface="Avenir Next LT Pro" panose="020B0504020202020204" pitchFamily="34" charset="0"/>
                <a:ea typeface="Tahoma" panose="020B0604030504040204" pitchFamily="34" charset="0"/>
                <a:cs typeface="Tahoma" panose="020B0604030504040204" pitchFamily="34" charset="0"/>
              </a:rPr>
              <a:t>Exprimer les atouts concurrentiels de l’enseigne</a:t>
            </a:r>
          </a:p>
        </p:txBody>
      </p:sp>
      <p:sp>
        <p:nvSpPr>
          <p:cNvPr id="9" name="Triangle isocèle 8">
            <a:extLst>
              <a:ext uri="{FF2B5EF4-FFF2-40B4-BE49-F238E27FC236}">
                <a16:creationId xmlns:a16="http://schemas.microsoft.com/office/drawing/2014/main" id="{073B5D41-BCBC-B7CB-D2A6-9651A15A5ECC}"/>
              </a:ext>
            </a:extLst>
          </p:cNvPr>
          <p:cNvSpPr/>
          <p:nvPr/>
        </p:nvSpPr>
        <p:spPr>
          <a:xfrm>
            <a:off x="3516086" y="3214886"/>
            <a:ext cx="4349931" cy="284683"/>
          </a:xfrm>
          <a:prstGeom prst="triangle">
            <a:avLst/>
          </a:prstGeom>
          <a:solidFill>
            <a:srgbClr val="D9117E"/>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EAB00575-9963-2CE4-1CD5-9330E7E0CEB5}"/>
              </a:ext>
            </a:extLst>
          </p:cNvPr>
          <p:cNvSpPr/>
          <p:nvPr/>
        </p:nvSpPr>
        <p:spPr>
          <a:xfrm>
            <a:off x="3516086" y="4396317"/>
            <a:ext cx="4349931" cy="283089"/>
          </a:xfrm>
          <a:prstGeom prst="triangle">
            <a:avLst/>
          </a:prstGeom>
          <a:solidFill>
            <a:srgbClr val="D9117E"/>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907826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3">
            <a:extLst>
              <a:ext uri="{FF2B5EF4-FFF2-40B4-BE49-F238E27FC236}">
                <a16:creationId xmlns:a16="http://schemas.microsoft.com/office/drawing/2014/main" id="{7A753226-4760-2BDF-051A-4AFFBF67263E}"/>
              </a:ext>
            </a:extLst>
          </p:cNvPr>
          <p:cNvSpPr txBox="1">
            <a:spLocks noChangeArrowheads="1"/>
          </p:cNvSpPr>
          <p:nvPr/>
        </p:nvSpPr>
        <p:spPr bwMode="auto">
          <a:xfrm>
            <a:off x="1419157" y="3340448"/>
            <a:ext cx="89575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rPr>
              <a:t>Une valorisation duale : l’expérience et les experts</a:t>
            </a:r>
          </a:p>
        </p:txBody>
      </p:sp>
      <p:sp>
        <p:nvSpPr>
          <p:cNvPr id="10" name="ZoneTexte 9">
            <a:extLst>
              <a:ext uri="{FF2B5EF4-FFF2-40B4-BE49-F238E27FC236}">
                <a16:creationId xmlns:a16="http://schemas.microsoft.com/office/drawing/2014/main" id="{0B32C707-A763-C48F-87CA-DDB12460EF53}"/>
              </a:ext>
            </a:extLst>
          </p:cNvPr>
          <p:cNvSpPr txBox="1"/>
          <p:nvPr/>
        </p:nvSpPr>
        <p:spPr>
          <a:xfrm>
            <a:off x="840015" y="1491787"/>
            <a:ext cx="10515600" cy="1569660"/>
          </a:xfrm>
          <a:prstGeom prst="rect">
            <a:avLst/>
          </a:prstGeom>
          <a:noFill/>
        </p:spPr>
        <p:txBody>
          <a:bodyPr wrap="square">
            <a:spAutoFit/>
          </a:bodyPr>
          <a:lstStyle/>
          <a:p>
            <a:pPr algn="ctr">
              <a:defRPr/>
            </a:pPr>
            <a:r>
              <a:rPr lang="fr-FR" sz="9600" spc="300" dirty="0">
                <a:latin typeface="Impact" panose="020B0806030902050204" pitchFamily="34" charset="0"/>
              </a:rPr>
              <a:t>VALORISER</a:t>
            </a:r>
          </a:p>
        </p:txBody>
      </p:sp>
      <p:sp>
        <p:nvSpPr>
          <p:cNvPr id="6" name="ZoneTexte 5">
            <a:extLst>
              <a:ext uri="{FF2B5EF4-FFF2-40B4-BE49-F238E27FC236}">
                <a16:creationId xmlns:a16="http://schemas.microsoft.com/office/drawing/2014/main" id="{DA8C96D6-E6F3-D6F3-520C-E31AC36FB042}"/>
              </a:ext>
            </a:extLst>
          </p:cNvPr>
          <p:cNvSpPr txBox="1"/>
          <p:nvPr/>
        </p:nvSpPr>
        <p:spPr>
          <a:xfrm>
            <a:off x="2301743" y="4467653"/>
            <a:ext cx="8191500" cy="1323439"/>
          </a:xfrm>
          <a:prstGeom prst="rect">
            <a:avLst/>
          </a:prstGeom>
          <a:noFill/>
        </p:spPr>
        <p:txBody>
          <a:bodyPr wrap="square">
            <a:spAutoFit/>
          </a:bodyPr>
          <a:lstStyle/>
          <a:p>
            <a:pPr algn="l">
              <a:spcBef>
                <a:spcPct val="0"/>
              </a:spcBef>
              <a:buFontTx/>
              <a:buNone/>
            </a:pPr>
            <a:r>
              <a:rPr lang="fr-FR" altLang="fr-FR" sz="2000" b="0" dirty="0">
                <a:latin typeface="Avenir Next LT Pro" panose="020B0504020202020204" pitchFamily="34" charset="0"/>
              </a:rPr>
              <a:t>Encapsuler tous les atouts de l’enseigne dans un concept expérientiel de communication reposant sur l’omnicanal. Ce concept doit être déclinable pour toutes les prises de paroles de l’enseigne et en particulier pour le plan d’actions commerciales.</a:t>
            </a:r>
          </a:p>
        </p:txBody>
      </p:sp>
      <p:sp>
        <p:nvSpPr>
          <p:cNvPr id="8" name="Titre 7">
            <a:extLst>
              <a:ext uri="{FF2B5EF4-FFF2-40B4-BE49-F238E27FC236}">
                <a16:creationId xmlns:a16="http://schemas.microsoft.com/office/drawing/2014/main" id="{6EFC669D-663A-DDCE-12FC-9C67D1405DAA}"/>
              </a:ext>
            </a:extLst>
          </p:cNvPr>
          <p:cNvSpPr>
            <a:spLocks noGrp="1"/>
          </p:cNvSpPr>
          <p:nvPr>
            <p:ph type="title"/>
          </p:nvPr>
        </p:nvSpPr>
        <p:spPr/>
        <p:txBody>
          <a:bodyPr/>
          <a:lstStyle/>
          <a:p>
            <a:pPr algn="l"/>
            <a:r>
              <a:rPr lang="fr-FR" altLang="fr-FR" dirty="0">
                <a:ea typeface="Helvetica" panose="020B0604020202020204" pitchFamily="34" charset="0"/>
              </a:rPr>
              <a:t>Parti pris stratégique</a:t>
            </a:r>
            <a:br>
              <a:rPr lang="fr-FR" altLang="fr-FR" dirty="0">
                <a:ea typeface="Helvetica" panose="020B0604020202020204" pitchFamily="34" charset="0"/>
              </a:rPr>
            </a:br>
            <a:endParaRPr lang="fr-FR" dirty="0"/>
          </a:p>
        </p:txBody>
      </p:sp>
      <p:pic>
        <p:nvPicPr>
          <p:cNvPr id="11" name="Image 10" descr="Une image contenant cercle, Graphique, symbole, clipart&#10;&#10;Description générée automatiquement">
            <a:extLst>
              <a:ext uri="{FF2B5EF4-FFF2-40B4-BE49-F238E27FC236}">
                <a16:creationId xmlns:a16="http://schemas.microsoft.com/office/drawing/2014/main" id="{D748DB26-2D55-D635-EA89-5FC7D0B66305}"/>
              </a:ext>
            </a:extLst>
          </p:cNvPr>
          <p:cNvPicPr>
            <a:picLocks noChangeAspect="1"/>
          </p:cNvPicPr>
          <p:nvPr/>
        </p:nvPicPr>
        <p:blipFill>
          <a:blip r:embed="rId2">
            <a:alphaModFix amt="85000"/>
            <a:duotone>
              <a:prstClr val="black"/>
              <a:schemeClr val="bg2">
                <a:lumMod val="10000"/>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503514" y="1281118"/>
            <a:ext cx="421338" cy="421338"/>
          </a:xfrm>
          <a:prstGeom prst="rect">
            <a:avLst/>
          </a:prstGeom>
        </p:spPr>
      </p:pic>
    </p:spTree>
    <p:extLst>
      <p:ext uri="{BB962C8B-B14F-4D97-AF65-F5344CB8AC3E}">
        <p14:creationId xmlns:p14="http://schemas.microsoft.com/office/powerpoint/2010/main" val="32812576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6EFC669D-663A-DDCE-12FC-9C67D1405DAA}"/>
              </a:ext>
            </a:extLst>
          </p:cNvPr>
          <p:cNvSpPr>
            <a:spLocks noGrp="1"/>
          </p:cNvSpPr>
          <p:nvPr>
            <p:ph type="title"/>
          </p:nvPr>
        </p:nvSpPr>
        <p:spPr/>
        <p:txBody>
          <a:bodyPr/>
          <a:lstStyle/>
          <a:p>
            <a:pPr algn="l"/>
            <a:r>
              <a:rPr lang="fr-FR" altLang="fr-FR" dirty="0">
                <a:ea typeface="Helvetica" panose="020B0604020202020204" pitchFamily="34" charset="0"/>
              </a:rPr>
              <a:t>Parti pris stratégique</a:t>
            </a:r>
            <a:br>
              <a:rPr lang="fr-FR" altLang="fr-FR" dirty="0">
                <a:ea typeface="Helvetica" panose="020B0604020202020204" pitchFamily="34" charset="0"/>
              </a:rPr>
            </a:br>
            <a:endParaRPr lang="fr-FR" dirty="0"/>
          </a:p>
        </p:txBody>
      </p:sp>
      <p:pic>
        <p:nvPicPr>
          <p:cNvPr id="11" name="Image 10" descr="Une image contenant cercle, Graphique, symbole, clipart&#10;&#10;Description générée automatiquement">
            <a:extLst>
              <a:ext uri="{FF2B5EF4-FFF2-40B4-BE49-F238E27FC236}">
                <a16:creationId xmlns:a16="http://schemas.microsoft.com/office/drawing/2014/main" id="{D748DB26-2D55-D635-EA89-5FC7D0B66305}"/>
              </a:ext>
            </a:extLst>
          </p:cNvPr>
          <p:cNvPicPr>
            <a:picLocks noChangeAspect="1"/>
          </p:cNvPicPr>
          <p:nvPr/>
        </p:nvPicPr>
        <p:blipFill>
          <a:blip r:embed="rId2">
            <a:alphaModFix amt="85000"/>
            <a:duotone>
              <a:prstClr val="black"/>
              <a:schemeClr val="bg2">
                <a:lumMod val="10000"/>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447371" y="1293895"/>
            <a:ext cx="421338" cy="421338"/>
          </a:xfrm>
          <a:prstGeom prst="rect">
            <a:avLst/>
          </a:prstGeom>
        </p:spPr>
      </p:pic>
      <p:sp>
        <p:nvSpPr>
          <p:cNvPr id="2" name="ZoneTexte 3">
            <a:extLst>
              <a:ext uri="{FF2B5EF4-FFF2-40B4-BE49-F238E27FC236}">
                <a16:creationId xmlns:a16="http://schemas.microsoft.com/office/drawing/2014/main" id="{AEC79093-EDCA-48FA-2922-2FD522477831}"/>
              </a:ext>
            </a:extLst>
          </p:cNvPr>
          <p:cNvSpPr txBox="1">
            <a:spLocks noChangeArrowheads="1"/>
          </p:cNvSpPr>
          <p:nvPr/>
        </p:nvSpPr>
        <p:spPr bwMode="auto">
          <a:xfrm>
            <a:off x="2776422" y="3429000"/>
            <a:ext cx="652774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2800" dirty="0">
                <a:latin typeface="Avenir Next LT Pro" panose="020B0504020202020204" pitchFamily="34" charset="0"/>
              </a:rPr>
              <a:t>Stimuler la conquête et la visite </a:t>
            </a:r>
            <a:br>
              <a:rPr lang="fr-FR" altLang="fr-FR" sz="2800" dirty="0">
                <a:latin typeface="Avenir Next LT Pro" panose="020B0504020202020204" pitchFamily="34" charset="0"/>
              </a:rPr>
            </a:br>
            <a:r>
              <a:rPr lang="fr-FR" altLang="fr-FR" sz="2800" dirty="0">
                <a:latin typeface="Avenir Next LT Pro" panose="020B0504020202020204" pitchFamily="34" charset="0"/>
              </a:rPr>
              <a:t>en donnant une véritable personnalité </a:t>
            </a:r>
            <a:br>
              <a:rPr lang="fr-FR" altLang="fr-FR" sz="2800" dirty="0">
                <a:latin typeface="Avenir Next LT Pro" panose="020B0504020202020204" pitchFamily="34" charset="0"/>
              </a:rPr>
            </a:br>
            <a:r>
              <a:rPr lang="fr-FR" altLang="fr-FR" sz="2800" dirty="0">
                <a:latin typeface="Avenir Next LT Pro" panose="020B0504020202020204" pitchFamily="34" charset="0"/>
              </a:rPr>
              <a:t>à Euromaster</a:t>
            </a:r>
          </a:p>
          <a:p>
            <a:pPr algn="ctr">
              <a:spcBef>
                <a:spcPct val="0"/>
              </a:spcBef>
              <a:buFontTx/>
              <a:buNone/>
            </a:pPr>
            <a:r>
              <a:rPr lang="fr-FR" altLang="fr-FR" sz="2800" dirty="0">
                <a:latin typeface="Avenir Next LT Pro" panose="020B0504020202020204" pitchFamily="34" charset="0"/>
              </a:rPr>
              <a:t> </a:t>
            </a:r>
            <a:endParaRPr lang="fr-FR" altLang="fr-FR" sz="2800" b="1" dirty="0">
              <a:latin typeface="Avenir Next LT Pro" panose="020B0504020202020204" pitchFamily="34" charset="0"/>
            </a:endParaRPr>
          </a:p>
        </p:txBody>
      </p:sp>
      <p:sp>
        <p:nvSpPr>
          <p:cNvPr id="3" name="ZoneTexte 2">
            <a:extLst>
              <a:ext uri="{FF2B5EF4-FFF2-40B4-BE49-F238E27FC236}">
                <a16:creationId xmlns:a16="http://schemas.microsoft.com/office/drawing/2014/main" id="{34BE5831-D66B-49CA-004A-464594030457}"/>
              </a:ext>
            </a:extLst>
          </p:cNvPr>
          <p:cNvSpPr txBox="1"/>
          <p:nvPr/>
        </p:nvSpPr>
        <p:spPr>
          <a:xfrm>
            <a:off x="139155" y="1536275"/>
            <a:ext cx="11913689" cy="1569660"/>
          </a:xfrm>
          <a:prstGeom prst="rect">
            <a:avLst/>
          </a:prstGeom>
          <a:noFill/>
        </p:spPr>
        <p:txBody>
          <a:bodyPr wrap="square">
            <a:spAutoFit/>
          </a:bodyPr>
          <a:lstStyle/>
          <a:p>
            <a:pPr algn="ctr">
              <a:defRPr/>
            </a:pPr>
            <a:r>
              <a:rPr lang="fr-FR" sz="9600" spc="300" dirty="0">
                <a:latin typeface="Impact" panose="020B0806030902050204" pitchFamily="34" charset="0"/>
              </a:rPr>
              <a:t>SE POSITIONNER</a:t>
            </a:r>
          </a:p>
        </p:txBody>
      </p:sp>
      <p:pic>
        <p:nvPicPr>
          <p:cNvPr id="4" name="Image 3" descr="Une image contenant cercle, Graphique, symbole, clipart&#10;&#10;Description générée automatiquement">
            <a:extLst>
              <a:ext uri="{FF2B5EF4-FFF2-40B4-BE49-F238E27FC236}">
                <a16:creationId xmlns:a16="http://schemas.microsoft.com/office/drawing/2014/main" id="{D33CB0E2-2575-46F4-14ED-7484A02FE58D}"/>
              </a:ext>
            </a:extLst>
          </p:cNvPr>
          <p:cNvPicPr>
            <a:picLocks noChangeAspect="1"/>
          </p:cNvPicPr>
          <p:nvPr/>
        </p:nvPicPr>
        <p:blipFill>
          <a:blip r:embed="rId2">
            <a:alphaModFix amt="85000"/>
            <a:duotone>
              <a:prstClr val="black"/>
              <a:schemeClr val="bg2">
                <a:lumMod val="10000"/>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444302" y="1325606"/>
            <a:ext cx="421338" cy="421338"/>
          </a:xfrm>
          <a:prstGeom prst="rect">
            <a:avLst/>
          </a:prstGeom>
        </p:spPr>
      </p:pic>
    </p:spTree>
    <p:extLst>
      <p:ext uri="{BB962C8B-B14F-4D97-AF65-F5344CB8AC3E}">
        <p14:creationId xmlns:p14="http://schemas.microsoft.com/office/powerpoint/2010/main" val="41802658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a:extLst>
              <a:ext uri="{FF2B5EF4-FFF2-40B4-BE49-F238E27FC236}">
                <a16:creationId xmlns:a16="http://schemas.microsoft.com/office/drawing/2014/main" id="{BCD689E4-F874-B7A5-3BD7-B0C4077522C3}"/>
              </a:ext>
            </a:extLst>
          </p:cNvPr>
          <p:cNvSpPr txBox="1">
            <a:spLocks noChangeArrowheads="1"/>
          </p:cNvSpPr>
          <p:nvPr/>
        </p:nvSpPr>
        <p:spPr bwMode="auto">
          <a:xfrm>
            <a:off x="261938" y="387351"/>
            <a:ext cx="604996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fr-FR" altLang="fr-FR" sz="3200" dirty="0">
                <a:latin typeface="Avenir Next LT Pro" panose="020B0504020202020204" pitchFamily="34" charset="0"/>
              </a:rPr>
              <a:t>4 étapes clés de succès</a:t>
            </a:r>
          </a:p>
        </p:txBody>
      </p:sp>
      <p:pic>
        <p:nvPicPr>
          <p:cNvPr id="8" name="Picture 9">
            <a:extLst>
              <a:ext uri="{FF2B5EF4-FFF2-40B4-BE49-F238E27FC236}">
                <a16:creationId xmlns:a16="http://schemas.microsoft.com/office/drawing/2014/main" id="{1C711C10-2F1A-8786-6F34-257CCA1D27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65301" y="4332137"/>
            <a:ext cx="13319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0">
            <a:extLst>
              <a:ext uri="{FF2B5EF4-FFF2-40B4-BE49-F238E27FC236}">
                <a16:creationId xmlns:a16="http://schemas.microsoft.com/office/drawing/2014/main" id="{EC414DCE-FFE9-60F9-89D0-602B0848C2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58951" y="5524350"/>
            <a:ext cx="13319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11">
            <a:extLst>
              <a:ext uri="{FF2B5EF4-FFF2-40B4-BE49-F238E27FC236}">
                <a16:creationId xmlns:a16="http://schemas.microsoft.com/office/drawing/2014/main" id="{F7DFA414-F436-039D-582C-A94BFC1299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19263" y="2022325"/>
            <a:ext cx="13319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2">
            <a:extLst>
              <a:ext uri="{FF2B5EF4-FFF2-40B4-BE49-F238E27FC236}">
                <a16:creationId xmlns:a16="http://schemas.microsoft.com/office/drawing/2014/main" id="{3B66BBDB-26FA-88CB-9F64-AF1C70085779}"/>
              </a:ext>
            </a:extLst>
          </p:cNvPr>
          <p:cNvSpPr>
            <a:spLocks noChangeArrowheads="1"/>
          </p:cNvSpPr>
          <p:nvPr/>
        </p:nvSpPr>
        <p:spPr bwMode="auto">
          <a:xfrm>
            <a:off x="3144838" y="1533376"/>
            <a:ext cx="3097212" cy="650875"/>
          </a:xfrm>
          <a:prstGeom prst="rect">
            <a:avLst/>
          </a:prstGeom>
          <a:solidFill>
            <a:srgbClr val="D9117E"/>
          </a:solidFill>
          <a:ln>
            <a:noFill/>
          </a:ln>
          <a:effectLst/>
        </p:spPr>
        <p:txBody>
          <a:bodyPr wrap="none" anchor="ctr"/>
          <a:lstStyle/>
          <a:p>
            <a:pPr eaLnBrk="0" hangingPunct="0">
              <a:lnSpc>
                <a:spcPct val="100000"/>
              </a:lnSpc>
            </a:pPr>
            <a:r>
              <a:rPr lang="fr-FR" altLang="fr-FR" sz="1600" b="1">
                <a:solidFill>
                  <a:schemeClr val="bg1"/>
                </a:solidFill>
                <a:latin typeface="Avenir Next LT Pro" panose="020B0504020202020204" pitchFamily="34" charset="0"/>
              </a:rPr>
              <a:t>Accroitre la notoriété</a:t>
            </a:r>
            <a:endParaRPr lang="fr-FR" altLang="fr-FR" b="1">
              <a:solidFill>
                <a:schemeClr val="bg1"/>
              </a:solidFill>
              <a:latin typeface="Avenir Next LT Pro" panose="020B0504020202020204" pitchFamily="34" charset="0"/>
            </a:endParaRPr>
          </a:p>
        </p:txBody>
      </p:sp>
      <p:sp>
        <p:nvSpPr>
          <p:cNvPr id="12" name="Rectangle 13">
            <a:extLst>
              <a:ext uri="{FF2B5EF4-FFF2-40B4-BE49-F238E27FC236}">
                <a16:creationId xmlns:a16="http://schemas.microsoft.com/office/drawing/2014/main" id="{B0F46C56-F365-3C23-A434-2504DDC061C6}"/>
              </a:ext>
            </a:extLst>
          </p:cNvPr>
          <p:cNvSpPr>
            <a:spLocks noChangeArrowheads="1"/>
          </p:cNvSpPr>
          <p:nvPr/>
        </p:nvSpPr>
        <p:spPr bwMode="auto">
          <a:xfrm>
            <a:off x="3136901" y="5017938"/>
            <a:ext cx="3097213" cy="650875"/>
          </a:xfrm>
          <a:prstGeom prst="rect">
            <a:avLst/>
          </a:prstGeom>
          <a:solidFill>
            <a:srgbClr val="FBEC13"/>
          </a:solidFill>
          <a:ln>
            <a:noFill/>
          </a:ln>
          <a:effectLst/>
        </p:spPr>
        <p:txBody>
          <a:bodyPr wrap="none" anchor="ctr"/>
          <a:lstStyle/>
          <a:p>
            <a:pPr eaLnBrk="0" hangingPunct="0">
              <a:lnSpc>
                <a:spcPct val="100000"/>
              </a:lnSpc>
            </a:pPr>
            <a:r>
              <a:rPr lang="fr-FR" altLang="fr-FR" sz="1600" b="1" dirty="0">
                <a:latin typeface="Avenir Next LT Pro" panose="020B0504020202020204" pitchFamily="34" charset="0"/>
              </a:rPr>
              <a:t>Reprendre une longueur </a:t>
            </a:r>
          </a:p>
          <a:p>
            <a:pPr eaLnBrk="0" hangingPunct="0">
              <a:lnSpc>
                <a:spcPct val="100000"/>
              </a:lnSpc>
            </a:pPr>
            <a:r>
              <a:rPr lang="fr-FR" altLang="fr-FR" sz="1600" b="1" dirty="0">
                <a:latin typeface="Avenir Next LT Pro" panose="020B0504020202020204" pitchFamily="34" charset="0"/>
              </a:rPr>
              <a:t>d’avance sur les concurrents</a:t>
            </a:r>
            <a:endParaRPr lang="fr-FR" altLang="fr-FR" b="1" dirty="0">
              <a:latin typeface="Avenir Next LT Pro" panose="020B0504020202020204" pitchFamily="34" charset="0"/>
            </a:endParaRPr>
          </a:p>
        </p:txBody>
      </p:sp>
      <p:sp>
        <p:nvSpPr>
          <p:cNvPr id="13" name="Rectangle 14">
            <a:extLst>
              <a:ext uri="{FF2B5EF4-FFF2-40B4-BE49-F238E27FC236}">
                <a16:creationId xmlns:a16="http://schemas.microsoft.com/office/drawing/2014/main" id="{BF68ADD1-A136-7084-FABB-E65FA583E7B0}"/>
              </a:ext>
            </a:extLst>
          </p:cNvPr>
          <p:cNvSpPr>
            <a:spLocks noChangeArrowheads="1"/>
          </p:cNvSpPr>
          <p:nvPr/>
        </p:nvSpPr>
        <p:spPr bwMode="auto">
          <a:xfrm>
            <a:off x="3071813" y="3838426"/>
            <a:ext cx="3097212" cy="650875"/>
          </a:xfrm>
          <a:prstGeom prst="rect">
            <a:avLst/>
          </a:prstGeom>
          <a:solidFill>
            <a:srgbClr val="D9117E"/>
          </a:solidFill>
          <a:ln>
            <a:noFill/>
          </a:ln>
          <a:effectLst/>
        </p:spPr>
        <p:txBody>
          <a:bodyPr wrap="none" anchor="ctr"/>
          <a:lstStyle/>
          <a:p>
            <a:pPr eaLnBrk="0" hangingPunct="0">
              <a:lnSpc>
                <a:spcPct val="100000"/>
              </a:lnSpc>
            </a:pPr>
            <a:r>
              <a:rPr lang="fr-FR" altLang="fr-FR" sz="1600" b="1">
                <a:solidFill>
                  <a:schemeClr val="bg1"/>
                </a:solidFill>
                <a:latin typeface="Avenir Next LT Pro" panose="020B0504020202020204" pitchFamily="34" charset="0"/>
              </a:rPr>
              <a:t>Qualifier notre notoriété</a:t>
            </a:r>
            <a:endParaRPr lang="fr-FR" altLang="fr-FR" b="1">
              <a:solidFill>
                <a:schemeClr val="bg1"/>
              </a:solidFill>
              <a:latin typeface="Avenir Next LT Pro" panose="020B0504020202020204" pitchFamily="34" charset="0"/>
            </a:endParaRPr>
          </a:p>
        </p:txBody>
      </p:sp>
      <p:sp>
        <p:nvSpPr>
          <p:cNvPr id="14" name="Oval 15">
            <a:extLst>
              <a:ext uri="{FF2B5EF4-FFF2-40B4-BE49-F238E27FC236}">
                <a16:creationId xmlns:a16="http://schemas.microsoft.com/office/drawing/2014/main" id="{B63B17AB-1F32-518C-D8A8-5D4EB87F3BDF}"/>
              </a:ext>
            </a:extLst>
          </p:cNvPr>
          <p:cNvSpPr>
            <a:spLocks noChangeArrowheads="1"/>
          </p:cNvSpPr>
          <p:nvPr/>
        </p:nvSpPr>
        <p:spPr bwMode="auto">
          <a:xfrm>
            <a:off x="2042319" y="1533375"/>
            <a:ext cx="685800" cy="609600"/>
          </a:xfrm>
          <a:prstGeom prst="ellipse">
            <a:avLst/>
          </a:prstGeom>
          <a:solidFill>
            <a:srgbClr val="D9117E"/>
          </a:solidFill>
          <a:ln>
            <a:noFill/>
          </a:ln>
          <a:effectLst/>
        </p:spPr>
        <p:txBody>
          <a:bodyPr wrap="none" anchor="ctr"/>
          <a:lstStyle/>
          <a:p>
            <a:pPr algn="ctr" eaLnBrk="0" hangingPunct="0">
              <a:lnSpc>
                <a:spcPct val="100000"/>
              </a:lnSpc>
            </a:pPr>
            <a:r>
              <a:rPr lang="fr-FR" altLang="fr-FR" sz="2400">
                <a:solidFill>
                  <a:schemeClr val="bg1"/>
                </a:solidFill>
                <a:latin typeface="Avenir Next LT Pro" panose="020B0504020202020204" pitchFamily="34" charset="0"/>
              </a:rPr>
              <a:t>1</a:t>
            </a:r>
          </a:p>
        </p:txBody>
      </p:sp>
      <p:sp>
        <p:nvSpPr>
          <p:cNvPr id="15" name="Oval 16">
            <a:extLst>
              <a:ext uri="{FF2B5EF4-FFF2-40B4-BE49-F238E27FC236}">
                <a16:creationId xmlns:a16="http://schemas.microsoft.com/office/drawing/2014/main" id="{B78168CF-E248-5F64-1DD2-19E3DFD93731}"/>
              </a:ext>
            </a:extLst>
          </p:cNvPr>
          <p:cNvSpPr>
            <a:spLocks noChangeArrowheads="1"/>
          </p:cNvSpPr>
          <p:nvPr/>
        </p:nvSpPr>
        <p:spPr bwMode="auto">
          <a:xfrm>
            <a:off x="2042319" y="3838425"/>
            <a:ext cx="685800" cy="609600"/>
          </a:xfrm>
          <a:prstGeom prst="ellipse">
            <a:avLst/>
          </a:prstGeom>
          <a:solidFill>
            <a:srgbClr val="D9117E"/>
          </a:solidFill>
          <a:ln>
            <a:noFill/>
          </a:ln>
          <a:effectLst/>
        </p:spPr>
        <p:txBody>
          <a:bodyPr wrap="none" anchor="ctr"/>
          <a:lstStyle/>
          <a:p>
            <a:pPr algn="ctr" eaLnBrk="0" hangingPunct="0">
              <a:lnSpc>
                <a:spcPct val="100000"/>
              </a:lnSpc>
            </a:pPr>
            <a:r>
              <a:rPr lang="fr-FR" altLang="fr-FR" sz="2400">
                <a:solidFill>
                  <a:schemeClr val="bg1"/>
                </a:solidFill>
                <a:latin typeface="Avenir Next LT Pro" panose="020B0504020202020204" pitchFamily="34" charset="0"/>
              </a:rPr>
              <a:t>3</a:t>
            </a:r>
          </a:p>
        </p:txBody>
      </p:sp>
      <p:sp>
        <p:nvSpPr>
          <p:cNvPr id="16" name="Oval 17">
            <a:extLst>
              <a:ext uri="{FF2B5EF4-FFF2-40B4-BE49-F238E27FC236}">
                <a16:creationId xmlns:a16="http://schemas.microsoft.com/office/drawing/2014/main" id="{A47125FB-9DC1-B139-9B41-6DCDFDAB78B6}"/>
              </a:ext>
            </a:extLst>
          </p:cNvPr>
          <p:cNvSpPr>
            <a:spLocks noChangeArrowheads="1"/>
          </p:cNvSpPr>
          <p:nvPr/>
        </p:nvSpPr>
        <p:spPr bwMode="auto">
          <a:xfrm>
            <a:off x="2042319" y="5013175"/>
            <a:ext cx="685800" cy="609600"/>
          </a:xfrm>
          <a:prstGeom prst="ellipse">
            <a:avLst/>
          </a:prstGeom>
          <a:solidFill>
            <a:srgbClr val="FBEC13"/>
          </a:solidFill>
          <a:ln>
            <a:noFill/>
          </a:ln>
          <a:effectLst/>
        </p:spPr>
        <p:txBody>
          <a:bodyPr wrap="none" anchor="ctr"/>
          <a:lstStyle/>
          <a:p>
            <a:pPr algn="ctr" eaLnBrk="0" hangingPunct="0">
              <a:lnSpc>
                <a:spcPct val="100000"/>
              </a:lnSpc>
            </a:pPr>
            <a:r>
              <a:rPr lang="fr-FR" altLang="fr-FR" sz="2400" dirty="0">
                <a:latin typeface="Avenir Next LT Pro" panose="020B0504020202020204" pitchFamily="34" charset="0"/>
              </a:rPr>
              <a:t>4</a:t>
            </a:r>
          </a:p>
        </p:txBody>
      </p:sp>
      <p:sp>
        <p:nvSpPr>
          <p:cNvPr id="17" name="Rectangle 18">
            <a:extLst>
              <a:ext uri="{FF2B5EF4-FFF2-40B4-BE49-F238E27FC236}">
                <a16:creationId xmlns:a16="http://schemas.microsoft.com/office/drawing/2014/main" id="{CF090377-EC61-BBD1-AEE9-E058AAFECE18}"/>
              </a:ext>
            </a:extLst>
          </p:cNvPr>
          <p:cNvSpPr>
            <a:spLocks noChangeArrowheads="1"/>
          </p:cNvSpPr>
          <p:nvPr/>
        </p:nvSpPr>
        <p:spPr bwMode="auto">
          <a:xfrm>
            <a:off x="6959601" y="1533376"/>
            <a:ext cx="3097213" cy="650875"/>
          </a:xfrm>
          <a:prstGeom prst="rect">
            <a:avLst/>
          </a:prstGeom>
          <a:solidFill>
            <a:srgbClr val="D9117E"/>
          </a:solidFill>
          <a:ln>
            <a:noFill/>
          </a:ln>
          <a:effectLst/>
        </p:spPr>
        <p:txBody>
          <a:bodyPr wrap="none" anchor="ctr"/>
          <a:lstStyle/>
          <a:p>
            <a:pPr eaLnBrk="0" hangingPunct="0">
              <a:lnSpc>
                <a:spcPct val="100000"/>
              </a:lnSpc>
            </a:pPr>
            <a:r>
              <a:rPr lang="fr-FR" altLang="fr-FR" sz="1400">
                <a:solidFill>
                  <a:schemeClr val="bg1"/>
                </a:solidFill>
                <a:latin typeface="Avenir Next LT Pro" panose="020B0504020202020204" pitchFamily="34" charset="0"/>
              </a:rPr>
              <a:t>Entrer plus souvent </a:t>
            </a:r>
          </a:p>
          <a:p>
            <a:pPr eaLnBrk="0" hangingPunct="0">
              <a:lnSpc>
                <a:spcPct val="100000"/>
              </a:lnSpc>
            </a:pPr>
            <a:r>
              <a:rPr lang="fr-FR" altLang="fr-FR" sz="1400">
                <a:solidFill>
                  <a:schemeClr val="bg1"/>
                </a:solidFill>
                <a:latin typeface="Avenir Next LT Pro" panose="020B0504020202020204" pitchFamily="34" charset="0"/>
              </a:rPr>
              <a:t>dans le champs de choix</a:t>
            </a:r>
            <a:endParaRPr lang="fr-FR" altLang="fr-FR" sz="1600">
              <a:solidFill>
                <a:schemeClr val="bg1"/>
              </a:solidFill>
              <a:latin typeface="Avenir Next LT Pro" panose="020B0504020202020204" pitchFamily="34" charset="0"/>
            </a:endParaRPr>
          </a:p>
        </p:txBody>
      </p:sp>
      <p:sp>
        <p:nvSpPr>
          <p:cNvPr id="18" name="Line 19">
            <a:extLst>
              <a:ext uri="{FF2B5EF4-FFF2-40B4-BE49-F238E27FC236}">
                <a16:creationId xmlns:a16="http://schemas.microsoft.com/office/drawing/2014/main" id="{6C5CF676-1E29-0470-FEC9-C65D6589E6CE}"/>
              </a:ext>
            </a:extLst>
          </p:cNvPr>
          <p:cNvSpPr>
            <a:spLocks noChangeShapeType="1"/>
          </p:cNvSpPr>
          <p:nvPr/>
        </p:nvSpPr>
        <p:spPr bwMode="auto">
          <a:xfrm>
            <a:off x="6311901" y="1892150"/>
            <a:ext cx="576263"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19" name="Rectangle 20">
            <a:extLst>
              <a:ext uri="{FF2B5EF4-FFF2-40B4-BE49-F238E27FC236}">
                <a16:creationId xmlns:a16="http://schemas.microsoft.com/office/drawing/2014/main" id="{65F4A148-852D-F07B-D11C-7EC4454C38AB}"/>
              </a:ext>
            </a:extLst>
          </p:cNvPr>
          <p:cNvSpPr>
            <a:spLocks noChangeArrowheads="1"/>
          </p:cNvSpPr>
          <p:nvPr/>
        </p:nvSpPr>
        <p:spPr bwMode="auto">
          <a:xfrm>
            <a:off x="6959601" y="3838426"/>
            <a:ext cx="3097213" cy="650875"/>
          </a:xfrm>
          <a:prstGeom prst="rect">
            <a:avLst/>
          </a:prstGeom>
          <a:solidFill>
            <a:srgbClr val="D9117E"/>
          </a:solidFill>
          <a:ln>
            <a:noFill/>
          </a:ln>
          <a:effectLst/>
        </p:spPr>
        <p:txBody>
          <a:bodyPr wrap="none" anchor="ctr"/>
          <a:lstStyle/>
          <a:p>
            <a:pPr eaLnBrk="0" hangingPunct="0">
              <a:lnSpc>
                <a:spcPct val="100000"/>
              </a:lnSpc>
            </a:pPr>
            <a:r>
              <a:rPr lang="fr-FR" altLang="fr-FR" sz="1400" dirty="0">
                <a:solidFill>
                  <a:schemeClr val="bg1"/>
                </a:solidFill>
                <a:latin typeface="Avenir Next LT Pro" panose="020B0504020202020204" pitchFamily="34" charset="0"/>
              </a:rPr>
              <a:t>Affirmer l’expertise d’Euromaster </a:t>
            </a:r>
            <a:br>
              <a:rPr lang="fr-FR" altLang="fr-FR" sz="1400" dirty="0">
                <a:solidFill>
                  <a:schemeClr val="bg1"/>
                </a:solidFill>
                <a:latin typeface="Avenir Next LT Pro" panose="020B0504020202020204" pitchFamily="34" charset="0"/>
              </a:rPr>
            </a:br>
            <a:r>
              <a:rPr lang="fr-FR" altLang="fr-FR" sz="1400" dirty="0">
                <a:solidFill>
                  <a:schemeClr val="bg1"/>
                </a:solidFill>
                <a:latin typeface="Avenir Next LT Pro" panose="020B0504020202020204" pitchFamily="34" charset="0"/>
              </a:rPr>
              <a:t>sur le pneu</a:t>
            </a:r>
            <a:endParaRPr lang="fr-FR" altLang="fr-FR" sz="1600" dirty="0">
              <a:solidFill>
                <a:schemeClr val="bg1"/>
              </a:solidFill>
              <a:latin typeface="Avenir Next LT Pro" panose="020B0504020202020204" pitchFamily="34" charset="0"/>
            </a:endParaRPr>
          </a:p>
        </p:txBody>
      </p:sp>
      <p:sp>
        <p:nvSpPr>
          <p:cNvPr id="20" name="Line 21">
            <a:extLst>
              <a:ext uri="{FF2B5EF4-FFF2-40B4-BE49-F238E27FC236}">
                <a16:creationId xmlns:a16="http://schemas.microsoft.com/office/drawing/2014/main" id="{3363630F-5428-CA09-EEC2-180B76C97642}"/>
              </a:ext>
            </a:extLst>
          </p:cNvPr>
          <p:cNvSpPr>
            <a:spLocks noChangeShapeType="1"/>
          </p:cNvSpPr>
          <p:nvPr/>
        </p:nvSpPr>
        <p:spPr bwMode="auto">
          <a:xfrm>
            <a:off x="6240463" y="4198787"/>
            <a:ext cx="576262"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21" name="Line 22">
            <a:extLst>
              <a:ext uri="{FF2B5EF4-FFF2-40B4-BE49-F238E27FC236}">
                <a16:creationId xmlns:a16="http://schemas.microsoft.com/office/drawing/2014/main" id="{C754FB6E-2597-A1F2-0809-899F8C59D82C}"/>
              </a:ext>
            </a:extLst>
          </p:cNvPr>
          <p:cNvSpPr>
            <a:spLocks noChangeShapeType="1"/>
          </p:cNvSpPr>
          <p:nvPr/>
        </p:nvSpPr>
        <p:spPr bwMode="auto">
          <a:xfrm flipH="1">
            <a:off x="5016501" y="2252512"/>
            <a:ext cx="3527425" cy="312738"/>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22" name="Line 23">
            <a:extLst>
              <a:ext uri="{FF2B5EF4-FFF2-40B4-BE49-F238E27FC236}">
                <a16:creationId xmlns:a16="http://schemas.microsoft.com/office/drawing/2014/main" id="{79175FC4-6FF9-62E6-2187-932C018A45F9}"/>
              </a:ext>
            </a:extLst>
          </p:cNvPr>
          <p:cNvSpPr>
            <a:spLocks noChangeShapeType="1"/>
          </p:cNvSpPr>
          <p:nvPr/>
        </p:nvSpPr>
        <p:spPr bwMode="auto">
          <a:xfrm flipH="1">
            <a:off x="4943476" y="4557562"/>
            <a:ext cx="3529013" cy="312738"/>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23" name="Rectangle 24">
            <a:extLst>
              <a:ext uri="{FF2B5EF4-FFF2-40B4-BE49-F238E27FC236}">
                <a16:creationId xmlns:a16="http://schemas.microsoft.com/office/drawing/2014/main" id="{17B375D2-ED65-43E4-20A9-4EC774F1C62A}"/>
              </a:ext>
            </a:extLst>
          </p:cNvPr>
          <p:cNvSpPr>
            <a:spLocks noChangeArrowheads="1"/>
          </p:cNvSpPr>
          <p:nvPr/>
        </p:nvSpPr>
        <p:spPr bwMode="auto">
          <a:xfrm>
            <a:off x="6959601" y="5013176"/>
            <a:ext cx="3097213" cy="650875"/>
          </a:xfrm>
          <a:prstGeom prst="rect">
            <a:avLst/>
          </a:prstGeom>
          <a:solidFill>
            <a:srgbClr val="FBEC13"/>
          </a:solidFill>
          <a:ln>
            <a:noFill/>
          </a:ln>
          <a:effectLst/>
        </p:spPr>
        <p:txBody>
          <a:bodyPr wrap="none" anchor="ctr"/>
          <a:lstStyle/>
          <a:p>
            <a:pPr eaLnBrk="0" hangingPunct="0">
              <a:lnSpc>
                <a:spcPct val="100000"/>
              </a:lnSpc>
            </a:pPr>
            <a:r>
              <a:rPr lang="fr-FR" altLang="fr-FR" sz="1400" dirty="0">
                <a:latin typeface="Avenir Next LT Pro" panose="020B0504020202020204" pitchFamily="34" charset="0"/>
              </a:rPr>
              <a:t>AVEC QUELLE PROMESSE ?</a:t>
            </a:r>
            <a:endParaRPr lang="fr-FR" altLang="fr-FR" sz="1600" dirty="0">
              <a:latin typeface="Avenir Next LT Pro" panose="020B0504020202020204" pitchFamily="34" charset="0"/>
            </a:endParaRPr>
          </a:p>
        </p:txBody>
      </p:sp>
      <p:sp>
        <p:nvSpPr>
          <p:cNvPr id="24" name="Line 25">
            <a:extLst>
              <a:ext uri="{FF2B5EF4-FFF2-40B4-BE49-F238E27FC236}">
                <a16:creationId xmlns:a16="http://schemas.microsoft.com/office/drawing/2014/main" id="{85C1F29E-F970-D805-0F19-C0C93965C69C}"/>
              </a:ext>
            </a:extLst>
          </p:cNvPr>
          <p:cNvSpPr>
            <a:spLocks noChangeShapeType="1"/>
          </p:cNvSpPr>
          <p:nvPr/>
        </p:nvSpPr>
        <p:spPr bwMode="auto">
          <a:xfrm>
            <a:off x="6311901" y="5373537"/>
            <a:ext cx="576263"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pic>
        <p:nvPicPr>
          <p:cNvPr id="25" name="Picture 35">
            <a:extLst>
              <a:ext uri="{FF2B5EF4-FFF2-40B4-BE49-F238E27FC236}">
                <a16:creationId xmlns:a16="http://schemas.microsoft.com/office/drawing/2014/main" id="{BA6651DC-17D6-E7AC-A9DC-A88A673886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74826" y="3130400"/>
            <a:ext cx="13319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ectangle 36">
            <a:extLst>
              <a:ext uri="{FF2B5EF4-FFF2-40B4-BE49-F238E27FC236}">
                <a16:creationId xmlns:a16="http://schemas.microsoft.com/office/drawing/2014/main" id="{0953049A-8251-75BB-AC4F-2D3A76944590}"/>
              </a:ext>
            </a:extLst>
          </p:cNvPr>
          <p:cNvSpPr>
            <a:spLocks noChangeArrowheads="1"/>
          </p:cNvSpPr>
          <p:nvPr/>
        </p:nvSpPr>
        <p:spPr bwMode="auto">
          <a:xfrm>
            <a:off x="3081338" y="2636688"/>
            <a:ext cx="3097212" cy="650875"/>
          </a:xfrm>
          <a:prstGeom prst="rect">
            <a:avLst/>
          </a:prstGeom>
          <a:solidFill>
            <a:srgbClr val="FBEC13"/>
          </a:solidFill>
          <a:ln>
            <a:noFill/>
          </a:ln>
          <a:effectLst/>
        </p:spPr>
        <p:txBody>
          <a:bodyPr wrap="none" anchor="ctr"/>
          <a:lstStyle/>
          <a:p>
            <a:pPr eaLnBrk="0" hangingPunct="0">
              <a:lnSpc>
                <a:spcPct val="100000"/>
              </a:lnSpc>
            </a:pPr>
            <a:r>
              <a:rPr lang="fr-FR" altLang="fr-FR" sz="1600" b="1">
                <a:latin typeface="Avenir Next LT Pro" panose="020B0504020202020204" pitchFamily="34" charset="0"/>
              </a:rPr>
              <a:t>Emerger rapidement</a:t>
            </a:r>
            <a:endParaRPr lang="fr-FR" altLang="fr-FR" b="1">
              <a:latin typeface="Avenir Next LT Pro" panose="020B0504020202020204" pitchFamily="34" charset="0"/>
            </a:endParaRPr>
          </a:p>
        </p:txBody>
      </p:sp>
      <p:sp>
        <p:nvSpPr>
          <p:cNvPr id="27" name="Oval 37">
            <a:extLst>
              <a:ext uri="{FF2B5EF4-FFF2-40B4-BE49-F238E27FC236}">
                <a16:creationId xmlns:a16="http://schemas.microsoft.com/office/drawing/2014/main" id="{F3691D20-1950-530D-1E7C-6ED99927B0EA}"/>
              </a:ext>
            </a:extLst>
          </p:cNvPr>
          <p:cNvSpPr>
            <a:spLocks noChangeArrowheads="1"/>
          </p:cNvSpPr>
          <p:nvPr/>
        </p:nvSpPr>
        <p:spPr bwMode="auto">
          <a:xfrm>
            <a:off x="2042319" y="2636687"/>
            <a:ext cx="685800" cy="609600"/>
          </a:xfrm>
          <a:prstGeom prst="ellipse">
            <a:avLst/>
          </a:prstGeom>
          <a:solidFill>
            <a:srgbClr val="FBEC13"/>
          </a:solidFill>
          <a:ln>
            <a:noFill/>
          </a:ln>
          <a:effectLst/>
        </p:spPr>
        <p:txBody>
          <a:bodyPr wrap="none" anchor="ctr"/>
          <a:lstStyle/>
          <a:p>
            <a:pPr algn="ctr" eaLnBrk="0" hangingPunct="0">
              <a:lnSpc>
                <a:spcPct val="100000"/>
              </a:lnSpc>
            </a:pPr>
            <a:r>
              <a:rPr lang="fr-FR" altLang="fr-FR" sz="2400">
                <a:latin typeface="Avenir Next LT Pro" panose="020B0504020202020204" pitchFamily="34" charset="0"/>
              </a:rPr>
              <a:t>2</a:t>
            </a:r>
          </a:p>
        </p:txBody>
      </p:sp>
      <p:sp>
        <p:nvSpPr>
          <p:cNvPr id="28" name="Rectangle 38">
            <a:extLst>
              <a:ext uri="{FF2B5EF4-FFF2-40B4-BE49-F238E27FC236}">
                <a16:creationId xmlns:a16="http://schemas.microsoft.com/office/drawing/2014/main" id="{C6431D9F-59E2-DDB4-5076-EA88E483BEF3}"/>
              </a:ext>
            </a:extLst>
          </p:cNvPr>
          <p:cNvSpPr>
            <a:spLocks noChangeArrowheads="1"/>
          </p:cNvSpPr>
          <p:nvPr/>
        </p:nvSpPr>
        <p:spPr bwMode="auto">
          <a:xfrm>
            <a:off x="6969126" y="2636688"/>
            <a:ext cx="3097213" cy="650875"/>
          </a:xfrm>
          <a:prstGeom prst="rect">
            <a:avLst/>
          </a:prstGeom>
          <a:solidFill>
            <a:srgbClr val="FBEC13"/>
          </a:solidFill>
          <a:ln>
            <a:noFill/>
          </a:ln>
          <a:effectLst/>
        </p:spPr>
        <p:txBody>
          <a:bodyPr wrap="none" anchor="ctr"/>
          <a:lstStyle/>
          <a:p>
            <a:pPr eaLnBrk="0" hangingPunct="0">
              <a:lnSpc>
                <a:spcPct val="100000"/>
              </a:lnSpc>
            </a:pPr>
            <a:r>
              <a:rPr lang="fr-FR" altLang="fr-FR" sz="1400" dirty="0">
                <a:latin typeface="Avenir Next LT Pro" panose="020B0504020202020204" pitchFamily="34" charset="0"/>
              </a:rPr>
              <a:t>Stratégie média concentrée</a:t>
            </a:r>
            <a:endParaRPr lang="fr-FR" altLang="fr-FR" sz="1600" dirty="0">
              <a:latin typeface="Avenir Next LT Pro" panose="020B0504020202020204" pitchFamily="34" charset="0"/>
            </a:endParaRPr>
          </a:p>
        </p:txBody>
      </p:sp>
      <p:sp>
        <p:nvSpPr>
          <p:cNvPr id="29" name="Line 39">
            <a:extLst>
              <a:ext uri="{FF2B5EF4-FFF2-40B4-BE49-F238E27FC236}">
                <a16:creationId xmlns:a16="http://schemas.microsoft.com/office/drawing/2014/main" id="{0CC297C9-570E-00A7-25EF-C1B2448C9913}"/>
              </a:ext>
            </a:extLst>
          </p:cNvPr>
          <p:cNvSpPr>
            <a:spLocks noChangeShapeType="1"/>
          </p:cNvSpPr>
          <p:nvPr/>
        </p:nvSpPr>
        <p:spPr bwMode="auto">
          <a:xfrm>
            <a:off x="6249988" y="2997050"/>
            <a:ext cx="576262"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30" name="Line 40">
            <a:extLst>
              <a:ext uri="{FF2B5EF4-FFF2-40B4-BE49-F238E27FC236}">
                <a16:creationId xmlns:a16="http://schemas.microsoft.com/office/drawing/2014/main" id="{4F12D927-281B-2DB9-ACCA-859628DCAC38}"/>
              </a:ext>
            </a:extLst>
          </p:cNvPr>
          <p:cNvSpPr>
            <a:spLocks noChangeShapeType="1"/>
          </p:cNvSpPr>
          <p:nvPr/>
        </p:nvSpPr>
        <p:spPr bwMode="auto">
          <a:xfrm flipH="1">
            <a:off x="4872038" y="3357412"/>
            <a:ext cx="3600450" cy="43180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Tree>
    <p:extLst>
      <p:ext uri="{BB962C8B-B14F-4D97-AF65-F5344CB8AC3E}">
        <p14:creationId xmlns:p14="http://schemas.microsoft.com/office/powerpoint/2010/main" val="3821732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1000" fill="hold"/>
                                        <p:tgtEl>
                                          <p:spTgt spid="18"/>
                                        </p:tgtEl>
                                        <p:attrNameLst>
                                          <p:attrName>ppt_w</p:attrName>
                                        </p:attrNameLst>
                                      </p:cBhvr>
                                      <p:tavLst>
                                        <p:tav tm="0">
                                          <p:val>
                                            <p:strVal val="#ppt_w*0.70"/>
                                          </p:val>
                                        </p:tav>
                                        <p:tav tm="100000">
                                          <p:val>
                                            <p:strVal val="#ppt_w"/>
                                          </p:val>
                                        </p:tav>
                                      </p:tavLst>
                                    </p:anim>
                                    <p:anim calcmode="lin" valueType="num">
                                      <p:cBhvr>
                                        <p:cTn id="16" dur="1000" fill="hold"/>
                                        <p:tgtEl>
                                          <p:spTgt spid="18"/>
                                        </p:tgtEl>
                                        <p:attrNameLst>
                                          <p:attrName>ppt_h</p:attrName>
                                        </p:attrNameLst>
                                      </p:cBhvr>
                                      <p:tavLst>
                                        <p:tav tm="0">
                                          <p:val>
                                            <p:strVal val="#ppt_h"/>
                                          </p:val>
                                        </p:tav>
                                        <p:tav tm="100000">
                                          <p:val>
                                            <p:strVal val="#ppt_h"/>
                                          </p:val>
                                        </p:tav>
                                      </p:tavLst>
                                    </p:anim>
                                    <p:animEffect transition="in" filter="fade">
                                      <p:cBhvr>
                                        <p:cTn id="17" dur="1000"/>
                                        <p:tgtEl>
                                          <p:spTgt spid="18"/>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1000" fill="hold"/>
                                        <p:tgtEl>
                                          <p:spTgt spid="17"/>
                                        </p:tgtEl>
                                        <p:attrNameLst>
                                          <p:attrName>ppt_w</p:attrName>
                                        </p:attrNameLst>
                                      </p:cBhvr>
                                      <p:tavLst>
                                        <p:tav tm="0">
                                          <p:val>
                                            <p:strVal val="#ppt_w*0.70"/>
                                          </p:val>
                                        </p:tav>
                                        <p:tav tm="100000">
                                          <p:val>
                                            <p:strVal val="#ppt_w"/>
                                          </p:val>
                                        </p:tav>
                                      </p:tavLst>
                                    </p:anim>
                                    <p:anim calcmode="lin" valueType="num">
                                      <p:cBhvr>
                                        <p:cTn id="21" dur="1000" fill="hold"/>
                                        <p:tgtEl>
                                          <p:spTgt spid="17"/>
                                        </p:tgtEl>
                                        <p:attrNameLst>
                                          <p:attrName>ppt_h</p:attrName>
                                        </p:attrNameLst>
                                      </p:cBhvr>
                                      <p:tavLst>
                                        <p:tav tm="0">
                                          <p:val>
                                            <p:strVal val="#ppt_h"/>
                                          </p:val>
                                        </p:tav>
                                        <p:tav tm="100000">
                                          <p:val>
                                            <p:strVal val="#ppt_h"/>
                                          </p:val>
                                        </p:tav>
                                      </p:tavLst>
                                    </p:anim>
                                    <p:animEffect transition="in" filter="fade">
                                      <p:cBhvr>
                                        <p:cTn id="22" dur="1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1000" fill="hold"/>
                                        <p:tgtEl>
                                          <p:spTgt spid="29"/>
                                        </p:tgtEl>
                                        <p:attrNameLst>
                                          <p:attrName>ppt_w</p:attrName>
                                        </p:attrNameLst>
                                      </p:cBhvr>
                                      <p:tavLst>
                                        <p:tav tm="0">
                                          <p:val>
                                            <p:strVal val="#ppt_w*0.70"/>
                                          </p:val>
                                        </p:tav>
                                        <p:tav tm="100000">
                                          <p:val>
                                            <p:strVal val="#ppt_w"/>
                                          </p:val>
                                        </p:tav>
                                      </p:tavLst>
                                    </p:anim>
                                    <p:anim calcmode="lin" valueType="num">
                                      <p:cBhvr>
                                        <p:cTn id="40" dur="1000" fill="hold"/>
                                        <p:tgtEl>
                                          <p:spTgt spid="29"/>
                                        </p:tgtEl>
                                        <p:attrNameLst>
                                          <p:attrName>ppt_h</p:attrName>
                                        </p:attrNameLst>
                                      </p:cBhvr>
                                      <p:tavLst>
                                        <p:tav tm="0">
                                          <p:val>
                                            <p:strVal val="#ppt_h"/>
                                          </p:val>
                                        </p:tav>
                                        <p:tav tm="100000">
                                          <p:val>
                                            <p:strVal val="#ppt_h"/>
                                          </p:val>
                                        </p:tav>
                                      </p:tavLst>
                                    </p:anim>
                                    <p:animEffect transition="in" filter="fade">
                                      <p:cBhvr>
                                        <p:cTn id="41" dur="1000"/>
                                        <p:tgtEl>
                                          <p:spTgt spid="29"/>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1000" fill="hold"/>
                                        <p:tgtEl>
                                          <p:spTgt spid="28"/>
                                        </p:tgtEl>
                                        <p:attrNameLst>
                                          <p:attrName>ppt_w</p:attrName>
                                        </p:attrNameLst>
                                      </p:cBhvr>
                                      <p:tavLst>
                                        <p:tav tm="0">
                                          <p:val>
                                            <p:strVal val="#ppt_w*0.70"/>
                                          </p:val>
                                        </p:tav>
                                        <p:tav tm="100000">
                                          <p:val>
                                            <p:strVal val="#ppt_w"/>
                                          </p:val>
                                        </p:tav>
                                      </p:tavLst>
                                    </p:anim>
                                    <p:anim calcmode="lin" valueType="num">
                                      <p:cBhvr>
                                        <p:cTn id="45" dur="1000" fill="hold"/>
                                        <p:tgtEl>
                                          <p:spTgt spid="28"/>
                                        </p:tgtEl>
                                        <p:attrNameLst>
                                          <p:attrName>ppt_h</p:attrName>
                                        </p:attrNameLst>
                                      </p:cBhvr>
                                      <p:tavLst>
                                        <p:tav tm="0">
                                          <p:val>
                                            <p:strVal val="#ppt_h"/>
                                          </p:val>
                                        </p:tav>
                                        <p:tav tm="100000">
                                          <p:val>
                                            <p:strVal val="#ppt_h"/>
                                          </p:val>
                                        </p:tav>
                                      </p:tavLst>
                                    </p:anim>
                                    <p:animEffect transition="in" filter="fade">
                                      <p:cBhvr>
                                        <p:cTn id="46" dur="10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1000" fill="hold"/>
                                        <p:tgtEl>
                                          <p:spTgt spid="20"/>
                                        </p:tgtEl>
                                        <p:attrNameLst>
                                          <p:attrName>ppt_w</p:attrName>
                                        </p:attrNameLst>
                                      </p:cBhvr>
                                      <p:tavLst>
                                        <p:tav tm="0">
                                          <p:val>
                                            <p:strVal val="#ppt_w*0.70"/>
                                          </p:val>
                                        </p:tav>
                                        <p:tav tm="100000">
                                          <p:val>
                                            <p:strVal val="#ppt_w"/>
                                          </p:val>
                                        </p:tav>
                                      </p:tavLst>
                                    </p:anim>
                                    <p:anim calcmode="lin" valueType="num">
                                      <p:cBhvr>
                                        <p:cTn id="64" dur="1000" fill="hold"/>
                                        <p:tgtEl>
                                          <p:spTgt spid="20"/>
                                        </p:tgtEl>
                                        <p:attrNameLst>
                                          <p:attrName>ppt_h</p:attrName>
                                        </p:attrNameLst>
                                      </p:cBhvr>
                                      <p:tavLst>
                                        <p:tav tm="0">
                                          <p:val>
                                            <p:strVal val="#ppt_h"/>
                                          </p:val>
                                        </p:tav>
                                        <p:tav tm="100000">
                                          <p:val>
                                            <p:strVal val="#ppt_h"/>
                                          </p:val>
                                        </p:tav>
                                      </p:tavLst>
                                    </p:anim>
                                    <p:animEffect transition="in" filter="fade">
                                      <p:cBhvr>
                                        <p:cTn id="65" dur="1000"/>
                                        <p:tgtEl>
                                          <p:spTgt spid="20"/>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1000" fill="hold"/>
                                        <p:tgtEl>
                                          <p:spTgt spid="19"/>
                                        </p:tgtEl>
                                        <p:attrNameLst>
                                          <p:attrName>ppt_w</p:attrName>
                                        </p:attrNameLst>
                                      </p:cBhvr>
                                      <p:tavLst>
                                        <p:tav tm="0">
                                          <p:val>
                                            <p:strVal val="#ppt_w*0.70"/>
                                          </p:val>
                                        </p:tav>
                                        <p:tav tm="100000">
                                          <p:val>
                                            <p:strVal val="#ppt_w"/>
                                          </p:val>
                                        </p:tav>
                                      </p:tavLst>
                                    </p:anim>
                                    <p:anim calcmode="lin" valueType="num">
                                      <p:cBhvr>
                                        <p:cTn id="69" dur="1000" fill="hold"/>
                                        <p:tgtEl>
                                          <p:spTgt spid="19"/>
                                        </p:tgtEl>
                                        <p:attrNameLst>
                                          <p:attrName>ppt_h</p:attrName>
                                        </p:attrNameLst>
                                      </p:cBhvr>
                                      <p:tavLst>
                                        <p:tav tm="0">
                                          <p:val>
                                            <p:strVal val="#ppt_h"/>
                                          </p:val>
                                        </p:tav>
                                        <p:tav tm="100000">
                                          <p:val>
                                            <p:strVal val="#ppt_h"/>
                                          </p:val>
                                        </p:tav>
                                      </p:tavLst>
                                    </p:anim>
                                    <p:animEffect transition="in" filter="fade">
                                      <p:cBhvr>
                                        <p:cTn id="70" dur="1000"/>
                                        <p:tgtEl>
                                          <p:spTgt spid="19"/>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55" presetClass="entr" presetSubtype="0"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1000" fill="hold"/>
                                        <p:tgtEl>
                                          <p:spTgt spid="24"/>
                                        </p:tgtEl>
                                        <p:attrNameLst>
                                          <p:attrName>ppt_w</p:attrName>
                                        </p:attrNameLst>
                                      </p:cBhvr>
                                      <p:tavLst>
                                        <p:tav tm="0">
                                          <p:val>
                                            <p:strVal val="#ppt_w*0.70"/>
                                          </p:val>
                                        </p:tav>
                                        <p:tav tm="100000">
                                          <p:val>
                                            <p:strVal val="#ppt_w"/>
                                          </p:val>
                                        </p:tav>
                                      </p:tavLst>
                                    </p:anim>
                                    <p:anim calcmode="lin" valueType="num">
                                      <p:cBhvr>
                                        <p:cTn id="88" dur="1000" fill="hold"/>
                                        <p:tgtEl>
                                          <p:spTgt spid="24"/>
                                        </p:tgtEl>
                                        <p:attrNameLst>
                                          <p:attrName>ppt_h</p:attrName>
                                        </p:attrNameLst>
                                      </p:cBhvr>
                                      <p:tavLst>
                                        <p:tav tm="0">
                                          <p:val>
                                            <p:strVal val="#ppt_h"/>
                                          </p:val>
                                        </p:tav>
                                        <p:tav tm="100000">
                                          <p:val>
                                            <p:strVal val="#ppt_h"/>
                                          </p:val>
                                        </p:tav>
                                      </p:tavLst>
                                    </p:anim>
                                    <p:animEffect transition="in" filter="fade">
                                      <p:cBhvr>
                                        <p:cTn id="89" dur="1000"/>
                                        <p:tgtEl>
                                          <p:spTgt spid="24"/>
                                        </p:tgtEl>
                                      </p:cBhvr>
                                    </p:animEffect>
                                  </p:childTnLst>
                                </p:cTn>
                              </p:par>
                              <p:par>
                                <p:cTn id="90" presetID="55" presetClass="entr" presetSubtype="0"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1000" fill="hold"/>
                                        <p:tgtEl>
                                          <p:spTgt spid="23"/>
                                        </p:tgtEl>
                                        <p:attrNameLst>
                                          <p:attrName>ppt_w</p:attrName>
                                        </p:attrNameLst>
                                      </p:cBhvr>
                                      <p:tavLst>
                                        <p:tav tm="0">
                                          <p:val>
                                            <p:strVal val="#ppt_w*0.70"/>
                                          </p:val>
                                        </p:tav>
                                        <p:tav tm="100000">
                                          <p:val>
                                            <p:strVal val="#ppt_w"/>
                                          </p:val>
                                        </p:tav>
                                      </p:tavLst>
                                    </p:anim>
                                    <p:anim calcmode="lin" valueType="num">
                                      <p:cBhvr>
                                        <p:cTn id="93" dur="1000" fill="hold"/>
                                        <p:tgtEl>
                                          <p:spTgt spid="23"/>
                                        </p:tgtEl>
                                        <p:attrNameLst>
                                          <p:attrName>ppt_h</p:attrName>
                                        </p:attrNameLst>
                                      </p:cBhvr>
                                      <p:tavLst>
                                        <p:tav tm="0">
                                          <p:val>
                                            <p:strVal val="#ppt_h"/>
                                          </p:val>
                                        </p:tav>
                                        <p:tav tm="100000">
                                          <p:val>
                                            <p:strVal val="#ppt_h"/>
                                          </p:val>
                                        </p:tav>
                                      </p:tavLst>
                                    </p:anim>
                                    <p:animEffect transition="in" filter="fade">
                                      <p:cBhvr>
                                        <p:cTn id="94"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6" grpId="0" animBg="1"/>
      <p:bldP spid="27" grpId="0" animBg="1"/>
      <p:bldP spid="28" grpId="0" animBg="1"/>
      <p:bldP spid="29" grpId="0" animBg="1"/>
      <p:bldP spid="3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90F10B-1CC1-E4E8-8C3E-E2B2823F0059}"/>
              </a:ext>
            </a:extLst>
          </p:cNvPr>
          <p:cNvSpPr>
            <a:spLocks noGrp="1"/>
          </p:cNvSpPr>
          <p:nvPr>
            <p:ph type="title"/>
          </p:nvPr>
        </p:nvSpPr>
        <p:spPr>
          <a:xfrm>
            <a:off x="300038" y="1907799"/>
            <a:ext cx="11591924" cy="758439"/>
          </a:xfrm>
        </p:spPr>
        <p:txBody>
          <a:bodyPr/>
          <a:lstStyle/>
          <a:p>
            <a:r>
              <a:rPr lang="fr-FR" dirty="0"/>
              <a:t>Mais quelles promesses pour soutenir les éléments uniques de la marque, </a:t>
            </a:r>
            <a:br>
              <a:rPr lang="fr-FR" dirty="0"/>
            </a:br>
            <a:r>
              <a:rPr lang="fr-FR" dirty="0"/>
              <a:t>ses forces et ses avantages compétitifs</a:t>
            </a:r>
          </a:p>
        </p:txBody>
      </p:sp>
    </p:spTree>
    <p:extLst>
      <p:ext uri="{BB962C8B-B14F-4D97-AF65-F5344CB8AC3E}">
        <p14:creationId xmlns:p14="http://schemas.microsoft.com/office/powerpoint/2010/main" val="1220476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Le marché en bref…</a:t>
            </a:r>
          </a:p>
        </p:txBody>
      </p:sp>
      <p:sp>
        <p:nvSpPr>
          <p:cNvPr id="3" name="ZoneTexte 2">
            <a:extLst>
              <a:ext uri="{FF2B5EF4-FFF2-40B4-BE49-F238E27FC236}">
                <a16:creationId xmlns:a16="http://schemas.microsoft.com/office/drawing/2014/main" id="{4D18DCBB-17A2-A8C8-644C-9C16C89A837B}"/>
              </a:ext>
            </a:extLst>
          </p:cNvPr>
          <p:cNvSpPr txBox="1"/>
          <p:nvPr/>
        </p:nvSpPr>
        <p:spPr>
          <a:xfrm>
            <a:off x="912320" y="1508760"/>
            <a:ext cx="5787739" cy="4247317"/>
          </a:xfrm>
          <a:prstGeom prst="rect">
            <a:avLst/>
          </a:prstGeom>
          <a:noFill/>
        </p:spPr>
        <p:txBody>
          <a:bodyPr wrap="square">
            <a:spAutoFit/>
          </a:bodyPr>
          <a:lstStyle/>
          <a:p>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Depuis 2017, le nombre de voitures particulières sur les routes françaises a augmenté de 3,1%, </a:t>
            </a: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accompagné d'un vieillissement du parc automobile</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 avec une moyenne d'âge de 10,9 ans en 2024. </a:t>
            </a:r>
            <a:b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Cette évolution a conduit à </a:t>
            </a: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une augmentation des dépenses pour l'entretien et la réparation, représentant désormais 30,2%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du budget des automobilistes, dépassant ainsi les coûts liés aux carburants (29,7%).</a:t>
            </a:r>
          </a:p>
          <a:p>
            <a:endParaRPr lang="fr-FR" dirty="0">
              <a:solidFill>
                <a:srgbClr val="212529"/>
              </a:solidFill>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80 % des Français ne font pas suffisamment entretenir </a:t>
            </a:r>
            <a:r>
              <a:rPr lang="fr-FR" dirty="0">
                <a:latin typeface="Avenir Next LT Pro" panose="020B0504020202020204" pitchFamily="34" charset="0"/>
                <a:ea typeface="Tahoma" panose="020B0604030504040204" pitchFamily="34" charset="0"/>
                <a:cs typeface="Tahoma" panose="020B0604030504040204" pitchFamily="34" charset="0"/>
              </a:rPr>
              <a:t>leur voiture de manière préventive et attendent qu’une panne survienne pour la faire réparer.</a:t>
            </a:r>
          </a:p>
        </p:txBody>
      </p:sp>
      <p:sp>
        <p:nvSpPr>
          <p:cNvPr id="5" name="AutoShape 3" descr="An ultra-realistic photo of a French motorist standing beside their moderately aged but well-maintained car. The focus should be on the increasing maintenance and repair costs, with elements such as a bill or a mechanic working on the car. Highlight that these expenses are now a significant part of the motorist's budget. The scene should be relatable and modern, set in a typical French environment.">
            <a:extLst>
              <a:ext uri="{FF2B5EF4-FFF2-40B4-BE49-F238E27FC236}">
                <a16:creationId xmlns:a16="http://schemas.microsoft.com/office/drawing/2014/main" id="{D51B8744-487A-234D-2090-37AFFD17E4A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6" name="Image 5">
            <a:extLst>
              <a:ext uri="{FF2B5EF4-FFF2-40B4-BE49-F238E27FC236}">
                <a16:creationId xmlns:a16="http://schemas.microsoft.com/office/drawing/2014/main" id="{EB492761-3F94-7B8B-1897-465F398F02B9}"/>
              </a:ext>
            </a:extLst>
          </p:cNvPr>
          <p:cNvPicPr>
            <a:picLocks noChangeAspect="1"/>
          </p:cNvPicPr>
          <p:nvPr/>
        </p:nvPicPr>
        <p:blipFill rotWithShape="1">
          <a:blip r:embed="rId2"/>
          <a:srcRect l="26982" r="14283"/>
          <a:stretch/>
        </p:blipFill>
        <p:spPr>
          <a:xfrm>
            <a:off x="7332132" y="1508760"/>
            <a:ext cx="3947548" cy="3840480"/>
          </a:xfrm>
          <a:prstGeom prst="rect">
            <a:avLst/>
          </a:prstGeom>
        </p:spPr>
      </p:pic>
      <p:sp>
        <p:nvSpPr>
          <p:cNvPr id="10" name="ZoneTexte 9">
            <a:extLst>
              <a:ext uri="{FF2B5EF4-FFF2-40B4-BE49-F238E27FC236}">
                <a16:creationId xmlns:a16="http://schemas.microsoft.com/office/drawing/2014/main" id="{402CA205-8BD8-CE10-2D13-FB4FEA7D363B}"/>
              </a:ext>
            </a:extLst>
          </p:cNvPr>
          <p:cNvSpPr txBox="1"/>
          <p:nvPr/>
        </p:nvSpPr>
        <p:spPr>
          <a:xfrm>
            <a:off x="1627216" y="6328971"/>
            <a:ext cx="6097384" cy="261610"/>
          </a:xfrm>
          <a:prstGeom prst="rect">
            <a:avLst/>
          </a:prstGeom>
          <a:noFill/>
        </p:spPr>
        <p:txBody>
          <a:bodyPr wrap="square">
            <a:spAutoFit/>
          </a:bodyPr>
          <a:lstStyle/>
          <a:p>
            <a:r>
              <a:rPr lang="fr-FR" sz="1100" dirty="0">
                <a:latin typeface="Avenir Next LT Pro" panose="020B0504020202020204" pitchFamily="34" charset="0"/>
              </a:rPr>
              <a:t>Étude « Les Français et l’entretien de leur véhicule » réalisée par l’IFOP en février-mars 2024  </a:t>
            </a:r>
          </a:p>
        </p:txBody>
      </p:sp>
    </p:spTree>
    <p:extLst>
      <p:ext uri="{BB962C8B-B14F-4D97-AF65-F5344CB8AC3E}">
        <p14:creationId xmlns:p14="http://schemas.microsoft.com/office/powerpoint/2010/main" val="14105845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a:xfrm>
            <a:off x="300037" y="2296623"/>
            <a:ext cx="11591925" cy="529544"/>
          </a:xfrm>
        </p:spPr>
        <p:txBody>
          <a:bodyPr/>
          <a:lstStyle/>
          <a:p>
            <a:pPr algn="l"/>
            <a:r>
              <a:rPr lang="fr-FR" dirty="0"/>
              <a:t>Une promesse qui doit prendre son essence dans la raison d’être de l’enseigne :</a:t>
            </a:r>
            <a:br>
              <a:rPr lang="fr-FR" dirty="0"/>
            </a:br>
            <a:r>
              <a:rPr lang="fr-FR" dirty="0">
                <a:solidFill>
                  <a:schemeClr val="bg1"/>
                </a:solidFill>
                <a:highlight>
                  <a:srgbClr val="D9117E"/>
                </a:highlight>
              </a:rPr>
              <a:t>favoriser la mobilité durable de ses clients</a:t>
            </a:r>
            <a:br>
              <a:rPr lang="fr-FR" dirty="0">
                <a:solidFill>
                  <a:schemeClr val="bg1"/>
                </a:solidFill>
                <a:highlight>
                  <a:srgbClr val="D9117E"/>
                </a:highlight>
              </a:rPr>
            </a:br>
            <a:br>
              <a:rPr lang="fr-FR" dirty="0"/>
            </a:br>
            <a:br>
              <a:rPr lang="fr-FR" dirty="0"/>
            </a:br>
            <a:endParaRPr lang="fr-FR" dirty="0"/>
          </a:p>
        </p:txBody>
      </p:sp>
    </p:spTree>
    <p:extLst>
      <p:ext uri="{BB962C8B-B14F-4D97-AF65-F5344CB8AC3E}">
        <p14:creationId xmlns:p14="http://schemas.microsoft.com/office/powerpoint/2010/main" val="2609919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098505AB-4C1A-236C-93E6-60499BE493EC}"/>
              </a:ext>
            </a:extLst>
          </p:cNvPr>
          <p:cNvSpPr txBox="1">
            <a:spLocks noChangeArrowheads="1"/>
          </p:cNvSpPr>
          <p:nvPr/>
        </p:nvSpPr>
        <p:spPr bwMode="auto">
          <a:xfrm>
            <a:off x="710565" y="1177627"/>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dirty="0">
                <a:latin typeface="Georgia" panose="02040502050405020303" pitchFamily="18" charset="0"/>
              </a:rPr>
              <a:t>4 </a:t>
            </a:r>
            <a:r>
              <a:rPr lang="en-US" dirty="0" err="1">
                <a:latin typeface="Georgia" panose="02040502050405020303" pitchFamily="18" charset="0"/>
              </a:rPr>
              <a:t>promesses</a:t>
            </a:r>
            <a:r>
              <a:rPr lang="en-US" dirty="0">
                <a:latin typeface="Georgia" panose="02040502050405020303" pitchFamily="18" charset="0"/>
              </a:rPr>
              <a:t> </a:t>
            </a:r>
            <a:r>
              <a:rPr lang="en-US" dirty="0" err="1">
                <a:latin typeface="Georgia" panose="02040502050405020303" pitchFamily="18" charset="0"/>
              </a:rPr>
              <a:t>stratégiques</a:t>
            </a:r>
            <a:r>
              <a:rPr lang="en-US" dirty="0">
                <a:latin typeface="Georgia" panose="02040502050405020303" pitchFamily="18" charset="0"/>
              </a:rPr>
              <a:t> </a:t>
            </a:r>
            <a:r>
              <a:rPr lang="en-US" dirty="0" err="1">
                <a:latin typeface="Georgia" panose="02040502050405020303" pitchFamily="18" charset="0"/>
              </a:rPr>
              <a:t>envisagées</a:t>
            </a:r>
            <a:endParaRPr lang="en-US" dirty="0">
              <a:latin typeface="Georgia" panose="02040502050405020303" pitchFamily="18" charset="0"/>
            </a:endParaRPr>
          </a:p>
        </p:txBody>
      </p:sp>
      <p:sp>
        <p:nvSpPr>
          <p:cNvPr id="7" name="ZoneTexte 6">
            <a:extLst>
              <a:ext uri="{FF2B5EF4-FFF2-40B4-BE49-F238E27FC236}">
                <a16:creationId xmlns:a16="http://schemas.microsoft.com/office/drawing/2014/main" id="{EB8486A3-6F3B-5EA7-CD75-E9BCD94CB278}"/>
              </a:ext>
            </a:extLst>
          </p:cNvPr>
          <p:cNvSpPr txBox="1"/>
          <p:nvPr/>
        </p:nvSpPr>
        <p:spPr>
          <a:xfrm>
            <a:off x="3750578" y="2725517"/>
            <a:ext cx="4690843" cy="1255728"/>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bg1"/>
                </a:solidFill>
                <a:effectLst/>
                <a:highlight>
                  <a:srgbClr val="D9117E"/>
                </a:highlight>
                <a:uLnTx/>
                <a:uFillTx/>
                <a:latin typeface="Avenir Next LT Pro" panose="020B0504020202020204" pitchFamily="34" charset="0"/>
              </a:rPr>
              <a:t>Angler notre discours et adopter une expression immédiate et congruente</a:t>
            </a:r>
            <a:endParaRPr kumimoji="0" lang="fr-FR" sz="2800" b="0" i="0" u="none" strike="noStrike" kern="1200" cap="none" spc="0" normalizeH="0" noProof="0" dirty="0">
              <a:ln>
                <a:noFill/>
              </a:ln>
              <a:solidFill>
                <a:schemeClr val="bg1"/>
              </a:solidFill>
              <a:effectLst/>
              <a:highlight>
                <a:srgbClr val="D9117E"/>
              </a:highlight>
              <a:uLnTx/>
              <a:uFillTx/>
              <a:latin typeface="Avenir Next LT Pro" panose="020B0504020202020204" pitchFamily="34" charset="0"/>
            </a:endParaRPr>
          </a:p>
        </p:txBody>
      </p:sp>
      <p:sp>
        <p:nvSpPr>
          <p:cNvPr id="9" name="Triangle isocèle 8">
            <a:extLst>
              <a:ext uri="{FF2B5EF4-FFF2-40B4-BE49-F238E27FC236}">
                <a16:creationId xmlns:a16="http://schemas.microsoft.com/office/drawing/2014/main" id="{5B45AF7F-29EA-FEC8-8A24-E0941F8775E4}"/>
              </a:ext>
            </a:extLst>
          </p:cNvPr>
          <p:cNvSpPr/>
          <p:nvPr/>
        </p:nvSpPr>
        <p:spPr>
          <a:xfrm flipV="1">
            <a:off x="3921033" y="4487660"/>
            <a:ext cx="4349931" cy="58534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ACD1D74E-821D-73F1-FBE8-7D4A44D010F3}"/>
              </a:ext>
            </a:extLst>
          </p:cNvPr>
          <p:cNvSpPr txBox="1"/>
          <p:nvPr/>
        </p:nvSpPr>
        <p:spPr>
          <a:xfrm>
            <a:off x="4295810" y="9372165"/>
            <a:ext cx="4049488" cy="8679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tx1"/>
                </a:solidFill>
                <a:effectLst/>
                <a:uLnTx/>
                <a:uFillTx/>
                <a:latin typeface="Avenir Next LT Pro" panose="020B0504020202020204" pitchFamily="34" charset="0"/>
              </a:rPr>
              <a:t>2 expressions envisagées</a:t>
            </a:r>
            <a:endParaRPr kumimoji="0" lang="fr-FR" sz="2800" b="0" i="0" u="none" strike="noStrike" kern="1200" cap="none" spc="0" normalizeH="0" noProof="0" dirty="0">
              <a:ln>
                <a:noFill/>
              </a:ln>
              <a:solidFill>
                <a:schemeClr val="tx1"/>
              </a:solidFill>
              <a:effectLst/>
              <a:uLnTx/>
              <a:uFillTx/>
              <a:latin typeface="Avenir Next LT Pro" panose="020B0504020202020204" pitchFamily="34" charset="0"/>
            </a:endParaRPr>
          </a:p>
        </p:txBody>
      </p:sp>
    </p:spTree>
    <p:extLst>
      <p:ext uri="{BB962C8B-B14F-4D97-AF65-F5344CB8AC3E}">
        <p14:creationId xmlns:p14="http://schemas.microsoft.com/office/powerpoint/2010/main" val="34300133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12" name="ZoneTexte 11">
            <a:extLst>
              <a:ext uri="{FF2B5EF4-FFF2-40B4-BE49-F238E27FC236}">
                <a16:creationId xmlns:a16="http://schemas.microsoft.com/office/drawing/2014/main" id="{3AAFB3E8-19B3-6CA7-C2D8-D4C3E6AD790A}"/>
              </a:ext>
            </a:extLst>
          </p:cNvPr>
          <p:cNvSpPr txBox="1"/>
          <p:nvPr/>
        </p:nvSpPr>
        <p:spPr>
          <a:xfrm>
            <a:off x="2965565" y="2723959"/>
            <a:ext cx="6097384" cy="830997"/>
          </a:xfrm>
          <a:prstGeom prst="rect">
            <a:avLst/>
          </a:prstGeom>
          <a:noFill/>
        </p:spPr>
        <p:txBody>
          <a:bodyPr wrap="square">
            <a:spAutoFit/>
          </a:bodyPr>
          <a:lstStyle/>
          <a:p>
            <a:pPr algn="ctr"/>
            <a:r>
              <a:rPr lang="fr-FR" sz="4800" b="1" i="1" dirty="0">
                <a:latin typeface="Georgia" panose="02040502050405020303" pitchFamily="18" charset="0"/>
                <a:ea typeface="Tahoma" panose="020B0604030504040204" pitchFamily="34" charset="0"/>
                <a:cs typeface="Tahoma" panose="020B0604030504040204" pitchFamily="34" charset="0"/>
              </a:rPr>
              <a:t>SIMPLICITE</a:t>
            </a:r>
          </a:p>
        </p:txBody>
      </p:sp>
    </p:spTree>
    <p:extLst>
      <p:ext uri="{BB962C8B-B14F-4D97-AF65-F5344CB8AC3E}">
        <p14:creationId xmlns:p14="http://schemas.microsoft.com/office/powerpoint/2010/main" val="15576852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3" name="ZoneTexte 2">
            <a:extLst>
              <a:ext uri="{FF2B5EF4-FFF2-40B4-BE49-F238E27FC236}">
                <a16:creationId xmlns:a16="http://schemas.microsoft.com/office/drawing/2014/main" id="{0EF06545-CBC8-8A2A-EA44-D138FB3B3F61}"/>
              </a:ext>
            </a:extLst>
          </p:cNvPr>
          <p:cNvSpPr txBox="1"/>
          <p:nvPr/>
        </p:nvSpPr>
        <p:spPr>
          <a:xfrm>
            <a:off x="1963882" y="1927688"/>
            <a:ext cx="888380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GÈRE TOUT POUR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Pour mes pneus, comme l’entretien courant,</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Il n’y a pas plus simple qu’Euromaster</a:t>
            </a:r>
            <a:br>
              <a:rPr lang="fr-FR" sz="2800" i="1" dirty="0">
                <a:latin typeface="Georgia" panose="02040502050405020303" pitchFamily="18" charset="0"/>
                <a:ea typeface="Tahoma" panose="020B0604030504040204" pitchFamily="34" charset="0"/>
                <a:cs typeface="Tahoma" panose="020B0604030504040204" pitchFamily="34" charset="0"/>
              </a:rPr>
            </a:b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12" name="ZoneTexte 11">
            <a:extLst>
              <a:ext uri="{FF2B5EF4-FFF2-40B4-BE49-F238E27FC236}">
                <a16:creationId xmlns:a16="http://schemas.microsoft.com/office/drawing/2014/main" id="{3AAFB3E8-19B3-6CA7-C2D8-D4C3E6AD790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SIMPLICITE</a:t>
            </a:r>
          </a:p>
        </p:txBody>
      </p:sp>
      <p:sp>
        <p:nvSpPr>
          <p:cNvPr id="6" name="Espace réservé du texte 3">
            <a:extLst>
              <a:ext uri="{FF2B5EF4-FFF2-40B4-BE49-F238E27FC236}">
                <a16:creationId xmlns:a16="http://schemas.microsoft.com/office/drawing/2014/main" id="{AEC9BDC5-D43D-CE69-95EE-732A594EB1B7}"/>
              </a:ext>
            </a:extLst>
          </p:cNvPr>
          <p:cNvSpPr>
            <a:spLocks noGrp="1"/>
          </p:cNvSpPr>
          <p:nvPr>
            <p:ph type="body" sz="quarter" idx="11"/>
          </p:nvPr>
        </p:nvSpPr>
        <p:spPr>
          <a:xfrm>
            <a:off x="300038" y="1005114"/>
            <a:ext cx="11591925" cy="257628"/>
          </a:xfrm>
        </p:spPr>
        <p:txBody>
          <a:bodyPr/>
          <a:lstStyle/>
          <a:p>
            <a:pPr algn="l"/>
            <a:r>
              <a:rPr lang="fr-FR" dirty="0"/>
              <a:t>EUROMASTER</a:t>
            </a:r>
          </a:p>
        </p:txBody>
      </p:sp>
    </p:spTree>
    <p:extLst>
      <p:ext uri="{BB962C8B-B14F-4D97-AF65-F5344CB8AC3E}">
        <p14:creationId xmlns:p14="http://schemas.microsoft.com/office/powerpoint/2010/main" val="39009994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707361"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CC130FF-A456-AE05-3E6E-93269A2E7FC5}"/>
              </a:ext>
            </a:extLst>
          </p:cNvPr>
          <p:cNvSpPr/>
          <p:nvPr/>
        </p:nvSpPr>
        <p:spPr>
          <a:xfrm flipV="1">
            <a:off x="4741804"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F2C32E6-8A2A-A109-E04C-CEF8FEBD5FFF}"/>
              </a:ext>
            </a:extLst>
          </p:cNvPr>
          <p:cNvSpPr txBox="1"/>
          <p:nvPr/>
        </p:nvSpPr>
        <p:spPr>
          <a:xfrm>
            <a:off x="4457078" y="4150559"/>
            <a:ext cx="3593176" cy="1600438"/>
          </a:xfrm>
          <a:prstGeom prst="rect">
            <a:avLst/>
          </a:prstGeom>
          <a:noFill/>
        </p:spPr>
        <p:txBody>
          <a:bodyPr wrap="square">
            <a:spAutoFit/>
          </a:bodyPr>
          <a:lstStyle/>
          <a:p>
            <a:pPr algn="ctr"/>
            <a:r>
              <a:rPr lang="fr-FR" sz="1400" b="1" dirty="0">
                <a:latin typeface="Avenir Next LT Pro" panose="020B0504020202020204" pitchFamily="34" charset="0"/>
              </a:rPr>
              <a:t>SES TECHNICIENS </a:t>
            </a:r>
            <a:br>
              <a:rPr lang="fr-FR" sz="1400" b="1" dirty="0">
                <a:latin typeface="Avenir Next LT Pro" panose="020B0504020202020204" pitchFamily="34" charset="0"/>
              </a:rPr>
            </a:br>
            <a:r>
              <a:rPr lang="fr-FR" sz="1400" b="1" dirty="0">
                <a:latin typeface="Avenir Next LT Pro" panose="020B0504020202020204" pitchFamily="34" charset="0"/>
              </a:rPr>
              <a:t>La promesse de simplicité est soutenue par l'expertise des techniciens Euromaster</a:t>
            </a:r>
            <a:r>
              <a:rPr lang="fr-FR" sz="1400" dirty="0">
                <a:latin typeface="Avenir Next LT Pro" panose="020B0504020202020204" pitchFamily="34" charset="0"/>
              </a:rPr>
              <a:t>, qui assurent des services de haute qualité et professionnels, </a:t>
            </a:r>
            <a:r>
              <a:rPr lang="fr-FR" sz="1400" b="1" dirty="0">
                <a:latin typeface="Avenir Next LT Pro" panose="020B0504020202020204" pitchFamily="34" charset="0"/>
              </a:rPr>
              <a:t>simplifiant ainsi la vie des clients en leur offrant une tranquillité</a:t>
            </a:r>
            <a:r>
              <a:rPr lang="fr-FR" sz="1400" dirty="0">
                <a:latin typeface="Avenir Next LT Pro" panose="020B0504020202020204" pitchFamily="34" charset="0"/>
              </a:rPr>
              <a:t> d'esprit.</a:t>
            </a:r>
          </a:p>
        </p:txBody>
      </p:sp>
      <p:sp>
        <p:nvSpPr>
          <p:cNvPr id="11" name="ZoneTexte 10">
            <a:extLst>
              <a:ext uri="{FF2B5EF4-FFF2-40B4-BE49-F238E27FC236}">
                <a16:creationId xmlns:a16="http://schemas.microsoft.com/office/drawing/2014/main" id="{66A079B8-673E-31A8-1310-900F17FD0BEB}"/>
              </a:ext>
            </a:extLst>
          </p:cNvPr>
          <p:cNvSpPr txBox="1"/>
          <p:nvPr/>
        </p:nvSpPr>
        <p:spPr>
          <a:xfrm>
            <a:off x="8466122" y="4150559"/>
            <a:ext cx="3593176" cy="2031325"/>
          </a:xfrm>
          <a:prstGeom prst="rect">
            <a:avLst/>
          </a:prstGeom>
          <a:noFill/>
        </p:spPr>
        <p:txBody>
          <a:bodyPr wrap="square">
            <a:spAutoFit/>
          </a:bodyPr>
          <a:lstStyle/>
          <a:p>
            <a:pPr algn="ctr"/>
            <a:r>
              <a:rPr lang="fr-FR" sz="1400" b="1" dirty="0">
                <a:latin typeface="Avenir Next LT Pro" panose="020B0504020202020204" pitchFamily="34" charset="0"/>
              </a:rPr>
              <a:t>SON OFFRE</a:t>
            </a:r>
            <a:br>
              <a:rPr lang="fr-FR" sz="1400" b="1" dirty="0">
                <a:latin typeface="Avenir Next LT Pro" panose="020B0504020202020204" pitchFamily="34" charset="0"/>
              </a:rPr>
            </a:br>
            <a:r>
              <a:rPr lang="fr-FR" sz="1400" dirty="0">
                <a:latin typeface="Avenir Next LT Pro" panose="020B0504020202020204" pitchFamily="34" charset="0"/>
              </a:rPr>
              <a:t>Grâce à sa gamme complète de services d'entretien et de pneumatique, sa proximité </a:t>
            </a:r>
            <a:r>
              <a:rPr lang="fr-FR" sz="1400" dirty="0" err="1">
                <a:latin typeface="Avenir Next LT Pro" panose="020B0504020202020204" pitchFamily="34" charset="0"/>
              </a:rPr>
              <a:t>géorgraphique</a:t>
            </a:r>
            <a:r>
              <a:rPr lang="fr-FR" sz="1400" dirty="0">
                <a:latin typeface="Avenir Next LT Pro" panose="020B0504020202020204" pitchFamily="34" charset="0"/>
              </a:rPr>
              <a:t>, ses solutions de prises de rendez-vous, ses tarifs clairs &amp; transparents… Euromaster rend </a:t>
            </a:r>
            <a:r>
              <a:rPr lang="fr-FR" sz="1400" b="1" dirty="0">
                <a:latin typeface="Avenir Next LT Pro" panose="020B0504020202020204" pitchFamily="34" charset="0"/>
              </a:rPr>
              <a:t>le processus d'entretien et de réparation des véhicules simple </a:t>
            </a:r>
            <a:r>
              <a:rPr lang="fr-FR" sz="1400" dirty="0">
                <a:latin typeface="Avenir Next LT Pro" panose="020B0504020202020204" pitchFamily="34" charset="0"/>
              </a:rPr>
              <a:t>et sans tracas pour les clients.</a:t>
            </a:r>
          </a:p>
        </p:txBody>
      </p:sp>
      <p:sp>
        <p:nvSpPr>
          <p:cNvPr id="12" name="Triangle isocèle 11">
            <a:extLst>
              <a:ext uri="{FF2B5EF4-FFF2-40B4-BE49-F238E27FC236}">
                <a16:creationId xmlns:a16="http://schemas.microsoft.com/office/drawing/2014/main" id="{3B4289BB-FBCC-4A0C-8C52-B9EECC0783EA}"/>
              </a:ext>
            </a:extLst>
          </p:cNvPr>
          <p:cNvSpPr/>
          <p:nvPr/>
        </p:nvSpPr>
        <p:spPr>
          <a:xfrm flipV="1">
            <a:off x="8658653"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313D28EF-DEDD-BB94-4D59-A758A1DD6AAB}"/>
              </a:ext>
            </a:extLst>
          </p:cNvPr>
          <p:cNvSpPr txBox="1"/>
          <p:nvPr/>
        </p:nvSpPr>
        <p:spPr>
          <a:xfrm>
            <a:off x="410011"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UN INSIGHT ATTENDU</a:t>
            </a:r>
            <a:br>
              <a:rPr lang="fr-FR" sz="1400" b="1" dirty="0">
                <a:latin typeface="Avenir Next LT Pro" panose="020B0504020202020204" pitchFamily="34" charset="0"/>
              </a:rPr>
            </a:br>
            <a:r>
              <a:rPr lang="fr-FR" sz="1400" b="1" dirty="0">
                <a:latin typeface="Avenir Next LT Pro" panose="020B0504020202020204" pitchFamily="34" charset="0"/>
              </a:rPr>
              <a:t>La tranquillité d’esprit est une attente forte des clients qui cherchent avant tout à être </a:t>
            </a:r>
            <a:r>
              <a:rPr lang="fr-FR" sz="1400" b="1" dirty="0" err="1">
                <a:latin typeface="Avenir Next LT Pro" panose="020B0504020202020204" pitchFamily="34" charset="0"/>
              </a:rPr>
              <a:t>réssuré</a:t>
            </a:r>
            <a:r>
              <a:rPr lang="fr-FR" sz="1400" b="1" dirty="0">
                <a:latin typeface="Avenir Next LT Pro" panose="020B0504020202020204" pitchFamily="34" charset="0"/>
              </a:rPr>
              <a:t>. </a:t>
            </a:r>
            <a:r>
              <a:rPr lang="fr-FR" sz="1400" dirty="0">
                <a:latin typeface="Avenir Next LT Pro" panose="020B0504020202020204" pitchFamily="34" charset="0"/>
              </a:rPr>
              <a:t>Pour plus des 2/3 des automobilistes, l’entretien a d’abord pour but d’éviter les pannes</a:t>
            </a: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997540"/>
            <a:ext cx="888380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GÈRE TOUT POUR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Pour mes pneus, comme l’entretien courant,</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Il n’y a pas plus simple qu’Euromaster</a:t>
            </a:r>
            <a:br>
              <a:rPr lang="fr-FR" sz="2800" i="1" dirty="0">
                <a:latin typeface="Georgia" panose="02040502050405020303" pitchFamily="18" charset="0"/>
                <a:ea typeface="Tahoma" panose="020B0604030504040204" pitchFamily="34" charset="0"/>
                <a:cs typeface="Tahoma" panose="020B0604030504040204" pitchFamily="34" charset="0"/>
              </a:rPr>
            </a:b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60896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707361" y="4640818"/>
            <a:ext cx="2998476" cy="257630"/>
          </a:xfrm>
          <a:prstGeom prst="triangle">
            <a:avLst/>
          </a:prstGeom>
          <a:noFill/>
          <a:ln>
            <a:solidFill>
              <a:srgbClr val="D9117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CC130FF-A456-AE05-3E6E-93269A2E7FC5}"/>
              </a:ext>
            </a:extLst>
          </p:cNvPr>
          <p:cNvSpPr/>
          <p:nvPr/>
        </p:nvSpPr>
        <p:spPr>
          <a:xfrm flipV="1">
            <a:off x="4741804" y="4640818"/>
            <a:ext cx="2998477" cy="257630"/>
          </a:xfrm>
          <a:prstGeom prst="triangle">
            <a:avLst/>
          </a:prstGeom>
          <a:noFill/>
          <a:ln>
            <a:solidFill>
              <a:srgbClr val="D9117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F2C32E6-8A2A-A109-E04C-CEF8FEBD5FFF}"/>
              </a:ext>
            </a:extLst>
          </p:cNvPr>
          <p:cNvSpPr txBox="1"/>
          <p:nvPr/>
        </p:nvSpPr>
        <p:spPr>
          <a:xfrm>
            <a:off x="4457078" y="5071380"/>
            <a:ext cx="3593176" cy="338554"/>
          </a:xfrm>
          <a:prstGeom prst="rect">
            <a:avLst/>
          </a:prstGeom>
          <a:noFill/>
        </p:spPr>
        <p:txBody>
          <a:bodyPr wrap="square">
            <a:spAutoFit/>
          </a:bodyPr>
          <a:lstStyle/>
          <a:p>
            <a:pPr algn="ctr"/>
            <a:r>
              <a:rPr lang="fr-FR" sz="1600" b="1" dirty="0">
                <a:latin typeface="Avenir Next LT Pro" panose="020B0504020202020204" pitchFamily="34" charset="0"/>
              </a:rPr>
              <a:t>Rapidité d’intervention garantie</a:t>
            </a:r>
            <a:endParaRPr lang="fr-FR" sz="1600" dirty="0">
              <a:latin typeface="Avenir Next LT Pro" panose="020B0504020202020204" pitchFamily="34" charset="0"/>
            </a:endParaRPr>
          </a:p>
        </p:txBody>
      </p:sp>
      <p:sp>
        <p:nvSpPr>
          <p:cNvPr id="11" name="ZoneTexte 10">
            <a:extLst>
              <a:ext uri="{FF2B5EF4-FFF2-40B4-BE49-F238E27FC236}">
                <a16:creationId xmlns:a16="http://schemas.microsoft.com/office/drawing/2014/main" id="{66A079B8-673E-31A8-1310-900F17FD0BEB}"/>
              </a:ext>
            </a:extLst>
          </p:cNvPr>
          <p:cNvSpPr txBox="1"/>
          <p:nvPr/>
        </p:nvSpPr>
        <p:spPr>
          <a:xfrm>
            <a:off x="8466122" y="5071380"/>
            <a:ext cx="3593176" cy="338554"/>
          </a:xfrm>
          <a:prstGeom prst="rect">
            <a:avLst/>
          </a:prstGeom>
          <a:noFill/>
        </p:spPr>
        <p:txBody>
          <a:bodyPr wrap="square">
            <a:spAutoFit/>
          </a:bodyPr>
          <a:lstStyle/>
          <a:p>
            <a:pPr algn="ctr"/>
            <a:r>
              <a:rPr lang="fr-FR" sz="1600" b="1" dirty="0">
                <a:latin typeface="Avenir Next LT Pro" panose="020B0504020202020204" pitchFamily="34" charset="0"/>
              </a:rPr>
              <a:t>Espace de travail en centre</a:t>
            </a:r>
            <a:endParaRPr lang="fr-FR" sz="1600" dirty="0">
              <a:latin typeface="Avenir Next LT Pro" panose="020B0504020202020204" pitchFamily="34" charset="0"/>
            </a:endParaRPr>
          </a:p>
        </p:txBody>
      </p:sp>
      <p:sp>
        <p:nvSpPr>
          <p:cNvPr id="12" name="Triangle isocèle 11">
            <a:extLst>
              <a:ext uri="{FF2B5EF4-FFF2-40B4-BE49-F238E27FC236}">
                <a16:creationId xmlns:a16="http://schemas.microsoft.com/office/drawing/2014/main" id="{3B4289BB-FBCC-4A0C-8C52-B9EECC0783EA}"/>
              </a:ext>
            </a:extLst>
          </p:cNvPr>
          <p:cNvSpPr/>
          <p:nvPr/>
        </p:nvSpPr>
        <p:spPr>
          <a:xfrm flipV="1">
            <a:off x="8658653" y="4640818"/>
            <a:ext cx="2998477" cy="257630"/>
          </a:xfrm>
          <a:prstGeom prst="triangle">
            <a:avLst/>
          </a:prstGeom>
          <a:noFill/>
          <a:ln>
            <a:solidFill>
              <a:srgbClr val="D9117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313D28EF-DEDD-BB94-4D59-A758A1DD6AAB}"/>
              </a:ext>
            </a:extLst>
          </p:cNvPr>
          <p:cNvSpPr txBox="1"/>
          <p:nvPr/>
        </p:nvSpPr>
        <p:spPr>
          <a:xfrm>
            <a:off x="410011" y="5071380"/>
            <a:ext cx="3593176" cy="338554"/>
          </a:xfrm>
          <a:prstGeom prst="rect">
            <a:avLst/>
          </a:prstGeom>
          <a:noFill/>
        </p:spPr>
        <p:txBody>
          <a:bodyPr wrap="square">
            <a:spAutoFit/>
          </a:bodyPr>
          <a:lstStyle/>
          <a:p>
            <a:pPr algn="ctr"/>
            <a:r>
              <a:rPr lang="fr-FR" sz="1600" b="1" dirty="0">
                <a:latin typeface="Avenir Next LT Pro" panose="020B0504020202020204" pitchFamily="34" charset="0"/>
              </a:rPr>
              <a:t>Votre rendez-vous en 3 clics</a:t>
            </a:r>
            <a:endParaRPr lang="fr-FR" sz="1600" dirty="0">
              <a:latin typeface="Avenir Next LT Pro" panose="020B0504020202020204" pitchFamily="34" charset="0"/>
            </a:endParaRP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1143691"/>
            <a:ext cx="888380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GÈRE TOUT POUR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Pour mes pneus, comme l’entretien courant,</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Il n’y a pas plus simple qu’Euromaster</a:t>
            </a:r>
            <a:br>
              <a:rPr lang="fr-FR" sz="2800" i="1" dirty="0">
                <a:latin typeface="Georgia" panose="02040502050405020303" pitchFamily="18" charset="0"/>
                <a:ea typeface="Tahoma" panose="020B0604030504040204" pitchFamily="34" charset="0"/>
                <a:cs typeface="Tahoma" panose="020B0604030504040204" pitchFamily="34" charset="0"/>
              </a:rPr>
            </a:b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55D0C730-5AA3-95DA-D15B-C62EACC37145}"/>
              </a:ext>
            </a:extLst>
          </p:cNvPr>
          <p:cNvSpPr txBox="1"/>
          <p:nvPr/>
        </p:nvSpPr>
        <p:spPr>
          <a:xfrm>
            <a:off x="4333303" y="3703500"/>
            <a:ext cx="4040273" cy="369332"/>
          </a:xfrm>
          <a:prstGeom prst="rect">
            <a:avLst/>
          </a:prstGeom>
          <a:noFill/>
        </p:spPr>
        <p:txBody>
          <a:bodyPr wrap="none" rtlCol="0">
            <a:spAutoFit/>
          </a:bodyPr>
          <a:lstStyle/>
          <a:p>
            <a:r>
              <a:rPr lang="fr-FR" spc="600" dirty="0">
                <a:latin typeface="Avenir Next LT Pro" panose="020B0504020202020204" pitchFamily="34" charset="0"/>
              </a:rPr>
              <a:t>exemples de preuves</a:t>
            </a:r>
          </a:p>
        </p:txBody>
      </p:sp>
      <p:cxnSp>
        <p:nvCxnSpPr>
          <p:cNvPr id="8" name="Connecteur droit 7">
            <a:extLst>
              <a:ext uri="{FF2B5EF4-FFF2-40B4-BE49-F238E27FC236}">
                <a16:creationId xmlns:a16="http://schemas.microsoft.com/office/drawing/2014/main" id="{B62B86B5-CAE7-6100-7726-BEBF5ABF1B72}"/>
              </a:ext>
            </a:extLst>
          </p:cNvPr>
          <p:cNvCxnSpPr/>
          <p:nvPr/>
        </p:nvCxnSpPr>
        <p:spPr>
          <a:xfrm>
            <a:off x="3705837" y="3702296"/>
            <a:ext cx="52952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C49F4A24-2B9B-70D5-CB28-B4F2FDE54B51}"/>
              </a:ext>
            </a:extLst>
          </p:cNvPr>
          <p:cNvCxnSpPr/>
          <p:nvPr/>
        </p:nvCxnSpPr>
        <p:spPr>
          <a:xfrm>
            <a:off x="3705837" y="4070920"/>
            <a:ext cx="5295207"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94108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2856964"/>
            <a:ext cx="6097384" cy="923330"/>
          </a:xfrm>
          <a:prstGeom prst="rect">
            <a:avLst/>
          </a:prstGeom>
          <a:noFill/>
        </p:spPr>
        <p:txBody>
          <a:bodyPr wrap="square">
            <a:spAutoFit/>
          </a:bodyPr>
          <a:lstStyle/>
          <a:p>
            <a:pPr algn="ctr"/>
            <a:r>
              <a:rPr lang="fr-FR" sz="5400" i="1" dirty="0">
                <a:latin typeface="Georgia" panose="02040502050405020303" pitchFamily="18" charset="0"/>
                <a:ea typeface="Tahoma" panose="020B0604030504040204" pitchFamily="34" charset="0"/>
                <a:cs typeface="Tahoma" panose="020B0604030504040204" pitchFamily="34" charset="0"/>
              </a:rPr>
              <a:t>SERENITE</a:t>
            </a:r>
          </a:p>
        </p:txBody>
      </p:sp>
    </p:spTree>
    <p:extLst>
      <p:ext uri="{BB962C8B-B14F-4D97-AF65-F5344CB8AC3E}">
        <p14:creationId xmlns:p14="http://schemas.microsoft.com/office/powerpoint/2010/main" val="24323292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VOTRE SÉCURITÉ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ET CELLE DES AUTRES :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NOTRE PRIORITÉ.</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Une tranquillité d’esprit garantie</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SERENITE</a:t>
            </a:r>
          </a:p>
        </p:txBody>
      </p:sp>
    </p:spTree>
    <p:extLst>
      <p:ext uri="{BB962C8B-B14F-4D97-AF65-F5344CB8AC3E}">
        <p14:creationId xmlns:p14="http://schemas.microsoft.com/office/powerpoint/2010/main" val="35580470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707361"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CC130FF-A456-AE05-3E6E-93269A2E7FC5}"/>
              </a:ext>
            </a:extLst>
          </p:cNvPr>
          <p:cNvSpPr/>
          <p:nvPr/>
        </p:nvSpPr>
        <p:spPr>
          <a:xfrm flipV="1">
            <a:off x="4741804"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F2C32E6-8A2A-A109-E04C-CEF8FEBD5FFF}"/>
              </a:ext>
            </a:extLst>
          </p:cNvPr>
          <p:cNvSpPr txBox="1"/>
          <p:nvPr/>
        </p:nvSpPr>
        <p:spPr>
          <a:xfrm>
            <a:off x="4457078"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BENEFICES INDUIT</a:t>
            </a:r>
            <a:br>
              <a:rPr lang="fr-FR" sz="1400" b="1" dirty="0">
                <a:latin typeface="Avenir Next LT Pro" panose="020B0504020202020204" pitchFamily="34" charset="0"/>
              </a:rPr>
            </a:br>
            <a:r>
              <a:rPr lang="fr-FR" sz="1400" dirty="0">
                <a:latin typeface="Avenir Next LT Pro" panose="020B0504020202020204" pitchFamily="34" charset="0"/>
              </a:rPr>
              <a:t>Un engagement clair en faveur de la sécurité renforce la perception de fiabilité et de sérieux de la marque, incitant les clients à faire confiance à Euromaster pour l'entretien de leurs véhicules..</a:t>
            </a:r>
          </a:p>
        </p:txBody>
      </p:sp>
      <p:sp>
        <p:nvSpPr>
          <p:cNvPr id="11" name="ZoneTexte 10">
            <a:extLst>
              <a:ext uri="{FF2B5EF4-FFF2-40B4-BE49-F238E27FC236}">
                <a16:creationId xmlns:a16="http://schemas.microsoft.com/office/drawing/2014/main" id="{66A079B8-673E-31A8-1310-900F17FD0BEB}"/>
              </a:ext>
            </a:extLst>
          </p:cNvPr>
          <p:cNvSpPr txBox="1"/>
          <p:nvPr/>
        </p:nvSpPr>
        <p:spPr>
          <a:xfrm>
            <a:off x="8466122" y="4150559"/>
            <a:ext cx="3593176" cy="1600438"/>
          </a:xfrm>
          <a:prstGeom prst="rect">
            <a:avLst/>
          </a:prstGeom>
          <a:noFill/>
        </p:spPr>
        <p:txBody>
          <a:bodyPr wrap="square">
            <a:spAutoFit/>
          </a:bodyPr>
          <a:lstStyle/>
          <a:p>
            <a:pPr algn="ctr"/>
            <a:r>
              <a:rPr lang="fr-FR" sz="1400" b="1" dirty="0">
                <a:latin typeface="Avenir Next LT Pro" panose="020B0504020202020204" pitchFamily="34" charset="0"/>
              </a:rPr>
              <a:t>OFFRE/SERVICE</a:t>
            </a:r>
          </a:p>
          <a:p>
            <a:pPr algn="ctr"/>
            <a:r>
              <a:rPr lang="fr-FR" sz="1400" dirty="0">
                <a:latin typeface="Avenir Next LT Pro" panose="020B0504020202020204" pitchFamily="34" charset="0"/>
              </a:rPr>
              <a:t>Label, certifications, formations permanente et plus globalement l’excellence opérationnelle nourrissent cette valeur de sécurité qui fait partie de l’ADN de l’enseigne.</a:t>
            </a:r>
          </a:p>
          <a:p>
            <a:pPr algn="ctr"/>
            <a:endParaRPr lang="fr-FR" sz="1400" dirty="0">
              <a:latin typeface="Avenir Next LT Pro" panose="020B0504020202020204" pitchFamily="34" charset="0"/>
            </a:endParaRPr>
          </a:p>
        </p:txBody>
      </p:sp>
      <p:sp>
        <p:nvSpPr>
          <p:cNvPr id="12" name="Triangle isocèle 11">
            <a:extLst>
              <a:ext uri="{FF2B5EF4-FFF2-40B4-BE49-F238E27FC236}">
                <a16:creationId xmlns:a16="http://schemas.microsoft.com/office/drawing/2014/main" id="{3B4289BB-FBCC-4A0C-8C52-B9EECC0783EA}"/>
              </a:ext>
            </a:extLst>
          </p:cNvPr>
          <p:cNvSpPr/>
          <p:nvPr/>
        </p:nvSpPr>
        <p:spPr>
          <a:xfrm flipV="1">
            <a:off x="8658653"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313D28EF-DEDD-BB94-4D59-A758A1DD6AAB}"/>
              </a:ext>
            </a:extLst>
          </p:cNvPr>
          <p:cNvSpPr txBox="1"/>
          <p:nvPr/>
        </p:nvSpPr>
        <p:spPr>
          <a:xfrm>
            <a:off x="410011"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UN INSIGHT UNIVERSEL</a:t>
            </a:r>
            <a:br>
              <a:rPr lang="fr-FR" sz="1400" b="1" dirty="0">
                <a:latin typeface="Avenir Next LT Pro" panose="020B0504020202020204" pitchFamily="34" charset="0"/>
              </a:rPr>
            </a:br>
            <a:r>
              <a:rPr lang="fr-FR" sz="1400" dirty="0">
                <a:latin typeface="Avenir Next LT Pro" panose="020B0504020202020204" pitchFamily="34" charset="0"/>
              </a:rPr>
              <a:t>En plaçant la sécurité au cœur de son offre, Euromaster répond directement à cette préoccupation universelle, offrant ainsi une proposition de valeur </a:t>
            </a:r>
            <a:br>
              <a:rPr lang="fr-FR" sz="1400" dirty="0">
                <a:latin typeface="Avenir Next LT Pro" panose="020B0504020202020204" pitchFamily="34" charset="0"/>
              </a:rPr>
            </a:br>
            <a:r>
              <a:rPr lang="fr-FR" sz="1400" dirty="0">
                <a:latin typeface="Avenir Next LT Pro" panose="020B0504020202020204" pitchFamily="34" charset="0"/>
              </a:rPr>
              <a:t>pertinente pour ses clients.</a:t>
            </a: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1534658"/>
            <a:ext cx="888380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VOTRE SÉCURITÉ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ET CELLE DES AUTRES :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NOTRE PRIORITÉ.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BAEDDB7A-9F33-7305-8CB6-5FEB96354D73}"/>
              </a:ext>
            </a:extLst>
          </p:cNvPr>
          <p:cNvSpPr txBox="1"/>
          <p:nvPr/>
        </p:nvSpPr>
        <p:spPr>
          <a:xfrm>
            <a:off x="2965565" y="1014187"/>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SERENITE</a:t>
            </a:r>
          </a:p>
        </p:txBody>
      </p:sp>
    </p:spTree>
    <p:extLst>
      <p:ext uri="{BB962C8B-B14F-4D97-AF65-F5344CB8AC3E}">
        <p14:creationId xmlns:p14="http://schemas.microsoft.com/office/powerpoint/2010/main" val="40943664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1534658"/>
            <a:ext cx="888380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VOTRE SÉCURITÉ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ET CELLE DES AUTRES :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NOTRE PRIORITÉ.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BAEDDB7A-9F33-7305-8CB6-5FEB96354D73}"/>
              </a:ext>
            </a:extLst>
          </p:cNvPr>
          <p:cNvSpPr txBox="1"/>
          <p:nvPr/>
        </p:nvSpPr>
        <p:spPr>
          <a:xfrm>
            <a:off x="2965565" y="1014187"/>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SERENITE</a:t>
            </a:r>
          </a:p>
        </p:txBody>
      </p:sp>
      <p:sp>
        <p:nvSpPr>
          <p:cNvPr id="7" name="ZoneTexte 6">
            <a:extLst>
              <a:ext uri="{FF2B5EF4-FFF2-40B4-BE49-F238E27FC236}">
                <a16:creationId xmlns:a16="http://schemas.microsoft.com/office/drawing/2014/main" id="{87FD2311-3B31-72AC-8568-6313522BAAB7}"/>
              </a:ext>
            </a:extLst>
          </p:cNvPr>
          <p:cNvSpPr txBox="1"/>
          <p:nvPr/>
        </p:nvSpPr>
        <p:spPr>
          <a:xfrm>
            <a:off x="4317502" y="3703500"/>
            <a:ext cx="3847079" cy="369332"/>
          </a:xfrm>
          <a:prstGeom prst="rect">
            <a:avLst/>
          </a:prstGeom>
          <a:noFill/>
        </p:spPr>
        <p:txBody>
          <a:bodyPr wrap="none" rtlCol="0">
            <a:spAutoFit/>
          </a:bodyPr>
          <a:lstStyle/>
          <a:p>
            <a:r>
              <a:rPr lang="fr-FR" spc="600" dirty="0">
                <a:latin typeface="Avenir Next LT Pro" panose="020B0504020202020204" pitchFamily="34" charset="0"/>
              </a:rPr>
              <a:t>Exemple de preuves</a:t>
            </a:r>
          </a:p>
        </p:txBody>
      </p:sp>
      <p:cxnSp>
        <p:nvCxnSpPr>
          <p:cNvPr id="8" name="Connecteur droit 7">
            <a:extLst>
              <a:ext uri="{FF2B5EF4-FFF2-40B4-BE49-F238E27FC236}">
                <a16:creationId xmlns:a16="http://schemas.microsoft.com/office/drawing/2014/main" id="{E718042B-344B-6379-4C34-4E75B85C35A8}"/>
              </a:ext>
            </a:extLst>
          </p:cNvPr>
          <p:cNvCxnSpPr/>
          <p:nvPr/>
        </p:nvCxnSpPr>
        <p:spPr>
          <a:xfrm>
            <a:off x="3705837" y="3702296"/>
            <a:ext cx="52952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EA13A080-84D4-4B93-7393-9C5B6C9649F1}"/>
              </a:ext>
            </a:extLst>
          </p:cNvPr>
          <p:cNvCxnSpPr/>
          <p:nvPr/>
        </p:nvCxnSpPr>
        <p:spPr>
          <a:xfrm>
            <a:off x="3705837" y="4070920"/>
            <a:ext cx="5295207"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97F9A391-498A-1D72-2627-4DE15AB3BC74}"/>
              </a:ext>
            </a:extLst>
          </p:cNvPr>
          <p:cNvSpPr txBox="1"/>
          <p:nvPr/>
        </p:nvSpPr>
        <p:spPr>
          <a:xfrm>
            <a:off x="3192350" y="4438341"/>
            <a:ext cx="6097384" cy="923330"/>
          </a:xfrm>
          <a:prstGeom prst="rect">
            <a:avLst/>
          </a:prstGeom>
          <a:noFill/>
        </p:spPr>
        <p:txBody>
          <a:bodyPr wrap="square">
            <a:spAutoFit/>
          </a:bodyPr>
          <a:lstStyle/>
          <a:p>
            <a:pPr algn="ctr"/>
            <a:r>
              <a:rPr lang="fr-FR" sz="1800" i="1" dirty="0">
                <a:latin typeface="Avenir Next LT Pro" panose="020B0504020202020204" pitchFamily="34" charset="0"/>
              </a:rPr>
              <a:t>Chaque intervention est réalisée par des techniciens qualifiés et formés aux dernières technologies, pour une fiabilité à toute épreuve.</a:t>
            </a:r>
          </a:p>
        </p:txBody>
      </p:sp>
    </p:spTree>
    <p:extLst>
      <p:ext uri="{BB962C8B-B14F-4D97-AF65-F5344CB8AC3E}">
        <p14:creationId xmlns:p14="http://schemas.microsoft.com/office/powerpoint/2010/main" val="248819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3 grandes tendances et défis…</a:t>
            </a:r>
          </a:p>
        </p:txBody>
      </p:sp>
      <p:sp>
        <p:nvSpPr>
          <p:cNvPr id="3" name="ZoneTexte 2">
            <a:extLst>
              <a:ext uri="{FF2B5EF4-FFF2-40B4-BE49-F238E27FC236}">
                <a16:creationId xmlns:a16="http://schemas.microsoft.com/office/drawing/2014/main" id="{4D18DCBB-17A2-A8C8-644C-9C16C89A837B}"/>
              </a:ext>
            </a:extLst>
          </p:cNvPr>
          <p:cNvSpPr txBox="1"/>
          <p:nvPr/>
        </p:nvSpPr>
        <p:spPr>
          <a:xfrm>
            <a:off x="3728382" y="987980"/>
            <a:ext cx="5930185" cy="523220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fr-FR" altLang="fr-FR" sz="1800" b="1" i="0" u="none" strike="noStrike" cap="none" normalizeH="0" baseline="0" dirty="0">
                <a:ln>
                  <a:noFill/>
                </a:ln>
                <a:effectLst/>
                <a:latin typeface="Avenir Next LT Pro" panose="020B0504020202020204" pitchFamily="34" charset="0"/>
              </a:rPr>
              <a:t>Électrification du parc automobile </a:t>
            </a:r>
            <a:r>
              <a:rPr kumimoji="0" lang="fr-FR" altLang="fr-FR" sz="1800" b="0" i="0" u="none" strike="noStrike" cap="none" normalizeH="0" baseline="0" dirty="0">
                <a:ln>
                  <a:noFill/>
                </a:ln>
                <a:effectLst/>
                <a:latin typeface="Avenir Next LT Pro" panose="020B0504020202020204" pitchFamily="34" charset="0"/>
              </a:rPr>
              <a:t>: </a:t>
            </a:r>
            <a:r>
              <a:rPr kumimoji="0" lang="fr-FR" altLang="fr-FR" sz="1600" b="1" i="0" u="none" strike="noStrike" cap="none" normalizeH="0" baseline="0" dirty="0">
                <a:ln>
                  <a:noFill/>
                </a:ln>
                <a:effectLst/>
                <a:latin typeface="Avenir Next LT Pro" panose="020B0504020202020204" pitchFamily="34" charset="0"/>
              </a:rPr>
              <a:t>La part des immatriculations de véhicules électriques neufs a continué de progresser, atteignant 17% en 2023</a:t>
            </a:r>
            <a:r>
              <a:rPr kumimoji="0" lang="fr-FR" altLang="fr-FR" sz="1600" b="0" i="0" u="none" strike="noStrike" cap="none" normalizeH="0" baseline="0" dirty="0">
                <a:ln>
                  <a:noFill/>
                </a:ln>
                <a:effectLst/>
                <a:latin typeface="Avenir Next LT Pro" panose="020B0504020202020204" pitchFamily="34" charset="0"/>
              </a:rPr>
              <a:t>. Cette tendance vers les motorisations alternatives (hybrides, électriques, GPL, hydrogène) modifie les besoins en entretien et réparation, nécessitant une adaptation des compétences et des équipements des garages.</a:t>
            </a:r>
            <a:br>
              <a:rPr kumimoji="0" lang="fr-FR" altLang="fr-FR" sz="1800" b="0" i="0" u="none" strike="noStrike" cap="none" normalizeH="0" baseline="0" dirty="0">
                <a:ln>
                  <a:noFill/>
                </a:ln>
                <a:effectLst/>
                <a:latin typeface="Avenir Next LT Pro" panose="020B0504020202020204" pitchFamily="34" charset="0"/>
              </a:rPr>
            </a:br>
            <a:endParaRPr kumimoji="0" lang="fr-FR" altLang="fr-FR" sz="1800" b="0" i="0" u="none" strike="noStrike" cap="none" normalizeH="0" baseline="0" dirty="0">
              <a:ln>
                <a:noFill/>
              </a:ln>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fr-FR" altLang="fr-FR" sz="1800" b="1" i="0" u="none" strike="noStrike" cap="none" normalizeH="0" baseline="0" dirty="0">
                <a:ln>
                  <a:noFill/>
                </a:ln>
                <a:effectLst/>
                <a:latin typeface="Avenir Next LT Pro" panose="020B0504020202020204" pitchFamily="34" charset="0"/>
              </a:rPr>
              <a:t>Technologies avancées : </a:t>
            </a:r>
            <a:r>
              <a:rPr kumimoji="0" lang="fr-FR" altLang="fr-FR" sz="1600" b="0" i="0" u="none" strike="noStrike" cap="none" normalizeH="0" baseline="0" dirty="0">
                <a:ln>
                  <a:noFill/>
                </a:ln>
                <a:effectLst/>
                <a:latin typeface="Avenir Next LT Pro" panose="020B0504020202020204" pitchFamily="34" charset="0"/>
              </a:rPr>
              <a:t>L'évolution des technologies automobiles, notamment les systèmes électroniques avancés, impose aux professionnels de se former continuellement pour rester compétitifs.</a:t>
            </a:r>
            <a:br>
              <a:rPr kumimoji="0" lang="fr-FR" altLang="fr-FR" sz="1800" b="0" i="0" u="none" strike="noStrike" cap="none" normalizeH="0" baseline="0" dirty="0">
                <a:ln>
                  <a:noFill/>
                </a:ln>
                <a:effectLst/>
                <a:latin typeface="Avenir Next LT Pro" panose="020B0504020202020204" pitchFamily="34" charset="0"/>
              </a:rPr>
            </a:br>
            <a:endParaRPr kumimoji="0" lang="fr-FR" altLang="fr-FR" sz="1800" b="0" i="0" u="none" strike="noStrike" cap="none" normalizeH="0" baseline="0" dirty="0">
              <a:ln>
                <a:noFill/>
              </a:ln>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fr-FR" altLang="fr-FR" sz="1800" b="1" i="0" u="none" strike="noStrike" cap="none" normalizeH="0" baseline="0" dirty="0">
                <a:ln>
                  <a:noFill/>
                </a:ln>
                <a:effectLst/>
                <a:latin typeface="Avenir Next LT Pro" panose="020B0504020202020204" pitchFamily="34" charset="0"/>
              </a:rPr>
              <a:t>Inflation et consommation : </a:t>
            </a:r>
            <a:r>
              <a:rPr kumimoji="0" lang="fr-FR" altLang="fr-FR" sz="1600" b="0" i="0" u="none" strike="noStrike" cap="none" normalizeH="0" baseline="0" dirty="0">
                <a:ln>
                  <a:noFill/>
                </a:ln>
                <a:effectLst/>
                <a:latin typeface="Avenir Next LT Pro" panose="020B0504020202020204" pitchFamily="34" charset="0"/>
              </a:rPr>
              <a:t>L'inflation et les incertitudes économiques influencent les arbitrages des ménages en matière de dépenses d'entretien automobile. Les professionnels doivent adapter leurs stratégies pour répondre à ces défis économiques.</a:t>
            </a:r>
          </a:p>
          <a:p>
            <a:pPr marL="0" marR="0" lvl="0" indent="0" algn="l" defTabSz="914400" rtl="0" eaLnBrk="0" fontAlgn="base" latinLnBrk="0" hangingPunct="0">
              <a:lnSpc>
                <a:spcPct val="100000"/>
              </a:lnSpc>
              <a:spcBef>
                <a:spcPct val="0"/>
              </a:spcBef>
              <a:spcAft>
                <a:spcPct val="0"/>
              </a:spcAft>
              <a:buClrTx/>
              <a:buSzTx/>
              <a:tabLst/>
            </a:pPr>
            <a:r>
              <a:rPr kumimoji="0" lang="fr-FR" altLang="fr-FR" sz="1200" b="1" i="0" u="none" strike="noStrike" cap="none" normalizeH="0" baseline="0" dirty="0">
                <a:ln>
                  <a:noFill/>
                </a:ln>
                <a:effectLst/>
                <a:latin typeface="Avenir Next LT Pro" panose="020B0504020202020204" pitchFamily="34" charset="0"/>
              </a:rPr>
              <a:t>Une révision générale qui coûtait en moyenne 264 euros en 2022, s’élève à 294 euros en 2023, soit une augmentation de 11,3%. </a:t>
            </a:r>
          </a:p>
        </p:txBody>
      </p:sp>
      <p:sp>
        <p:nvSpPr>
          <p:cNvPr id="4" name="ZoneTexte 3">
            <a:extLst>
              <a:ext uri="{FF2B5EF4-FFF2-40B4-BE49-F238E27FC236}">
                <a16:creationId xmlns:a16="http://schemas.microsoft.com/office/drawing/2014/main" id="{81FB1DD2-623F-641B-C3D5-FE57F31458EF}"/>
              </a:ext>
            </a:extLst>
          </p:cNvPr>
          <p:cNvSpPr txBox="1"/>
          <p:nvPr/>
        </p:nvSpPr>
        <p:spPr>
          <a:xfrm>
            <a:off x="1820487" y="6537543"/>
            <a:ext cx="1907895" cy="253916"/>
          </a:xfrm>
          <a:prstGeom prst="rect">
            <a:avLst/>
          </a:prstGeom>
          <a:noFill/>
        </p:spPr>
        <p:txBody>
          <a:bodyPr wrap="none" rtlCol="0">
            <a:spAutoFit/>
          </a:bodyPr>
          <a:lstStyle/>
          <a:p>
            <a:r>
              <a:rPr lang="fr-FR" sz="1050" i="1" dirty="0">
                <a:latin typeface="Avenir Next LT Pro" panose="020B0504020202020204" pitchFamily="34" charset="0"/>
              </a:rPr>
              <a:t>ID Garages </a:t>
            </a:r>
            <a:r>
              <a:rPr lang="fr-FR" sz="1050" i="1" dirty="0" err="1">
                <a:latin typeface="Avenir Next LT Pro" panose="020B0504020202020204" pitchFamily="34" charset="0"/>
              </a:rPr>
              <a:t>barometre</a:t>
            </a:r>
            <a:r>
              <a:rPr lang="fr-FR" sz="1050" i="1" dirty="0">
                <a:latin typeface="Avenir Next LT Pro" panose="020B0504020202020204" pitchFamily="34" charset="0"/>
              </a:rPr>
              <a:t> 2023</a:t>
            </a:r>
          </a:p>
        </p:txBody>
      </p:sp>
      <p:pic>
        <p:nvPicPr>
          <p:cNvPr id="6" name="Image 5">
            <a:extLst>
              <a:ext uri="{FF2B5EF4-FFF2-40B4-BE49-F238E27FC236}">
                <a16:creationId xmlns:a16="http://schemas.microsoft.com/office/drawing/2014/main" id="{657934EB-EE48-89DF-BE38-DAB59EA79FD3}"/>
              </a:ext>
            </a:extLst>
          </p:cNvPr>
          <p:cNvPicPr>
            <a:picLocks noChangeAspect="1"/>
          </p:cNvPicPr>
          <p:nvPr/>
        </p:nvPicPr>
        <p:blipFill>
          <a:blip r:embed="rId2"/>
          <a:stretch>
            <a:fillRect/>
          </a:stretch>
        </p:blipFill>
        <p:spPr>
          <a:xfrm>
            <a:off x="868333" y="1142650"/>
            <a:ext cx="2357005" cy="1346860"/>
          </a:xfrm>
          <a:prstGeom prst="rect">
            <a:avLst/>
          </a:prstGeom>
        </p:spPr>
      </p:pic>
      <p:pic>
        <p:nvPicPr>
          <p:cNvPr id="10" name="Image 9">
            <a:extLst>
              <a:ext uri="{FF2B5EF4-FFF2-40B4-BE49-F238E27FC236}">
                <a16:creationId xmlns:a16="http://schemas.microsoft.com/office/drawing/2014/main" id="{0C9EB0FB-CDA8-A130-6E11-5C5CA2E21905}"/>
              </a:ext>
            </a:extLst>
          </p:cNvPr>
          <p:cNvPicPr>
            <a:picLocks noChangeAspect="1"/>
          </p:cNvPicPr>
          <p:nvPr/>
        </p:nvPicPr>
        <p:blipFill>
          <a:blip r:embed="rId3"/>
          <a:stretch>
            <a:fillRect/>
          </a:stretch>
        </p:blipFill>
        <p:spPr>
          <a:xfrm>
            <a:off x="868334" y="2791435"/>
            <a:ext cx="2357005" cy="1346860"/>
          </a:xfrm>
          <a:prstGeom prst="rect">
            <a:avLst/>
          </a:prstGeom>
        </p:spPr>
      </p:pic>
      <p:pic>
        <p:nvPicPr>
          <p:cNvPr id="12" name="Image 11">
            <a:extLst>
              <a:ext uri="{FF2B5EF4-FFF2-40B4-BE49-F238E27FC236}">
                <a16:creationId xmlns:a16="http://schemas.microsoft.com/office/drawing/2014/main" id="{4575C492-8471-2593-3EF1-6082FACF62BB}"/>
              </a:ext>
            </a:extLst>
          </p:cNvPr>
          <p:cNvPicPr>
            <a:picLocks noChangeAspect="1"/>
          </p:cNvPicPr>
          <p:nvPr/>
        </p:nvPicPr>
        <p:blipFill>
          <a:blip r:embed="rId4"/>
          <a:stretch>
            <a:fillRect/>
          </a:stretch>
        </p:blipFill>
        <p:spPr>
          <a:xfrm>
            <a:off x="868334" y="4362564"/>
            <a:ext cx="2357005" cy="1346860"/>
          </a:xfrm>
          <a:prstGeom prst="rect">
            <a:avLst/>
          </a:prstGeom>
        </p:spPr>
      </p:pic>
    </p:spTree>
    <p:extLst>
      <p:ext uri="{BB962C8B-B14F-4D97-AF65-F5344CB8AC3E}">
        <p14:creationId xmlns:p14="http://schemas.microsoft.com/office/powerpoint/2010/main" val="40642170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2967335"/>
            <a:ext cx="6097384" cy="923330"/>
          </a:xfrm>
          <a:prstGeom prst="rect">
            <a:avLst/>
          </a:prstGeom>
          <a:noFill/>
        </p:spPr>
        <p:txBody>
          <a:bodyPr wrap="square">
            <a:spAutoFit/>
          </a:bodyPr>
          <a:lstStyle/>
          <a:p>
            <a:pPr algn="ctr"/>
            <a:r>
              <a:rPr lang="fr-FR" sz="5400" i="1" dirty="0">
                <a:latin typeface="Georgia" panose="02040502050405020303" pitchFamily="18" charset="0"/>
                <a:ea typeface="Tahoma" panose="020B0604030504040204" pitchFamily="34" charset="0"/>
                <a:cs typeface="Tahoma" panose="020B0604030504040204" pitchFamily="34" charset="0"/>
              </a:rPr>
              <a:t>TRANSPARENCE</a:t>
            </a:r>
          </a:p>
        </p:txBody>
      </p:sp>
    </p:spTree>
    <p:extLst>
      <p:ext uri="{BB962C8B-B14F-4D97-AF65-F5344CB8AC3E}">
        <p14:creationId xmlns:p14="http://schemas.microsoft.com/office/powerpoint/2010/main" val="29528647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3108543"/>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ON NE VOUS CACHE RIEN</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Des services clairs et sans surprise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Je suis rassuré, je peux leur faire confiance </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les yeux fermés</a:t>
            </a:r>
            <a:r>
              <a:rPr lang="fr-FR" sz="2800" dirty="0">
                <a:latin typeface="Georgia" panose="02040502050405020303" pitchFamily="18" charset="0"/>
                <a:ea typeface="Tahoma" panose="020B0604030504040204" pitchFamily="34" charset="0"/>
                <a:cs typeface="Tahoma" panose="020B0604030504040204" pitchFamily="34" charset="0"/>
              </a:rPr>
              <a:t>.</a:t>
            </a:r>
          </a:p>
          <a:p>
            <a:pPr algn="ctr"/>
            <a:r>
              <a:rPr lang="fr-FR" sz="2800" i="1" dirty="0">
                <a:latin typeface="Georgia" panose="02040502050405020303" pitchFamily="18" charset="0"/>
                <a:ea typeface="Tahoma" panose="020B0604030504040204" pitchFamily="34" charset="0"/>
                <a:cs typeface="Tahoma" panose="020B0604030504040204" pitchFamily="34" charset="0"/>
              </a:rPr>
              <a:t> </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TRANSPARENCE</a:t>
            </a:r>
          </a:p>
        </p:txBody>
      </p:sp>
    </p:spTree>
    <p:extLst>
      <p:ext uri="{BB962C8B-B14F-4D97-AF65-F5344CB8AC3E}">
        <p14:creationId xmlns:p14="http://schemas.microsoft.com/office/powerpoint/2010/main" val="38600058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ON NE VOUS CACHE RIEN</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Des services clairs et sans surprise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TRANSPARENCE</a:t>
            </a:r>
          </a:p>
        </p:txBody>
      </p:sp>
      <p:sp>
        <p:nvSpPr>
          <p:cNvPr id="3" name="Triangle isocèle 2">
            <a:extLst>
              <a:ext uri="{FF2B5EF4-FFF2-40B4-BE49-F238E27FC236}">
                <a16:creationId xmlns:a16="http://schemas.microsoft.com/office/drawing/2014/main" id="{68DB4A70-E798-E197-B88C-4481E43727E6}"/>
              </a:ext>
            </a:extLst>
          </p:cNvPr>
          <p:cNvSpPr/>
          <p:nvPr/>
        </p:nvSpPr>
        <p:spPr>
          <a:xfrm flipV="1">
            <a:off x="707361"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Triangle isocèle 6">
            <a:extLst>
              <a:ext uri="{FF2B5EF4-FFF2-40B4-BE49-F238E27FC236}">
                <a16:creationId xmlns:a16="http://schemas.microsoft.com/office/drawing/2014/main" id="{B83160BF-5BFC-A4C5-2CAE-BBC1E974CF6F}"/>
              </a:ext>
            </a:extLst>
          </p:cNvPr>
          <p:cNvSpPr/>
          <p:nvPr/>
        </p:nvSpPr>
        <p:spPr>
          <a:xfrm flipV="1">
            <a:off x="4741804"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A6A19307-064E-3BD5-F9A4-BDC39FD3F685}"/>
              </a:ext>
            </a:extLst>
          </p:cNvPr>
          <p:cNvSpPr txBox="1"/>
          <p:nvPr/>
        </p:nvSpPr>
        <p:spPr>
          <a:xfrm>
            <a:off x="4457078" y="4150559"/>
            <a:ext cx="3593176" cy="1815882"/>
          </a:xfrm>
          <a:prstGeom prst="rect">
            <a:avLst/>
          </a:prstGeom>
          <a:noFill/>
        </p:spPr>
        <p:txBody>
          <a:bodyPr wrap="square">
            <a:spAutoFit/>
          </a:bodyPr>
          <a:lstStyle/>
          <a:p>
            <a:pPr algn="ctr"/>
            <a:r>
              <a:rPr lang="fr-FR" sz="1400" b="1" dirty="0">
                <a:latin typeface="Avenir Next LT Pro" panose="020B0504020202020204" pitchFamily="34" charset="0"/>
              </a:rPr>
              <a:t>BENEFICES INDUIT</a:t>
            </a:r>
            <a:br>
              <a:rPr lang="fr-FR" sz="1400" b="1" dirty="0">
                <a:latin typeface="Avenir Next LT Pro" panose="020B0504020202020204" pitchFamily="34" charset="0"/>
              </a:rPr>
            </a:br>
            <a:r>
              <a:rPr lang="fr-FR" sz="1400" dirty="0">
                <a:latin typeface="Avenir Next LT Pro" panose="020B0504020202020204" pitchFamily="34" charset="0"/>
              </a:rPr>
              <a:t>La transparence crée un climat de confiance entre Euromaster et ses clients. Les automobilistes savent qu'ils peuvent compter sur une communication claire et honnête, ce qui réduit les inquiétudes liées à des coûts cachés ou à des services inutiles.</a:t>
            </a:r>
          </a:p>
        </p:txBody>
      </p:sp>
      <p:sp>
        <p:nvSpPr>
          <p:cNvPr id="9" name="ZoneTexte 8">
            <a:extLst>
              <a:ext uri="{FF2B5EF4-FFF2-40B4-BE49-F238E27FC236}">
                <a16:creationId xmlns:a16="http://schemas.microsoft.com/office/drawing/2014/main" id="{1990DDBF-1183-D16E-3D3D-B1BCDF7DB910}"/>
              </a:ext>
            </a:extLst>
          </p:cNvPr>
          <p:cNvSpPr txBox="1"/>
          <p:nvPr/>
        </p:nvSpPr>
        <p:spPr>
          <a:xfrm>
            <a:off x="8466122" y="4150559"/>
            <a:ext cx="3593176" cy="1600438"/>
          </a:xfrm>
          <a:prstGeom prst="rect">
            <a:avLst/>
          </a:prstGeom>
          <a:noFill/>
        </p:spPr>
        <p:txBody>
          <a:bodyPr wrap="square">
            <a:spAutoFit/>
          </a:bodyPr>
          <a:lstStyle/>
          <a:p>
            <a:pPr algn="ctr"/>
            <a:r>
              <a:rPr lang="fr-FR" sz="1400" b="1" dirty="0">
                <a:latin typeface="Avenir Next LT Pro" panose="020B0504020202020204" pitchFamily="34" charset="0"/>
              </a:rPr>
              <a:t>OFFRE/SERVICE</a:t>
            </a:r>
          </a:p>
          <a:p>
            <a:pPr algn="ctr"/>
            <a:r>
              <a:rPr lang="fr-FR" sz="1400" dirty="0">
                <a:latin typeface="Avenir Next LT Pro" panose="020B0504020202020204" pitchFamily="34" charset="0"/>
              </a:rPr>
              <a:t>Mise en avant de la transparence dans l’offre : En offrant des services sans surprise, Euromaster garantit que les clients savent exactement </a:t>
            </a:r>
            <a:br>
              <a:rPr lang="fr-FR" sz="1400" dirty="0">
                <a:latin typeface="Avenir Next LT Pro" panose="020B0504020202020204" pitchFamily="34" charset="0"/>
              </a:rPr>
            </a:br>
            <a:r>
              <a:rPr lang="fr-FR" sz="1400" dirty="0">
                <a:latin typeface="Avenir Next LT Pro" panose="020B0504020202020204" pitchFamily="34" charset="0"/>
              </a:rPr>
              <a:t>ce qu'ils paient et pourquoi.</a:t>
            </a:r>
          </a:p>
          <a:p>
            <a:pPr algn="ctr"/>
            <a:endParaRPr lang="fr-FR" sz="1400" dirty="0">
              <a:latin typeface="Avenir Next LT Pro" panose="020B0504020202020204" pitchFamily="34" charset="0"/>
            </a:endParaRPr>
          </a:p>
        </p:txBody>
      </p:sp>
      <p:sp>
        <p:nvSpPr>
          <p:cNvPr id="10" name="Triangle isocèle 9">
            <a:extLst>
              <a:ext uri="{FF2B5EF4-FFF2-40B4-BE49-F238E27FC236}">
                <a16:creationId xmlns:a16="http://schemas.microsoft.com/office/drawing/2014/main" id="{6D25EF3F-BF65-3C85-A84A-79CF1D1D14D1}"/>
              </a:ext>
            </a:extLst>
          </p:cNvPr>
          <p:cNvSpPr/>
          <p:nvPr/>
        </p:nvSpPr>
        <p:spPr>
          <a:xfrm flipV="1">
            <a:off x="8658653"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08A847A6-F998-DB87-5A2A-12E042483F20}"/>
              </a:ext>
            </a:extLst>
          </p:cNvPr>
          <p:cNvSpPr txBox="1"/>
          <p:nvPr/>
        </p:nvSpPr>
        <p:spPr>
          <a:xfrm>
            <a:off x="410011" y="4150559"/>
            <a:ext cx="3593176" cy="2015936"/>
          </a:xfrm>
          <a:prstGeom prst="rect">
            <a:avLst/>
          </a:prstGeom>
          <a:noFill/>
        </p:spPr>
        <p:txBody>
          <a:bodyPr wrap="square">
            <a:spAutoFit/>
          </a:bodyPr>
          <a:lstStyle/>
          <a:p>
            <a:pPr algn="ctr"/>
            <a:r>
              <a:rPr lang="fr-FR" sz="1400" b="1" dirty="0">
                <a:latin typeface="Avenir Next LT Pro" panose="020B0504020202020204" pitchFamily="34" charset="0"/>
              </a:rPr>
              <a:t>UN INSIGHT FORT</a:t>
            </a:r>
            <a:br>
              <a:rPr lang="fr-FR" sz="1400" b="1" dirty="0">
                <a:latin typeface="Avenir Next LT Pro" panose="020B0504020202020204" pitchFamily="34" charset="0"/>
              </a:rPr>
            </a:br>
            <a:r>
              <a:rPr lang="fr-FR" sz="1400" dirty="0">
                <a:latin typeface="Avenir Next LT Pro" panose="020B0504020202020204" pitchFamily="34" charset="0"/>
              </a:rPr>
              <a:t>Les consommateurs modernes sont de plus en plus exigeants en matière de transparence et de clarté dans les services qu'ils consomment ; Et c’est particulièrement vrai dans notre secteur, ou une certaine défiance existe.</a:t>
            </a:r>
          </a:p>
          <a:p>
            <a:pPr algn="ctr"/>
            <a:r>
              <a:rPr lang="fr-FR" sz="900" dirty="0">
                <a:latin typeface="Avenir Next LT Pro" panose="020B0504020202020204" pitchFamily="34" charset="0"/>
              </a:rPr>
              <a:t>Une part importante des Français préfère effectuer eux-mêmes l'entretien courant de leur véhicule (36%) ou se tourner vers un proche (8%), plutôt que de faire appel à un professionnel.</a:t>
            </a:r>
          </a:p>
        </p:txBody>
      </p:sp>
    </p:spTree>
    <p:extLst>
      <p:ext uri="{BB962C8B-B14F-4D97-AF65-F5344CB8AC3E}">
        <p14:creationId xmlns:p14="http://schemas.microsoft.com/office/powerpoint/2010/main" val="41784825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ON NE VOUS CACHE RIEN</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Des services clairs et sans surprise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TRANSPARENCE</a:t>
            </a:r>
          </a:p>
        </p:txBody>
      </p:sp>
      <p:sp>
        <p:nvSpPr>
          <p:cNvPr id="3" name="ZoneTexte 2">
            <a:extLst>
              <a:ext uri="{FF2B5EF4-FFF2-40B4-BE49-F238E27FC236}">
                <a16:creationId xmlns:a16="http://schemas.microsoft.com/office/drawing/2014/main" id="{DFCA6CF6-52F8-63F3-D5DD-41D5FFFEC2FA}"/>
              </a:ext>
            </a:extLst>
          </p:cNvPr>
          <p:cNvSpPr txBox="1"/>
          <p:nvPr/>
        </p:nvSpPr>
        <p:spPr>
          <a:xfrm>
            <a:off x="4317502" y="3703500"/>
            <a:ext cx="3847079" cy="369332"/>
          </a:xfrm>
          <a:prstGeom prst="rect">
            <a:avLst/>
          </a:prstGeom>
          <a:noFill/>
        </p:spPr>
        <p:txBody>
          <a:bodyPr wrap="none" rtlCol="0">
            <a:spAutoFit/>
          </a:bodyPr>
          <a:lstStyle/>
          <a:p>
            <a:r>
              <a:rPr lang="fr-FR" spc="600" dirty="0">
                <a:latin typeface="Avenir Next LT Pro" panose="020B0504020202020204" pitchFamily="34" charset="0"/>
              </a:rPr>
              <a:t>Exemple de preuves</a:t>
            </a:r>
          </a:p>
        </p:txBody>
      </p:sp>
      <p:cxnSp>
        <p:nvCxnSpPr>
          <p:cNvPr id="7" name="Connecteur droit 6">
            <a:extLst>
              <a:ext uri="{FF2B5EF4-FFF2-40B4-BE49-F238E27FC236}">
                <a16:creationId xmlns:a16="http://schemas.microsoft.com/office/drawing/2014/main" id="{C4EA706F-4346-0AC5-86EB-98BB42D8E75F}"/>
              </a:ext>
            </a:extLst>
          </p:cNvPr>
          <p:cNvCxnSpPr/>
          <p:nvPr/>
        </p:nvCxnSpPr>
        <p:spPr>
          <a:xfrm>
            <a:off x="3705837" y="3702296"/>
            <a:ext cx="52952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D4C10C6C-6A52-2834-29E6-6DAC7154BB35}"/>
              </a:ext>
            </a:extLst>
          </p:cNvPr>
          <p:cNvCxnSpPr/>
          <p:nvPr/>
        </p:nvCxnSpPr>
        <p:spPr>
          <a:xfrm>
            <a:off x="3705837" y="4070920"/>
            <a:ext cx="5295207"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4DBBA2A0-BF7F-A61F-8569-07EA820531FC}"/>
              </a:ext>
            </a:extLst>
          </p:cNvPr>
          <p:cNvSpPr txBox="1"/>
          <p:nvPr/>
        </p:nvSpPr>
        <p:spPr>
          <a:xfrm>
            <a:off x="3192350" y="4438341"/>
            <a:ext cx="6097384" cy="646331"/>
          </a:xfrm>
          <a:prstGeom prst="rect">
            <a:avLst/>
          </a:prstGeom>
          <a:noFill/>
        </p:spPr>
        <p:txBody>
          <a:bodyPr wrap="square">
            <a:spAutoFit/>
          </a:bodyPr>
          <a:lstStyle/>
          <a:p>
            <a:pPr algn="ctr"/>
            <a:r>
              <a:rPr lang="fr-FR" sz="1800" i="1" dirty="0">
                <a:latin typeface="Avenir Next LT Pro" panose="020B0504020202020204" pitchFamily="34" charset="0"/>
              </a:rPr>
              <a:t>Chez nous, on ne changera pas votre pneu </a:t>
            </a:r>
            <a:br>
              <a:rPr lang="fr-FR" sz="1800" i="1" dirty="0">
                <a:latin typeface="Avenir Next LT Pro" panose="020B0504020202020204" pitchFamily="34" charset="0"/>
              </a:rPr>
            </a:br>
            <a:r>
              <a:rPr lang="fr-FR" sz="1800" i="1" dirty="0">
                <a:latin typeface="Avenir Next LT Pro" panose="020B0504020202020204" pitchFamily="34" charset="0"/>
              </a:rPr>
              <a:t>si on peut le réparer !</a:t>
            </a:r>
          </a:p>
        </p:txBody>
      </p:sp>
    </p:spTree>
    <p:extLst>
      <p:ext uri="{BB962C8B-B14F-4D97-AF65-F5344CB8AC3E}">
        <p14:creationId xmlns:p14="http://schemas.microsoft.com/office/powerpoint/2010/main" val="26137579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#4</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6" name="ZoneTexte 5">
            <a:extLst>
              <a:ext uri="{FF2B5EF4-FFF2-40B4-BE49-F238E27FC236}">
                <a16:creationId xmlns:a16="http://schemas.microsoft.com/office/drawing/2014/main" id="{DE65C363-EFA5-9478-3A94-143E59588703}"/>
              </a:ext>
            </a:extLst>
          </p:cNvPr>
          <p:cNvSpPr txBox="1"/>
          <p:nvPr/>
        </p:nvSpPr>
        <p:spPr>
          <a:xfrm>
            <a:off x="3458095" y="2891172"/>
            <a:ext cx="5112326" cy="923330"/>
          </a:xfrm>
          <a:prstGeom prst="rect">
            <a:avLst/>
          </a:prstGeom>
          <a:noFill/>
        </p:spPr>
        <p:txBody>
          <a:bodyPr wrap="square" rtlCol="0">
            <a:spAutoFit/>
          </a:bodyPr>
          <a:lstStyle/>
          <a:p>
            <a:pPr algn="ctr"/>
            <a:r>
              <a:rPr lang="fr-FR" sz="5400" i="1" dirty="0">
                <a:latin typeface="Georgia" panose="02040502050405020303" pitchFamily="18" charset="0"/>
                <a:ea typeface="Tahoma" panose="020B0604030504040204" pitchFamily="34" charset="0"/>
                <a:cs typeface="Tahoma" panose="020B0604030504040204" pitchFamily="34" charset="0"/>
              </a:rPr>
              <a:t>LEADERSHIP</a:t>
            </a:r>
            <a:r>
              <a:rPr lang="fr-FR" sz="5400" dirty="0"/>
              <a:t> </a:t>
            </a:r>
          </a:p>
        </p:txBody>
      </p:sp>
    </p:spTree>
    <p:extLst>
      <p:ext uri="{BB962C8B-B14F-4D97-AF65-F5344CB8AC3E}">
        <p14:creationId xmlns:p14="http://schemas.microsoft.com/office/powerpoint/2010/main" val="12395996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#4</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263748" y="1852874"/>
            <a:ext cx="9501020" cy="2554545"/>
          </a:xfrm>
          <a:prstGeom prst="rect">
            <a:avLst/>
          </a:prstGeom>
          <a:noFill/>
        </p:spPr>
        <p:txBody>
          <a:bodyPr wrap="square" rtlCol="0">
            <a:spAutoFit/>
          </a:bodyPr>
          <a:lstStyle/>
          <a:p>
            <a:pPr algn="ctr"/>
            <a:r>
              <a:rPr lang="fr-FR"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N°1 SUR LES PROS</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LES PROS NE SE TROMPENT PAS,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ILS CHOISISSENT EUROMASTER ; ET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Je suis de faire le bon choix</a:t>
            </a:r>
          </a:p>
        </p:txBody>
      </p:sp>
      <p:sp>
        <p:nvSpPr>
          <p:cNvPr id="6" name="ZoneTexte 5">
            <a:extLst>
              <a:ext uri="{FF2B5EF4-FFF2-40B4-BE49-F238E27FC236}">
                <a16:creationId xmlns:a16="http://schemas.microsoft.com/office/drawing/2014/main" id="{DE65C363-EFA5-9478-3A94-143E59588703}"/>
              </a:ext>
            </a:extLst>
          </p:cNvPr>
          <p:cNvSpPr txBox="1"/>
          <p:nvPr/>
        </p:nvSpPr>
        <p:spPr>
          <a:xfrm>
            <a:off x="4272742" y="1278503"/>
            <a:ext cx="3483032" cy="369332"/>
          </a:xfrm>
          <a:prstGeom prst="rect">
            <a:avLst/>
          </a:prstGeom>
          <a:noFill/>
        </p:spPr>
        <p:txBody>
          <a:bodyPr wrap="square" rtlCol="0">
            <a:spAutoFit/>
          </a:bodyPr>
          <a:lstStyle/>
          <a:p>
            <a:pPr algn="ctr"/>
            <a:r>
              <a:rPr lang="fr-FR" i="1" dirty="0">
                <a:latin typeface="Georgia" panose="02040502050405020303" pitchFamily="18" charset="0"/>
                <a:ea typeface="Tahoma" panose="020B0604030504040204" pitchFamily="34" charset="0"/>
                <a:cs typeface="Tahoma" panose="020B0604030504040204" pitchFamily="34" charset="0"/>
              </a:rPr>
              <a:t>LEADERSHIP</a:t>
            </a:r>
            <a:r>
              <a:rPr lang="fr-FR" dirty="0"/>
              <a:t> </a:t>
            </a:r>
          </a:p>
        </p:txBody>
      </p:sp>
    </p:spTree>
    <p:extLst>
      <p:ext uri="{BB962C8B-B14F-4D97-AF65-F5344CB8AC3E}">
        <p14:creationId xmlns:p14="http://schemas.microsoft.com/office/powerpoint/2010/main" val="26301653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AC7FC080-B561-277D-4979-2AA77546D3BD}"/>
              </a:ext>
            </a:extLst>
          </p:cNvPr>
          <p:cNvSpPr txBox="1"/>
          <p:nvPr/>
        </p:nvSpPr>
        <p:spPr>
          <a:xfrm>
            <a:off x="1428404" y="1340690"/>
            <a:ext cx="9501020" cy="1661993"/>
          </a:xfrm>
          <a:prstGeom prst="rect">
            <a:avLst/>
          </a:prstGeom>
          <a:noFill/>
        </p:spPr>
        <p:txBody>
          <a:bodyPr wrap="square" rtlCol="0">
            <a:spAutoFit/>
          </a:bodyPr>
          <a:lstStyle/>
          <a:p>
            <a:pPr algn="ctr"/>
            <a:r>
              <a:rPr kumimoji="0" lang="fr-FR" sz="1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t>EUROMASTER N°1 SUR LES PROS</a:t>
            </a:r>
            <a:b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br>
            <a: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t>LES PROS NE SE TROMPENT PAS, </a:t>
            </a:r>
            <a:b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br>
            <a: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t>ILS CHOISISSENT EUROMASTER ; ET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13" name="ZoneTexte 12">
            <a:extLst>
              <a:ext uri="{FF2B5EF4-FFF2-40B4-BE49-F238E27FC236}">
                <a16:creationId xmlns:a16="http://schemas.microsoft.com/office/drawing/2014/main" id="{EDAB2898-FEF5-A59D-4A6E-20320C2D8D43}"/>
              </a:ext>
            </a:extLst>
          </p:cNvPr>
          <p:cNvSpPr txBox="1"/>
          <p:nvPr/>
        </p:nvSpPr>
        <p:spPr>
          <a:xfrm>
            <a:off x="4354484" y="863262"/>
            <a:ext cx="3483032" cy="369332"/>
          </a:xfrm>
          <a:prstGeom prst="rect">
            <a:avLst/>
          </a:prstGeom>
          <a:noFill/>
        </p:spPr>
        <p:txBody>
          <a:bodyPr wrap="square" rtlCol="0">
            <a:spAutoFit/>
          </a:bodyPr>
          <a:lstStyle/>
          <a:p>
            <a:pPr algn="ctr"/>
            <a:r>
              <a:rPr lang="fr-FR" i="1" dirty="0">
                <a:latin typeface="Georgia" panose="02040502050405020303" pitchFamily="18" charset="0"/>
                <a:ea typeface="Tahoma" panose="020B0604030504040204" pitchFamily="34" charset="0"/>
                <a:cs typeface="Tahoma" panose="020B0604030504040204" pitchFamily="34" charset="0"/>
              </a:rPr>
              <a:t>LEADERSHIP </a:t>
            </a:r>
          </a:p>
        </p:txBody>
      </p:sp>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#4</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8" y="1005113"/>
            <a:ext cx="3091555" cy="326739"/>
          </a:xfrm>
        </p:spPr>
        <p:txBody>
          <a:bodyPr/>
          <a:lstStyle/>
          <a:p>
            <a:pPr algn="l"/>
            <a:r>
              <a:rPr lang="fr-FR" dirty="0"/>
              <a:t>EUROMASTER</a:t>
            </a:r>
          </a:p>
        </p:txBody>
      </p:sp>
      <p:sp>
        <p:nvSpPr>
          <p:cNvPr id="3" name="Triangle isocèle 2">
            <a:extLst>
              <a:ext uri="{FF2B5EF4-FFF2-40B4-BE49-F238E27FC236}">
                <a16:creationId xmlns:a16="http://schemas.microsoft.com/office/drawing/2014/main" id="{68DB4A70-E798-E197-B88C-4481E43727E6}"/>
              </a:ext>
            </a:extLst>
          </p:cNvPr>
          <p:cNvSpPr/>
          <p:nvPr/>
        </p:nvSpPr>
        <p:spPr>
          <a:xfrm flipV="1">
            <a:off x="2346283"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Triangle isocèle 6">
            <a:extLst>
              <a:ext uri="{FF2B5EF4-FFF2-40B4-BE49-F238E27FC236}">
                <a16:creationId xmlns:a16="http://schemas.microsoft.com/office/drawing/2014/main" id="{B83160BF-5BFC-A4C5-2CAE-BBC1E974CF6F}"/>
              </a:ext>
            </a:extLst>
          </p:cNvPr>
          <p:cNvSpPr/>
          <p:nvPr/>
        </p:nvSpPr>
        <p:spPr>
          <a:xfrm flipV="1">
            <a:off x="6380726"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A6A19307-064E-3BD5-F9A4-BDC39FD3F685}"/>
              </a:ext>
            </a:extLst>
          </p:cNvPr>
          <p:cNvSpPr txBox="1"/>
          <p:nvPr/>
        </p:nvSpPr>
        <p:spPr>
          <a:xfrm>
            <a:off x="6096000"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BENEFICES INDUIT</a:t>
            </a:r>
            <a:br>
              <a:rPr lang="fr-FR" sz="1400" b="1" dirty="0">
                <a:latin typeface="Avenir Next LT Pro" panose="020B0504020202020204" pitchFamily="34" charset="0"/>
              </a:rPr>
            </a:br>
            <a:r>
              <a:rPr lang="fr-FR" sz="1400" dirty="0">
                <a:latin typeface="Avenir Next LT Pro" panose="020B0504020202020204" pitchFamily="34" charset="0"/>
              </a:rPr>
              <a:t>Le fait que de nombreux professionnels choisissent Euromaster renforce l'idée que l'entreprise est une référence dans le domaine, ce qui encourage les particuliers à faire de même.</a:t>
            </a:r>
          </a:p>
        </p:txBody>
      </p:sp>
      <p:sp>
        <p:nvSpPr>
          <p:cNvPr id="11" name="ZoneTexte 10">
            <a:extLst>
              <a:ext uri="{FF2B5EF4-FFF2-40B4-BE49-F238E27FC236}">
                <a16:creationId xmlns:a16="http://schemas.microsoft.com/office/drawing/2014/main" id="{08A847A6-F998-DB87-5A2A-12E042483F20}"/>
              </a:ext>
            </a:extLst>
          </p:cNvPr>
          <p:cNvSpPr txBox="1"/>
          <p:nvPr/>
        </p:nvSpPr>
        <p:spPr>
          <a:xfrm>
            <a:off x="2048933"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UN INSIGHT FORT</a:t>
            </a:r>
            <a:br>
              <a:rPr lang="fr-FR" sz="1400" b="1" dirty="0">
                <a:latin typeface="Avenir Next LT Pro" panose="020B0504020202020204" pitchFamily="34" charset="0"/>
              </a:rPr>
            </a:br>
            <a:r>
              <a:rPr lang="fr-FR" sz="1400" dirty="0">
                <a:latin typeface="Avenir Next LT Pro" panose="020B0504020202020204" pitchFamily="34" charset="0"/>
              </a:rPr>
              <a:t>Les automobilistes sont souvent méfiants à l'égard des services d'entretien automobile en raison de mauvaises expériences passées ou de la crainte de coûts cachés et de services inutiles. </a:t>
            </a:r>
            <a:r>
              <a:rPr lang="fr-FR" sz="900" dirty="0">
                <a:latin typeface="Avenir Next LT Pro" panose="020B0504020202020204" pitchFamily="34" charset="0"/>
              </a:rPr>
              <a:t> </a:t>
            </a:r>
          </a:p>
        </p:txBody>
      </p:sp>
    </p:spTree>
    <p:extLst>
      <p:ext uri="{BB962C8B-B14F-4D97-AF65-F5344CB8AC3E}">
        <p14:creationId xmlns:p14="http://schemas.microsoft.com/office/powerpoint/2010/main" val="19541933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4837304-DC31-3484-867C-CAC4A6E97CA5}"/>
              </a:ext>
            </a:extLst>
          </p:cNvPr>
          <p:cNvSpPr txBox="1"/>
          <p:nvPr/>
        </p:nvSpPr>
        <p:spPr>
          <a:xfrm>
            <a:off x="398121" y="2911755"/>
            <a:ext cx="2104900" cy="4247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SIMPLICITÉ</a:t>
            </a:r>
            <a:endParaRPr kumimoji="0" lang="fr-FR" sz="24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3" name="ZoneTexte 12">
            <a:extLst>
              <a:ext uri="{FF2B5EF4-FFF2-40B4-BE49-F238E27FC236}">
                <a16:creationId xmlns:a16="http://schemas.microsoft.com/office/drawing/2014/main" id="{5C05BA1F-4973-5EFD-90F8-1A2E96DD0A61}"/>
              </a:ext>
            </a:extLst>
          </p:cNvPr>
          <p:cNvSpPr txBox="1"/>
          <p:nvPr/>
        </p:nvSpPr>
        <p:spPr>
          <a:xfrm>
            <a:off x="0" y="2078473"/>
            <a:ext cx="2901142" cy="7571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Faire évoluer la promesse actuelle et la nourrir des atouts clés de l’enseigne</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6" name="ZoneTexte 15">
            <a:extLst>
              <a:ext uri="{FF2B5EF4-FFF2-40B4-BE49-F238E27FC236}">
                <a16:creationId xmlns:a16="http://schemas.microsoft.com/office/drawing/2014/main" id="{80035317-6D56-D0C3-0A86-9863ED6F7F59}"/>
              </a:ext>
            </a:extLst>
          </p:cNvPr>
          <p:cNvSpPr txBox="1"/>
          <p:nvPr/>
        </p:nvSpPr>
        <p:spPr>
          <a:xfrm>
            <a:off x="1019787" y="1233030"/>
            <a:ext cx="1103312" cy="769441"/>
          </a:xfrm>
          <a:prstGeom prst="rect">
            <a:avLst/>
          </a:prstGeom>
          <a:noFill/>
        </p:spPr>
        <p:txBody>
          <a:bodyPr wrap="square" rtlCol="0">
            <a:spAutoFit/>
          </a:bodyPr>
          <a:lstStyle/>
          <a:p>
            <a:r>
              <a:rPr lang="fr-FR" sz="4400" b="1" dirty="0">
                <a:latin typeface="Avenir Next LT Pro" panose="020B0504020202020204" pitchFamily="34" charset="0"/>
              </a:rPr>
              <a:t>#1</a:t>
            </a:r>
          </a:p>
        </p:txBody>
      </p:sp>
      <p:cxnSp>
        <p:nvCxnSpPr>
          <p:cNvPr id="18" name="Connecteur droit 17">
            <a:extLst>
              <a:ext uri="{FF2B5EF4-FFF2-40B4-BE49-F238E27FC236}">
                <a16:creationId xmlns:a16="http://schemas.microsoft.com/office/drawing/2014/main" id="{98E22547-E618-FDF2-1382-137A45FEC074}"/>
              </a:ext>
            </a:extLst>
          </p:cNvPr>
          <p:cNvCxnSpPr/>
          <p:nvPr/>
        </p:nvCxnSpPr>
        <p:spPr>
          <a:xfrm>
            <a:off x="2781007" y="3045824"/>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21" name="ZoneTexte 20">
            <a:extLst>
              <a:ext uri="{FF2B5EF4-FFF2-40B4-BE49-F238E27FC236}">
                <a16:creationId xmlns:a16="http://schemas.microsoft.com/office/drawing/2014/main" id="{643AB871-B00D-2661-3974-1744381551B3}"/>
              </a:ext>
            </a:extLst>
          </p:cNvPr>
          <p:cNvSpPr txBox="1"/>
          <p:nvPr/>
        </p:nvSpPr>
        <p:spPr>
          <a:xfrm>
            <a:off x="3843462" y="1233030"/>
            <a:ext cx="888385" cy="769441"/>
          </a:xfrm>
          <a:prstGeom prst="rect">
            <a:avLst/>
          </a:prstGeom>
          <a:noFill/>
        </p:spPr>
        <p:txBody>
          <a:bodyPr wrap="none" rtlCol="0">
            <a:spAutoFit/>
          </a:bodyPr>
          <a:lstStyle/>
          <a:p>
            <a:r>
              <a:rPr lang="fr-FR" sz="4400" b="1" dirty="0">
                <a:latin typeface="Avenir Next LT Pro" panose="020B0504020202020204" pitchFamily="34" charset="0"/>
              </a:rPr>
              <a:t>#2</a:t>
            </a:r>
          </a:p>
        </p:txBody>
      </p:sp>
      <p:sp>
        <p:nvSpPr>
          <p:cNvPr id="22" name="ZoneTexte 21">
            <a:extLst>
              <a:ext uri="{FF2B5EF4-FFF2-40B4-BE49-F238E27FC236}">
                <a16:creationId xmlns:a16="http://schemas.microsoft.com/office/drawing/2014/main" id="{05658276-6783-3ACC-95FD-9B49D056148E}"/>
              </a:ext>
            </a:extLst>
          </p:cNvPr>
          <p:cNvSpPr txBox="1"/>
          <p:nvPr/>
        </p:nvSpPr>
        <p:spPr>
          <a:xfrm>
            <a:off x="2859391" y="2078473"/>
            <a:ext cx="2966762" cy="7571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Adopter une nouvelle expression résolument fondée sur l’ADN ERM</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25" name="ZoneTexte 24">
            <a:extLst>
              <a:ext uri="{FF2B5EF4-FFF2-40B4-BE49-F238E27FC236}">
                <a16:creationId xmlns:a16="http://schemas.microsoft.com/office/drawing/2014/main" id="{29420F3E-10EB-60F6-505F-8F7E45F467C3}"/>
              </a:ext>
            </a:extLst>
          </p:cNvPr>
          <p:cNvSpPr txBox="1"/>
          <p:nvPr/>
        </p:nvSpPr>
        <p:spPr>
          <a:xfrm>
            <a:off x="3394957" y="2871642"/>
            <a:ext cx="1922225" cy="461665"/>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SÉRÉNITÉ</a:t>
            </a:r>
          </a:p>
        </p:txBody>
      </p:sp>
      <p:cxnSp>
        <p:nvCxnSpPr>
          <p:cNvPr id="3" name="Connecteur droit 2">
            <a:extLst>
              <a:ext uri="{FF2B5EF4-FFF2-40B4-BE49-F238E27FC236}">
                <a16:creationId xmlns:a16="http://schemas.microsoft.com/office/drawing/2014/main" id="{E7BE1500-9B35-EBBA-72D1-36E5B8353847}"/>
              </a:ext>
            </a:extLst>
          </p:cNvPr>
          <p:cNvCxnSpPr>
            <a:cxnSpLocks/>
          </p:cNvCxnSpPr>
          <p:nvPr/>
        </p:nvCxnSpPr>
        <p:spPr>
          <a:xfrm>
            <a:off x="6016983" y="3045824"/>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B756651F-86A7-B1AC-1983-CFA155B19614}"/>
              </a:ext>
            </a:extLst>
          </p:cNvPr>
          <p:cNvSpPr txBox="1"/>
          <p:nvPr/>
        </p:nvSpPr>
        <p:spPr>
          <a:xfrm>
            <a:off x="6786569" y="1233030"/>
            <a:ext cx="888385" cy="769441"/>
          </a:xfrm>
          <a:prstGeom prst="rect">
            <a:avLst/>
          </a:prstGeom>
          <a:noFill/>
        </p:spPr>
        <p:txBody>
          <a:bodyPr wrap="none" rtlCol="0">
            <a:spAutoFit/>
          </a:bodyPr>
          <a:lstStyle/>
          <a:p>
            <a:r>
              <a:rPr lang="fr-FR" sz="4400" b="1" dirty="0">
                <a:latin typeface="Avenir Next LT Pro" panose="020B0504020202020204" pitchFamily="34" charset="0"/>
              </a:rPr>
              <a:t>#3</a:t>
            </a:r>
          </a:p>
        </p:txBody>
      </p:sp>
      <p:sp>
        <p:nvSpPr>
          <p:cNvPr id="5" name="ZoneTexte 4">
            <a:extLst>
              <a:ext uri="{FF2B5EF4-FFF2-40B4-BE49-F238E27FC236}">
                <a16:creationId xmlns:a16="http://schemas.microsoft.com/office/drawing/2014/main" id="{FFC7ABDA-A6C0-3740-2D3B-AAA1661B6742}"/>
              </a:ext>
            </a:extLst>
          </p:cNvPr>
          <p:cNvSpPr txBox="1"/>
          <p:nvPr/>
        </p:nvSpPr>
        <p:spPr>
          <a:xfrm>
            <a:off x="6179127" y="2078473"/>
            <a:ext cx="2379787" cy="5355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Répondre à un insight majeur et congruent</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7" name="ZoneTexte 6">
            <a:extLst>
              <a:ext uri="{FF2B5EF4-FFF2-40B4-BE49-F238E27FC236}">
                <a16:creationId xmlns:a16="http://schemas.microsoft.com/office/drawing/2014/main" id="{11407DA1-4242-9063-1B2E-96C369CF8251}"/>
              </a:ext>
            </a:extLst>
          </p:cNvPr>
          <p:cNvSpPr txBox="1"/>
          <p:nvPr/>
        </p:nvSpPr>
        <p:spPr>
          <a:xfrm>
            <a:off x="9314639" y="2871642"/>
            <a:ext cx="2436918" cy="461665"/>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LEADERSHIP</a:t>
            </a:r>
          </a:p>
        </p:txBody>
      </p:sp>
      <p:sp>
        <p:nvSpPr>
          <p:cNvPr id="14" name="Flèche : double flèche horizontale 13">
            <a:extLst>
              <a:ext uri="{FF2B5EF4-FFF2-40B4-BE49-F238E27FC236}">
                <a16:creationId xmlns:a16="http://schemas.microsoft.com/office/drawing/2014/main" id="{22D9C189-2A1C-28AC-D967-E7ABD972FA77}"/>
              </a:ext>
            </a:extLst>
          </p:cNvPr>
          <p:cNvSpPr/>
          <p:nvPr/>
        </p:nvSpPr>
        <p:spPr>
          <a:xfrm>
            <a:off x="597757" y="5025998"/>
            <a:ext cx="10551300" cy="545069"/>
          </a:xfrm>
          <a:prstGeom prst="leftRightArrow">
            <a:avLst>
              <a:gd name="adj1" fmla="val 100000"/>
              <a:gd name="adj2" fmla="val 5964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pc="600" dirty="0"/>
              <a:t>LES HOMMES &amp; L’ EXCELLENCE OPERATIONNELLE</a:t>
            </a:r>
          </a:p>
        </p:txBody>
      </p:sp>
      <p:sp>
        <p:nvSpPr>
          <p:cNvPr id="17" name="ZoneTexte 16">
            <a:extLst>
              <a:ext uri="{FF2B5EF4-FFF2-40B4-BE49-F238E27FC236}">
                <a16:creationId xmlns:a16="http://schemas.microsoft.com/office/drawing/2014/main" id="{A3F4B049-9EF5-4978-60DA-55C4793954D7}"/>
              </a:ext>
            </a:extLst>
          </p:cNvPr>
          <p:cNvSpPr txBox="1"/>
          <p:nvPr/>
        </p:nvSpPr>
        <p:spPr>
          <a:xfrm>
            <a:off x="133007" y="3543731"/>
            <a:ext cx="2535376" cy="646331"/>
          </a:xfrm>
          <a:prstGeom prst="rect">
            <a:avLst/>
          </a:prstGeom>
          <a:noFill/>
        </p:spPr>
        <p:txBody>
          <a:bodyPr wrap="square">
            <a:spAutoFit/>
          </a:bodyPr>
          <a:lstStyle/>
          <a:p>
            <a:pPr algn="ctr"/>
            <a:r>
              <a:rPr lang="fr-FR" sz="1800" dirty="0">
                <a:latin typeface="Georgia" panose="02040502050405020303" pitchFamily="18" charset="0"/>
                <a:ea typeface="Tahoma" panose="020B0604030504040204" pitchFamily="34" charset="0"/>
                <a:cs typeface="Tahoma" panose="020B0604030504040204" pitchFamily="34" charset="0"/>
              </a:rPr>
              <a:t>EUROMASTER GÈRE TOUT POUR VOUS !</a:t>
            </a:r>
            <a:endParaRPr lang="fr-FR" dirty="0"/>
          </a:p>
        </p:txBody>
      </p:sp>
      <p:sp>
        <p:nvSpPr>
          <p:cNvPr id="23" name="ZoneTexte 22">
            <a:extLst>
              <a:ext uri="{FF2B5EF4-FFF2-40B4-BE49-F238E27FC236}">
                <a16:creationId xmlns:a16="http://schemas.microsoft.com/office/drawing/2014/main" id="{2C0A073E-DB3C-34A4-17FC-796474B0015B}"/>
              </a:ext>
            </a:extLst>
          </p:cNvPr>
          <p:cNvSpPr txBox="1"/>
          <p:nvPr/>
        </p:nvSpPr>
        <p:spPr>
          <a:xfrm>
            <a:off x="2782067" y="3405836"/>
            <a:ext cx="3208200" cy="1200329"/>
          </a:xfrm>
          <a:prstGeom prst="rect">
            <a:avLst/>
          </a:prstGeom>
          <a:noFill/>
        </p:spPr>
        <p:txBody>
          <a:bodyPr wrap="square">
            <a:spAutoFit/>
          </a:bodyPr>
          <a:lstStyle/>
          <a:p>
            <a:pPr algn="ctr"/>
            <a:r>
              <a:rPr lang="fr-FR" dirty="0">
                <a:latin typeface="Georgia" panose="02040502050405020303" pitchFamily="18" charset="0"/>
                <a:ea typeface="Tahoma" panose="020B0604030504040204" pitchFamily="34" charset="0"/>
                <a:cs typeface="Tahoma" panose="020B0604030504040204" pitchFamily="34" charset="0"/>
              </a:rPr>
              <a:t>CHEZ EUROMASTER, VOTRE SÉCURITÉ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ET CELLES DES AUTRES :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NOTRE PRIORITÉ. </a:t>
            </a:r>
          </a:p>
        </p:txBody>
      </p:sp>
      <p:sp>
        <p:nvSpPr>
          <p:cNvPr id="30" name="ZoneTexte 29">
            <a:extLst>
              <a:ext uri="{FF2B5EF4-FFF2-40B4-BE49-F238E27FC236}">
                <a16:creationId xmlns:a16="http://schemas.microsoft.com/office/drawing/2014/main" id="{E254FE9B-148F-6FEB-8065-F0EA95E98395}"/>
              </a:ext>
            </a:extLst>
          </p:cNvPr>
          <p:cNvSpPr txBox="1"/>
          <p:nvPr/>
        </p:nvSpPr>
        <p:spPr>
          <a:xfrm>
            <a:off x="6096000" y="3403430"/>
            <a:ext cx="2739597" cy="923330"/>
          </a:xfrm>
          <a:prstGeom prst="rect">
            <a:avLst/>
          </a:prstGeom>
          <a:noFill/>
        </p:spPr>
        <p:txBody>
          <a:bodyPr wrap="square">
            <a:spAutoFit/>
          </a:bodyPr>
          <a:lstStyle/>
          <a:p>
            <a:pPr algn="ctr"/>
            <a:r>
              <a:rPr lang="fr-FR" dirty="0">
                <a:latin typeface="Georgia" panose="02040502050405020303" pitchFamily="18" charset="0"/>
                <a:ea typeface="Tahoma" panose="020B0604030504040204" pitchFamily="34" charset="0"/>
                <a:cs typeface="Tahoma" panose="020B0604030504040204" pitchFamily="34" charset="0"/>
              </a:rPr>
              <a:t>CHEZ EUROMASTER, ON NE VOUS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CACHE RIEN</a:t>
            </a:r>
          </a:p>
        </p:txBody>
      </p:sp>
      <p:cxnSp>
        <p:nvCxnSpPr>
          <p:cNvPr id="31" name="Connecteur droit 30">
            <a:extLst>
              <a:ext uri="{FF2B5EF4-FFF2-40B4-BE49-F238E27FC236}">
                <a16:creationId xmlns:a16="http://schemas.microsoft.com/office/drawing/2014/main" id="{AA349A09-2049-B165-59BF-7D68F4B1F3C1}"/>
              </a:ext>
            </a:extLst>
          </p:cNvPr>
          <p:cNvCxnSpPr>
            <a:cxnSpLocks/>
          </p:cNvCxnSpPr>
          <p:nvPr/>
        </p:nvCxnSpPr>
        <p:spPr>
          <a:xfrm>
            <a:off x="8895681" y="3045824"/>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32" name="ZoneTexte 31">
            <a:extLst>
              <a:ext uri="{FF2B5EF4-FFF2-40B4-BE49-F238E27FC236}">
                <a16:creationId xmlns:a16="http://schemas.microsoft.com/office/drawing/2014/main" id="{18C3B846-9949-FEDF-6314-C2A600B1CC9A}"/>
              </a:ext>
            </a:extLst>
          </p:cNvPr>
          <p:cNvSpPr txBox="1"/>
          <p:nvPr/>
        </p:nvSpPr>
        <p:spPr>
          <a:xfrm>
            <a:off x="9871978" y="1233030"/>
            <a:ext cx="888385" cy="769441"/>
          </a:xfrm>
          <a:prstGeom prst="rect">
            <a:avLst/>
          </a:prstGeom>
          <a:noFill/>
        </p:spPr>
        <p:txBody>
          <a:bodyPr wrap="none" rtlCol="0">
            <a:spAutoFit/>
          </a:bodyPr>
          <a:lstStyle/>
          <a:p>
            <a:r>
              <a:rPr lang="fr-FR" sz="4400" b="1" dirty="0">
                <a:latin typeface="Avenir Next LT Pro" panose="020B0504020202020204" pitchFamily="34" charset="0"/>
              </a:rPr>
              <a:t>#4</a:t>
            </a:r>
          </a:p>
        </p:txBody>
      </p:sp>
      <p:sp>
        <p:nvSpPr>
          <p:cNvPr id="33" name="ZoneTexte 32">
            <a:extLst>
              <a:ext uri="{FF2B5EF4-FFF2-40B4-BE49-F238E27FC236}">
                <a16:creationId xmlns:a16="http://schemas.microsoft.com/office/drawing/2014/main" id="{4FCBFBBD-3EB8-94E6-EC3A-AD2E04336036}"/>
              </a:ext>
            </a:extLst>
          </p:cNvPr>
          <p:cNvSpPr txBox="1"/>
          <p:nvPr/>
        </p:nvSpPr>
        <p:spPr>
          <a:xfrm>
            <a:off x="9204170" y="2078473"/>
            <a:ext cx="2379787" cy="5355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1600" dirty="0">
                <a:latin typeface="Avenir Next LT Pro" panose="020B0504020202020204" pitchFamily="34" charset="0"/>
              </a:rPr>
              <a:t>Valoriser un des atouts reconnus de l’enseigne </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35" name="ZoneTexte 34">
            <a:extLst>
              <a:ext uri="{FF2B5EF4-FFF2-40B4-BE49-F238E27FC236}">
                <a16:creationId xmlns:a16="http://schemas.microsoft.com/office/drawing/2014/main" id="{602C2AD2-4AB5-CE6F-72AB-25C8EC3C3C50}"/>
              </a:ext>
            </a:extLst>
          </p:cNvPr>
          <p:cNvSpPr txBox="1"/>
          <p:nvPr/>
        </p:nvSpPr>
        <p:spPr>
          <a:xfrm>
            <a:off x="8979994" y="3333307"/>
            <a:ext cx="3168108" cy="1415772"/>
          </a:xfrm>
          <a:prstGeom prst="rect">
            <a:avLst/>
          </a:prstGeom>
          <a:noFill/>
        </p:spPr>
        <p:txBody>
          <a:bodyPr wrap="square">
            <a:spAutoFit/>
          </a:bodyPr>
          <a:lstStyle/>
          <a:p>
            <a:pPr algn="ctr"/>
            <a:r>
              <a:rPr lang="fr-FR" sz="1400" dirty="0">
                <a:latin typeface="Georgia" panose="02040502050405020303" pitchFamily="18" charset="0"/>
                <a:ea typeface="Tahoma" panose="020B0604030504040204" pitchFamily="34" charset="0"/>
                <a:cs typeface="Tahoma" panose="020B0604030504040204" pitchFamily="34" charset="0"/>
              </a:rPr>
              <a:t>EUROMASTER N°1 SUR LES PROS</a:t>
            </a:r>
            <a:br>
              <a:rPr lang="fr-FR" sz="1600"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LES PROS NE SE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TROMPENT PAS,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ILS CHOISISSENT EUROMASTER ; ET VOUS ?</a:t>
            </a:r>
            <a:endParaRPr lang="fr-FR" sz="1600" dirty="0">
              <a:latin typeface="Georgia" panose="02040502050405020303" pitchFamily="18" charset="0"/>
              <a:ea typeface="Tahoma" panose="020B0604030504040204" pitchFamily="34" charset="0"/>
              <a:cs typeface="Tahoma" panose="020B0604030504040204" pitchFamily="34" charset="0"/>
            </a:endParaRPr>
          </a:p>
        </p:txBody>
      </p:sp>
      <p:sp>
        <p:nvSpPr>
          <p:cNvPr id="36" name="ZoneTexte 35">
            <a:extLst>
              <a:ext uri="{FF2B5EF4-FFF2-40B4-BE49-F238E27FC236}">
                <a16:creationId xmlns:a16="http://schemas.microsoft.com/office/drawing/2014/main" id="{85608F11-2184-F67F-96F2-EA939C498865}"/>
              </a:ext>
            </a:extLst>
          </p:cNvPr>
          <p:cNvSpPr txBox="1"/>
          <p:nvPr/>
        </p:nvSpPr>
        <p:spPr>
          <a:xfrm>
            <a:off x="6096001" y="2871642"/>
            <a:ext cx="2739596" cy="461665"/>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TRANSPARENCE</a:t>
            </a:r>
          </a:p>
        </p:txBody>
      </p:sp>
    </p:spTree>
    <p:extLst>
      <p:ext uri="{BB962C8B-B14F-4D97-AF65-F5344CB8AC3E}">
        <p14:creationId xmlns:p14="http://schemas.microsoft.com/office/powerpoint/2010/main" val="18566389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098505AB-4C1A-236C-93E6-60499BE493EC}"/>
              </a:ext>
            </a:extLst>
          </p:cNvPr>
          <p:cNvSpPr txBox="1">
            <a:spLocks noChangeArrowheads="1"/>
          </p:cNvSpPr>
          <p:nvPr/>
        </p:nvSpPr>
        <p:spPr bwMode="auto">
          <a:xfrm>
            <a:off x="195176" y="3548216"/>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sz="2800" dirty="0" err="1">
                <a:latin typeface="Avenir Next LT Pro" panose="020B0504020202020204" pitchFamily="34" charset="0"/>
                <a:ea typeface="Tahoma" panose="020B0604030504040204" pitchFamily="34" charset="0"/>
                <a:cs typeface="Tahoma" panose="020B0604030504040204" pitchFamily="34" charset="0"/>
              </a:rPr>
              <a:t>Compléter</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cette</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stratégie</a:t>
            </a:r>
            <a:r>
              <a:rPr lang="en-US" sz="2800" dirty="0">
                <a:latin typeface="Avenir Next LT Pro" panose="020B0504020202020204" pitchFamily="34" charset="0"/>
                <a:ea typeface="Tahoma" panose="020B0604030504040204" pitchFamily="34" charset="0"/>
                <a:cs typeface="Tahoma" panose="020B0604030504040204" pitchFamily="34" charset="0"/>
              </a:rPr>
              <a:t> </a:t>
            </a:r>
            <a:br>
              <a:rPr lang="en-US" sz="2800" dirty="0">
                <a:latin typeface="Avenir Next LT Pro" panose="020B0504020202020204" pitchFamily="34" charset="0"/>
                <a:ea typeface="Tahoma" panose="020B0604030504040204" pitchFamily="34" charset="0"/>
                <a:cs typeface="Tahoma" panose="020B0604030504040204" pitchFamily="34" charset="0"/>
              </a:rPr>
            </a:br>
            <a:r>
              <a:rPr lang="en-US" sz="2800" dirty="0">
                <a:latin typeface="Avenir Next LT Pro" panose="020B0504020202020204" pitchFamily="34" charset="0"/>
                <a:ea typeface="Tahoma" panose="020B0604030504040204" pitchFamily="34" charset="0"/>
                <a:cs typeface="Tahoma" panose="020B0604030504040204" pitchFamily="34" charset="0"/>
              </a:rPr>
              <a:t>de presence à </a:t>
            </a:r>
            <a:r>
              <a:rPr lang="en-US" sz="2800" dirty="0" err="1">
                <a:latin typeface="Avenir Next LT Pro" panose="020B0504020202020204" pitchFamily="34" charset="0"/>
                <a:ea typeface="Tahoma" panose="020B0604030504040204" pitchFamily="34" charset="0"/>
                <a:cs typeface="Tahoma" panose="020B0604030504040204" pitchFamily="34" charset="0"/>
              </a:rPr>
              <a:t>l’esprit</a:t>
            </a:r>
            <a:r>
              <a:rPr lang="en-US" sz="2800" dirty="0">
                <a:latin typeface="Avenir Next LT Pro" panose="020B0504020202020204" pitchFamily="34" charset="0"/>
                <a:ea typeface="Tahoma" panose="020B0604030504040204" pitchFamily="34" charset="0"/>
                <a:cs typeface="Tahoma" panose="020B0604030504040204" pitchFamily="34" charset="0"/>
              </a:rPr>
              <a:t> </a:t>
            </a:r>
            <a:br>
              <a:rPr lang="en-US" sz="2800" dirty="0">
                <a:latin typeface="Avenir Next LT Pro" panose="020B0504020202020204" pitchFamily="34" charset="0"/>
                <a:ea typeface="Tahoma" panose="020B0604030504040204" pitchFamily="34" charset="0"/>
                <a:cs typeface="Tahoma" panose="020B0604030504040204" pitchFamily="34" charset="0"/>
              </a:rPr>
            </a:br>
            <a:r>
              <a:rPr lang="en-US" sz="2800" dirty="0" err="1">
                <a:latin typeface="Avenir Next LT Pro" panose="020B0504020202020204" pitchFamily="34" charset="0"/>
                <a:ea typeface="Tahoma" panose="020B0604030504040204" pitchFamily="34" charset="0"/>
                <a:cs typeface="Tahoma" panose="020B0604030504040204" pitchFamily="34" charset="0"/>
              </a:rPr>
              <a:t>d’une</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promesse</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différenciante</a:t>
            </a:r>
            <a:endParaRPr lang="en-US" sz="2800" dirty="0">
              <a:latin typeface="Avenir Next LT Pro" panose="020B0504020202020204" pitchFamily="34" charset="0"/>
              <a:ea typeface="Tahoma" panose="020B0604030504040204" pitchFamily="34" charset="0"/>
              <a:cs typeface="Tahoma" panose="020B0604030504040204" pitchFamily="34" charset="0"/>
            </a:endParaRPr>
          </a:p>
        </p:txBody>
      </p:sp>
      <p:sp>
        <p:nvSpPr>
          <p:cNvPr id="6" name="Triangle isocèle 5">
            <a:extLst>
              <a:ext uri="{FF2B5EF4-FFF2-40B4-BE49-F238E27FC236}">
                <a16:creationId xmlns:a16="http://schemas.microsoft.com/office/drawing/2014/main" id="{BB7446B7-BFCB-DB73-B30D-F2F82B028F44}"/>
              </a:ext>
            </a:extLst>
          </p:cNvPr>
          <p:cNvSpPr/>
          <p:nvPr/>
        </p:nvSpPr>
        <p:spPr>
          <a:xfrm flipV="1">
            <a:off x="3630198" y="3148702"/>
            <a:ext cx="4349931" cy="299801"/>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ACD1D74E-821D-73F1-FBE8-7D4A44D010F3}"/>
              </a:ext>
            </a:extLst>
          </p:cNvPr>
          <p:cNvSpPr txBox="1"/>
          <p:nvPr/>
        </p:nvSpPr>
        <p:spPr>
          <a:xfrm>
            <a:off x="4295810" y="9372165"/>
            <a:ext cx="4049488" cy="8679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tx1"/>
                </a:solidFill>
                <a:effectLst/>
                <a:uLnTx/>
                <a:uFillTx/>
                <a:latin typeface="Avenir Next LT Pro" panose="020B0504020202020204" pitchFamily="34" charset="0"/>
              </a:rPr>
              <a:t>2 expressions envisagées</a:t>
            </a:r>
            <a:endParaRPr kumimoji="0" lang="fr-FR" sz="28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1" name="Rectangle 3">
            <a:extLst>
              <a:ext uri="{FF2B5EF4-FFF2-40B4-BE49-F238E27FC236}">
                <a16:creationId xmlns:a16="http://schemas.microsoft.com/office/drawing/2014/main" id="{F9091D77-1CA3-0283-D08C-A387704B0AB9}"/>
              </a:ext>
            </a:extLst>
          </p:cNvPr>
          <p:cNvSpPr txBox="1">
            <a:spLocks noChangeArrowheads="1"/>
          </p:cNvSpPr>
          <p:nvPr/>
        </p:nvSpPr>
        <p:spPr bwMode="auto">
          <a:xfrm>
            <a:off x="64447" y="1173588"/>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sz="3200" dirty="0">
                <a:latin typeface="Avenir Next LT Pro" panose="020B0504020202020204" pitchFamily="34" charset="0"/>
                <a:ea typeface="Tahoma" panose="020B0604030504040204" pitchFamily="34" charset="0"/>
                <a:cs typeface="Tahoma" panose="020B0604030504040204" pitchFamily="34" charset="0"/>
              </a:rPr>
              <a:t>Nous </a:t>
            </a:r>
            <a:r>
              <a:rPr lang="en-US" sz="3200" dirty="0" err="1">
                <a:latin typeface="Avenir Next LT Pro" panose="020B0504020202020204" pitchFamily="34" charset="0"/>
                <a:ea typeface="Tahoma" panose="020B0604030504040204" pitchFamily="34" charset="0"/>
                <a:cs typeface="Tahoma" panose="020B0604030504040204" pitchFamily="34" charset="0"/>
              </a:rPr>
              <a:t>avons</a:t>
            </a:r>
            <a:r>
              <a:rPr lang="en-US" sz="3200" dirty="0">
                <a:latin typeface="Avenir Next LT Pro" panose="020B0504020202020204" pitchFamily="34" charset="0"/>
                <a:ea typeface="Tahoma" panose="020B0604030504040204" pitchFamily="34" charset="0"/>
                <a:cs typeface="Tahoma" panose="020B0604030504040204" pitchFamily="34" charset="0"/>
              </a:rPr>
              <a:t> </a:t>
            </a:r>
            <a:r>
              <a:rPr lang="en-US" sz="3200" dirty="0" err="1">
                <a:latin typeface="Avenir Next LT Pro" panose="020B0504020202020204" pitchFamily="34" charset="0"/>
                <a:ea typeface="Tahoma" panose="020B0604030504040204" pitchFamily="34" charset="0"/>
                <a:cs typeface="Tahoma" panose="020B0604030504040204" pitchFamily="34" charset="0"/>
              </a:rPr>
              <a:t>une</a:t>
            </a:r>
            <a:r>
              <a:rPr lang="en-US" sz="3200" dirty="0">
                <a:latin typeface="Avenir Next LT Pro" panose="020B0504020202020204" pitchFamily="34" charset="0"/>
                <a:ea typeface="Tahoma" panose="020B0604030504040204" pitchFamily="34" charset="0"/>
                <a:cs typeface="Tahoma" panose="020B0604030504040204" pitchFamily="34" charset="0"/>
              </a:rPr>
              <a:t> conviction :</a:t>
            </a:r>
          </a:p>
          <a:p>
            <a:pPr eaLnBrk="1" hangingPunct="1">
              <a:defRPr/>
            </a:pPr>
            <a:r>
              <a:rPr lang="en-US" sz="3200" dirty="0">
                <a:latin typeface="Avenir Next LT Pro" panose="020B0504020202020204" pitchFamily="34" charset="0"/>
                <a:ea typeface="Tahoma" panose="020B0604030504040204" pitchFamily="34" charset="0"/>
                <a:cs typeface="Tahoma" panose="020B0604030504040204" pitchFamily="34" charset="0"/>
              </a:rPr>
              <a:t>Nous devons </a:t>
            </a:r>
            <a:r>
              <a:rPr lang="en-US" sz="3200" dirty="0" err="1">
                <a:latin typeface="Avenir Next LT Pro" panose="020B0504020202020204" pitchFamily="34" charset="0"/>
                <a:ea typeface="Tahoma" panose="020B0604030504040204" pitchFamily="34" charset="0"/>
                <a:cs typeface="Tahoma" panose="020B0604030504040204" pitchFamily="34" charset="0"/>
              </a:rPr>
              <a:t>renforcer</a:t>
            </a:r>
            <a:r>
              <a:rPr lang="en-US" sz="3200" dirty="0">
                <a:latin typeface="Avenir Next LT Pro" panose="020B0504020202020204" pitchFamily="34" charset="0"/>
                <a:ea typeface="Tahoma" panose="020B0604030504040204" pitchFamily="34" charset="0"/>
                <a:cs typeface="Tahoma" panose="020B0604030504040204" pitchFamily="34" charset="0"/>
              </a:rPr>
              <a:t> le </a:t>
            </a:r>
            <a:r>
              <a:rPr lang="en-US" sz="3200" dirty="0" err="1">
                <a:latin typeface="Avenir Next LT Pro" panose="020B0504020202020204" pitchFamily="34" charset="0"/>
                <a:ea typeface="Tahoma" panose="020B0604030504040204" pitchFamily="34" charset="0"/>
                <a:cs typeface="Tahoma" panose="020B0604030504040204" pitchFamily="34" charset="0"/>
              </a:rPr>
              <a:t>reflexe</a:t>
            </a:r>
            <a:r>
              <a:rPr lang="en-US" sz="3200" dirty="0">
                <a:latin typeface="Avenir Next LT Pro" panose="020B0504020202020204" pitchFamily="34" charset="0"/>
                <a:ea typeface="Tahoma" panose="020B0604030504040204" pitchFamily="34" charset="0"/>
                <a:cs typeface="Tahoma" panose="020B0604030504040204" pitchFamily="34" charset="0"/>
              </a:rPr>
              <a:t> </a:t>
            </a:r>
          </a:p>
          <a:p>
            <a:pPr eaLnBrk="1" hangingPunct="1">
              <a:defRPr/>
            </a:pPr>
            <a:r>
              <a:rPr lang="en-US" sz="3200" b="1" dirty="0">
                <a:latin typeface="Avenir Next LT Pro" panose="020B0504020202020204" pitchFamily="34" charset="0"/>
                <a:ea typeface="Tahoma" panose="020B0604030504040204" pitchFamily="34" charset="0"/>
                <a:cs typeface="Tahoma" panose="020B0604030504040204" pitchFamily="34" charset="0"/>
              </a:rPr>
              <a:t>PNEUS = EUROMASTER</a:t>
            </a:r>
          </a:p>
        </p:txBody>
      </p:sp>
    </p:spTree>
    <p:extLst>
      <p:ext uri="{BB962C8B-B14F-4D97-AF65-F5344CB8AC3E}">
        <p14:creationId xmlns:p14="http://schemas.microsoft.com/office/powerpoint/2010/main" val="32145556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4CF93D-E7C3-205D-2792-CF86B81B143C}"/>
              </a:ext>
            </a:extLst>
          </p:cNvPr>
          <p:cNvSpPr>
            <a:spLocks noGrp="1"/>
          </p:cNvSpPr>
          <p:nvPr>
            <p:ph type="title"/>
          </p:nvPr>
        </p:nvSpPr>
        <p:spPr>
          <a:xfrm>
            <a:off x="416416" y="4247966"/>
            <a:ext cx="11591925" cy="1130369"/>
          </a:xfrm>
        </p:spPr>
        <p:txBody>
          <a:bodyPr/>
          <a:lstStyle/>
          <a:p>
            <a:pPr algn="l"/>
            <a:r>
              <a:rPr lang="fr-FR" dirty="0"/>
              <a:t>Pour encore mieux adresser nos clients,</a:t>
            </a:r>
            <a:br>
              <a:rPr lang="fr-FR" dirty="0"/>
            </a:br>
            <a:r>
              <a:rPr lang="fr-FR" dirty="0"/>
              <a:t>nous devons également mieux les connaitre…</a:t>
            </a:r>
          </a:p>
        </p:txBody>
      </p:sp>
      <p:pic>
        <p:nvPicPr>
          <p:cNvPr id="7176" name="Picture 8">
            <a:extLst>
              <a:ext uri="{FF2B5EF4-FFF2-40B4-BE49-F238E27FC236}">
                <a16:creationId xmlns:a16="http://schemas.microsoft.com/office/drawing/2014/main" id="{4CF3BC32-6CD0-64F0-ADB4-AF499A1BB5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1813733"/>
            <a:ext cx="4762500" cy="2000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3413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Focus croissance des Véhicules Électriques et Hybride</a:t>
            </a:r>
          </a:p>
        </p:txBody>
      </p:sp>
      <p:sp>
        <p:nvSpPr>
          <p:cNvPr id="3" name="ZoneTexte 2">
            <a:extLst>
              <a:ext uri="{FF2B5EF4-FFF2-40B4-BE49-F238E27FC236}">
                <a16:creationId xmlns:a16="http://schemas.microsoft.com/office/drawing/2014/main" id="{4D18DCBB-17A2-A8C8-644C-9C16C89A837B}"/>
              </a:ext>
            </a:extLst>
          </p:cNvPr>
          <p:cNvSpPr txBox="1"/>
          <p:nvPr/>
        </p:nvSpPr>
        <p:spPr>
          <a:xfrm>
            <a:off x="696188" y="1443841"/>
            <a:ext cx="6319754" cy="4524315"/>
          </a:xfrm>
          <a:prstGeom prst="rect">
            <a:avLst/>
          </a:prstGeom>
          <a:noFill/>
        </p:spPr>
        <p:txBody>
          <a:bodyPr wrap="square">
            <a:spAutoFit/>
          </a:bodyPr>
          <a:lstStyle/>
          <a:p>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Augmentation des Ventes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Les véhicules électriques (VE) et hybrides sont de plus en plus populaires en raison des incitations gouvernementales et de la prise de conscience environnementale</a:t>
            </a: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 En 2023, les ventes de VE ont augmenté de 43% en France par rapport à 2022</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a:t>
            </a:r>
            <a:b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endPar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endParaRPr>
          </a:p>
          <a:p>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Nouveaux Défis de Maintenance :</a:t>
            </a:r>
            <a:b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Batteries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Les VE nécessitent une expertise particulière pour le diagnostic et l'entretien des batteries. La gestion thermique des batteries est cruciale pour leur longévité.</a:t>
            </a:r>
            <a:b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Systèmes de Freinage Régénératif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Moins d'usure sur les freins traditionnels, mais des besoins spécifiques en entretien.</a:t>
            </a:r>
            <a:b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Électronique Avancée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Les VE contiennent plus de composants électroniques, nécessitant des diagnostics plus sophistiqués.</a:t>
            </a:r>
            <a:r>
              <a:rPr lang="fr-FR" sz="1800" i="0" dirty="0">
                <a:effectLst/>
                <a:highlight>
                  <a:srgbClr val="FBEC13"/>
                </a:highlight>
                <a:latin typeface="Avenir Next LT Pro" panose="020B0504020202020204" pitchFamily="34" charset="0"/>
                <a:ea typeface="Tahoma" panose="020B0604030504040204" pitchFamily="34" charset="0"/>
                <a:cs typeface="Tahoma" panose="020B0604030504040204" pitchFamily="34" charset="0"/>
              </a:rPr>
              <a:t> </a:t>
            </a:r>
            <a:endParaRPr lang="fr-FR" dirty="0">
              <a:highlight>
                <a:srgbClr val="FBEC13"/>
              </a:highlight>
              <a:latin typeface="Avenir Next LT Pro" panose="020B0504020202020204" pitchFamily="34" charset="0"/>
              <a:ea typeface="Tahoma" panose="020B0604030504040204" pitchFamily="34" charset="0"/>
              <a:cs typeface="Tahoma" panose="020B0604030504040204" pitchFamily="34" charset="0"/>
            </a:endParaRPr>
          </a:p>
        </p:txBody>
      </p:sp>
      <p:pic>
        <p:nvPicPr>
          <p:cNvPr id="7172" name="Picture 4" descr="La transition du véhicule thermique vers le véhicule électrique - Futuribles">
            <a:extLst>
              <a:ext uri="{FF2B5EF4-FFF2-40B4-BE49-F238E27FC236}">
                <a16:creationId xmlns:a16="http://schemas.microsoft.com/office/drawing/2014/main" id="{83763122-8DF4-E42E-858E-B2D4560CF4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3856" y="1535281"/>
            <a:ext cx="4261002" cy="3970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4427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Etude client</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8" y="1005113"/>
            <a:ext cx="3091555" cy="326739"/>
          </a:xfrm>
        </p:spPr>
        <p:txBody>
          <a:bodyPr/>
          <a:lstStyle/>
          <a:p>
            <a:pPr algn="l"/>
            <a:r>
              <a:rPr lang="fr-FR" dirty="0"/>
              <a:t>Focus groupe</a:t>
            </a:r>
          </a:p>
        </p:txBody>
      </p:sp>
      <p:sp>
        <p:nvSpPr>
          <p:cNvPr id="5" name="Rectangle 3">
            <a:extLst>
              <a:ext uri="{FF2B5EF4-FFF2-40B4-BE49-F238E27FC236}">
                <a16:creationId xmlns:a16="http://schemas.microsoft.com/office/drawing/2014/main" id="{003137CC-4394-C321-7C6B-B8BD2E36E45A}"/>
              </a:ext>
            </a:extLst>
          </p:cNvPr>
          <p:cNvSpPr txBox="1">
            <a:spLocks noChangeArrowheads="1"/>
          </p:cNvSpPr>
          <p:nvPr/>
        </p:nvSpPr>
        <p:spPr bwMode="auto">
          <a:xfrm>
            <a:off x="520700" y="1404565"/>
            <a:ext cx="11150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nSpc>
                <a:spcPct val="100000"/>
              </a:lnSpc>
              <a:defRPr/>
            </a:pPr>
            <a:r>
              <a:rPr lang="fr-FR" sz="2800" i="0" dirty="0">
                <a:solidFill>
                  <a:schemeClr val="tx1"/>
                </a:solidFill>
                <a:latin typeface="Avenir Next LT Pro" panose="020B0504020202020204" pitchFamily="34" charset="0"/>
                <a:cs typeface="Helvetica" panose="020B0604020202020204" pitchFamily="34" charset="0"/>
              </a:rPr>
              <a:t>Mieux connaitre ses clients pour mieux les adresser</a:t>
            </a:r>
          </a:p>
          <a:p>
            <a:pPr lvl="1">
              <a:lnSpc>
                <a:spcPct val="100000"/>
              </a:lnSpc>
              <a:defRPr/>
            </a:pPr>
            <a:endParaRPr lang="fr-FR" sz="14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000" i="0" dirty="0">
                <a:solidFill>
                  <a:schemeClr val="tx1"/>
                </a:solidFill>
                <a:latin typeface="Avenir Next LT Pro" panose="020B0504020202020204" pitchFamily="34" charset="0"/>
                <a:cs typeface="Helvetica" panose="020B0604020202020204" pitchFamily="34" charset="0"/>
              </a:rPr>
              <a:t>L’objectif de cette étude est d’évaluer les perceptions et attentes de nos clients et prospects et notamment leurs comportements d’achat liés à l’entretien automobile :</a:t>
            </a:r>
          </a:p>
          <a:p>
            <a:pPr lvl="1">
              <a:lnSpc>
                <a:spcPct val="100000"/>
              </a:lnSpc>
              <a:defRPr/>
            </a:pPr>
            <a:endParaRPr lang="fr-FR" sz="20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1200" b="1" i="0" dirty="0">
                <a:solidFill>
                  <a:schemeClr val="tx1"/>
                </a:solidFill>
                <a:latin typeface="Avenir Next LT Pro" panose="020B0504020202020204" pitchFamily="34" charset="0"/>
                <a:cs typeface="Helvetica" panose="020B0604020202020204" pitchFamily="34" charset="0"/>
              </a:rPr>
              <a:t>Expériences actuelles en matière d'entretien automobile :</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Satisfaction générale avec les services d'entretien actuels.</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Fréquence des visites chez les professionnels de l'entretien.</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Types de services utilisés (pneus, révisions, freins, climatisation, etc.)​​​​​​.</a:t>
            </a:r>
          </a:p>
          <a:p>
            <a:pPr lvl="1">
              <a:lnSpc>
                <a:spcPct val="100000"/>
              </a:lnSpc>
              <a:defRPr/>
            </a:pPr>
            <a:br>
              <a:rPr lang="fr-FR" sz="1200" i="0" dirty="0">
                <a:solidFill>
                  <a:schemeClr val="tx1"/>
                </a:solidFill>
                <a:latin typeface="Avenir Next LT Pro" panose="020B0504020202020204" pitchFamily="34" charset="0"/>
                <a:cs typeface="Helvetica" panose="020B0604020202020204" pitchFamily="34" charset="0"/>
              </a:rPr>
            </a:br>
            <a:r>
              <a:rPr lang="fr-FR" sz="1200" b="1" i="0" dirty="0">
                <a:solidFill>
                  <a:schemeClr val="tx1"/>
                </a:solidFill>
                <a:latin typeface="Avenir Next LT Pro" panose="020B0504020202020204" pitchFamily="34" charset="0"/>
                <a:cs typeface="Helvetica" panose="020B0604020202020204" pitchFamily="34" charset="0"/>
              </a:rPr>
              <a:t>Perceptions d'Euromaster vs Concurrence :</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Image de marque d'Euromaster​​ et </a:t>
            </a:r>
            <a:r>
              <a:rPr lang="fr-FR" sz="1200" i="0" dirty="0" err="1">
                <a:solidFill>
                  <a:schemeClr val="tx1"/>
                </a:solidFill>
                <a:latin typeface="Avenir Next LT Pro" panose="020B0504020202020204" pitchFamily="34" charset="0"/>
                <a:cs typeface="Helvetica" panose="020B0604020202020204" pitchFamily="34" charset="0"/>
              </a:rPr>
              <a:t>conccurence</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Expériences passées avec Euromaster (pour les clients).</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Raisons de ne pas choisir Euromaster (pour les non-clients).</a:t>
            </a:r>
          </a:p>
          <a:p>
            <a:pPr lvl="1">
              <a:lnSpc>
                <a:spcPct val="100000"/>
              </a:lnSpc>
              <a:defRPr/>
            </a:pPr>
            <a:br>
              <a:rPr lang="fr-FR" sz="1200" i="0" dirty="0">
                <a:solidFill>
                  <a:schemeClr val="tx1"/>
                </a:solidFill>
                <a:latin typeface="Avenir Next LT Pro" panose="020B0504020202020204" pitchFamily="34" charset="0"/>
                <a:cs typeface="Helvetica" panose="020B0604020202020204" pitchFamily="34" charset="0"/>
              </a:rPr>
            </a:br>
            <a:r>
              <a:rPr lang="fr-FR" sz="1200" b="1" i="0" dirty="0">
                <a:solidFill>
                  <a:schemeClr val="tx1"/>
                </a:solidFill>
                <a:latin typeface="Avenir Next LT Pro" panose="020B0504020202020204" pitchFamily="34" charset="0"/>
                <a:cs typeface="Helvetica" panose="020B0604020202020204" pitchFamily="34" charset="0"/>
              </a:rPr>
              <a:t>Attentes et besoins spécifiques :</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Critères de choix d'un prestataire d'entretien automobile.</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Importance de la qualité du service, des prix, de la proximité, etc.</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Besoins non satisfaits par les prestataires actuels.</a:t>
            </a:r>
            <a:br>
              <a:rPr lang="fr-FR" sz="1600" i="0" dirty="0">
                <a:solidFill>
                  <a:schemeClr val="tx1"/>
                </a:solidFill>
                <a:latin typeface="Avenir Next LT Pro" panose="020B0504020202020204" pitchFamily="34" charset="0"/>
                <a:cs typeface="Helvetica" panose="020B0604020202020204" pitchFamily="34" charset="0"/>
              </a:rPr>
            </a:br>
            <a:r>
              <a:rPr lang="fr-FR" sz="1600" i="0" dirty="0">
                <a:solidFill>
                  <a:schemeClr val="tx1"/>
                </a:solidFill>
                <a:latin typeface="Avenir Next LT Pro" panose="020B0504020202020204" pitchFamily="34" charset="0"/>
                <a:cs typeface="Helvetica" panose="020B0604020202020204" pitchFamily="34" charset="0"/>
              </a:rPr>
              <a:t> </a:t>
            </a:r>
            <a:endParaRPr lang="fr-FR" sz="2200" i="0" dirty="0">
              <a:solidFill>
                <a:schemeClr val="tx1"/>
              </a:solidFill>
              <a:latin typeface="Avenir Next LT Pro" panose="020B0504020202020204" pitchFamily="34" charset="0"/>
              <a:cs typeface="Helvetica" panose="020B0604020202020204" pitchFamily="34" charset="0"/>
            </a:endParaRPr>
          </a:p>
        </p:txBody>
      </p:sp>
      <p:sp>
        <p:nvSpPr>
          <p:cNvPr id="14" name="ZoneTexte 13">
            <a:extLst>
              <a:ext uri="{FF2B5EF4-FFF2-40B4-BE49-F238E27FC236}">
                <a16:creationId xmlns:a16="http://schemas.microsoft.com/office/drawing/2014/main" id="{1D25DAF3-6718-5C77-F917-6CBA93055232}"/>
              </a:ext>
            </a:extLst>
          </p:cNvPr>
          <p:cNvSpPr txBox="1"/>
          <p:nvPr/>
        </p:nvSpPr>
        <p:spPr>
          <a:xfrm>
            <a:off x="5795963" y="3085909"/>
            <a:ext cx="6096000" cy="1754326"/>
          </a:xfrm>
          <a:prstGeom prst="rect">
            <a:avLst/>
          </a:prstGeom>
          <a:noFill/>
        </p:spPr>
        <p:txBody>
          <a:bodyPr wrap="square">
            <a:spAutoFit/>
          </a:bodyPr>
          <a:lstStyle/>
          <a:p>
            <a:r>
              <a:rPr lang="fr-FR" sz="1200" b="1" i="0" dirty="0">
                <a:solidFill>
                  <a:schemeClr val="tx1"/>
                </a:solidFill>
                <a:latin typeface="Avenir Next LT Pro" panose="020B0504020202020204" pitchFamily="34" charset="0"/>
                <a:cs typeface="Helvetica" panose="020B0604020202020204" pitchFamily="34" charset="0"/>
              </a:rPr>
              <a:t>Réactions à des offres spécifiques :</a:t>
            </a:r>
            <a:br>
              <a:rPr lang="fr-FR" sz="1200" b="1"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Promotions et offres spéciales sur les pneus et les services d'entretien​​​​​​.</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Importance des services complémentaires comme le diagnostic offert, la sécurité, </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et la mobilité garantie​​​​.</a:t>
            </a:r>
          </a:p>
          <a:p>
            <a:br>
              <a:rPr lang="fr-FR" sz="1200" i="0" dirty="0">
                <a:solidFill>
                  <a:schemeClr val="tx1"/>
                </a:solidFill>
                <a:latin typeface="Avenir Next LT Pro" panose="020B0504020202020204" pitchFamily="34" charset="0"/>
                <a:cs typeface="Helvetica" panose="020B0604020202020204" pitchFamily="34" charset="0"/>
              </a:rPr>
            </a:br>
            <a:r>
              <a:rPr lang="fr-FR" sz="1200" b="1" i="0" dirty="0">
                <a:solidFill>
                  <a:schemeClr val="tx1"/>
                </a:solidFill>
                <a:latin typeface="Avenir Next LT Pro" panose="020B0504020202020204" pitchFamily="34" charset="0"/>
                <a:cs typeface="Helvetica" panose="020B0604020202020204" pitchFamily="34" charset="0"/>
              </a:rPr>
              <a:t>Communication et canaux de contact :</a:t>
            </a:r>
            <a:br>
              <a:rPr lang="fr-FR" sz="1200" b="1"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Préférences en matière de communication (email, SMS, réseaux sociaux, etc.).</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Efficacité perçue des campagnes de communication actuelles ​​​​.</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Suggestions pour améliorer la communication et l'interaction avec les clients.</a:t>
            </a:r>
            <a:endParaRPr lang="fr-FR" sz="1200" dirty="0"/>
          </a:p>
        </p:txBody>
      </p:sp>
    </p:spTree>
    <p:extLst>
      <p:ext uri="{BB962C8B-B14F-4D97-AF65-F5344CB8AC3E}">
        <p14:creationId xmlns:p14="http://schemas.microsoft.com/office/powerpoint/2010/main" val="24331713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Etude client</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8" y="1005113"/>
            <a:ext cx="3091555" cy="326739"/>
          </a:xfrm>
        </p:spPr>
        <p:txBody>
          <a:bodyPr/>
          <a:lstStyle/>
          <a:p>
            <a:pPr algn="l"/>
            <a:r>
              <a:rPr lang="fr-FR" dirty="0"/>
              <a:t>Focus groupe</a:t>
            </a:r>
          </a:p>
        </p:txBody>
      </p:sp>
      <p:sp>
        <p:nvSpPr>
          <p:cNvPr id="5" name="Rectangle 3">
            <a:extLst>
              <a:ext uri="{FF2B5EF4-FFF2-40B4-BE49-F238E27FC236}">
                <a16:creationId xmlns:a16="http://schemas.microsoft.com/office/drawing/2014/main" id="{003137CC-4394-C321-7C6B-B8BD2E36E45A}"/>
              </a:ext>
            </a:extLst>
          </p:cNvPr>
          <p:cNvSpPr txBox="1">
            <a:spLocks noChangeArrowheads="1"/>
          </p:cNvSpPr>
          <p:nvPr/>
        </p:nvSpPr>
        <p:spPr bwMode="auto">
          <a:xfrm>
            <a:off x="520700" y="1267552"/>
            <a:ext cx="11150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nSpc>
                <a:spcPct val="100000"/>
              </a:lnSpc>
              <a:defRPr/>
            </a:pPr>
            <a:r>
              <a:rPr lang="fr-FR" sz="2800" i="0" dirty="0">
                <a:solidFill>
                  <a:schemeClr val="tx1"/>
                </a:solidFill>
                <a:latin typeface="Avenir Next LT Pro" panose="020B0504020202020204" pitchFamily="34" charset="0"/>
                <a:cs typeface="Helvetica" panose="020B0604020202020204" pitchFamily="34" charset="0"/>
              </a:rPr>
              <a:t>Mieux connaitre ses clients pour mieux les adresser</a:t>
            </a:r>
          </a:p>
          <a:p>
            <a:pPr lvl="1">
              <a:lnSpc>
                <a:spcPct val="100000"/>
              </a:lnSpc>
              <a:defRPr/>
            </a:pPr>
            <a:endParaRPr lang="fr-FR" sz="1400" i="0" dirty="0">
              <a:solidFill>
                <a:schemeClr val="tx1"/>
              </a:solidFill>
              <a:latin typeface="Avenir Next LT Pro" panose="020B0504020202020204" pitchFamily="34" charset="0"/>
              <a:cs typeface="Helvetica" panose="020B0604020202020204" pitchFamily="34" charset="0"/>
            </a:endParaRPr>
          </a:p>
          <a:p>
            <a:r>
              <a:rPr lang="fr-FR" sz="1800" b="1" dirty="0"/>
              <a:t>Une approche qualitative par focus groupe </a:t>
            </a:r>
            <a:r>
              <a:rPr lang="fr-FR" sz="1800" dirty="0"/>
              <a:t> </a:t>
            </a:r>
            <a:endParaRPr lang="fr-FR" sz="1800" b="1" dirty="0"/>
          </a:p>
          <a:p>
            <a:r>
              <a:rPr lang="fr-FR" sz="1800" b="1" dirty="0"/>
              <a:t>Constitution à l’identique de 2 à 4 groupes de 2h </a:t>
            </a:r>
            <a:r>
              <a:rPr lang="fr-FR" sz="1400" b="1" dirty="0"/>
              <a:t>afin </a:t>
            </a:r>
            <a:r>
              <a:rPr lang="fr-FR" sz="1400" b="1" u="sng" dirty="0"/>
              <a:t>de fiabiliser cette approche qualitative</a:t>
            </a:r>
            <a:r>
              <a:rPr lang="fr-FR" sz="1400" b="1" dirty="0"/>
              <a:t>. </a:t>
            </a:r>
            <a:br>
              <a:rPr lang="fr-FR" sz="1400" b="1" dirty="0"/>
            </a:br>
            <a:r>
              <a:rPr lang="fr-FR" sz="1400" dirty="0"/>
              <a:t>A l’analyse, il sera réalisé le croisement des informations des 2 groupes pour valider les données récoltées.</a:t>
            </a:r>
          </a:p>
          <a:p>
            <a:r>
              <a:rPr lang="fr-FR" sz="1800" b="1" dirty="0"/>
              <a:t>La méthode du focus groupe </a:t>
            </a:r>
            <a:r>
              <a:rPr lang="fr-FR" sz="1400" dirty="0"/>
              <a:t>est la plus appropriée car :</a:t>
            </a:r>
          </a:p>
          <a:p>
            <a:pPr lvl="0">
              <a:buNone/>
            </a:pPr>
            <a:r>
              <a:rPr lang="fr-FR" sz="1400" dirty="0"/>
              <a:t>		- elle permet à la fois d’obtenir </a:t>
            </a:r>
            <a:r>
              <a:rPr lang="fr-FR" sz="1400" u="sng" dirty="0"/>
              <a:t>des informations rationnelles mais aussi émotionnelles</a:t>
            </a:r>
            <a:r>
              <a:rPr lang="fr-FR" sz="1400" dirty="0"/>
              <a:t> (par le jeu des 				associations d’idées, de la projection …). </a:t>
            </a:r>
          </a:p>
          <a:p>
            <a:pPr lvl="0">
              <a:buNone/>
            </a:pPr>
            <a:r>
              <a:rPr lang="fr-FR" sz="1400" dirty="0"/>
              <a:t>		- elle </a:t>
            </a:r>
            <a:r>
              <a:rPr lang="fr-FR" sz="1400" u="sng" dirty="0"/>
              <a:t>recrée la dynamique de groupe</a:t>
            </a:r>
            <a:r>
              <a:rPr lang="fr-FR" sz="1400" dirty="0"/>
              <a:t> car un client n’est jamais seul et subit les 	</a:t>
            </a:r>
          </a:p>
          <a:p>
            <a:pPr lvl="0">
              <a:buNone/>
            </a:pPr>
            <a:r>
              <a:rPr lang="fr-FR" sz="1400" dirty="0"/>
              <a:t>                   		influences de confrères, de relations diverses etc... De même pour l’Interne.</a:t>
            </a:r>
            <a:endParaRPr lang="fr-FR" sz="1100" dirty="0"/>
          </a:p>
          <a:p>
            <a:pPr lvl="1">
              <a:lnSpc>
                <a:spcPct val="100000"/>
              </a:lnSpc>
              <a:defRPr/>
            </a:pPr>
            <a:br>
              <a:rPr lang="fr-FR" sz="1800" i="0" dirty="0">
                <a:solidFill>
                  <a:schemeClr val="tx1"/>
                </a:solidFill>
                <a:latin typeface="Avenir Next LT Pro" panose="020B0504020202020204" pitchFamily="34" charset="0"/>
                <a:cs typeface="Helvetica" panose="020B0604020202020204" pitchFamily="34" charset="0"/>
              </a:rPr>
            </a:br>
            <a:r>
              <a:rPr lang="fr-FR" sz="1800" b="1" i="0" dirty="0">
                <a:solidFill>
                  <a:schemeClr val="tx1"/>
                </a:solidFill>
                <a:latin typeface="Avenir Next LT Pro" panose="020B0504020202020204" pitchFamily="34" charset="0"/>
                <a:cs typeface="Helvetica" panose="020B0604020202020204" pitchFamily="34" charset="0"/>
              </a:rPr>
              <a:t>Chaque groupe comprendra 8 automobilistes. </a:t>
            </a:r>
            <a:r>
              <a:rPr lang="fr-FR" sz="1800" i="0" dirty="0">
                <a:solidFill>
                  <a:schemeClr val="tx1"/>
                </a:solidFill>
                <a:latin typeface="Avenir Next LT Pro" panose="020B0504020202020204" pitchFamily="34" charset="0"/>
                <a:cs typeface="Helvetica" panose="020B0604020202020204" pitchFamily="34" charset="0"/>
              </a:rPr>
              <a:t>Les participants seront sélectionnés pour inclure à la fois des clients actuels d'Euromaster et des non-clients.</a:t>
            </a:r>
            <a:br>
              <a:rPr lang="fr-FR" sz="1800" i="0" dirty="0">
                <a:solidFill>
                  <a:schemeClr val="tx1"/>
                </a:solidFill>
                <a:latin typeface="Avenir Next LT Pro" panose="020B0504020202020204" pitchFamily="34" charset="0"/>
                <a:cs typeface="Helvetica" panose="020B0604020202020204" pitchFamily="34" charset="0"/>
              </a:rPr>
            </a:br>
            <a:r>
              <a:rPr lang="fr-FR" sz="1800" i="0" dirty="0">
                <a:solidFill>
                  <a:schemeClr val="tx1"/>
                </a:solidFill>
                <a:latin typeface="Avenir Next LT Pro" panose="020B0504020202020204" pitchFamily="34" charset="0"/>
                <a:cs typeface="Helvetica" panose="020B0604020202020204" pitchFamily="34" charset="0"/>
              </a:rPr>
              <a:t>Les groupes seront diversifiés en termes de démographie (âge, sexe, type de véhicule, etc.).</a:t>
            </a:r>
          </a:p>
          <a:p>
            <a:pPr lvl="1">
              <a:lnSpc>
                <a:spcPct val="100000"/>
              </a:lnSpc>
              <a:defRPr/>
            </a:pPr>
            <a:r>
              <a:rPr lang="fr-FR" sz="1800" b="1" i="0" dirty="0">
                <a:solidFill>
                  <a:schemeClr val="tx1"/>
                </a:solidFill>
                <a:latin typeface="Avenir Next LT Pro" panose="020B0504020202020204" pitchFamily="34" charset="0"/>
                <a:cs typeface="Helvetica" panose="020B0604020202020204" pitchFamily="34" charset="0"/>
              </a:rPr>
              <a:t>Structuration des groupes : </a:t>
            </a:r>
            <a:r>
              <a:rPr lang="fr-FR" sz="1800" i="0" dirty="0">
                <a:solidFill>
                  <a:schemeClr val="tx1"/>
                </a:solidFill>
                <a:latin typeface="Avenir Next LT Pro" panose="020B0504020202020204" pitchFamily="34" charset="0"/>
                <a:cs typeface="Helvetica" panose="020B0604020202020204" pitchFamily="34" charset="0"/>
              </a:rPr>
              <a:t>Un modérateur expérimenté animera les sessions. Les discussions seront enregistrées et analysées par la suite pour identifier les thèmes et les insights clés.</a:t>
            </a:r>
          </a:p>
          <a:p>
            <a:pPr lvl="1">
              <a:lnSpc>
                <a:spcPct val="100000"/>
              </a:lnSpc>
              <a:defRPr/>
            </a:pPr>
            <a:endParaRPr lang="fr-FR" sz="2200" i="0" dirty="0">
              <a:solidFill>
                <a:schemeClr val="tx1"/>
              </a:solidFill>
              <a:latin typeface="Avenir Next LT Pro" panose="020B0504020202020204" pitchFamily="34" charset="0"/>
              <a:cs typeface="Helvetica" panose="020B0604020202020204" pitchFamily="34" charset="0"/>
            </a:endParaRPr>
          </a:p>
        </p:txBody>
      </p:sp>
    </p:spTree>
    <p:extLst>
      <p:ext uri="{BB962C8B-B14F-4D97-AF65-F5344CB8AC3E}">
        <p14:creationId xmlns:p14="http://schemas.microsoft.com/office/powerpoint/2010/main" val="40914743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sz="5400" b="0" dirty="0"/>
              <a:t>Réflexions</a:t>
            </a:r>
            <a:r>
              <a:rPr lang="fr-FR" dirty="0"/>
              <a:t> </a:t>
            </a:r>
            <a:br>
              <a:rPr lang="fr-FR" dirty="0"/>
            </a:br>
            <a:r>
              <a:rPr lang="fr-FR" sz="5400" b="0" dirty="0"/>
              <a:t>médias</a:t>
            </a:r>
            <a:endParaRPr lang="fr-FR" b="0" dirty="0"/>
          </a:p>
        </p:txBody>
      </p:sp>
      <p:pic>
        <p:nvPicPr>
          <p:cNvPr id="12292" name="Picture 4" descr="Auto Starten GIFs - Find &amp; Share on GIPHY">
            <a:extLst>
              <a:ext uri="{FF2B5EF4-FFF2-40B4-BE49-F238E27FC236}">
                <a16:creationId xmlns:a16="http://schemas.microsoft.com/office/drawing/2014/main" id="{2FCCEB85-2E23-2763-76D3-D5B45C702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6895" y="834044"/>
            <a:ext cx="5189912" cy="5189912"/>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79266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3934" y="205098"/>
            <a:ext cx="11904133" cy="1143000"/>
          </a:xfrm>
        </p:spPr>
        <p:txBody>
          <a:bodyPr/>
          <a:lstStyle/>
          <a:p>
            <a:pPr algn="l">
              <a:lnSpc>
                <a:spcPts val="6000"/>
              </a:lnSpc>
              <a:defRPr/>
            </a:pPr>
            <a:r>
              <a:rPr lang="fr-FR" sz="3200" dirty="0"/>
              <a:t>Recommandation stratégie des moyens BtoC</a:t>
            </a:r>
          </a:p>
        </p:txBody>
      </p:sp>
      <p:sp>
        <p:nvSpPr>
          <p:cNvPr id="4" name="Rectangle 3"/>
          <p:cNvSpPr>
            <a:spLocks noGrp="1" noChangeArrowheads="1"/>
          </p:cNvSpPr>
          <p:nvPr>
            <p:ph idx="1"/>
          </p:nvPr>
        </p:nvSpPr>
        <p:spPr>
          <a:xfrm>
            <a:off x="1780332" y="1844836"/>
            <a:ext cx="11175032" cy="4525433"/>
          </a:xfrm>
        </p:spPr>
        <p:txBody>
          <a:bodyPr/>
          <a:lstStyle/>
          <a:p>
            <a:pPr>
              <a:lnSpc>
                <a:spcPct val="100000"/>
              </a:lnSpc>
              <a:spcBef>
                <a:spcPts val="0"/>
              </a:spcBef>
              <a:defRPr/>
            </a:pPr>
            <a:r>
              <a:rPr lang="fr-FR" sz="3200" dirty="0"/>
              <a:t>Parti Pris N°1:  </a:t>
            </a:r>
          </a:p>
          <a:p>
            <a:pPr>
              <a:lnSpc>
                <a:spcPct val="100000"/>
              </a:lnSpc>
              <a:spcBef>
                <a:spcPts val="0"/>
              </a:spcBef>
              <a:defRPr/>
            </a:pPr>
            <a:r>
              <a:rPr lang="fr-FR" sz="3600" b="1" i="1" dirty="0">
                <a:solidFill>
                  <a:srgbClr val="D9117E"/>
                </a:solidFill>
              </a:rPr>
              <a:t>Renforcer la présence à l’esprit &amp;</a:t>
            </a:r>
          </a:p>
          <a:p>
            <a:pPr>
              <a:lnSpc>
                <a:spcPct val="100000"/>
              </a:lnSpc>
              <a:spcBef>
                <a:spcPts val="0"/>
              </a:spcBef>
              <a:defRPr/>
            </a:pPr>
            <a:r>
              <a:rPr lang="fr-FR" sz="3600" b="1" i="1" dirty="0">
                <a:solidFill>
                  <a:srgbClr val="D9117E"/>
                </a:solidFill>
              </a:rPr>
              <a:t>nourrir le ‘capital enseigne’ </a:t>
            </a:r>
          </a:p>
          <a:p>
            <a:pPr>
              <a:lnSpc>
                <a:spcPct val="100000"/>
              </a:lnSpc>
              <a:spcBef>
                <a:spcPts val="0"/>
              </a:spcBef>
              <a:defRPr/>
            </a:pPr>
            <a:r>
              <a:rPr lang="fr-FR" sz="3600" b="1" i="1" dirty="0">
                <a:solidFill>
                  <a:srgbClr val="D9117E"/>
                </a:solidFill>
              </a:rPr>
              <a:t> </a:t>
            </a:r>
            <a:br>
              <a:rPr lang="fr-FR" sz="3600" b="1" dirty="0"/>
            </a:br>
            <a:r>
              <a:rPr lang="fr-FR" sz="3200" dirty="0"/>
              <a:t>Parti Pris N°2: </a:t>
            </a:r>
          </a:p>
          <a:p>
            <a:pPr lvl="1">
              <a:lnSpc>
                <a:spcPct val="100000"/>
              </a:lnSpc>
              <a:spcBef>
                <a:spcPts val="0"/>
              </a:spcBef>
              <a:defRPr/>
            </a:pPr>
            <a:r>
              <a:rPr lang="fr-FR" sz="3600" b="1" dirty="0">
                <a:latin typeface="Avenir Next LT Pro" panose="020B0504020202020204" pitchFamily="34" charset="0"/>
              </a:rPr>
              <a:t>Trafic, Trafic, Trafic !</a:t>
            </a:r>
            <a:endParaRPr lang="fr-FR" sz="3200" b="1" dirty="0">
              <a:latin typeface="Avenir Next LT Pro" panose="020B0504020202020204" pitchFamily="34" charset="0"/>
            </a:endParaRPr>
          </a:p>
        </p:txBody>
      </p:sp>
    </p:spTree>
    <p:extLst>
      <p:ext uri="{BB962C8B-B14F-4D97-AF65-F5344CB8AC3E}">
        <p14:creationId xmlns:p14="http://schemas.microsoft.com/office/powerpoint/2010/main" val="31574401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508484" y="1340768"/>
            <a:ext cx="11175032" cy="4525433"/>
          </a:xfrm>
        </p:spPr>
        <p:txBody>
          <a:bodyPr/>
          <a:lstStyle/>
          <a:p>
            <a:pPr>
              <a:lnSpc>
                <a:spcPct val="100000"/>
              </a:lnSpc>
              <a:spcBef>
                <a:spcPts val="0"/>
              </a:spcBef>
              <a:defRPr/>
            </a:pPr>
            <a:r>
              <a:rPr lang="fr-FR" sz="2600" b="1" dirty="0"/>
              <a:t> Parti Pris N°1 </a:t>
            </a:r>
          </a:p>
          <a:p>
            <a:pPr lvl="1">
              <a:lnSpc>
                <a:spcPct val="100000"/>
              </a:lnSpc>
              <a:spcBef>
                <a:spcPts val="0"/>
              </a:spcBef>
              <a:defRPr/>
            </a:pPr>
            <a:r>
              <a:rPr lang="fr-FR" sz="2600" b="1" dirty="0">
                <a:latin typeface="Avenir Next LT Pro" panose="020B0504020202020204" pitchFamily="34" charset="0"/>
              </a:rPr>
              <a:t>Renforcer la présence à l’esprit &amp;</a:t>
            </a:r>
          </a:p>
          <a:p>
            <a:pPr lvl="1">
              <a:lnSpc>
                <a:spcPct val="100000"/>
              </a:lnSpc>
              <a:spcBef>
                <a:spcPts val="0"/>
              </a:spcBef>
              <a:defRPr/>
            </a:pPr>
            <a:r>
              <a:rPr lang="fr-FR" sz="2600" b="1" dirty="0">
                <a:latin typeface="Avenir Next LT Pro" panose="020B0504020202020204" pitchFamily="34" charset="0"/>
              </a:rPr>
              <a:t>nourrir le ‘capital enseigne’ </a:t>
            </a:r>
          </a:p>
          <a:p>
            <a:pPr lvl="1">
              <a:lnSpc>
                <a:spcPct val="100000"/>
              </a:lnSpc>
              <a:spcBef>
                <a:spcPts val="0"/>
              </a:spcBef>
              <a:defRPr/>
            </a:pPr>
            <a:r>
              <a:rPr lang="fr-FR" sz="1600" dirty="0">
                <a:solidFill>
                  <a:schemeClr val="tx1"/>
                </a:solidFill>
                <a:latin typeface="Avenir Next LT Pro" panose="020B0504020202020204" pitchFamily="34" charset="0"/>
              </a:rPr>
              <a:t>Une stratégie de contenu différenciant</a:t>
            </a:r>
          </a:p>
          <a:p>
            <a:pPr marL="457200" lvl="1" indent="0">
              <a:lnSpc>
                <a:spcPct val="100000"/>
              </a:lnSpc>
              <a:spcBef>
                <a:spcPts val="0"/>
              </a:spcBef>
              <a:buNone/>
              <a:defRPr/>
            </a:pPr>
            <a:r>
              <a:rPr lang="fr-FR" sz="2400" b="1" dirty="0">
                <a:solidFill>
                  <a:schemeClr val="tx1"/>
                </a:solidFill>
                <a:latin typeface="Avenir Next LT Pro" panose="020B0504020202020204" pitchFamily="34" charset="0"/>
                <a:sym typeface="Wingdings" panose="05000000000000000000" pitchFamily="2" charset="2"/>
              </a:rPr>
              <a:t>	</a:t>
            </a:r>
            <a:r>
              <a:rPr lang="fr-FR" sz="2400" b="1" i="0" dirty="0">
                <a:solidFill>
                  <a:schemeClr val="tx1"/>
                </a:solidFill>
                <a:latin typeface="Avenir Next LT Pro" panose="020B0504020202020204" pitchFamily="34" charset="0"/>
                <a:sym typeface="Wingdings" panose="05000000000000000000" pitchFamily="2" charset="2"/>
              </a:rPr>
              <a:t> </a:t>
            </a:r>
            <a:r>
              <a:rPr lang="fr-FR" sz="2000" b="1" i="0" dirty="0">
                <a:solidFill>
                  <a:schemeClr val="tx1"/>
                </a:solidFill>
                <a:latin typeface="Avenir Next LT Pro" panose="020B0504020202020204" pitchFamily="34" charset="0"/>
                <a:sym typeface="Wingdings" panose="05000000000000000000" pitchFamily="2" charset="2"/>
              </a:rPr>
              <a:t>Medias qui appuient le positionnement </a:t>
            </a:r>
            <a:br>
              <a:rPr lang="fr-FR" sz="2000" b="1" i="0" dirty="0">
                <a:solidFill>
                  <a:schemeClr val="tx1"/>
                </a:solidFill>
                <a:latin typeface="Avenir Next LT Pro" panose="020B0504020202020204" pitchFamily="34" charset="0"/>
                <a:sym typeface="Wingdings" panose="05000000000000000000" pitchFamily="2" charset="2"/>
              </a:rPr>
            </a:br>
            <a:r>
              <a:rPr lang="fr-FR" sz="2000" b="1" i="0" dirty="0">
                <a:solidFill>
                  <a:schemeClr val="tx1"/>
                </a:solidFill>
                <a:latin typeface="Avenir Next LT Pro" panose="020B0504020202020204" pitchFamily="34" charset="0"/>
                <a:sym typeface="Wingdings" panose="05000000000000000000" pitchFamily="2" charset="2"/>
              </a:rPr>
              <a:t>	et assurent une présence dans la durée </a:t>
            </a:r>
            <a:br>
              <a:rPr lang="fr-FR" sz="2400" b="1" dirty="0">
                <a:latin typeface="Avenir Next LT Pro" panose="020B0504020202020204" pitchFamily="34" charset="0"/>
                <a:sym typeface="Wingdings" panose="05000000000000000000" pitchFamily="2" charset="2"/>
              </a:rPr>
            </a:br>
            <a:endParaRPr lang="fr-FR" sz="2400" b="1" dirty="0">
              <a:latin typeface="Avenir Next LT Pro" panose="020B0504020202020204" pitchFamily="34" charset="0"/>
            </a:endParaRPr>
          </a:p>
          <a:p>
            <a:pPr>
              <a:lnSpc>
                <a:spcPct val="100000"/>
              </a:lnSpc>
              <a:spcBef>
                <a:spcPts val="0"/>
              </a:spcBef>
              <a:defRPr/>
            </a:pPr>
            <a:r>
              <a:rPr lang="fr-FR" sz="2600" b="1" dirty="0"/>
              <a:t>Parti Pris N°2</a:t>
            </a:r>
          </a:p>
          <a:p>
            <a:pPr lvl="1">
              <a:lnSpc>
                <a:spcPct val="100000"/>
              </a:lnSpc>
              <a:spcBef>
                <a:spcPts val="0"/>
              </a:spcBef>
              <a:defRPr/>
            </a:pPr>
            <a:r>
              <a:rPr lang="fr-FR" sz="2600" b="1" dirty="0">
                <a:latin typeface="Avenir Next LT Pro" panose="020B0504020202020204" pitchFamily="34" charset="0"/>
              </a:rPr>
              <a:t>Trafic, Trafic, Trafic ! </a:t>
            </a:r>
            <a:br>
              <a:rPr lang="fr-FR" sz="2600" b="1" dirty="0">
                <a:latin typeface="Avenir Next LT Pro" panose="020B0504020202020204" pitchFamily="34" charset="0"/>
              </a:rPr>
            </a:br>
            <a:r>
              <a:rPr lang="fr-FR" sz="1600" dirty="0">
                <a:solidFill>
                  <a:schemeClr val="tx1"/>
                </a:solidFill>
                <a:latin typeface="Avenir Next LT Pro" panose="020B0504020202020204" pitchFamily="34" charset="0"/>
              </a:rPr>
              <a:t>Délivrer du contenu sur la marque mais en 1</a:t>
            </a:r>
            <a:r>
              <a:rPr lang="fr-FR" sz="1600" baseline="30000" dirty="0">
                <a:solidFill>
                  <a:schemeClr val="tx1"/>
                </a:solidFill>
                <a:latin typeface="Avenir Next LT Pro" panose="020B0504020202020204" pitchFamily="34" charset="0"/>
              </a:rPr>
              <a:t>er</a:t>
            </a:r>
            <a:r>
              <a:rPr lang="fr-FR" sz="1600" dirty="0">
                <a:solidFill>
                  <a:schemeClr val="tx1"/>
                </a:solidFill>
                <a:latin typeface="Avenir Next LT Pro" panose="020B0504020202020204" pitchFamily="34" charset="0"/>
              </a:rPr>
              <a:t> lieu assurer un trafic en progression et constant en centre : 1</a:t>
            </a:r>
            <a:r>
              <a:rPr lang="fr-FR" sz="1600" baseline="30000" dirty="0">
                <a:solidFill>
                  <a:schemeClr val="tx1"/>
                </a:solidFill>
                <a:latin typeface="Avenir Next LT Pro" panose="020B0504020202020204" pitchFamily="34" charset="0"/>
              </a:rPr>
              <a:t>er</a:t>
            </a:r>
            <a:r>
              <a:rPr lang="fr-FR" sz="1600" dirty="0">
                <a:solidFill>
                  <a:schemeClr val="tx1"/>
                </a:solidFill>
                <a:latin typeface="Avenir Next LT Pro" panose="020B0504020202020204" pitchFamily="34" charset="0"/>
              </a:rPr>
              <a:t> critère d’efficacité de la campagne.</a:t>
            </a:r>
          </a:p>
          <a:p>
            <a:pPr marL="914400" lvl="2" indent="0">
              <a:lnSpc>
                <a:spcPct val="100000"/>
              </a:lnSpc>
              <a:spcBef>
                <a:spcPts val="0"/>
              </a:spcBef>
              <a:buNone/>
              <a:defRPr/>
            </a:pPr>
            <a:r>
              <a:rPr lang="fr-FR" sz="2000" dirty="0">
                <a:solidFill>
                  <a:prstClr val="black"/>
                </a:solidFill>
                <a:sym typeface="Wingdings" panose="05000000000000000000" pitchFamily="2" charset="2"/>
              </a:rPr>
              <a:t> </a:t>
            </a:r>
            <a:r>
              <a:rPr lang="fr-FR" sz="2000" b="1" dirty="0"/>
              <a:t>Médias qui allient puissance et contenu</a:t>
            </a:r>
          </a:p>
          <a:p>
            <a:pPr marL="914400" lvl="2" indent="0">
              <a:lnSpc>
                <a:spcPct val="100000"/>
              </a:lnSpc>
              <a:spcBef>
                <a:spcPts val="0"/>
              </a:spcBef>
              <a:buNone/>
              <a:defRPr/>
            </a:pPr>
            <a:r>
              <a:rPr lang="fr-FR" sz="1800" dirty="0"/>
              <a:t>Accompagner le PAC et développer les occasions de fréquentation </a:t>
            </a:r>
            <a:br>
              <a:rPr lang="fr-FR" sz="1200" dirty="0"/>
            </a:br>
            <a:r>
              <a:rPr lang="fr-FR" sz="2000" dirty="0">
                <a:solidFill>
                  <a:prstClr val="black"/>
                </a:solidFill>
                <a:sym typeface="Wingdings" panose="05000000000000000000" pitchFamily="2" charset="2"/>
              </a:rPr>
              <a:t> </a:t>
            </a:r>
            <a:r>
              <a:rPr lang="fr-FR" sz="2000" b="1" dirty="0">
                <a:solidFill>
                  <a:prstClr val="black"/>
                </a:solidFill>
              </a:rPr>
              <a:t>Soutien de la dynamique commerçante</a:t>
            </a:r>
          </a:p>
          <a:p>
            <a:pPr marL="0" indent="0">
              <a:lnSpc>
                <a:spcPct val="100000"/>
              </a:lnSpc>
              <a:spcBef>
                <a:spcPts val="0"/>
              </a:spcBef>
              <a:buNone/>
              <a:defRPr/>
            </a:pPr>
            <a:endParaRPr lang="fr-FR" sz="2400" b="1" dirty="0"/>
          </a:p>
        </p:txBody>
      </p:sp>
      <p:sp>
        <p:nvSpPr>
          <p:cNvPr id="5" name="Titre 1">
            <a:extLst>
              <a:ext uri="{FF2B5EF4-FFF2-40B4-BE49-F238E27FC236}">
                <a16:creationId xmlns:a16="http://schemas.microsoft.com/office/drawing/2014/main" id="{B478E420-1BF6-4ADF-CC4D-7CF5BF3C427B}"/>
              </a:ext>
            </a:extLst>
          </p:cNvPr>
          <p:cNvSpPr>
            <a:spLocks noGrp="1"/>
          </p:cNvSpPr>
          <p:nvPr>
            <p:ph type="title"/>
          </p:nvPr>
        </p:nvSpPr>
        <p:spPr>
          <a:xfrm>
            <a:off x="143934" y="205098"/>
            <a:ext cx="11904133" cy="1143000"/>
          </a:xfrm>
        </p:spPr>
        <p:txBody>
          <a:bodyPr/>
          <a:lstStyle/>
          <a:p>
            <a:pPr algn="l">
              <a:lnSpc>
                <a:spcPts val="6000"/>
              </a:lnSpc>
              <a:defRPr/>
            </a:pPr>
            <a:r>
              <a:rPr lang="fr-FR" sz="3200" dirty="0"/>
              <a:t>Recommandation stratégie des moyens BtoC</a:t>
            </a:r>
          </a:p>
        </p:txBody>
      </p:sp>
    </p:spTree>
    <p:extLst>
      <p:ext uri="{BB962C8B-B14F-4D97-AF65-F5344CB8AC3E}">
        <p14:creationId xmlns:p14="http://schemas.microsoft.com/office/powerpoint/2010/main" val="28856883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0038" y="511261"/>
            <a:ext cx="11591924" cy="758439"/>
          </a:xfrm>
        </p:spPr>
        <p:txBody>
          <a:bodyPr wrap="square" anchor="t">
            <a:normAutofit/>
          </a:bodyPr>
          <a:lstStyle/>
          <a:p>
            <a:pPr algn="l">
              <a:defRPr/>
            </a:pPr>
            <a:r>
              <a:rPr lang="fr-FR" sz="3600" dirty="0"/>
              <a:t>Consommation média de nos clients</a:t>
            </a:r>
          </a:p>
        </p:txBody>
      </p:sp>
      <p:pic>
        <p:nvPicPr>
          <p:cNvPr id="5" name="Image 4" descr="Une image contenant texte, cercle, Police, capture d’écran&#10;&#10;Description générée automatiquement">
            <a:extLst>
              <a:ext uri="{FF2B5EF4-FFF2-40B4-BE49-F238E27FC236}">
                <a16:creationId xmlns:a16="http://schemas.microsoft.com/office/drawing/2014/main" id="{2A979455-52D2-4D89-1E89-0B1C771FC563}"/>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160529" y="1269700"/>
            <a:ext cx="9870941" cy="4417246"/>
          </a:xfrm>
          <a:prstGeom prst="rect">
            <a:avLst/>
          </a:prstGeom>
          <a:noFill/>
        </p:spPr>
      </p:pic>
      <p:sp>
        <p:nvSpPr>
          <p:cNvPr id="6" name="ZoneTexte 5">
            <a:extLst>
              <a:ext uri="{FF2B5EF4-FFF2-40B4-BE49-F238E27FC236}">
                <a16:creationId xmlns:a16="http://schemas.microsoft.com/office/drawing/2014/main" id="{5C6AFA19-1F67-652B-7574-954B8A9B7E5C}"/>
              </a:ext>
            </a:extLst>
          </p:cNvPr>
          <p:cNvSpPr txBox="1"/>
          <p:nvPr/>
        </p:nvSpPr>
        <p:spPr>
          <a:xfrm>
            <a:off x="6434051" y="6209607"/>
            <a:ext cx="1752403" cy="261610"/>
          </a:xfrm>
          <a:prstGeom prst="rect">
            <a:avLst/>
          </a:prstGeom>
          <a:noFill/>
        </p:spPr>
        <p:txBody>
          <a:bodyPr wrap="none" rtlCol="0">
            <a:spAutoFit/>
          </a:bodyPr>
          <a:lstStyle/>
          <a:p>
            <a:r>
              <a:rPr lang="fr-FR" sz="1100" dirty="0">
                <a:latin typeface="Avenir Next LT Pro" panose="020B0504020202020204" pitchFamily="34" charset="0"/>
              </a:rPr>
              <a:t>Source Kantar Juin 2024</a:t>
            </a:r>
          </a:p>
        </p:txBody>
      </p:sp>
    </p:spTree>
    <p:extLst>
      <p:ext uri="{BB962C8B-B14F-4D97-AF65-F5344CB8AC3E}">
        <p14:creationId xmlns:p14="http://schemas.microsoft.com/office/powerpoint/2010/main" val="2938750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ACCE3703-A849-9390-6F2F-8D675E41EB34}"/>
              </a:ext>
            </a:extLst>
          </p:cNvPr>
          <p:cNvSpPr>
            <a:spLocks noGrp="1"/>
          </p:cNvSpPr>
          <p:nvPr>
            <p:ph type="title"/>
          </p:nvPr>
        </p:nvSpPr>
        <p:spPr>
          <a:xfrm>
            <a:off x="177338" y="179196"/>
            <a:ext cx="10972800" cy="1143000"/>
          </a:xfrm>
        </p:spPr>
        <p:txBody>
          <a:bodyPr/>
          <a:lstStyle/>
          <a:p>
            <a:pPr algn="l"/>
            <a:r>
              <a:rPr lang="fr-FR" altLang="fr-FR" dirty="0">
                <a:ea typeface="Helvetica" panose="020B0604020202020204" pitchFamily="34" charset="0"/>
              </a:rPr>
              <a:t> Leviers médias</a:t>
            </a:r>
          </a:p>
        </p:txBody>
      </p:sp>
      <p:sp>
        <p:nvSpPr>
          <p:cNvPr id="8" name="Espace réservé du contenu 1">
            <a:extLst>
              <a:ext uri="{FF2B5EF4-FFF2-40B4-BE49-F238E27FC236}">
                <a16:creationId xmlns:a16="http://schemas.microsoft.com/office/drawing/2014/main" id="{C9B26182-5FB0-2A1D-F825-72317A492F4D}"/>
              </a:ext>
            </a:extLst>
          </p:cNvPr>
          <p:cNvSpPr txBox="1">
            <a:spLocks/>
          </p:cNvSpPr>
          <p:nvPr/>
        </p:nvSpPr>
        <p:spPr>
          <a:xfrm>
            <a:off x="609600" y="1125819"/>
            <a:ext cx="10972800" cy="326953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ct val="0"/>
              </a:spcBef>
            </a:pPr>
            <a:r>
              <a:rPr lang="fr-FR" altLang="fr-FR" sz="2800" b="1" dirty="0">
                <a:latin typeface="Avenir Next LT Pro" panose="020B0504020202020204" pitchFamily="34" charset="0"/>
                <a:ea typeface="Helvetica" panose="020B0604020202020204" pitchFamily="34" charset="0"/>
              </a:rPr>
              <a:t>Euromaster doit adapter ses leviers Notoriété &amp; Drive to Store</a:t>
            </a:r>
            <a:br>
              <a:rPr lang="fr-FR" altLang="fr-FR" sz="2800" b="1" dirty="0">
                <a:latin typeface="Avenir Next LT Pro" panose="020B0504020202020204" pitchFamily="34" charset="0"/>
                <a:ea typeface="Helvetica" panose="020B0604020202020204" pitchFamily="34" charset="0"/>
              </a:rPr>
            </a:br>
            <a:endParaRPr lang="fr-FR" altLang="fr-FR" sz="3200" b="1" dirty="0">
              <a:latin typeface="Avenir Next LT Pro" panose="020B0504020202020204" pitchFamily="34" charset="0"/>
              <a:ea typeface="Helvetica" panose="020B0604020202020204" pitchFamily="34" charset="0"/>
            </a:endParaRPr>
          </a:p>
          <a:p>
            <a:pPr lvl="2">
              <a:lnSpc>
                <a:spcPct val="100000"/>
              </a:lnSpc>
              <a:spcBef>
                <a:spcPct val="0"/>
              </a:spcBef>
            </a:pPr>
            <a:endParaRPr lang="fr-FR" altLang="fr-FR" sz="3200" dirty="0">
              <a:latin typeface="Avenir Next LT Pro" panose="020B0504020202020204" pitchFamily="34" charset="0"/>
              <a:ea typeface="Helvetica" panose="020B0604020202020204" pitchFamily="34" charset="0"/>
            </a:endParaRPr>
          </a:p>
        </p:txBody>
      </p:sp>
      <p:sp>
        <p:nvSpPr>
          <p:cNvPr id="9" name="Google Shape;1153;p131">
            <a:extLst>
              <a:ext uri="{FF2B5EF4-FFF2-40B4-BE49-F238E27FC236}">
                <a16:creationId xmlns:a16="http://schemas.microsoft.com/office/drawing/2014/main" id="{582C488D-9446-9E03-B495-97BB67B02677}"/>
              </a:ext>
            </a:extLst>
          </p:cNvPr>
          <p:cNvSpPr txBox="1"/>
          <p:nvPr/>
        </p:nvSpPr>
        <p:spPr>
          <a:xfrm>
            <a:off x="679270" y="1947159"/>
            <a:ext cx="10363200" cy="2526600"/>
          </a:xfrm>
          <a:prstGeom prst="rect">
            <a:avLst/>
          </a:prstGeom>
          <a:noFill/>
          <a:ln>
            <a:noFill/>
          </a:ln>
        </p:spPr>
        <p:txBody>
          <a:bodyPr spcFirstLastPara="1" wrap="square" lIns="68575" tIns="68575" rIns="68575" bIns="68575" anchor="ctr" anchorCtr="0">
            <a:noAutofit/>
          </a:bodyPr>
          <a:lstStyle/>
          <a:p>
            <a:pPr marL="0" marR="0" lvl="0" indent="0" rtl="0">
              <a:lnSpc>
                <a:spcPct val="100000"/>
              </a:lnSpc>
              <a:spcBef>
                <a:spcPts val="0"/>
              </a:spcBef>
              <a:spcAft>
                <a:spcPts val="0"/>
              </a:spcAft>
              <a:buNone/>
            </a:pPr>
            <a:r>
              <a:rPr lang="fr" sz="2400" dirty="0">
                <a:latin typeface="Avenir Next LT Pro" panose="020B0504020202020204" pitchFamily="34" charset="0"/>
                <a:ea typeface="Montserrat"/>
                <a:cs typeface="Montserrat"/>
                <a:sym typeface="Montserrat"/>
              </a:rPr>
              <a:t>Pour mettre en place des nouvelles stratégies innovantes de </a:t>
            </a:r>
            <a:r>
              <a:rPr lang="fr" sz="2400" b="1" dirty="0">
                <a:solidFill>
                  <a:schemeClr val="bg1"/>
                </a:solidFill>
                <a:highlight>
                  <a:srgbClr val="D9117E"/>
                </a:highlight>
                <a:latin typeface="Avenir Next LT Pro" panose="020B0504020202020204" pitchFamily="34" charset="0"/>
                <a:ea typeface="Montserrat"/>
                <a:cs typeface="Montserrat"/>
                <a:sym typeface="Montserrat"/>
              </a:rPr>
              <a:t>génération de trafic en point de vente</a:t>
            </a:r>
            <a:r>
              <a:rPr lang="fr" sz="2400" dirty="0">
                <a:latin typeface="Avenir Next LT Pro" panose="020B0504020202020204" pitchFamily="34" charset="0"/>
                <a:ea typeface="Montserrat"/>
                <a:cs typeface="Montserrat"/>
                <a:sym typeface="Montserrat"/>
              </a:rPr>
              <a:t>, il s’agit de s’appuyer sur 3 leviers   :</a:t>
            </a:r>
            <a:br>
              <a:rPr lang="fr" sz="2400" dirty="0">
                <a:latin typeface="Avenir Next LT Pro" panose="020B0504020202020204" pitchFamily="34" charset="0"/>
                <a:ea typeface="Montserrat"/>
                <a:cs typeface="Montserrat"/>
                <a:sym typeface="Montserrat"/>
              </a:rPr>
            </a:br>
            <a:br>
              <a:rPr lang="fr" sz="400" dirty="0">
                <a:latin typeface="Avenir Next LT Pro" panose="020B0504020202020204" pitchFamily="34" charset="0"/>
                <a:ea typeface="Montserrat"/>
                <a:cs typeface="Montserrat"/>
                <a:sym typeface="Montserrat"/>
              </a:rPr>
            </a:br>
            <a:r>
              <a:rPr lang="fr" dirty="0">
                <a:latin typeface="Avenir Next LT Pro" panose="020B0504020202020204" pitchFamily="34" charset="0"/>
                <a:ea typeface="Montserrat"/>
                <a:cs typeface="Montserrat"/>
                <a:sym typeface="Montserrat"/>
              </a:rPr>
              <a:t>&gt;&gt;Mettre en</a:t>
            </a:r>
            <a:r>
              <a:rPr lang="fr" dirty="0">
                <a:solidFill>
                  <a:srgbClr val="000000"/>
                </a:solidFill>
                <a:latin typeface="Avenir Next LT Pro" panose="020B0504020202020204" pitchFamily="34" charset="0"/>
                <a:ea typeface="Montserrat"/>
                <a:cs typeface="Montserrat"/>
                <a:sym typeface="Montserrat"/>
              </a:rPr>
              <a:t> place une </a:t>
            </a:r>
            <a:r>
              <a:rPr lang="fr" b="1" dirty="0">
                <a:latin typeface="Avenir Next LT Pro" panose="020B0504020202020204" pitchFamily="34" charset="0"/>
                <a:ea typeface="Montserrat"/>
                <a:cs typeface="Montserrat"/>
                <a:sym typeface="Montserrat"/>
              </a:rPr>
              <a:t>communication fil rouge permanente.</a:t>
            </a:r>
            <a:br>
              <a:rPr lang="fr" sz="1600" b="1" dirty="0">
                <a:latin typeface="Avenir Next LT Pro" panose="020B0504020202020204" pitchFamily="34" charset="0"/>
                <a:ea typeface="Montserrat"/>
                <a:cs typeface="Montserrat"/>
                <a:sym typeface="Montserrat"/>
              </a:rPr>
            </a:br>
            <a:br>
              <a:rPr lang="fr" sz="600" b="1" dirty="0">
                <a:latin typeface="Avenir Next LT Pro" panose="020B0504020202020204" pitchFamily="34" charset="0"/>
                <a:ea typeface="Montserrat"/>
                <a:cs typeface="Montserrat"/>
                <a:sym typeface="Montserrat"/>
              </a:rPr>
            </a:br>
            <a:r>
              <a:rPr lang="fr" b="1" dirty="0">
                <a:latin typeface="Avenir Next LT Pro" panose="020B0504020202020204" pitchFamily="34" charset="0"/>
                <a:ea typeface="Montserrat"/>
                <a:cs typeface="Montserrat"/>
                <a:sym typeface="Montserrat"/>
              </a:rPr>
              <a:t>&gt;&gt;Activer des leviers push plus efficaces pour les offres commerciales</a:t>
            </a:r>
            <a:r>
              <a:rPr lang="fr" dirty="0">
                <a:solidFill>
                  <a:srgbClr val="000000"/>
                </a:solidFill>
                <a:latin typeface="Avenir Next LT Pro" panose="020B0504020202020204" pitchFamily="34" charset="0"/>
                <a:ea typeface="Montserrat"/>
                <a:cs typeface="Montserrat"/>
                <a:sym typeface="Montserrat"/>
              </a:rPr>
              <a:t>, </a:t>
            </a:r>
            <a:r>
              <a:rPr lang="fr" dirty="0">
                <a:latin typeface="Avenir Next LT Pro" panose="020B0504020202020204" pitchFamily="34" charset="0"/>
                <a:ea typeface="Montserrat"/>
                <a:cs typeface="Montserrat"/>
                <a:sym typeface="Montserrat"/>
              </a:rPr>
              <a:t>en réservant</a:t>
            </a:r>
            <a:r>
              <a:rPr lang="fr" dirty="0">
                <a:solidFill>
                  <a:srgbClr val="000000"/>
                </a:solidFill>
                <a:latin typeface="Avenir Next LT Pro" panose="020B0504020202020204" pitchFamily="34" charset="0"/>
                <a:ea typeface="Montserrat"/>
                <a:cs typeface="Montserrat"/>
                <a:sym typeface="Montserrat"/>
              </a:rPr>
              <a:t> certains </a:t>
            </a:r>
            <a:r>
              <a:rPr lang="fr" dirty="0">
                <a:latin typeface="Avenir Next LT Pro" panose="020B0504020202020204" pitchFamily="34" charset="0"/>
                <a:ea typeface="Montserrat"/>
                <a:cs typeface="Montserrat"/>
                <a:sym typeface="Montserrat"/>
              </a:rPr>
              <a:t>d'entre eux (SMS) plus intrusifs, pour des opérations à fort enjeux</a:t>
            </a:r>
            <a:r>
              <a:rPr lang="fr" dirty="0">
                <a:solidFill>
                  <a:srgbClr val="000000"/>
                </a:solidFill>
                <a:latin typeface="Avenir Next LT Pro" panose="020B0504020202020204" pitchFamily="34" charset="0"/>
                <a:ea typeface="Montserrat"/>
                <a:cs typeface="Montserrat"/>
                <a:sym typeface="Montserrat"/>
              </a:rPr>
              <a:t>.</a:t>
            </a:r>
            <a:br>
              <a:rPr lang="fr" dirty="0">
                <a:solidFill>
                  <a:srgbClr val="000000"/>
                </a:solidFill>
                <a:latin typeface="Avenir Next LT Pro" panose="020B0504020202020204" pitchFamily="34" charset="0"/>
                <a:ea typeface="Montserrat"/>
                <a:cs typeface="Montserrat"/>
                <a:sym typeface="Montserrat"/>
              </a:rPr>
            </a:br>
            <a:br>
              <a:rPr lang="fr" sz="1000" dirty="0">
                <a:solidFill>
                  <a:srgbClr val="000000"/>
                </a:solidFill>
                <a:latin typeface="Avenir Next LT Pro" panose="020B0504020202020204" pitchFamily="34" charset="0"/>
                <a:ea typeface="Montserrat"/>
                <a:cs typeface="Montserrat"/>
                <a:sym typeface="Montserrat"/>
              </a:rPr>
            </a:br>
            <a:r>
              <a:rPr lang="fr" b="1" dirty="0">
                <a:latin typeface="Avenir Next LT Pro" panose="020B0504020202020204" pitchFamily="34" charset="0"/>
                <a:sym typeface="Montserrat"/>
              </a:rPr>
              <a:t>&gt;&gt; Mesurer </a:t>
            </a:r>
            <a:r>
              <a:rPr lang="fr" b="1" dirty="0">
                <a:solidFill>
                  <a:srgbClr val="000000"/>
                </a:solidFill>
                <a:latin typeface="Avenir Next LT Pro" panose="020B0504020202020204" pitchFamily="34" charset="0"/>
                <a:ea typeface="Montserrat"/>
                <a:cs typeface="Montserrat"/>
                <a:sym typeface="Montserrat"/>
              </a:rPr>
              <a:t>systématiquement </a:t>
            </a:r>
            <a:r>
              <a:rPr lang="fr" b="1" dirty="0">
                <a:latin typeface="Avenir Next LT Pro" panose="020B0504020202020204" pitchFamily="34" charset="0"/>
                <a:ea typeface="Montserrat"/>
                <a:cs typeface="Montserrat"/>
                <a:sym typeface="Montserrat"/>
              </a:rPr>
              <a:t>l</a:t>
            </a:r>
            <a:r>
              <a:rPr lang="fr" b="1" dirty="0">
                <a:solidFill>
                  <a:srgbClr val="000000"/>
                </a:solidFill>
                <a:latin typeface="Avenir Next LT Pro" panose="020B0504020202020204" pitchFamily="34" charset="0"/>
                <a:ea typeface="Montserrat"/>
                <a:cs typeface="Montserrat"/>
                <a:sym typeface="Montserrat"/>
              </a:rPr>
              <a:t>es performances des campagnes </a:t>
            </a:r>
            <a:r>
              <a:rPr lang="fr" dirty="0">
                <a:solidFill>
                  <a:srgbClr val="000000"/>
                </a:solidFill>
                <a:latin typeface="Avenir Next LT Pro" panose="020B0504020202020204" pitchFamily="34" charset="0"/>
                <a:ea typeface="Montserrat"/>
                <a:cs typeface="Montserrat"/>
                <a:sym typeface="Montserrat"/>
              </a:rPr>
              <a:t>déployées</a:t>
            </a:r>
            <a:r>
              <a:rPr lang="fr" dirty="0">
                <a:latin typeface="Avenir Next LT Pro" panose="020B0504020202020204" pitchFamily="34" charset="0"/>
                <a:ea typeface="Montserrat"/>
                <a:cs typeface="Montserrat"/>
                <a:sym typeface="Montserrat"/>
              </a:rPr>
              <a:t> afin d’en tirer des enseignements, et permettre une 	amélioration continue des résultats.</a:t>
            </a:r>
            <a:endParaRPr dirty="0">
              <a:latin typeface="Avenir Next LT Pro" panose="020B0504020202020204" pitchFamily="34" charset="0"/>
              <a:ea typeface="Montserrat"/>
              <a:cs typeface="Montserrat"/>
              <a:sym typeface="Montserrat"/>
            </a:endParaRPr>
          </a:p>
          <a:p>
            <a:pPr marL="0" marR="0" lvl="0" indent="0" rtl="0">
              <a:lnSpc>
                <a:spcPct val="100000"/>
              </a:lnSpc>
              <a:spcBef>
                <a:spcPts val="0"/>
              </a:spcBef>
              <a:spcAft>
                <a:spcPts val="0"/>
              </a:spcAft>
              <a:buNone/>
            </a:pPr>
            <a:r>
              <a:rPr lang="fr-FR" sz="2400" dirty="0">
                <a:latin typeface="Avenir Next LT Pro" panose="020B0504020202020204" pitchFamily="34" charset="0"/>
                <a:ea typeface="Montserrat"/>
                <a:cs typeface="Montserrat"/>
                <a:sym typeface="Montserrat"/>
              </a:rPr>
              <a:t> </a:t>
            </a:r>
            <a:endParaRPr sz="2400" dirty="0">
              <a:latin typeface="Avenir Next LT Pro" panose="020B0504020202020204" pitchFamily="34" charset="0"/>
              <a:ea typeface="Montserrat"/>
              <a:cs typeface="Montserrat"/>
              <a:sym typeface="Montserrat"/>
            </a:endParaRPr>
          </a:p>
        </p:txBody>
      </p:sp>
      <p:sp>
        <p:nvSpPr>
          <p:cNvPr id="2" name="Google Shape;1153;p131">
            <a:extLst>
              <a:ext uri="{FF2B5EF4-FFF2-40B4-BE49-F238E27FC236}">
                <a16:creationId xmlns:a16="http://schemas.microsoft.com/office/drawing/2014/main" id="{F6FDA5A4-7D60-FCEC-517D-36309FC30BA9}"/>
              </a:ext>
            </a:extLst>
          </p:cNvPr>
          <p:cNvSpPr txBox="1"/>
          <p:nvPr/>
        </p:nvSpPr>
        <p:spPr>
          <a:xfrm>
            <a:off x="679270" y="4395357"/>
            <a:ext cx="10363200" cy="1243777"/>
          </a:xfrm>
          <a:prstGeom prst="rect">
            <a:avLst/>
          </a:prstGeom>
          <a:noFill/>
          <a:ln>
            <a:noFill/>
          </a:ln>
        </p:spPr>
        <p:txBody>
          <a:bodyPr spcFirstLastPara="1" wrap="square" lIns="68575" tIns="68575" rIns="68575" bIns="68575" anchor="ctr" anchorCtr="0">
            <a:noAutofit/>
          </a:bodyPr>
          <a:lstStyle/>
          <a:p>
            <a:pPr marL="0" marR="0" lvl="0" indent="0" rtl="0">
              <a:lnSpc>
                <a:spcPct val="100000"/>
              </a:lnSpc>
              <a:spcBef>
                <a:spcPts val="0"/>
              </a:spcBef>
              <a:spcAft>
                <a:spcPts val="0"/>
              </a:spcAft>
              <a:buNone/>
            </a:pPr>
            <a:r>
              <a:rPr lang="fr-FR" sz="2400" dirty="0">
                <a:latin typeface="Avenir Next LT Pro" panose="020B0504020202020204" pitchFamily="34" charset="0"/>
                <a:ea typeface="Montserrat"/>
                <a:cs typeface="Montserrat"/>
                <a:sym typeface="Montserrat"/>
              </a:rPr>
              <a:t>Concentrer et ne pas saupoudrer : s’approprier </a:t>
            </a:r>
            <a:r>
              <a:rPr lang="fr-FR" sz="2400" b="1" dirty="0">
                <a:solidFill>
                  <a:schemeClr val="bg1"/>
                </a:solidFill>
                <a:highlight>
                  <a:srgbClr val="D9117E"/>
                </a:highlight>
                <a:latin typeface="Avenir Next LT Pro" panose="020B0504020202020204" pitchFamily="34" charset="0"/>
                <a:ea typeface="Montserrat"/>
                <a:cs typeface="Montserrat"/>
                <a:sym typeface="Montserrat"/>
              </a:rPr>
              <a:t>un média prioritaire qu’il faut rendre propriétaire</a:t>
            </a:r>
            <a:r>
              <a:rPr lang="fr-FR" sz="2400" b="1" dirty="0">
                <a:solidFill>
                  <a:schemeClr val="bg1"/>
                </a:solidFill>
                <a:latin typeface="Avenir Next LT Pro" panose="020B0504020202020204" pitchFamily="34" charset="0"/>
                <a:ea typeface="Montserrat"/>
                <a:cs typeface="Montserrat"/>
                <a:sym typeface="Montserrat"/>
              </a:rPr>
              <a:t> </a:t>
            </a:r>
            <a:r>
              <a:rPr lang="fr-FR" sz="2400" dirty="0">
                <a:latin typeface="Avenir Next LT Pro" panose="020B0504020202020204" pitchFamily="34" charset="0"/>
                <a:ea typeface="Montserrat"/>
                <a:cs typeface="Montserrat"/>
                <a:sym typeface="Montserrat"/>
              </a:rPr>
              <a:t>pour renforcer la notoriété qualifiée des enseignes.</a:t>
            </a:r>
            <a:endParaRPr sz="2000" dirty="0">
              <a:latin typeface="Avenir Next LT Pro" panose="020B0504020202020204" pitchFamily="34" charset="0"/>
              <a:ea typeface="Montserrat"/>
              <a:cs typeface="Montserrat"/>
              <a:sym typeface="Montserrat"/>
            </a:endParaRPr>
          </a:p>
        </p:txBody>
      </p:sp>
    </p:spTree>
    <p:extLst>
      <p:ext uri="{BB962C8B-B14F-4D97-AF65-F5344CB8AC3E}">
        <p14:creationId xmlns:p14="http://schemas.microsoft.com/office/powerpoint/2010/main" val="31399000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ACCE3703-A849-9390-6F2F-8D675E41EB34}"/>
              </a:ext>
            </a:extLst>
          </p:cNvPr>
          <p:cNvSpPr>
            <a:spLocks noGrp="1"/>
          </p:cNvSpPr>
          <p:nvPr>
            <p:ph type="title"/>
          </p:nvPr>
        </p:nvSpPr>
        <p:spPr>
          <a:xfrm>
            <a:off x="177338" y="179196"/>
            <a:ext cx="10972800" cy="1143000"/>
          </a:xfrm>
        </p:spPr>
        <p:txBody>
          <a:bodyPr/>
          <a:lstStyle/>
          <a:p>
            <a:pPr algn="l"/>
            <a:r>
              <a:rPr lang="fr-FR" altLang="fr-FR" dirty="0">
                <a:ea typeface="Helvetica" panose="020B0604020202020204" pitchFamily="34" charset="0"/>
              </a:rPr>
              <a:t> Leviers médias</a:t>
            </a:r>
          </a:p>
        </p:txBody>
      </p:sp>
      <p:pic>
        <p:nvPicPr>
          <p:cNvPr id="3" name="Image 2" descr="Une image contenant vert, Turquoise, Bleu sarcelle, bleu vert&#10;&#10;Description générée automatiquement">
            <a:extLst>
              <a:ext uri="{FF2B5EF4-FFF2-40B4-BE49-F238E27FC236}">
                <a16:creationId xmlns:a16="http://schemas.microsoft.com/office/drawing/2014/main" id="{6C9BBAAF-852F-6FCC-6509-9C3C9B643D12}"/>
              </a:ext>
            </a:extLst>
          </p:cNvPr>
          <p:cNvPicPr>
            <a:picLocks noChangeAspect="1"/>
          </p:cNvPicPr>
          <p:nvPr/>
        </p:nvPicPr>
        <p:blipFill>
          <a:blip r:embed="rId2" cstate="screen">
            <a:alphaModFix amt="50000"/>
            <a:extLst>
              <a:ext uri="{28A0092B-C50C-407E-A947-70E740481C1C}">
                <a14:useLocalDpi xmlns:a14="http://schemas.microsoft.com/office/drawing/2010/main"/>
              </a:ext>
            </a:extLst>
          </a:blip>
          <a:stretch>
            <a:fillRect/>
          </a:stretch>
        </p:blipFill>
        <p:spPr>
          <a:xfrm>
            <a:off x="5786085" y="803818"/>
            <a:ext cx="4693966" cy="2657328"/>
          </a:xfrm>
          <a:prstGeom prst="rect">
            <a:avLst/>
          </a:prstGeom>
        </p:spPr>
      </p:pic>
      <p:pic>
        <p:nvPicPr>
          <p:cNvPr id="4" name="Image 3" descr="Une image contenant gris&#10;&#10;Description générée automatiquement">
            <a:extLst>
              <a:ext uri="{FF2B5EF4-FFF2-40B4-BE49-F238E27FC236}">
                <a16:creationId xmlns:a16="http://schemas.microsoft.com/office/drawing/2014/main" id="{DFD3FCFA-1019-C397-7631-6FFE0D34C811}"/>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5794251" y="2171621"/>
            <a:ext cx="4693966" cy="3782593"/>
          </a:xfrm>
          <a:prstGeom prst="rect">
            <a:avLst/>
          </a:prstGeom>
        </p:spPr>
      </p:pic>
      <p:grpSp>
        <p:nvGrpSpPr>
          <p:cNvPr id="5" name="Google Shape;1155;p131">
            <a:extLst>
              <a:ext uri="{FF2B5EF4-FFF2-40B4-BE49-F238E27FC236}">
                <a16:creationId xmlns:a16="http://schemas.microsoft.com/office/drawing/2014/main" id="{578DBD3F-9B5B-D47A-BF47-E0C7AE961C2B}"/>
              </a:ext>
            </a:extLst>
          </p:cNvPr>
          <p:cNvGrpSpPr/>
          <p:nvPr/>
        </p:nvGrpSpPr>
        <p:grpSpPr>
          <a:xfrm>
            <a:off x="5591482" y="128069"/>
            <a:ext cx="4973110" cy="6528763"/>
            <a:chOff x="1328075" y="231975"/>
            <a:chExt cx="3564522" cy="4679550"/>
          </a:xfrm>
        </p:grpSpPr>
        <p:grpSp>
          <p:nvGrpSpPr>
            <p:cNvPr id="6" name="Google Shape;1156;p131">
              <a:extLst>
                <a:ext uri="{FF2B5EF4-FFF2-40B4-BE49-F238E27FC236}">
                  <a16:creationId xmlns:a16="http://schemas.microsoft.com/office/drawing/2014/main" id="{B7287424-FDBB-A105-79BC-AB4DC7CEB166}"/>
                </a:ext>
              </a:extLst>
            </p:cNvPr>
            <p:cNvGrpSpPr/>
            <p:nvPr/>
          </p:nvGrpSpPr>
          <p:grpSpPr>
            <a:xfrm>
              <a:off x="1674708" y="792148"/>
              <a:ext cx="2888748" cy="3559198"/>
              <a:chOff x="2027508" y="1331898"/>
              <a:chExt cx="2888748" cy="3559198"/>
            </a:xfrm>
          </p:grpSpPr>
          <p:sp>
            <p:nvSpPr>
              <p:cNvPr id="14" name="Google Shape;1157;p131">
                <a:extLst>
                  <a:ext uri="{FF2B5EF4-FFF2-40B4-BE49-F238E27FC236}">
                    <a16:creationId xmlns:a16="http://schemas.microsoft.com/office/drawing/2014/main" id="{ABE8DCD1-D3BE-6BF8-1832-4DF884374336}"/>
                  </a:ext>
                </a:extLst>
              </p:cNvPr>
              <p:cNvSpPr/>
              <p:nvPr/>
            </p:nvSpPr>
            <p:spPr>
              <a:xfrm>
                <a:off x="2027512" y="4088896"/>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FR" sz="1200" dirty="0">
                    <a:solidFill>
                      <a:schemeClr val="bg1"/>
                    </a:solidFill>
                    <a:latin typeface="Avenir Next LT Pro" panose="020B0504020202020204" pitchFamily="34" charset="0"/>
                    <a:ea typeface="Montserrat"/>
                    <a:cs typeface="Montserrat"/>
                    <a:sym typeface="Montserrat"/>
                  </a:rPr>
                  <a:t>Native </a:t>
                </a:r>
                <a:r>
                  <a:rPr lang="fr-FR" sz="1200" dirty="0" err="1">
                    <a:solidFill>
                      <a:schemeClr val="bg1"/>
                    </a:solidFill>
                    <a:latin typeface="Avenir Next LT Pro" panose="020B0504020202020204" pitchFamily="34" charset="0"/>
                    <a:ea typeface="Montserrat"/>
                    <a:cs typeface="Montserrat"/>
                    <a:sym typeface="Montserrat"/>
                  </a:rPr>
                  <a:t>Ads</a:t>
                </a:r>
                <a:br>
                  <a:rPr lang="fr-FR" sz="1200" dirty="0">
                    <a:solidFill>
                      <a:schemeClr val="bg1"/>
                    </a:solidFill>
                    <a:latin typeface="Avenir Next LT Pro" panose="020B0504020202020204" pitchFamily="34" charset="0"/>
                    <a:ea typeface="Montserrat"/>
                    <a:cs typeface="Montserrat"/>
                    <a:sym typeface="Montserrat"/>
                  </a:rPr>
                </a:br>
                <a:r>
                  <a:rPr lang="fr-FR" sz="1200" dirty="0">
                    <a:solidFill>
                      <a:schemeClr val="bg1"/>
                    </a:solidFill>
                    <a:latin typeface="Avenir Next LT Pro" panose="020B0504020202020204" pitchFamily="34" charset="0"/>
                    <a:ea typeface="Montserrat"/>
                    <a:cs typeface="Montserrat"/>
                    <a:sym typeface="Montserrat"/>
                  </a:rPr>
                  <a:t>Newsletter</a:t>
                </a:r>
              </a:p>
            </p:txBody>
          </p:sp>
          <p:sp>
            <p:nvSpPr>
              <p:cNvPr id="15" name="Google Shape;1158;p131">
                <a:extLst>
                  <a:ext uri="{FF2B5EF4-FFF2-40B4-BE49-F238E27FC236}">
                    <a16:creationId xmlns:a16="http://schemas.microsoft.com/office/drawing/2014/main" id="{19F306A5-E074-6114-751F-56448A1AD999}"/>
                  </a:ext>
                </a:extLst>
              </p:cNvPr>
              <p:cNvSpPr/>
              <p:nvPr/>
            </p:nvSpPr>
            <p:spPr>
              <a:xfrm>
                <a:off x="4049556" y="3169901"/>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SMS</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Geofencing</a:t>
                </a:r>
                <a:endParaRPr sz="900" dirty="0">
                  <a:solidFill>
                    <a:schemeClr val="bg1"/>
                  </a:solidFill>
                  <a:latin typeface="Avenir Next LT Pro" panose="020B0504020202020204" pitchFamily="34" charset="0"/>
                  <a:ea typeface="Montserrat"/>
                  <a:cs typeface="Montserrat"/>
                  <a:sym typeface="Montserrat"/>
                </a:endParaRPr>
              </a:p>
            </p:txBody>
          </p:sp>
          <p:sp>
            <p:nvSpPr>
              <p:cNvPr id="16" name="Google Shape;1159;p131">
                <a:extLst>
                  <a:ext uri="{FF2B5EF4-FFF2-40B4-BE49-F238E27FC236}">
                    <a16:creationId xmlns:a16="http://schemas.microsoft.com/office/drawing/2014/main" id="{50438F1E-9395-769A-E44E-D3369494FD4E}"/>
                  </a:ext>
                </a:extLst>
              </p:cNvPr>
              <p:cNvSpPr/>
              <p:nvPr/>
            </p:nvSpPr>
            <p:spPr>
              <a:xfrm>
                <a:off x="4049543" y="2250890"/>
                <a:ext cx="866700" cy="802200"/>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sym typeface="Montserrat"/>
                  </a:rPr>
                  <a:t>Facebook </a:t>
                </a:r>
                <a:r>
                  <a:rPr lang="fr-FR" sz="1200" dirty="0">
                    <a:solidFill>
                      <a:schemeClr val="bg1"/>
                    </a:solidFill>
                    <a:latin typeface="Avenir Next LT Pro" panose="020B0504020202020204" pitchFamily="34" charset="0"/>
                    <a:sym typeface="Montserrat"/>
                  </a:rPr>
                  <a:t> </a:t>
                </a:r>
                <a:r>
                  <a:rPr lang="fr" sz="1050" dirty="0">
                    <a:solidFill>
                      <a:schemeClr val="bg1"/>
                    </a:solidFill>
                    <a:latin typeface="Avenir Next LT Pro" panose="020B0504020202020204" pitchFamily="34" charset="0"/>
                    <a:ea typeface="Montserrat"/>
                    <a:cs typeface="Montserrat"/>
                    <a:sym typeface="Montserrat"/>
                  </a:rPr>
                  <a:t>Ads</a:t>
                </a:r>
                <a:endParaRPr sz="1200" dirty="0">
                  <a:solidFill>
                    <a:schemeClr val="bg1"/>
                  </a:solidFill>
                  <a:latin typeface="Avenir Next LT Pro" panose="020B0504020202020204" pitchFamily="34" charset="0"/>
                  <a:ea typeface="Montserrat"/>
                  <a:cs typeface="Montserrat"/>
                  <a:sym typeface="Montserrat"/>
                </a:endParaRPr>
              </a:p>
            </p:txBody>
          </p:sp>
          <p:sp>
            <p:nvSpPr>
              <p:cNvPr id="17" name="Google Shape;1161;p131">
                <a:extLst>
                  <a:ext uri="{FF2B5EF4-FFF2-40B4-BE49-F238E27FC236}">
                    <a16:creationId xmlns:a16="http://schemas.microsoft.com/office/drawing/2014/main" id="{DEAF19BE-E025-CB9E-3C62-3D7D4B7C7B5B}"/>
                  </a:ext>
                </a:extLst>
              </p:cNvPr>
              <p:cNvSpPr/>
              <p:nvPr/>
            </p:nvSpPr>
            <p:spPr>
              <a:xfrm>
                <a:off x="3038519" y="2249900"/>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600" b="1" dirty="0">
                    <a:solidFill>
                      <a:schemeClr val="bg1"/>
                    </a:solidFill>
                    <a:latin typeface="Avenir Next LT Pro" panose="020B0504020202020204" pitchFamily="34" charset="0"/>
                    <a:ea typeface="Montserrat"/>
                    <a:cs typeface="Montserrat"/>
                    <a:sym typeface="Montserrat"/>
                  </a:rPr>
                  <a:t>Radio</a:t>
                </a:r>
                <a:endParaRPr sz="1100" b="1" dirty="0">
                  <a:solidFill>
                    <a:schemeClr val="bg1"/>
                  </a:solidFill>
                  <a:latin typeface="Avenir Next LT Pro" panose="020B0504020202020204" pitchFamily="34" charset="0"/>
                  <a:ea typeface="Montserrat"/>
                  <a:cs typeface="Montserrat"/>
                  <a:sym typeface="Montserrat"/>
                </a:endParaRPr>
              </a:p>
            </p:txBody>
          </p:sp>
          <p:sp>
            <p:nvSpPr>
              <p:cNvPr id="18" name="Google Shape;1162;p131">
                <a:extLst>
                  <a:ext uri="{FF2B5EF4-FFF2-40B4-BE49-F238E27FC236}">
                    <a16:creationId xmlns:a16="http://schemas.microsoft.com/office/drawing/2014/main" id="{2BA4C274-49AF-A147-A0C0-8EB1E526434C}"/>
                  </a:ext>
                </a:extLst>
              </p:cNvPr>
              <p:cNvSpPr/>
              <p:nvPr/>
            </p:nvSpPr>
            <p:spPr>
              <a:xfrm>
                <a:off x="3038519" y="1331898"/>
                <a:ext cx="866700" cy="802200"/>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SEO </a:t>
                </a:r>
                <a:r>
                  <a:rPr lang="fr" sz="1050" dirty="0">
                    <a:solidFill>
                      <a:schemeClr val="bg1"/>
                    </a:solidFill>
                    <a:latin typeface="Avenir Next LT Pro" panose="020B0504020202020204" pitchFamily="34" charset="0"/>
                    <a:ea typeface="Montserrat"/>
                    <a:cs typeface="Montserrat"/>
                    <a:sym typeface="Montserrat"/>
                  </a:rPr>
                  <a:t>Local</a:t>
                </a:r>
                <a:endParaRPr sz="1050" dirty="0">
                  <a:solidFill>
                    <a:schemeClr val="bg1"/>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endParaRPr sz="1050" dirty="0">
                  <a:solidFill>
                    <a:schemeClr val="bg1"/>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r>
                  <a:rPr lang="fr" sz="1050" dirty="0">
                    <a:solidFill>
                      <a:schemeClr val="bg1"/>
                    </a:solidFill>
                    <a:latin typeface="Avenir Next LT Pro" panose="020B0504020202020204" pitchFamily="34" charset="0"/>
                    <a:ea typeface="Montserrat"/>
                    <a:cs typeface="Montserrat"/>
                    <a:sym typeface="Montserrat"/>
                  </a:rPr>
                  <a:t>Store Locator</a:t>
                </a:r>
                <a:endParaRPr sz="1050" dirty="0">
                  <a:solidFill>
                    <a:schemeClr val="bg1"/>
                  </a:solidFill>
                  <a:latin typeface="Avenir Next LT Pro" panose="020B0504020202020204" pitchFamily="34" charset="0"/>
                  <a:ea typeface="Montserrat"/>
                  <a:cs typeface="Montserrat"/>
                  <a:sym typeface="Montserrat"/>
                </a:endParaRPr>
              </a:p>
            </p:txBody>
          </p:sp>
          <p:sp>
            <p:nvSpPr>
              <p:cNvPr id="19" name="Google Shape;1163;p131">
                <a:extLst>
                  <a:ext uri="{FF2B5EF4-FFF2-40B4-BE49-F238E27FC236}">
                    <a16:creationId xmlns:a16="http://schemas.microsoft.com/office/drawing/2014/main" id="{022E2804-1C4E-55CF-5597-50C60BC84FBA}"/>
                  </a:ext>
                </a:extLst>
              </p:cNvPr>
              <p:cNvSpPr/>
              <p:nvPr/>
            </p:nvSpPr>
            <p:spPr>
              <a:xfrm>
                <a:off x="3038528" y="4088896"/>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Email</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Marketing</a:t>
                </a:r>
                <a:endParaRPr sz="1050" dirty="0">
                  <a:solidFill>
                    <a:schemeClr val="bg1"/>
                  </a:solidFill>
                  <a:latin typeface="Avenir Next LT Pro" panose="020B0504020202020204" pitchFamily="34" charset="0"/>
                  <a:ea typeface="Montserrat"/>
                  <a:cs typeface="Montserrat"/>
                  <a:sym typeface="Montserrat"/>
                </a:endParaRPr>
              </a:p>
            </p:txBody>
          </p:sp>
          <p:sp>
            <p:nvSpPr>
              <p:cNvPr id="20" name="Google Shape;1164;p131">
                <a:extLst>
                  <a:ext uri="{FF2B5EF4-FFF2-40B4-BE49-F238E27FC236}">
                    <a16:creationId xmlns:a16="http://schemas.microsoft.com/office/drawing/2014/main" id="{590B7D49-4F8A-113F-FD92-DBF08A0DDE1A}"/>
                  </a:ext>
                </a:extLst>
              </p:cNvPr>
              <p:cNvSpPr/>
              <p:nvPr/>
            </p:nvSpPr>
            <p:spPr>
              <a:xfrm>
                <a:off x="4049556" y="4088896"/>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Courrier</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Adressé</a:t>
                </a:r>
                <a:endParaRPr sz="1050" dirty="0">
                  <a:solidFill>
                    <a:schemeClr val="bg1"/>
                  </a:solidFill>
                  <a:latin typeface="Avenir Next LT Pro" panose="020B0504020202020204" pitchFamily="34" charset="0"/>
                  <a:ea typeface="Montserrat"/>
                  <a:cs typeface="Montserrat"/>
                  <a:sym typeface="Montserrat"/>
                </a:endParaRPr>
              </a:p>
            </p:txBody>
          </p:sp>
          <p:sp>
            <p:nvSpPr>
              <p:cNvPr id="21" name="Google Shape;1166;p131">
                <a:extLst>
                  <a:ext uri="{FF2B5EF4-FFF2-40B4-BE49-F238E27FC236}">
                    <a16:creationId xmlns:a16="http://schemas.microsoft.com/office/drawing/2014/main" id="{2DA68950-24EB-BCE1-E802-1307689E8BF6}"/>
                  </a:ext>
                </a:extLst>
              </p:cNvPr>
              <p:cNvSpPr/>
              <p:nvPr/>
            </p:nvSpPr>
            <p:spPr>
              <a:xfrm>
                <a:off x="2027508" y="1331900"/>
                <a:ext cx="866700" cy="802200"/>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100" dirty="0">
                    <a:solidFill>
                      <a:schemeClr val="bg1"/>
                    </a:solidFill>
                    <a:latin typeface="Avenir Next LT Pro" panose="020B0504020202020204" pitchFamily="34" charset="0"/>
                    <a:ea typeface="Montserrat"/>
                    <a:cs typeface="Montserrat"/>
                    <a:sym typeface="Montserrat"/>
                  </a:rPr>
                  <a:t>Presence </a:t>
                </a:r>
                <a:br>
                  <a:rPr lang="fr" sz="1100" dirty="0">
                    <a:solidFill>
                      <a:schemeClr val="bg1"/>
                    </a:solidFill>
                    <a:latin typeface="Avenir Next LT Pro" panose="020B0504020202020204" pitchFamily="34" charset="0"/>
                    <a:ea typeface="Montserrat"/>
                    <a:cs typeface="Montserrat"/>
                    <a:sym typeface="Montserrat"/>
                  </a:rPr>
                </a:br>
                <a:r>
                  <a:rPr lang="fr" sz="1000" dirty="0">
                    <a:solidFill>
                      <a:schemeClr val="bg1"/>
                    </a:solidFill>
                    <a:latin typeface="Avenir Next LT Pro" panose="020B0504020202020204" pitchFamily="34" charset="0"/>
                    <a:ea typeface="Montserrat"/>
                    <a:cs typeface="Montserrat"/>
                    <a:sym typeface="Montserrat"/>
                  </a:rPr>
                  <a:t>Management</a:t>
                </a:r>
                <a:endParaRPr sz="800" dirty="0">
                  <a:solidFill>
                    <a:schemeClr val="bg1"/>
                  </a:solidFill>
                  <a:latin typeface="Avenir Next LT Pro" panose="020B0504020202020204" pitchFamily="34" charset="0"/>
                  <a:ea typeface="Montserrat"/>
                  <a:cs typeface="Montserrat"/>
                  <a:sym typeface="Montserrat"/>
                </a:endParaRPr>
              </a:p>
            </p:txBody>
          </p:sp>
        </p:grpSp>
        <p:sp>
          <p:nvSpPr>
            <p:cNvPr id="10" name="Google Shape;1169;p131">
              <a:extLst>
                <a:ext uri="{FF2B5EF4-FFF2-40B4-BE49-F238E27FC236}">
                  <a16:creationId xmlns:a16="http://schemas.microsoft.com/office/drawing/2014/main" id="{2EE0A9A0-CC4F-431A-1E7B-46CF574673EA}"/>
                </a:ext>
              </a:extLst>
            </p:cNvPr>
            <p:cNvSpPr/>
            <p:nvPr/>
          </p:nvSpPr>
          <p:spPr>
            <a:xfrm>
              <a:off x="1674700" y="231975"/>
              <a:ext cx="2888700" cy="438600"/>
            </a:xfrm>
            <a:prstGeom prst="roundRect">
              <a:avLst>
                <a:gd name="adj" fmla="val 16667"/>
              </a:avLst>
            </a:prstGeom>
            <a:solidFill>
              <a:srgbClr val="1B469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rgbClr val="FFFFFF"/>
                  </a:solidFill>
                  <a:latin typeface="Avenir Next LT Pro" panose="020B0504020202020204" pitchFamily="34" charset="0"/>
                  <a:ea typeface="Montserrat"/>
                  <a:cs typeface="Montserrat"/>
                  <a:sym typeface="Montserrat"/>
                </a:rPr>
                <a:t>Base clients (CRM) / prospects</a:t>
              </a:r>
              <a:endParaRPr sz="900" b="1" dirty="0">
                <a:solidFill>
                  <a:srgbClr val="FFFFFF"/>
                </a:solidFill>
                <a:latin typeface="Avenir Next LT Pro" panose="020B0504020202020204" pitchFamily="34" charset="0"/>
                <a:ea typeface="Montserrat"/>
                <a:cs typeface="Montserrat"/>
                <a:sym typeface="Montserrat"/>
              </a:endParaRPr>
            </a:p>
          </p:txBody>
        </p:sp>
        <p:sp>
          <p:nvSpPr>
            <p:cNvPr id="11" name="Google Shape;1170;p131">
              <a:extLst>
                <a:ext uri="{FF2B5EF4-FFF2-40B4-BE49-F238E27FC236}">
                  <a16:creationId xmlns:a16="http://schemas.microsoft.com/office/drawing/2014/main" id="{DCBBEF87-0104-7556-3E2E-362C7FE49189}"/>
                </a:ext>
              </a:extLst>
            </p:cNvPr>
            <p:cNvSpPr/>
            <p:nvPr/>
          </p:nvSpPr>
          <p:spPr>
            <a:xfrm>
              <a:off x="1674700" y="4472925"/>
              <a:ext cx="2888700" cy="438600"/>
            </a:xfrm>
            <a:prstGeom prst="roundRect">
              <a:avLst>
                <a:gd name="adj" fmla="val 16667"/>
              </a:avLst>
            </a:prstGeom>
            <a:solidFill>
              <a:srgbClr val="1B469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rgbClr val="FFFFFF"/>
                  </a:solidFill>
                  <a:latin typeface="Avenir Next LT Pro" panose="020B0504020202020204" pitchFamily="34" charset="0"/>
                  <a:ea typeface="Montserrat"/>
                  <a:cs typeface="Montserrat"/>
                  <a:sym typeface="Montserrat"/>
                </a:rPr>
                <a:t>Mesure des performances</a:t>
              </a:r>
              <a:endParaRPr sz="1200" b="1" dirty="0">
                <a:solidFill>
                  <a:srgbClr val="FFFFFF"/>
                </a:solidFill>
                <a:latin typeface="Avenir Next LT Pro" panose="020B0504020202020204" pitchFamily="34" charset="0"/>
                <a:ea typeface="Montserrat"/>
                <a:cs typeface="Montserrat"/>
                <a:sym typeface="Montserrat"/>
              </a:endParaRPr>
            </a:p>
          </p:txBody>
        </p:sp>
        <p:sp>
          <p:nvSpPr>
            <p:cNvPr id="12" name="Google Shape;1171;p131">
              <a:extLst>
                <a:ext uri="{FF2B5EF4-FFF2-40B4-BE49-F238E27FC236}">
                  <a16:creationId xmlns:a16="http://schemas.microsoft.com/office/drawing/2014/main" id="{D4A867A3-2646-F826-9EDE-41969F95046F}"/>
                </a:ext>
              </a:extLst>
            </p:cNvPr>
            <p:cNvSpPr/>
            <p:nvPr/>
          </p:nvSpPr>
          <p:spPr>
            <a:xfrm rot="-5400000">
              <a:off x="128675" y="2909550"/>
              <a:ext cx="2641200" cy="242400"/>
            </a:xfrm>
            <a:prstGeom prst="roundRect">
              <a:avLst>
                <a:gd name="adj" fmla="val 16667"/>
              </a:avLst>
            </a:prstGeom>
            <a:solidFill>
              <a:srgbClr val="414F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Promotionnelle</a:t>
              </a:r>
              <a:endParaRPr sz="900" b="1" dirty="0">
                <a:solidFill>
                  <a:schemeClr val="lt1"/>
                </a:solidFill>
                <a:latin typeface="Avenir Next LT Pro" panose="020B0504020202020204" pitchFamily="34" charset="0"/>
                <a:ea typeface="Montserrat"/>
                <a:cs typeface="Montserrat"/>
                <a:sym typeface="Montserrat"/>
              </a:endParaRPr>
            </a:p>
          </p:txBody>
        </p:sp>
        <p:sp>
          <p:nvSpPr>
            <p:cNvPr id="13" name="Google Shape;1172;p131">
              <a:extLst>
                <a:ext uri="{FF2B5EF4-FFF2-40B4-BE49-F238E27FC236}">
                  <a16:creationId xmlns:a16="http://schemas.microsoft.com/office/drawing/2014/main" id="{F787922C-1902-71A6-108D-0B1E15016D26}"/>
                </a:ext>
              </a:extLst>
            </p:cNvPr>
            <p:cNvSpPr/>
            <p:nvPr/>
          </p:nvSpPr>
          <p:spPr>
            <a:xfrm rot="16200000">
              <a:off x="3837710" y="1589563"/>
              <a:ext cx="1884854" cy="224921"/>
            </a:xfrm>
            <a:prstGeom prst="roundRect">
              <a:avLst>
                <a:gd name="adj" fmla="val 16667"/>
              </a:avLst>
            </a:prstGeom>
            <a:solidFill>
              <a:schemeClr val="accent4">
                <a:lumMod val="75000"/>
              </a:schemeClr>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Fil Rouge</a:t>
              </a:r>
              <a:endParaRPr sz="900" b="1" dirty="0">
                <a:solidFill>
                  <a:schemeClr val="lt1"/>
                </a:solidFill>
                <a:latin typeface="Avenir Next LT Pro" panose="020B0504020202020204" pitchFamily="34" charset="0"/>
                <a:ea typeface="Montserrat"/>
                <a:cs typeface="Montserrat"/>
                <a:sym typeface="Montserrat"/>
              </a:endParaRPr>
            </a:p>
          </p:txBody>
        </p:sp>
      </p:grpSp>
      <p:sp>
        <p:nvSpPr>
          <p:cNvPr id="23" name="Google Shape;1167;p131">
            <a:extLst>
              <a:ext uri="{FF2B5EF4-FFF2-40B4-BE49-F238E27FC236}">
                <a16:creationId xmlns:a16="http://schemas.microsoft.com/office/drawing/2014/main" id="{82C50086-2B7E-F065-4E2E-E2548C7E977C}"/>
              </a:ext>
            </a:extLst>
          </p:cNvPr>
          <p:cNvSpPr/>
          <p:nvPr/>
        </p:nvSpPr>
        <p:spPr>
          <a:xfrm>
            <a:off x="8856248" y="896817"/>
            <a:ext cx="1209193" cy="1119205"/>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200" dirty="0">
                <a:solidFill>
                  <a:schemeClr val="bg1"/>
                </a:solidFill>
                <a:latin typeface="Avenir Next LT Pro" panose="020B0504020202020204" pitchFamily="34" charset="0"/>
                <a:ea typeface="Montserrat"/>
                <a:cs typeface="Montserrat"/>
                <a:sym typeface="Montserrat"/>
              </a:rPr>
              <a:t>Podcast</a:t>
            </a:r>
            <a:endParaRPr sz="1200" dirty="0">
              <a:solidFill>
                <a:schemeClr val="bg1"/>
              </a:solidFill>
              <a:latin typeface="Avenir Next LT Pro" panose="020B0504020202020204" pitchFamily="34" charset="0"/>
              <a:ea typeface="Montserrat"/>
              <a:cs typeface="Montserrat"/>
              <a:sym typeface="Montserrat"/>
            </a:endParaRPr>
          </a:p>
        </p:txBody>
      </p:sp>
      <p:sp>
        <p:nvSpPr>
          <p:cNvPr id="24" name="Google Shape;1160;p131">
            <a:extLst>
              <a:ext uri="{FF2B5EF4-FFF2-40B4-BE49-F238E27FC236}">
                <a16:creationId xmlns:a16="http://schemas.microsoft.com/office/drawing/2014/main" id="{FD771286-90C3-AD05-AFE4-9CDE989E0715}"/>
              </a:ext>
            </a:extLst>
          </p:cNvPr>
          <p:cNvSpPr/>
          <p:nvPr/>
        </p:nvSpPr>
        <p:spPr>
          <a:xfrm>
            <a:off x="6075091" y="2179035"/>
            <a:ext cx="1209193" cy="1119205"/>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Display </a:t>
            </a:r>
            <a:br>
              <a:rPr lang="fr" sz="1200" dirty="0">
                <a:solidFill>
                  <a:schemeClr val="bg1"/>
                </a:solidFill>
                <a:latin typeface="Avenir Next LT Pro" panose="020B0504020202020204" pitchFamily="34" charset="0"/>
                <a:ea typeface="Montserrat"/>
                <a:cs typeface="Montserrat"/>
                <a:sym typeface="Montserrat"/>
              </a:rPr>
            </a:br>
            <a:r>
              <a:rPr lang="fr" sz="1000" dirty="0">
                <a:solidFill>
                  <a:schemeClr val="bg1"/>
                </a:solidFill>
                <a:latin typeface="Avenir Next LT Pro" panose="020B0504020202020204" pitchFamily="34" charset="0"/>
                <a:ea typeface="Montserrat"/>
                <a:cs typeface="Montserrat"/>
                <a:sym typeface="Montserrat"/>
              </a:rPr>
              <a:t>In App &amp; Programmatic </a:t>
            </a:r>
            <a:endParaRPr sz="1000" dirty="0">
              <a:solidFill>
                <a:schemeClr val="bg1"/>
              </a:solidFill>
              <a:latin typeface="Avenir Next LT Pro" panose="020B0504020202020204" pitchFamily="34" charset="0"/>
              <a:ea typeface="Montserrat"/>
              <a:cs typeface="Montserrat"/>
              <a:sym typeface="Montserrat"/>
            </a:endParaRPr>
          </a:p>
        </p:txBody>
      </p:sp>
      <p:sp>
        <p:nvSpPr>
          <p:cNvPr id="25" name="Espace réservé du contenu 1">
            <a:extLst>
              <a:ext uri="{FF2B5EF4-FFF2-40B4-BE49-F238E27FC236}">
                <a16:creationId xmlns:a16="http://schemas.microsoft.com/office/drawing/2014/main" id="{8E8B35EF-D999-B320-681B-220BCA6288D1}"/>
              </a:ext>
            </a:extLst>
          </p:cNvPr>
          <p:cNvSpPr txBox="1">
            <a:spLocks/>
          </p:cNvSpPr>
          <p:nvPr/>
        </p:nvSpPr>
        <p:spPr>
          <a:xfrm>
            <a:off x="273414" y="1373323"/>
            <a:ext cx="4927126" cy="471328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ct val="0"/>
              </a:spcBef>
            </a:pPr>
            <a:r>
              <a:rPr lang="fr" sz="2800" dirty="0">
                <a:latin typeface="Avenir Next LT Pro" panose="020B0504020202020204" pitchFamily="34" charset="0"/>
                <a:ea typeface="Montserrat"/>
                <a:cs typeface="Montserrat"/>
                <a:sym typeface="Montserrat"/>
              </a:rPr>
              <a:t>Un dispositif 360 pour répondre à </a:t>
            </a:r>
            <a:br>
              <a:rPr lang="fr" sz="2800" dirty="0">
                <a:latin typeface="Avenir Next LT Pro" panose="020B0504020202020204" pitchFamily="34" charset="0"/>
                <a:ea typeface="Montserrat"/>
                <a:cs typeface="Montserrat"/>
                <a:sym typeface="Montserrat"/>
              </a:rPr>
            </a:br>
            <a:r>
              <a:rPr lang="fr" sz="2800" dirty="0">
                <a:latin typeface="Avenir Next LT Pro" panose="020B0504020202020204" pitchFamily="34" charset="0"/>
                <a:ea typeface="Montserrat"/>
                <a:cs typeface="Montserrat"/>
                <a:sym typeface="Montserrat"/>
              </a:rPr>
              <a:t>nos enjeux :</a:t>
            </a:r>
            <a:endParaRPr lang="fr-FR" sz="2800" dirty="0">
              <a:latin typeface="Avenir Next LT Pro" panose="020B0504020202020204" pitchFamily="34" charset="0"/>
              <a:ea typeface="Montserrat"/>
              <a:cs typeface="Montserrat"/>
              <a:sym typeface="Montserrat"/>
            </a:endParaRPr>
          </a:p>
          <a:p>
            <a:pPr>
              <a:lnSpc>
                <a:spcPct val="100000"/>
              </a:lnSpc>
              <a:spcBef>
                <a:spcPct val="0"/>
              </a:spcBef>
            </a:pPr>
            <a:r>
              <a:rPr lang="fr-FR" altLang="fr-FR" sz="2800" dirty="0">
                <a:latin typeface="Avenir Next LT Pro" panose="020B0504020202020204" pitchFamily="34" charset="0"/>
                <a:ea typeface="Helvetica" panose="020B0604020202020204" pitchFamily="34" charset="0"/>
              </a:rPr>
              <a:t>nos leviers </a:t>
            </a:r>
            <a:br>
              <a:rPr lang="fr-FR" altLang="fr-FR" sz="2800" dirty="0">
                <a:latin typeface="Avenir Next LT Pro" panose="020B0504020202020204" pitchFamily="34" charset="0"/>
                <a:ea typeface="Helvetica" panose="020B0604020202020204" pitchFamily="34" charset="0"/>
              </a:rPr>
            </a:br>
            <a:r>
              <a:rPr lang="fr-FR" altLang="fr-FR" sz="2800" dirty="0" err="1">
                <a:latin typeface="Avenir Next LT Pro" panose="020B0504020202020204" pitchFamily="34" charset="0"/>
                <a:ea typeface="Helvetica" panose="020B0604020202020204" pitchFamily="34" charset="0"/>
              </a:rPr>
              <a:t>Noto</a:t>
            </a:r>
            <a:r>
              <a:rPr lang="fr-FR" altLang="fr-FR" sz="2800" dirty="0">
                <a:latin typeface="Avenir Next LT Pro" panose="020B0504020202020204" pitchFamily="34" charset="0"/>
                <a:ea typeface="Helvetica" panose="020B0604020202020204" pitchFamily="34" charset="0"/>
              </a:rPr>
              <a:t> &amp; Drive to Store</a:t>
            </a:r>
            <a:br>
              <a:rPr lang="fr-FR" altLang="fr-FR" sz="2800" dirty="0">
                <a:latin typeface="Avenir Next LT Pro" panose="020B0504020202020204" pitchFamily="34" charset="0"/>
                <a:ea typeface="Helvetica" panose="020B0604020202020204" pitchFamily="34" charset="0"/>
              </a:rPr>
            </a:br>
            <a:endParaRPr lang="fr-FR" altLang="fr-FR" sz="3200" dirty="0">
              <a:latin typeface="Avenir Next LT Pro" panose="020B0504020202020204" pitchFamily="34" charset="0"/>
              <a:ea typeface="Helvetica" panose="020B0604020202020204" pitchFamily="34" charset="0"/>
            </a:endParaRPr>
          </a:p>
          <a:p>
            <a:pPr lvl="2">
              <a:lnSpc>
                <a:spcPct val="100000"/>
              </a:lnSpc>
              <a:spcBef>
                <a:spcPct val="0"/>
              </a:spcBef>
            </a:pPr>
            <a:endParaRPr lang="fr-FR" altLang="fr-FR" sz="3200" dirty="0">
              <a:latin typeface="Avenir Next LT Pro" panose="020B0504020202020204" pitchFamily="34" charset="0"/>
              <a:ea typeface="Helvetica" panose="020B0604020202020204" pitchFamily="34" charset="0"/>
            </a:endParaRPr>
          </a:p>
        </p:txBody>
      </p:sp>
      <p:sp>
        <p:nvSpPr>
          <p:cNvPr id="26" name="Google Shape;1161;p131">
            <a:extLst>
              <a:ext uri="{FF2B5EF4-FFF2-40B4-BE49-F238E27FC236}">
                <a16:creationId xmlns:a16="http://schemas.microsoft.com/office/drawing/2014/main" id="{237690F5-EAD8-DA15-7673-5E1E620988E2}"/>
              </a:ext>
            </a:extLst>
          </p:cNvPr>
          <p:cNvSpPr/>
          <p:nvPr/>
        </p:nvSpPr>
        <p:spPr>
          <a:xfrm>
            <a:off x="6094202" y="3480264"/>
            <a:ext cx="1209193" cy="1119205"/>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Affichage</a:t>
            </a:r>
            <a:endParaRPr sz="1100" dirty="0">
              <a:solidFill>
                <a:schemeClr val="bg1"/>
              </a:solidFill>
              <a:latin typeface="Avenir Next LT Pro" panose="020B0504020202020204" pitchFamily="34" charset="0"/>
              <a:ea typeface="Montserrat"/>
              <a:cs typeface="Montserrat"/>
              <a:sym typeface="Montserrat"/>
            </a:endParaRPr>
          </a:p>
        </p:txBody>
      </p:sp>
      <p:sp>
        <p:nvSpPr>
          <p:cNvPr id="2" name="Google Shape;1161;p131">
            <a:extLst>
              <a:ext uri="{FF2B5EF4-FFF2-40B4-BE49-F238E27FC236}">
                <a16:creationId xmlns:a16="http://schemas.microsoft.com/office/drawing/2014/main" id="{701362A8-F5EB-0D4D-3CFE-C9C39C38B592}"/>
              </a:ext>
            </a:extLst>
          </p:cNvPr>
          <p:cNvSpPr/>
          <p:nvPr/>
        </p:nvSpPr>
        <p:spPr>
          <a:xfrm>
            <a:off x="7485625" y="3473930"/>
            <a:ext cx="1209193" cy="1119205"/>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Opportunité</a:t>
            </a:r>
            <a:br>
              <a:rPr lang="fr" sz="1200" dirty="0">
                <a:solidFill>
                  <a:schemeClr val="bg1"/>
                </a:solidFill>
                <a:latin typeface="Avenir Next LT Pro" panose="020B0504020202020204" pitchFamily="34" charset="0"/>
                <a:ea typeface="Montserrat"/>
                <a:cs typeface="Montserrat"/>
                <a:sym typeface="Montserrat"/>
              </a:rPr>
            </a:br>
            <a:r>
              <a:rPr lang="fr" sz="1200" dirty="0">
                <a:solidFill>
                  <a:schemeClr val="bg1"/>
                </a:solidFill>
                <a:latin typeface="Avenir Next LT Pro" panose="020B0504020202020204" pitchFamily="34" charset="0"/>
                <a:ea typeface="Montserrat"/>
                <a:cs typeface="Montserrat"/>
                <a:sym typeface="Montserrat"/>
              </a:rPr>
              <a:t>TV / Sponso</a:t>
            </a:r>
            <a:endParaRPr sz="1000" dirty="0">
              <a:solidFill>
                <a:schemeClr val="bg1"/>
              </a:solidFill>
              <a:latin typeface="Avenir Next LT Pro" panose="020B0504020202020204" pitchFamily="34" charset="0"/>
              <a:ea typeface="Montserrat"/>
              <a:cs typeface="Montserrat"/>
              <a:sym typeface="Montserrat"/>
            </a:endParaRPr>
          </a:p>
        </p:txBody>
      </p:sp>
    </p:spTree>
    <p:extLst>
      <p:ext uri="{BB962C8B-B14F-4D97-AF65-F5344CB8AC3E}">
        <p14:creationId xmlns:p14="http://schemas.microsoft.com/office/powerpoint/2010/main" val="6523824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9" y="1364995"/>
            <a:ext cx="8123828" cy="1384995"/>
          </a:xfrm>
          <a:prstGeom prst="rect">
            <a:avLst/>
          </a:prstGeom>
          <a:noFill/>
        </p:spPr>
        <p:txBody>
          <a:bodyPr wrap="square">
            <a:spAutoFit/>
          </a:bodyPr>
          <a:lstStyle/>
          <a:p>
            <a:r>
              <a:rPr lang="fr-FR" sz="2800" dirty="0">
                <a:latin typeface="Avenir Next LT Pro" panose="020B0504020202020204" pitchFamily="34" charset="0"/>
                <a:sym typeface="Helvetica Neue"/>
              </a:rPr>
              <a:t>Capitaliser sur le media radio, </a:t>
            </a:r>
          </a:p>
          <a:p>
            <a:r>
              <a:rPr lang="fr-FR" sz="2800" dirty="0">
                <a:latin typeface="Avenir Next LT Pro" panose="020B0504020202020204" pitchFamily="34" charset="0"/>
                <a:sym typeface="Helvetica Neue"/>
              </a:rPr>
              <a:t>un média de trafic et de présence à l’esprit.</a:t>
            </a:r>
          </a:p>
          <a:p>
            <a:endParaRPr lang="fr-FR" sz="2800" dirty="0">
              <a:latin typeface="Avenir Next LT Pro" panose="020B0504020202020204" pitchFamily="34" charset="0"/>
            </a:endParaRPr>
          </a:p>
        </p:txBody>
      </p:sp>
      <p:sp>
        <p:nvSpPr>
          <p:cNvPr id="8" name="Rectangle 7">
            <a:extLst>
              <a:ext uri="{FF2B5EF4-FFF2-40B4-BE49-F238E27FC236}">
                <a16:creationId xmlns:a16="http://schemas.microsoft.com/office/drawing/2014/main" id="{B4D1C8EF-60B5-E289-86B6-35D54EE50CD3}"/>
              </a:ext>
            </a:extLst>
          </p:cNvPr>
          <p:cNvSpPr/>
          <p:nvPr/>
        </p:nvSpPr>
        <p:spPr>
          <a:xfrm>
            <a:off x="3262564" y="3040973"/>
            <a:ext cx="2196444" cy="36933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200" hangingPunct="1"/>
            <a:r>
              <a:rPr lang="fr-FR" b="1" dirty="0">
                <a:solidFill>
                  <a:prstClr val="black"/>
                </a:solidFill>
                <a:latin typeface="Avenir Next LT Pro" panose="020B0504020202020204" pitchFamily="34" charset="0"/>
              </a:rPr>
              <a:t>Puissance</a:t>
            </a:r>
            <a:endParaRPr lang="fr-FR" b="1" dirty="0">
              <a:latin typeface="Avenir Next LT Pro" panose="020B0504020202020204" pitchFamily="34" charset="0"/>
            </a:endParaRPr>
          </a:p>
        </p:txBody>
      </p:sp>
      <p:sp>
        <p:nvSpPr>
          <p:cNvPr id="9" name="Rectangle 8">
            <a:extLst>
              <a:ext uri="{FF2B5EF4-FFF2-40B4-BE49-F238E27FC236}">
                <a16:creationId xmlns:a16="http://schemas.microsoft.com/office/drawing/2014/main" id="{28B531D2-679D-7D15-44F6-CDA50C4A7F04}"/>
              </a:ext>
            </a:extLst>
          </p:cNvPr>
          <p:cNvSpPr/>
          <p:nvPr/>
        </p:nvSpPr>
        <p:spPr>
          <a:xfrm>
            <a:off x="3170284" y="3369115"/>
            <a:ext cx="2426144" cy="738664"/>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defTabSz="457200" hangingPunct="1"/>
            <a:r>
              <a:rPr lang="fr-FR" sz="1400" b="0" kern="1200" dirty="0">
                <a:solidFill>
                  <a:prstClr val="black"/>
                </a:solidFill>
                <a:latin typeface="Avenir Next LT Pro" panose="020B0504020202020204" pitchFamily="34" charset="0"/>
              </a:rPr>
              <a:t>43 millions d’auditeurs 13+</a:t>
            </a:r>
            <a:br>
              <a:rPr lang="fr-FR" sz="1400" b="0" kern="1200" dirty="0">
                <a:solidFill>
                  <a:prstClr val="black"/>
                </a:solidFill>
                <a:latin typeface="Avenir Next LT Pro" panose="020B0504020202020204" pitchFamily="34" charset="0"/>
              </a:rPr>
            </a:br>
            <a:r>
              <a:rPr lang="fr-FR" sz="1400" b="0" kern="1200" dirty="0">
                <a:solidFill>
                  <a:prstClr val="black"/>
                </a:solidFill>
                <a:latin typeface="Avenir Next LT Pro" panose="020B0504020202020204" pitchFamily="34" charset="0"/>
              </a:rPr>
              <a:t>chaque jour &amp; 228 minutes </a:t>
            </a:r>
            <a:br>
              <a:rPr lang="fr-FR" sz="1400" b="0" kern="1200" dirty="0">
                <a:solidFill>
                  <a:prstClr val="black"/>
                </a:solidFill>
                <a:latin typeface="Avenir Next LT Pro" panose="020B0504020202020204" pitchFamily="34" charset="0"/>
              </a:rPr>
            </a:br>
            <a:r>
              <a:rPr lang="fr-FR" sz="1400" b="0" kern="1200" dirty="0">
                <a:solidFill>
                  <a:prstClr val="black"/>
                </a:solidFill>
                <a:latin typeface="Avenir Next LT Pro" panose="020B0504020202020204" pitchFamily="34" charset="0"/>
              </a:rPr>
              <a:t>de durée d’écoute par jour</a:t>
            </a:r>
            <a:endParaRPr lang="fr-FR" sz="1400" b="0" dirty="0">
              <a:latin typeface="Avenir Next LT Pro" panose="020B0504020202020204" pitchFamily="34" charset="0"/>
            </a:endParaRPr>
          </a:p>
        </p:txBody>
      </p:sp>
      <p:sp>
        <p:nvSpPr>
          <p:cNvPr id="10" name="Rectangle 9">
            <a:extLst>
              <a:ext uri="{FF2B5EF4-FFF2-40B4-BE49-F238E27FC236}">
                <a16:creationId xmlns:a16="http://schemas.microsoft.com/office/drawing/2014/main" id="{B9E136C1-AE95-BA79-326C-F4B08A30C457}"/>
              </a:ext>
            </a:extLst>
          </p:cNvPr>
          <p:cNvSpPr/>
          <p:nvPr/>
        </p:nvSpPr>
        <p:spPr>
          <a:xfrm>
            <a:off x="6167921" y="2935137"/>
            <a:ext cx="2196444" cy="36933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200" hangingPunct="1"/>
            <a:r>
              <a:rPr lang="fr-FR" b="1" kern="1200" dirty="0">
                <a:solidFill>
                  <a:prstClr val="black"/>
                </a:solidFill>
                <a:latin typeface="Avenir Next LT Pro" panose="020B0504020202020204" pitchFamily="34" charset="0"/>
              </a:rPr>
              <a:t>Caution</a:t>
            </a:r>
            <a:endParaRPr lang="fr-FR" b="1" dirty="0">
              <a:latin typeface="Avenir Next LT Pro" panose="020B0504020202020204" pitchFamily="34" charset="0"/>
            </a:endParaRPr>
          </a:p>
        </p:txBody>
      </p:sp>
      <p:sp>
        <p:nvSpPr>
          <p:cNvPr id="11" name="Rectangle 10">
            <a:extLst>
              <a:ext uri="{FF2B5EF4-FFF2-40B4-BE49-F238E27FC236}">
                <a16:creationId xmlns:a16="http://schemas.microsoft.com/office/drawing/2014/main" id="{9AB16447-A20F-CD63-5017-B060C59688CA}"/>
              </a:ext>
            </a:extLst>
          </p:cNvPr>
          <p:cNvSpPr/>
          <p:nvPr/>
        </p:nvSpPr>
        <p:spPr>
          <a:xfrm>
            <a:off x="6130991" y="3372031"/>
            <a:ext cx="2052974" cy="738664"/>
          </a:xfrm>
          <a:prstGeom prst="rect">
            <a:avLst/>
          </a:prstGeom>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defTabSz="457200" hangingPunct="1"/>
            <a:r>
              <a:rPr lang="fr-FR" sz="1400" b="0" kern="1200" dirty="0">
                <a:solidFill>
                  <a:prstClr val="black"/>
                </a:solidFill>
                <a:latin typeface="Avenir Next LT Pro" panose="020B0504020202020204" pitchFamily="34" charset="0"/>
              </a:rPr>
              <a:t>Le média le plus crédible</a:t>
            </a:r>
            <a:br>
              <a:rPr lang="fr-FR" sz="1400" b="0" kern="1200" dirty="0">
                <a:solidFill>
                  <a:prstClr val="black"/>
                </a:solidFill>
                <a:latin typeface="Avenir Next LT Pro" panose="020B0504020202020204" pitchFamily="34" charset="0"/>
              </a:rPr>
            </a:br>
            <a:r>
              <a:rPr lang="fr-FR" sz="1400" b="0" kern="1200" dirty="0">
                <a:solidFill>
                  <a:prstClr val="black"/>
                </a:solidFill>
                <a:latin typeface="Avenir Next LT Pro" panose="020B0504020202020204" pitchFamily="34" charset="0"/>
              </a:rPr>
              <a:t>pour 56% des Français</a:t>
            </a:r>
            <a:endParaRPr lang="fr-FR" sz="1400" b="0"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4217297" y="2386747"/>
            <a:ext cx="4925840" cy="369332"/>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b="1" dirty="0">
                <a:latin typeface="Avenir Next LT Pro" panose="020B0504020202020204" pitchFamily="34" charset="0"/>
              </a:rPr>
              <a:t>MASS MÉDIA AUPRÈS DES FRANÇAIS</a:t>
            </a:r>
          </a:p>
        </p:txBody>
      </p:sp>
      <p:sp>
        <p:nvSpPr>
          <p:cNvPr id="13" name="Rectangle 12">
            <a:extLst>
              <a:ext uri="{FF2B5EF4-FFF2-40B4-BE49-F238E27FC236}">
                <a16:creationId xmlns:a16="http://schemas.microsoft.com/office/drawing/2014/main" id="{FB7970BE-A280-9B5B-DACC-098871B13355}"/>
              </a:ext>
            </a:extLst>
          </p:cNvPr>
          <p:cNvSpPr/>
          <p:nvPr/>
        </p:nvSpPr>
        <p:spPr>
          <a:xfrm>
            <a:off x="9028047" y="2968202"/>
            <a:ext cx="2196444" cy="36933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200" hangingPunct="1"/>
            <a:r>
              <a:rPr lang="fr-FR" b="1" kern="1200" dirty="0">
                <a:solidFill>
                  <a:prstClr val="black"/>
                </a:solidFill>
                <a:latin typeface="Avenir Next LT Pro" panose="020B0504020202020204" pitchFamily="34" charset="0"/>
              </a:rPr>
              <a:t>Mobilité</a:t>
            </a:r>
            <a:endParaRPr lang="fr-FR" b="1" dirty="0">
              <a:latin typeface="Avenir Next LT Pro" panose="020B0504020202020204" pitchFamily="34" charset="0"/>
            </a:endParaRPr>
          </a:p>
        </p:txBody>
      </p:sp>
      <p:sp>
        <p:nvSpPr>
          <p:cNvPr id="14" name="Rectangle 13">
            <a:extLst>
              <a:ext uri="{FF2B5EF4-FFF2-40B4-BE49-F238E27FC236}">
                <a16:creationId xmlns:a16="http://schemas.microsoft.com/office/drawing/2014/main" id="{A1EDAAA5-1423-D3EF-90C3-802A733F3111}"/>
              </a:ext>
            </a:extLst>
          </p:cNvPr>
          <p:cNvSpPr/>
          <p:nvPr/>
        </p:nvSpPr>
        <p:spPr>
          <a:xfrm>
            <a:off x="8973757" y="3369115"/>
            <a:ext cx="2354856" cy="95410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400" dirty="0">
                <a:solidFill>
                  <a:prstClr val="black"/>
                </a:solidFill>
                <a:latin typeface="Avenir Next LT Pro" panose="020B0504020202020204" pitchFamily="34" charset="0"/>
                <a:sym typeface="Helvetica Neue"/>
              </a:rPr>
              <a:t>44 % des Français écoutent au moins une fois dans la journée la radio en déplacement </a:t>
            </a:r>
          </a:p>
        </p:txBody>
      </p:sp>
      <p:sp>
        <p:nvSpPr>
          <p:cNvPr id="15" name="Oval 26">
            <a:extLst>
              <a:ext uri="{FF2B5EF4-FFF2-40B4-BE49-F238E27FC236}">
                <a16:creationId xmlns:a16="http://schemas.microsoft.com/office/drawing/2014/main" id="{39C94A93-2D3C-C068-A0C2-CC388A9EA156}"/>
              </a:ext>
            </a:extLst>
          </p:cNvPr>
          <p:cNvSpPr/>
          <p:nvPr/>
        </p:nvSpPr>
        <p:spPr>
          <a:xfrm>
            <a:off x="2531979" y="2812032"/>
            <a:ext cx="630265" cy="630264"/>
          </a:xfrm>
          <a:prstGeom prst="ellipse">
            <a:avLst/>
          </a:prstGeom>
          <a:solidFill>
            <a:srgbClr val="D911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00">
              <a:latin typeface="+mj-lt"/>
            </a:endParaRPr>
          </a:p>
        </p:txBody>
      </p:sp>
      <p:pic>
        <p:nvPicPr>
          <p:cNvPr id="16" name="Graphique 6" descr="Ondes vocales">
            <a:extLst>
              <a:ext uri="{FF2B5EF4-FFF2-40B4-BE49-F238E27FC236}">
                <a16:creationId xmlns:a16="http://schemas.microsoft.com/office/drawing/2014/main" id="{3E2F0C16-E8B7-405C-E533-4C70705B9EF1}"/>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96618" y="2859400"/>
            <a:ext cx="500986" cy="500986"/>
          </a:xfrm>
          <a:prstGeom prst="rect">
            <a:avLst/>
          </a:prstGeom>
        </p:spPr>
      </p:pic>
      <p:sp>
        <p:nvSpPr>
          <p:cNvPr id="17" name="Oval 1">
            <a:extLst>
              <a:ext uri="{FF2B5EF4-FFF2-40B4-BE49-F238E27FC236}">
                <a16:creationId xmlns:a16="http://schemas.microsoft.com/office/drawing/2014/main" id="{AB45030A-67AC-A8A0-8129-8A5B1E76FBB5}"/>
              </a:ext>
            </a:extLst>
          </p:cNvPr>
          <p:cNvSpPr/>
          <p:nvPr/>
        </p:nvSpPr>
        <p:spPr>
          <a:xfrm>
            <a:off x="5537656" y="2837736"/>
            <a:ext cx="630265" cy="630264"/>
          </a:xfrm>
          <a:prstGeom prst="ellipse">
            <a:avLst/>
          </a:prstGeom>
          <a:solidFill>
            <a:srgbClr val="D911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00">
              <a:latin typeface="+mj-lt"/>
            </a:endParaRPr>
          </a:p>
        </p:txBody>
      </p:sp>
      <p:pic>
        <p:nvPicPr>
          <p:cNvPr id="18" name="Graphique 23" descr="Utilisateurs">
            <a:extLst>
              <a:ext uri="{FF2B5EF4-FFF2-40B4-BE49-F238E27FC236}">
                <a16:creationId xmlns:a16="http://schemas.microsoft.com/office/drawing/2014/main" id="{CA809C88-9DD4-D70F-1871-A92DC7C8DB5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48114" y="2945351"/>
            <a:ext cx="415035" cy="415035"/>
          </a:xfrm>
          <a:prstGeom prst="rect">
            <a:avLst/>
          </a:prstGeom>
        </p:spPr>
      </p:pic>
      <p:sp>
        <p:nvSpPr>
          <p:cNvPr id="19" name="Oval 30">
            <a:extLst>
              <a:ext uri="{FF2B5EF4-FFF2-40B4-BE49-F238E27FC236}">
                <a16:creationId xmlns:a16="http://schemas.microsoft.com/office/drawing/2014/main" id="{DCC99945-BBEC-A5B8-C1A4-18DBC0B9E335}"/>
              </a:ext>
            </a:extLst>
          </p:cNvPr>
          <p:cNvSpPr/>
          <p:nvPr/>
        </p:nvSpPr>
        <p:spPr>
          <a:xfrm>
            <a:off x="8305593" y="2823701"/>
            <a:ext cx="630265" cy="630264"/>
          </a:xfrm>
          <a:prstGeom prst="ellipse">
            <a:avLst/>
          </a:prstGeom>
          <a:solidFill>
            <a:srgbClr val="D911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00">
              <a:latin typeface="+mj-lt"/>
            </a:endParaRPr>
          </a:p>
        </p:txBody>
      </p:sp>
      <p:sp>
        <p:nvSpPr>
          <p:cNvPr id="20" name="Freeform 130">
            <a:extLst>
              <a:ext uri="{FF2B5EF4-FFF2-40B4-BE49-F238E27FC236}">
                <a16:creationId xmlns:a16="http://schemas.microsoft.com/office/drawing/2014/main" id="{1221CD5C-E202-08F2-AA8C-C86D7DEBB422}"/>
              </a:ext>
            </a:extLst>
          </p:cNvPr>
          <p:cNvSpPr>
            <a:spLocks noEditPoints="1"/>
          </p:cNvSpPr>
          <p:nvPr/>
        </p:nvSpPr>
        <p:spPr bwMode="auto">
          <a:xfrm>
            <a:off x="8488053" y="3022562"/>
            <a:ext cx="305866" cy="232543"/>
          </a:xfrm>
          <a:custGeom>
            <a:avLst/>
            <a:gdLst>
              <a:gd name="T0" fmla="*/ 62 w 68"/>
              <a:gd name="T1" fmla="*/ 19 h 52"/>
              <a:gd name="T2" fmla="*/ 12 w 68"/>
              <a:gd name="T3" fmla="*/ 0 h 52"/>
              <a:gd name="T4" fmla="*/ 0 w 68"/>
              <a:gd name="T5" fmla="*/ 19 h 52"/>
              <a:gd name="T6" fmla="*/ 5 w 68"/>
              <a:gd name="T7" fmla="*/ 46 h 52"/>
              <a:gd name="T8" fmla="*/ 19 w 68"/>
              <a:gd name="T9" fmla="*/ 52 h 52"/>
              <a:gd name="T10" fmla="*/ 49 w 68"/>
              <a:gd name="T11" fmla="*/ 46 h 52"/>
              <a:gd name="T12" fmla="*/ 63 w 68"/>
              <a:gd name="T13" fmla="*/ 52 h 52"/>
              <a:gd name="T14" fmla="*/ 68 w 68"/>
              <a:gd name="T15" fmla="*/ 46 h 52"/>
              <a:gd name="T16" fmla="*/ 66 w 68"/>
              <a:gd name="T17" fmla="*/ 19 h 52"/>
              <a:gd name="T18" fmla="*/ 54 w 68"/>
              <a:gd name="T19" fmla="*/ 2 h 52"/>
              <a:gd name="T20" fmla="*/ 9 w 68"/>
              <a:gd name="T21" fmla="*/ 19 h 52"/>
              <a:gd name="T22" fmla="*/ 65 w 68"/>
              <a:gd name="T23" fmla="*/ 43 h 52"/>
              <a:gd name="T24" fmla="*/ 60 w 68"/>
              <a:gd name="T25" fmla="*/ 49 h 52"/>
              <a:gd name="T26" fmla="*/ 52 w 68"/>
              <a:gd name="T27" fmla="*/ 43 h 52"/>
              <a:gd name="T28" fmla="*/ 16 w 68"/>
              <a:gd name="T29" fmla="*/ 49 h 52"/>
              <a:gd name="T30" fmla="*/ 8 w 68"/>
              <a:gd name="T31" fmla="*/ 43 h 52"/>
              <a:gd name="T32" fmla="*/ 3 w 68"/>
              <a:gd name="T33" fmla="*/ 22 h 52"/>
              <a:gd name="T34" fmla="*/ 5 w 68"/>
              <a:gd name="T35" fmla="*/ 22 h 52"/>
              <a:gd name="T36" fmla="*/ 63 w 68"/>
              <a:gd name="T37" fmla="*/ 22 h 52"/>
              <a:gd name="T38" fmla="*/ 65 w 68"/>
              <a:gd name="T39" fmla="*/ 43 h 52"/>
              <a:gd name="T40" fmla="*/ 6 w 68"/>
              <a:gd name="T41" fmla="*/ 30 h 52"/>
              <a:gd name="T42" fmla="*/ 18 w 68"/>
              <a:gd name="T43" fmla="*/ 30 h 52"/>
              <a:gd name="T44" fmla="*/ 12 w 68"/>
              <a:gd name="T45" fmla="*/ 33 h 52"/>
              <a:gd name="T46" fmla="*/ 12 w 68"/>
              <a:gd name="T47" fmla="*/ 27 h 52"/>
              <a:gd name="T48" fmla="*/ 12 w 68"/>
              <a:gd name="T49" fmla="*/ 33 h 52"/>
              <a:gd name="T50" fmla="*/ 50 w 68"/>
              <a:gd name="T51" fmla="*/ 30 h 52"/>
              <a:gd name="T52" fmla="*/ 62 w 68"/>
              <a:gd name="T53" fmla="*/ 30 h 52"/>
              <a:gd name="T54" fmla="*/ 56 w 68"/>
              <a:gd name="T55" fmla="*/ 33 h 52"/>
              <a:gd name="T56" fmla="*/ 56 w 68"/>
              <a:gd name="T57" fmla="*/ 27 h 52"/>
              <a:gd name="T58" fmla="*/ 56 w 68"/>
              <a:gd name="T59" fmla="*/ 33 h 52"/>
              <a:gd name="T60" fmla="*/ 42 w 68"/>
              <a:gd name="T61" fmla="*/ 38 h 52"/>
              <a:gd name="T62" fmla="*/ 26 w 68"/>
              <a:gd name="T6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52">
                <a:moveTo>
                  <a:pt x="66" y="19"/>
                </a:moveTo>
                <a:cubicBezTo>
                  <a:pt x="62" y="19"/>
                  <a:pt x="62" y="19"/>
                  <a:pt x="62" y="19"/>
                </a:cubicBezTo>
                <a:cubicBezTo>
                  <a:pt x="56" y="0"/>
                  <a:pt x="56" y="0"/>
                  <a:pt x="56" y="0"/>
                </a:cubicBezTo>
                <a:cubicBezTo>
                  <a:pt x="12" y="0"/>
                  <a:pt x="12" y="0"/>
                  <a:pt x="12" y="0"/>
                </a:cubicBezTo>
                <a:cubicBezTo>
                  <a:pt x="6" y="19"/>
                  <a:pt x="6" y="19"/>
                  <a:pt x="6" y="19"/>
                </a:cubicBezTo>
                <a:cubicBezTo>
                  <a:pt x="0" y="19"/>
                  <a:pt x="0" y="19"/>
                  <a:pt x="0" y="19"/>
                </a:cubicBezTo>
                <a:cubicBezTo>
                  <a:pt x="0" y="46"/>
                  <a:pt x="0" y="46"/>
                  <a:pt x="0" y="46"/>
                </a:cubicBezTo>
                <a:cubicBezTo>
                  <a:pt x="5" y="46"/>
                  <a:pt x="5" y="46"/>
                  <a:pt x="5" y="46"/>
                </a:cubicBezTo>
                <a:cubicBezTo>
                  <a:pt x="5" y="52"/>
                  <a:pt x="5" y="52"/>
                  <a:pt x="5" y="52"/>
                </a:cubicBezTo>
                <a:cubicBezTo>
                  <a:pt x="19" y="52"/>
                  <a:pt x="19" y="52"/>
                  <a:pt x="19" y="52"/>
                </a:cubicBezTo>
                <a:cubicBezTo>
                  <a:pt x="19" y="46"/>
                  <a:pt x="19" y="46"/>
                  <a:pt x="19" y="46"/>
                </a:cubicBezTo>
                <a:cubicBezTo>
                  <a:pt x="49" y="46"/>
                  <a:pt x="49" y="46"/>
                  <a:pt x="49" y="46"/>
                </a:cubicBezTo>
                <a:cubicBezTo>
                  <a:pt x="49" y="52"/>
                  <a:pt x="49" y="52"/>
                  <a:pt x="49" y="52"/>
                </a:cubicBezTo>
                <a:cubicBezTo>
                  <a:pt x="63" y="52"/>
                  <a:pt x="63" y="52"/>
                  <a:pt x="63" y="52"/>
                </a:cubicBezTo>
                <a:cubicBezTo>
                  <a:pt x="63" y="46"/>
                  <a:pt x="63" y="46"/>
                  <a:pt x="63" y="46"/>
                </a:cubicBezTo>
                <a:cubicBezTo>
                  <a:pt x="68" y="46"/>
                  <a:pt x="68" y="46"/>
                  <a:pt x="68" y="46"/>
                </a:cubicBezTo>
                <a:cubicBezTo>
                  <a:pt x="68" y="19"/>
                  <a:pt x="68" y="19"/>
                  <a:pt x="68" y="19"/>
                </a:cubicBezTo>
                <a:lnTo>
                  <a:pt x="66" y="19"/>
                </a:lnTo>
                <a:close/>
                <a:moveTo>
                  <a:pt x="14" y="2"/>
                </a:moveTo>
                <a:cubicBezTo>
                  <a:pt x="54" y="2"/>
                  <a:pt x="54" y="2"/>
                  <a:pt x="54" y="2"/>
                </a:cubicBezTo>
                <a:cubicBezTo>
                  <a:pt x="59" y="19"/>
                  <a:pt x="59" y="19"/>
                  <a:pt x="59" y="19"/>
                </a:cubicBezTo>
                <a:cubicBezTo>
                  <a:pt x="9" y="19"/>
                  <a:pt x="9" y="19"/>
                  <a:pt x="9" y="19"/>
                </a:cubicBezTo>
                <a:lnTo>
                  <a:pt x="14" y="2"/>
                </a:lnTo>
                <a:close/>
                <a:moveTo>
                  <a:pt x="65" y="43"/>
                </a:moveTo>
                <a:cubicBezTo>
                  <a:pt x="60" y="43"/>
                  <a:pt x="60" y="43"/>
                  <a:pt x="60" y="43"/>
                </a:cubicBezTo>
                <a:cubicBezTo>
                  <a:pt x="60" y="49"/>
                  <a:pt x="60" y="49"/>
                  <a:pt x="60" y="49"/>
                </a:cubicBezTo>
                <a:cubicBezTo>
                  <a:pt x="52" y="49"/>
                  <a:pt x="52" y="49"/>
                  <a:pt x="52" y="49"/>
                </a:cubicBezTo>
                <a:cubicBezTo>
                  <a:pt x="52" y="43"/>
                  <a:pt x="52" y="43"/>
                  <a:pt x="52" y="43"/>
                </a:cubicBezTo>
                <a:cubicBezTo>
                  <a:pt x="16" y="43"/>
                  <a:pt x="16" y="43"/>
                  <a:pt x="16" y="43"/>
                </a:cubicBezTo>
                <a:cubicBezTo>
                  <a:pt x="16" y="49"/>
                  <a:pt x="16" y="49"/>
                  <a:pt x="16" y="49"/>
                </a:cubicBezTo>
                <a:cubicBezTo>
                  <a:pt x="8" y="49"/>
                  <a:pt x="8" y="49"/>
                  <a:pt x="8" y="49"/>
                </a:cubicBezTo>
                <a:cubicBezTo>
                  <a:pt x="8" y="43"/>
                  <a:pt x="8" y="43"/>
                  <a:pt x="8" y="43"/>
                </a:cubicBezTo>
                <a:cubicBezTo>
                  <a:pt x="3" y="43"/>
                  <a:pt x="3" y="43"/>
                  <a:pt x="3" y="43"/>
                </a:cubicBezTo>
                <a:cubicBezTo>
                  <a:pt x="3" y="22"/>
                  <a:pt x="3" y="22"/>
                  <a:pt x="3" y="22"/>
                </a:cubicBezTo>
                <a:cubicBezTo>
                  <a:pt x="5" y="22"/>
                  <a:pt x="5" y="22"/>
                  <a:pt x="5" y="22"/>
                </a:cubicBezTo>
                <a:cubicBezTo>
                  <a:pt x="5" y="22"/>
                  <a:pt x="5" y="22"/>
                  <a:pt x="5" y="22"/>
                </a:cubicBezTo>
                <a:cubicBezTo>
                  <a:pt x="63" y="22"/>
                  <a:pt x="63" y="22"/>
                  <a:pt x="63" y="22"/>
                </a:cubicBezTo>
                <a:cubicBezTo>
                  <a:pt x="63" y="22"/>
                  <a:pt x="63" y="22"/>
                  <a:pt x="63" y="22"/>
                </a:cubicBezTo>
                <a:cubicBezTo>
                  <a:pt x="65" y="22"/>
                  <a:pt x="65" y="22"/>
                  <a:pt x="65" y="22"/>
                </a:cubicBezTo>
                <a:lnTo>
                  <a:pt x="65" y="43"/>
                </a:lnTo>
                <a:close/>
                <a:moveTo>
                  <a:pt x="12" y="24"/>
                </a:moveTo>
                <a:cubicBezTo>
                  <a:pt x="9" y="24"/>
                  <a:pt x="6" y="26"/>
                  <a:pt x="6" y="30"/>
                </a:cubicBezTo>
                <a:cubicBezTo>
                  <a:pt x="6" y="33"/>
                  <a:pt x="9" y="35"/>
                  <a:pt x="12" y="35"/>
                </a:cubicBezTo>
                <a:cubicBezTo>
                  <a:pt x="15" y="35"/>
                  <a:pt x="18" y="33"/>
                  <a:pt x="18" y="30"/>
                </a:cubicBezTo>
                <a:cubicBezTo>
                  <a:pt x="18" y="26"/>
                  <a:pt x="15" y="24"/>
                  <a:pt x="12" y="24"/>
                </a:cubicBezTo>
                <a:close/>
                <a:moveTo>
                  <a:pt x="12" y="33"/>
                </a:moveTo>
                <a:cubicBezTo>
                  <a:pt x="10" y="33"/>
                  <a:pt x="9" y="31"/>
                  <a:pt x="9" y="30"/>
                </a:cubicBezTo>
                <a:cubicBezTo>
                  <a:pt x="9" y="28"/>
                  <a:pt x="10" y="27"/>
                  <a:pt x="12" y="27"/>
                </a:cubicBezTo>
                <a:cubicBezTo>
                  <a:pt x="13" y="27"/>
                  <a:pt x="15" y="28"/>
                  <a:pt x="15" y="30"/>
                </a:cubicBezTo>
                <a:cubicBezTo>
                  <a:pt x="15" y="31"/>
                  <a:pt x="13" y="33"/>
                  <a:pt x="12" y="33"/>
                </a:cubicBezTo>
                <a:close/>
                <a:moveTo>
                  <a:pt x="56" y="24"/>
                </a:moveTo>
                <a:cubicBezTo>
                  <a:pt x="52" y="24"/>
                  <a:pt x="50" y="26"/>
                  <a:pt x="50" y="30"/>
                </a:cubicBezTo>
                <a:cubicBezTo>
                  <a:pt x="50" y="33"/>
                  <a:pt x="52" y="35"/>
                  <a:pt x="56" y="35"/>
                </a:cubicBezTo>
                <a:cubicBezTo>
                  <a:pt x="59" y="35"/>
                  <a:pt x="62" y="33"/>
                  <a:pt x="62" y="30"/>
                </a:cubicBezTo>
                <a:cubicBezTo>
                  <a:pt x="62" y="26"/>
                  <a:pt x="59" y="24"/>
                  <a:pt x="56" y="24"/>
                </a:cubicBezTo>
                <a:close/>
                <a:moveTo>
                  <a:pt x="56" y="33"/>
                </a:moveTo>
                <a:cubicBezTo>
                  <a:pt x="54" y="33"/>
                  <a:pt x="53" y="31"/>
                  <a:pt x="53" y="30"/>
                </a:cubicBezTo>
                <a:cubicBezTo>
                  <a:pt x="53" y="28"/>
                  <a:pt x="54" y="27"/>
                  <a:pt x="56" y="27"/>
                </a:cubicBezTo>
                <a:cubicBezTo>
                  <a:pt x="57" y="27"/>
                  <a:pt x="59" y="28"/>
                  <a:pt x="59" y="30"/>
                </a:cubicBezTo>
                <a:cubicBezTo>
                  <a:pt x="59" y="31"/>
                  <a:pt x="57" y="33"/>
                  <a:pt x="56" y="33"/>
                </a:cubicBezTo>
                <a:close/>
                <a:moveTo>
                  <a:pt x="26" y="38"/>
                </a:moveTo>
                <a:cubicBezTo>
                  <a:pt x="42" y="38"/>
                  <a:pt x="42" y="38"/>
                  <a:pt x="42" y="38"/>
                </a:cubicBezTo>
                <a:cubicBezTo>
                  <a:pt x="42" y="35"/>
                  <a:pt x="42" y="35"/>
                  <a:pt x="42" y="35"/>
                </a:cubicBezTo>
                <a:cubicBezTo>
                  <a:pt x="26" y="35"/>
                  <a:pt x="26" y="35"/>
                  <a:pt x="26" y="35"/>
                </a:cubicBezTo>
                <a:lnTo>
                  <a:pt x="26"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sz="2400" dirty="0">
              <a:solidFill>
                <a:srgbClr val="A3DDD8"/>
              </a:solidFill>
            </a:endParaRPr>
          </a:p>
        </p:txBody>
      </p:sp>
      <p:sp>
        <p:nvSpPr>
          <p:cNvPr id="22" name="Rectangle 21">
            <a:extLst>
              <a:ext uri="{FF2B5EF4-FFF2-40B4-BE49-F238E27FC236}">
                <a16:creationId xmlns:a16="http://schemas.microsoft.com/office/drawing/2014/main" id="{E1224489-0A31-B7FF-CB26-8E91FA24475F}"/>
              </a:ext>
            </a:extLst>
          </p:cNvPr>
          <p:cNvSpPr/>
          <p:nvPr/>
        </p:nvSpPr>
        <p:spPr>
          <a:xfrm>
            <a:off x="4775347" y="5230727"/>
            <a:ext cx="4572000" cy="954107"/>
          </a:xfrm>
          <a:prstGeom prst="rect">
            <a:avLst/>
          </a:prstGeom>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fr-FR" sz="2000" b="1" dirty="0">
                <a:latin typeface="Avenir Next LT Pro" panose="020B0504020202020204" pitchFamily="34" charset="0"/>
                <a:ea typeface="Segoe UI" panose="020B0502040204020203" pitchFamily="34" charset="0"/>
                <a:cs typeface="Segoe UI" panose="020B0502040204020203" pitchFamily="34" charset="0"/>
              </a:rPr>
              <a:t>3h37</a:t>
            </a:r>
            <a:endParaRPr lang="fr-FR" sz="2400" b="1" dirty="0">
              <a:latin typeface="Avenir Next LT Pro" panose="020B0504020202020204" pitchFamily="34" charset="0"/>
              <a:ea typeface="Segoe UI" panose="020B0502040204020203" pitchFamily="34" charset="0"/>
              <a:cs typeface="Segoe UI" panose="020B0502040204020203" pitchFamily="34" charset="0"/>
            </a:endParaRPr>
          </a:p>
          <a:p>
            <a:pPr lvl="0" algn="ctr" defTabSz="914032" eaLnBrk="0" hangingPunct="0"/>
            <a:r>
              <a:rPr lang="fr-FR" dirty="0">
                <a:solidFill>
                  <a:srgbClr val="000000"/>
                </a:solidFill>
                <a:latin typeface="Avenir Next LT Pro" panose="020B0504020202020204" pitchFamily="34" charset="0"/>
                <a:ea typeface="Segoe UI" panose="020B0502040204020203" pitchFamily="34" charset="0"/>
                <a:cs typeface="Segoe UI" panose="020B0502040204020203" pitchFamily="34" charset="0"/>
              </a:rPr>
              <a:t>de durée d’écoute moyenne </a:t>
            </a:r>
            <a:br>
              <a:rPr lang="fr-FR" dirty="0">
                <a:solidFill>
                  <a:srgbClr val="000000"/>
                </a:solidFill>
                <a:latin typeface="Avenir Next LT Pro" panose="020B0504020202020204" pitchFamily="34" charset="0"/>
                <a:ea typeface="Segoe UI" panose="020B0502040204020203" pitchFamily="34" charset="0"/>
                <a:cs typeface="Segoe UI" panose="020B0502040204020203" pitchFamily="34" charset="0"/>
              </a:rPr>
            </a:br>
            <a:r>
              <a:rPr lang="fr-FR" b="1" dirty="0">
                <a:latin typeface="Avenir Next LT Pro" panose="020B0504020202020204" pitchFamily="34" charset="0"/>
                <a:ea typeface="Segoe UI" panose="020B0502040204020203" pitchFamily="34" charset="0"/>
                <a:cs typeface="Segoe UI" panose="020B0502040204020203" pitchFamily="34" charset="0"/>
              </a:rPr>
              <a:t>par auditeur et par jour</a:t>
            </a:r>
            <a:r>
              <a:rPr lang="fr-FR" baseline="30000" dirty="0">
                <a:solidFill>
                  <a:srgbClr val="000000"/>
                </a:solidFill>
                <a:latin typeface="Avenir Next LT Pro" panose="020B0504020202020204" pitchFamily="34" charset="0"/>
                <a:ea typeface="Segoe UI" panose="020B0502040204020203" pitchFamily="34" charset="0"/>
                <a:cs typeface="Segoe UI" panose="020B0502040204020203" pitchFamily="34" charset="0"/>
              </a:rPr>
              <a:t>(1)</a:t>
            </a:r>
            <a:endParaRPr lang="fr-FR" b="1" dirty="0">
              <a:solidFill>
                <a:srgbClr val="000000"/>
              </a:solidFill>
              <a:latin typeface="Avenir Next LT Pro" panose="020B0504020202020204" pitchFamily="34" charset="0"/>
              <a:ea typeface="Segoe UI" panose="020B0502040204020203" pitchFamily="34" charset="0"/>
              <a:cs typeface="Segoe UI" panose="020B0502040204020203" pitchFamily="34" charset="0"/>
            </a:endParaRPr>
          </a:p>
        </p:txBody>
      </p:sp>
      <p:sp>
        <p:nvSpPr>
          <p:cNvPr id="24" name="ZoneTexte 40">
            <a:extLst>
              <a:ext uri="{FF2B5EF4-FFF2-40B4-BE49-F238E27FC236}">
                <a16:creationId xmlns:a16="http://schemas.microsoft.com/office/drawing/2014/main" id="{1266B2D3-4D60-B294-852E-1819B11BF57E}"/>
              </a:ext>
            </a:extLst>
          </p:cNvPr>
          <p:cNvSpPr txBox="1"/>
          <p:nvPr/>
        </p:nvSpPr>
        <p:spPr>
          <a:xfrm>
            <a:off x="3411700" y="4453284"/>
            <a:ext cx="6982169" cy="338554"/>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600" b="1" dirty="0">
                <a:latin typeface="Avenir Next LT Pro" panose="020B0504020202020204" pitchFamily="34" charset="0"/>
              </a:rPr>
              <a:t>&amp; RYTHMANT PARTICULIÈREMENT LES JOURNÉES DES FRANCAIS</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Graphique 3" descr="Radio avec un remplissage uni">
            <a:extLst>
              <a:ext uri="{FF2B5EF4-FFF2-40B4-BE49-F238E27FC236}">
                <a16:creationId xmlns:a16="http://schemas.microsoft.com/office/drawing/2014/main" id="{2AB07DB8-C632-7F2F-6C92-C7B805F24AA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08038" y="1364995"/>
            <a:ext cx="914400" cy="914400"/>
          </a:xfrm>
          <a:prstGeom prst="rect">
            <a:avLst/>
          </a:prstGeom>
        </p:spPr>
      </p:pic>
    </p:spTree>
    <p:extLst>
      <p:ext uri="{BB962C8B-B14F-4D97-AF65-F5344CB8AC3E}">
        <p14:creationId xmlns:p14="http://schemas.microsoft.com/office/powerpoint/2010/main" val="20257503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9" y="1999566"/>
            <a:ext cx="8123828" cy="1384995"/>
          </a:xfrm>
          <a:prstGeom prst="rect">
            <a:avLst/>
          </a:prstGeom>
          <a:noFill/>
        </p:spPr>
        <p:txBody>
          <a:bodyPr wrap="square">
            <a:spAutoFit/>
          </a:bodyPr>
          <a:lstStyle/>
          <a:p>
            <a:r>
              <a:rPr lang="fr-FR" sz="2800" dirty="0">
                <a:latin typeface="Avenir Next LT Pro" panose="020B0504020202020204" pitchFamily="34" charset="0"/>
                <a:sym typeface="Helvetica Neue"/>
              </a:rPr>
              <a:t>Un dispositif radio dual</a:t>
            </a:r>
          </a:p>
          <a:p>
            <a:r>
              <a:rPr lang="fr-FR" sz="2800" dirty="0" err="1">
                <a:latin typeface="Avenir Next LT Pro" panose="020B0504020202020204" pitchFamily="34" charset="0"/>
                <a:sym typeface="Helvetica Neue"/>
              </a:rPr>
              <a:t>Sell</a:t>
            </a:r>
            <a:r>
              <a:rPr lang="fr-FR" sz="2800" dirty="0">
                <a:latin typeface="Avenir Next LT Pro" panose="020B0504020202020204" pitchFamily="34" charset="0"/>
                <a:sym typeface="Helvetica Neue"/>
              </a:rPr>
              <a:t> &amp; Tell</a:t>
            </a:r>
          </a:p>
          <a:p>
            <a:endParaRPr lang="fr-FR" sz="2800"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788590" y="3230909"/>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Contenu &amp; présence à l’esprit</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8">
            <a:extLst>
              <a:ext uri="{FF2B5EF4-FFF2-40B4-BE49-F238E27FC236}">
                <a16:creationId xmlns:a16="http://schemas.microsoft.com/office/drawing/2014/main" id="{694B4A7F-1224-FB70-FE8E-D1B035031679}"/>
              </a:ext>
            </a:extLst>
          </p:cNvPr>
          <p:cNvSpPr txBox="1"/>
          <p:nvPr/>
        </p:nvSpPr>
        <p:spPr>
          <a:xfrm>
            <a:off x="2788590" y="4106516"/>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Drive to store </a:t>
            </a:r>
          </a:p>
        </p:txBody>
      </p:sp>
      <p:sp>
        <p:nvSpPr>
          <p:cNvPr id="4" name="Triangle isocèle 3">
            <a:extLst>
              <a:ext uri="{FF2B5EF4-FFF2-40B4-BE49-F238E27FC236}">
                <a16:creationId xmlns:a16="http://schemas.microsoft.com/office/drawing/2014/main" id="{6E1F087B-7FBC-424E-9C2F-011446015B91}"/>
              </a:ext>
            </a:extLst>
          </p:cNvPr>
          <p:cNvSpPr/>
          <p:nvPr/>
        </p:nvSpPr>
        <p:spPr>
          <a:xfrm rot="5400000">
            <a:off x="2057726" y="3230909"/>
            <a:ext cx="756458" cy="36933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Triangle isocèle 4">
            <a:extLst>
              <a:ext uri="{FF2B5EF4-FFF2-40B4-BE49-F238E27FC236}">
                <a16:creationId xmlns:a16="http://schemas.microsoft.com/office/drawing/2014/main" id="{054E08B8-619A-4120-609B-09D216447168}"/>
              </a:ext>
            </a:extLst>
          </p:cNvPr>
          <p:cNvSpPr/>
          <p:nvPr/>
        </p:nvSpPr>
        <p:spPr>
          <a:xfrm rot="5400000">
            <a:off x="2062636" y="4185016"/>
            <a:ext cx="756458" cy="36933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Graphique 5" descr="Radio avec un remplissage uni">
            <a:extLst>
              <a:ext uri="{FF2B5EF4-FFF2-40B4-BE49-F238E27FC236}">
                <a16:creationId xmlns:a16="http://schemas.microsoft.com/office/drawing/2014/main" id="{CAEB5E52-EC16-8290-2E9B-F30CE8AB140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8038" y="1364995"/>
            <a:ext cx="914400" cy="914400"/>
          </a:xfrm>
          <a:prstGeom prst="rect">
            <a:avLst/>
          </a:prstGeom>
        </p:spPr>
      </p:pic>
    </p:spTree>
    <p:extLst>
      <p:ext uri="{BB962C8B-B14F-4D97-AF65-F5344CB8AC3E}">
        <p14:creationId xmlns:p14="http://schemas.microsoft.com/office/powerpoint/2010/main" val="1639033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Perspectives futures</a:t>
            </a:r>
          </a:p>
        </p:txBody>
      </p:sp>
      <p:sp>
        <p:nvSpPr>
          <p:cNvPr id="3" name="ZoneTexte 2">
            <a:extLst>
              <a:ext uri="{FF2B5EF4-FFF2-40B4-BE49-F238E27FC236}">
                <a16:creationId xmlns:a16="http://schemas.microsoft.com/office/drawing/2014/main" id="{4D18DCBB-17A2-A8C8-644C-9C16C89A837B}"/>
              </a:ext>
            </a:extLst>
          </p:cNvPr>
          <p:cNvSpPr txBox="1"/>
          <p:nvPr/>
        </p:nvSpPr>
        <p:spPr>
          <a:xfrm>
            <a:off x="478928" y="1166842"/>
            <a:ext cx="5930185" cy="452431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lang="fr-FR" b="0" i="0" dirty="0">
                <a:effectLst/>
                <a:latin typeface="Avenir Next LT Pro" panose="020B0504020202020204" pitchFamily="34" charset="0"/>
              </a:rPr>
              <a:t>À l'horizon 2025, le marché de l'entretien et de la réparation automobile en France devrait continuer à évoluer sous l'influence de plusieurs facteurs</a:t>
            </a:r>
            <a:r>
              <a:rPr lang="fr-FR" dirty="0">
                <a:latin typeface="Avenir Next LT Pro" panose="020B0504020202020204" pitchFamily="34" charset="0"/>
              </a:rPr>
              <a:t> :</a:t>
            </a:r>
            <a:endParaRPr lang="fr-FR" b="0" i="0" dirty="0">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lang="fr-FR" b="0" i="0" dirty="0">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lang="fr-FR" b="1" i="0" dirty="0">
                <a:effectLst/>
                <a:latin typeface="Avenir Next LT Pro" panose="020B0504020202020204" pitchFamily="34" charset="0"/>
              </a:rPr>
              <a:t>&gt;l'essor des véhicules électriques, </a:t>
            </a:r>
            <a:br>
              <a:rPr lang="fr-FR" b="1" i="0" dirty="0">
                <a:effectLst/>
                <a:latin typeface="Avenir Next LT Pro" panose="020B0504020202020204" pitchFamily="34" charset="0"/>
              </a:rPr>
            </a:br>
            <a:br>
              <a:rPr lang="fr-FR" b="0" i="0" dirty="0">
                <a:effectLst/>
                <a:latin typeface="Avenir Next LT Pro" panose="020B0504020202020204" pitchFamily="34" charset="0"/>
              </a:rPr>
            </a:br>
            <a:r>
              <a:rPr lang="fr-FR" b="0" i="0" dirty="0">
                <a:effectLst/>
                <a:latin typeface="Avenir Next LT Pro" panose="020B0504020202020204" pitchFamily="34" charset="0"/>
              </a:rPr>
              <a:t>&gt;</a:t>
            </a:r>
            <a:r>
              <a:rPr lang="fr-FR" b="1" i="0" dirty="0">
                <a:effectLst/>
                <a:latin typeface="Avenir Next LT Pro" panose="020B0504020202020204" pitchFamily="34" charset="0"/>
              </a:rPr>
              <a:t>l'augmentation des coûts de main-d'œuvre et des pièces détachées, </a:t>
            </a:r>
            <a:br>
              <a:rPr lang="fr-FR" b="1" i="0" dirty="0">
                <a:effectLst/>
                <a:latin typeface="Avenir Next LT Pro" panose="020B0504020202020204" pitchFamily="34" charset="0"/>
              </a:rPr>
            </a:br>
            <a:br>
              <a:rPr lang="fr-FR" b="0" i="0" dirty="0">
                <a:effectLst/>
                <a:latin typeface="Avenir Next LT Pro" panose="020B0504020202020204" pitchFamily="34" charset="0"/>
              </a:rPr>
            </a:br>
            <a:r>
              <a:rPr lang="fr-FR" b="1" i="0" dirty="0">
                <a:effectLst/>
                <a:latin typeface="Avenir Next LT Pro" panose="020B0504020202020204" pitchFamily="34" charset="0"/>
              </a:rPr>
              <a:t>&gt;les changements dans les habitudes de consommation des automobilistes (parcours d’achat omnicanal &amp; fidélisation…)</a:t>
            </a:r>
            <a:br>
              <a:rPr lang="fr-FR" b="0" i="0" dirty="0">
                <a:effectLst/>
                <a:latin typeface="Avenir Next LT Pro" panose="020B0504020202020204" pitchFamily="34" charset="0"/>
              </a:rPr>
            </a:br>
            <a:br>
              <a:rPr lang="fr-FR" b="0" i="0" dirty="0">
                <a:effectLst/>
                <a:latin typeface="Avenir Next LT Pro" panose="020B0504020202020204" pitchFamily="34" charset="0"/>
              </a:rPr>
            </a:br>
            <a:r>
              <a:rPr lang="fr-FR" b="0" i="0" dirty="0">
                <a:effectLst/>
                <a:latin typeface="Avenir Next LT Pro" panose="020B0504020202020204" pitchFamily="34" charset="0"/>
              </a:rPr>
              <a:t>Les acteurs du marché devront innover et s'adapter pour maintenir leur compétitivité et répondre aux besoins changeants des consommateurs</a:t>
            </a:r>
            <a:r>
              <a:rPr kumimoji="0" lang="fr-FR" altLang="fr-FR" sz="1800" b="0" i="0" u="none" strike="noStrike" cap="none" normalizeH="0" baseline="0" dirty="0">
                <a:ln>
                  <a:noFill/>
                </a:ln>
                <a:effectLst/>
                <a:latin typeface="Avenir Next LT Pro" panose="020B0504020202020204" pitchFamily="34" charset="0"/>
              </a:rPr>
              <a:t>.</a:t>
            </a:r>
          </a:p>
        </p:txBody>
      </p:sp>
      <p:pic>
        <p:nvPicPr>
          <p:cNvPr id="4" name="Image 3">
            <a:extLst>
              <a:ext uri="{FF2B5EF4-FFF2-40B4-BE49-F238E27FC236}">
                <a16:creationId xmlns:a16="http://schemas.microsoft.com/office/drawing/2014/main" id="{21F70462-330E-947B-ABCA-D1DE3CDACC98}"/>
              </a:ext>
            </a:extLst>
          </p:cNvPr>
          <p:cNvPicPr>
            <a:picLocks noChangeAspect="1"/>
          </p:cNvPicPr>
          <p:nvPr/>
        </p:nvPicPr>
        <p:blipFill rotWithShape="1">
          <a:blip r:embed="rId2"/>
          <a:srcRect l="33007" t="15515" r="18768"/>
          <a:stretch/>
        </p:blipFill>
        <p:spPr>
          <a:xfrm>
            <a:off x="6981564" y="914400"/>
            <a:ext cx="4741461" cy="4746566"/>
          </a:xfrm>
          <a:prstGeom prst="rect">
            <a:avLst/>
          </a:prstGeom>
        </p:spPr>
      </p:pic>
    </p:spTree>
    <p:extLst>
      <p:ext uri="{BB962C8B-B14F-4D97-AF65-F5344CB8AC3E}">
        <p14:creationId xmlns:p14="http://schemas.microsoft.com/office/powerpoint/2010/main" val="41085612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8" y="2935360"/>
            <a:ext cx="8658047" cy="357020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Helvetica Neue"/>
              </a:rPr>
              <a:t>Option </a:t>
            </a:r>
            <a:r>
              <a:rPr lang="fr-FR" sz="1400" dirty="0">
                <a:solidFill>
                  <a:srgbClr val="2E2E2E"/>
                </a:solidFill>
                <a:latin typeface="Avenir Next LT Pro" panose="020B0504020202020204" pitchFamily="34" charset="0"/>
                <a:sym typeface="Helvetica Neue"/>
              </a:rPr>
              <a:t>1</a:t>
            </a:r>
            <a:r>
              <a:rPr kumimoji="0" lang="fr-FR" sz="14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Helvetica Neue"/>
              </a:rPr>
              <a:t> :</a:t>
            </a:r>
            <a:b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Helvetica Neue"/>
              </a:rPr>
            </a:br>
            <a:r>
              <a:rPr kumimoji="0" lang="fr-FR" sz="1800" b="1"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Helvetica Neue"/>
              </a:rPr>
              <a:t>Chroniques radio de 1 à 2 min </a:t>
            </a:r>
            <a: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Helvetica Neue"/>
              </a:rPr>
              <a:t>diffusable sur les principales antennes nationales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t>Leviers permettant de soutenir les différentes preuves de l’enseigne et d’adopter des prises de parole expert pour adresser certaines cibles  : </a:t>
            </a:r>
            <a:b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br>
            <a: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t>Exemple : Véhicules Electriques</a:t>
            </a:r>
            <a:b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br>
            <a:endPar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endParaRPr>
          </a:p>
          <a:p>
            <a:r>
              <a:rPr lang="fr-FR" sz="1400" dirty="0">
                <a:latin typeface="Avenir Next LT Pro" panose="020B0504020202020204" pitchFamily="34" charset="0"/>
                <a:sym typeface="Helvetica Neue"/>
              </a:rPr>
              <a:t>Option 2 :</a:t>
            </a:r>
          </a:p>
          <a:p>
            <a:r>
              <a:rPr lang="fr-FR" b="1" dirty="0">
                <a:latin typeface="Avenir Next LT Pro" panose="020B0504020202020204" pitchFamily="34" charset="0"/>
              </a:rPr>
              <a:t>Un dispositif fil rouge de sponsoring radio</a:t>
            </a:r>
          </a:p>
          <a:p>
            <a:r>
              <a:rPr lang="fr-FR" dirty="0">
                <a:latin typeface="Avenir Next LT Pro" panose="020B0504020202020204" pitchFamily="34" charset="0"/>
              </a:rPr>
              <a:t>Maintenir un niveau de mémorisation sur le long terme qui améliorera l’efficacité de chaque action promotionnelle ponctuelle, puisque l’enseigne est toujours en top of </a:t>
            </a:r>
            <a:r>
              <a:rPr lang="fr-FR" dirty="0" err="1">
                <a:latin typeface="Avenir Next LT Pro" panose="020B0504020202020204" pitchFamily="34" charset="0"/>
              </a:rPr>
              <a:t>mind</a:t>
            </a:r>
            <a:r>
              <a:rPr lang="fr-FR" dirty="0">
                <a:latin typeface="Avenir Next LT Pro" panose="020B0504020202020204" pitchFamily="34" charset="0"/>
              </a:rPr>
              <a:t> des consommateurs.</a:t>
            </a:r>
          </a:p>
          <a:p>
            <a:br>
              <a:rPr lang="fr-FR" dirty="0">
                <a:latin typeface="Avenir Next LT Pro" panose="020B0504020202020204" pitchFamily="34" charset="0"/>
                <a:sym typeface="Helvetica Neue"/>
              </a:rPr>
            </a:br>
            <a:endParaRPr lang="fr-FR"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531979" y="1530561"/>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Contenu &amp; présence à l’esprit</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657434AD-3AB4-7C3E-8A52-29758638AA1D}"/>
              </a:ext>
            </a:extLst>
          </p:cNvPr>
          <p:cNvSpPr txBox="1"/>
          <p:nvPr/>
        </p:nvSpPr>
        <p:spPr>
          <a:xfrm>
            <a:off x="2531978" y="2391015"/>
            <a:ext cx="8896697" cy="369332"/>
          </a:xfrm>
          <a:prstGeom prst="rect">
            <a:avLst/>
          </a:prstGeom>
          <a:noFill/>
        </p:spPr>
        <p:txBody>
          <a:bodyPr wrap="square">
            <a:spAutoFit/>
          </a:bodyPr>
          <a:lstStyle/>
          <a:p>
            <a:r>
              <a:rPr lang="fr-FR" sz="1800" dirty="0">
                <a:latin typeface="Avenir Next LT Pro" panose="020B0504020202020204" pitchFamily="34" charset="0"/>
              </a:rPr>
              <a:t>Messages qui soutiennent les différentes preuves de l’enseigne.</a:t>
            </a:r>
            <a:endParaRPr lang="fr-FR" dirty="0">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7145E26B-9065-E8E6-CE57-62F6E07202BA}"/>
              </a:ext>
            </a:extLst>
          </p:cNvPr>
          <p:cNvCxnSpPr/>
          <p:nvPr/>
        </p:nvCxnSpPr>
        <p:spPr>
          <a:xfrm>
            <a:off x="2294313" y="2935360"/>
            <a:ext cx="0" cy="122931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59BE3B74-F19A-D84B-1E7F-6DCD3CBB2F54}"/>
              </a:ext>
            </a:extLst>
          </p:cNvPr>
          <p:cNvCxnSpPr/>
          <p:nvPr/>
        </p:nvCxnSpPr>
        <p:spPr>
          <a:xfrm>
            <a:off x="2294313" y="4706521"/>
            <a:ext cx="0" cy="1229316"/>
          </a:xfrm>
          <a:prstGeom prst="line">
            <a:avLst/>
          </a:prstGeom>
        </p:spPr>
        <p:style>
          <a:lnRef idx="1">
            <a:schemeClr val="accent1"/>
          </a:lnRef>
          <a:fillRef idx="0">
            <a:schemeClr val="accent1"/>
          </a:fillRef>
          <a:effectRef idx="0">
            <a:schemeClr val="accent1"/>
          </a:effectRef>
          <a:fontRef idx="minor">
            <a:schemeClr val="tx1"/>
          </a:fontRef>
        </p:style>
      </p:cxnSp>
      <p:pic>
        <p:nvPicPr>
          <p:cNvPr id="3" name="Graphique 2" descr="Radio avec un remplissage uni">
            <a:extLst>
              <a:ext uri="{FF2B5EF4-FFF2-40B4-BE49-F238E27FC236}">
                <a16:creationId xmlns:a16="http://schemas.microsoft.com/office/drawing/2014/main" id="{39F21F2B-4410-9F15-2545-4C350F3C30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8038" y="1364995"/>
            <a:ext cx="914400" cy="914400"/>
          </a:xfrm>
          <a:prstGeom prst="rect">
            <a:avLst/>
          </a:prstGeom>
        </p:spPr>
      </p:pic>
    </p:spTree>
    <p:extLst>
      <p:ext uri="{BB962C8B-B14F-4D97-AF65-F5344CB8AC3E}">
        <p14:creationId xmlns:p14="http://schemas.microsoft.com/office/powerpoint/2010/main" val="50948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8" y="2935360"/>
            <a:ext cx="8658047" cy="2031325"/>
          </a:xfrm>
          <a:prstGeom prst="rect">
            <a:avLst/>
          </a:prstGeom>
          <a:noFill/>
        </p:spPr>
        <p:txBody>
          <a:bodyPr wrap="square">
            <a:spAutoFit/>
          </a:bodyPr>
          <a:lstStyle/>
          <a:p>
            <a:r>
              <a:rPr lang="fr-FR" b="1" dirty="0">
                <a:latin typeface="Avenir Next LT Pro" panose="020B0504020202020204" pitchFamily="34" charset="0"/>
              </a:rPr>
              <a:t>Relais d’offres du PAC</a:t>
            </a:r>
          </a:p>
          <a:p>
            <a:r>
              <a:rPr lang="fr-FR" dirty="0">
                <a:latin typeface="Avenir Next LT Pro" panose="020B0504020202020204" pitchFamily="34" charset="0"/>
              </a:rPr>
              <a:t>Vague radio pour relayer les opérations commerciales fortes</a:t>
            </a:r>
            <a:br>
              <a:rPr lang="fr-FR" dirty="0">
                <a:latin typeface="Avenir Next LT Pro" panose="020B0504020202020204" pitchFamily="34" charset="0"/>
              </a:rPr>
            </a:br>
            <a:r>
              <a:rPr lang="fr-FR" dirty="0">
                <a:latin typeface="Avenir Next LT Pro" panose="020B0504020202020204" pitchFamily="34" charset="0"/>
              </a:rPr>
              <a:t>Spots 70% </a:t>
            </a:r>
            <a:r>
              <a:rPr lang="fr-FR" dirty="0" err="1">
                <a:latin typeface="Avenir Next LT Pro" panose="020B0504020202020204" pitchFamily="34" charset="0"/>
              </a:rPr>
              <a:t>Sell</a:t>
            </a:r>
            <a:r>
              <a:rPr lang="fr-FR" dirty="0">
                <a:latin typeface="Avenir Next LT Pro" panose="020B0504020202020204" pitchFamily="34" charset="0"/>
              </a:rPr>
              <a:t> &amp; 30% Tell</a:t>
            </a:r>
          </a:p>
          <a:p>
            <a:endParaRPr lang="fr-FR" dirty="0">
              <a:latin typeface="Avenir Next LT Pro" panose="020B0504020202020204" pitchFamily="34" charset="0"/>
            </a:endParaRPr>
          </a:p>
          <a:p>
            <a:r>
              <a:rPr lang="fr-FR" dirty="0">
                <a:latin typeface="Avenir Next LT Pro" panose="020B0504020202020204" pitchFamily="34" charset="0"/>
                <a:sym typeface="Wingdings" panose="05000000000000000000" pitchFamily="2" charset="2"/>
              </a:rPr>
              <a:t> </a:t>
            </a:r>
            <a:r>
              <a:rPr lang="fr-FR" dirty="0">
                <a:latin typeface="Avenir Next LT Pro" panose="020B0504020202020204" pitchFamily="34" charset="0"/>
                <a:sym typeface="Helvetica Neue"/>
              </a:rPr>
              <a:t>Un média qui permet d’exprimer fortement </a:t>
            </a:r>
            <a:br>
              <a:rPr lang="fr-FR" dirty="0">
                <a:latin typeface="Avenir Next LT Pro" panose="020B0504020202020204" pitchFamily="34" charset="0"/>
                <a:sym typeface="Helvetica Neue"/>
              </a:rPr>
            </a:br>
            <a:r>
              <a:rPr lang="fr-FR" dirty="0">
                <a:latin typeface="Avenir Next LT Pro" panose="020B0504020202020204" pitchFamily="34" charset="0"/>
                <a:sym typeface="Helvetica Neue"/>
              </a:rPr>
              <a:t>plusieurs offres marqueurs d’Euromaster</a:t>
            </a:r>
          </a:p>
          <a:p>
            <a:r>
              <a:rPr lang="fr-FR" dirty="0">
                <a:latin typeface="Avenir Next LT Pro" panose="020B0504020202020204" pitchFamily="34" charset="0"/>
                <a:sym typeface="Helvetica Neue"/>
              </a:rPr>
              <a:t> </a:t>
            </a:r>
            <a:endParaRPr lang="fr-FR"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531979" y="1530561"/>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Drive to store </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657434AD-3AB4-7C3E-8A52-29758638AA1D}"/>
              </a:ext>
            </a:extLst>
          </p:cNvPr>
          <p:cNvSpPr txBox="1"/>
          <p:nvPr/>
        </p:nvSpPr>
        <p:spPr>
          <a:xfrm>
            <a:off x="2531978" y="2391015"/>
            <a:ext cx="8896697" cy="369332"/>
          </a:xfrm>
          <a:prstGeom prst="rect">
            <a:avLst/>
          </a:prstGeom>
          <a:noFill/>
        </p:spPr>
        <p:txBody>
          <a:bodyPr wrap="square">
            <a:spAutoFit/>
          </a:bodyPr>
          <a:lstStyle/>
          <a:p>
            <a:r>
              <a:rPr lang="fr-FR" sz="1800" dirty="0">
                <a:latin typeface="Avenir Next LT Pro" panose="020B0504020202020204" pitchFamily="34" charset="0"/>
              </a:rPr>
              <a:t>Communication commerciale</a:t>
            </a:r>
            <a:endParaRPr lang="fr-FR" dirty="0">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7145E26B-9065-E8E6-CE57-62F6E07202BA}"/>
              </a:ext>
            </a:extLst>
          </p:cNvPr>
          <p:cNvCxnSpPr/>
          <p:nvPr/>
        </p:nvCxnSpPr>
        <p:spPr>
          <a:xfrm>
            <a:off x="2294313" y="2935360"/>
            <a:ext cx="0" cy="1229316"/>
          </a:xfrm>
          <a:prstGeom prst="line">
            <a:avLst/>
          </a:prstGeom>
        </p:spPr>
        <p:style>
          <a:lnRef idx="1">
            <a:schemeClr val="accent1"/>
          </a:lnRef>
          <a:fillRef idx="0">
            <a:schemeClr val="accent1"/>
          </a:fillRef>
          <a:effectRef idx="0">
            <a:schemeClr val="accent1"/>
          </a:effectRef>
          <a:fontRef idx="minor">
            <a:schemeClr val="tx1"/>
          </a:fontRef>
        </p:style>
      </p:cxnSp>
      <p:pic>
        <p:nvPicPr>
          <p:cNvPr id="3" name="Graphique 2" descr="Radio avec un remplissage uni">
            <a:extLst>
              <a:ext uri="{FF2B5EF4-FFF2-40B4-BE49-F238E27FC236}">
                <a16:creationId xmlns:a16="http://schemas.microsoft.com/office/drawing/2014/main" id="{7CE93C11-A39A-9116-CAF5-5B0B2BE6615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8038" y="1364995"/>
            <a:ext cx="914400" cy="914400"/>
          </a:xfrm>
          <a:prstGeom prst="rect">
            <a:avLst/>
          </a:prstGeom>
        </p:spPr>
      </p:pic>
    </p:spTree>
    <p:extLst>
      <p:ext uri="{BB962C8B-B14F-4D97-AF65-F5344CB8AC3E}">
        <p14:creationId xmlns:p14="http://schemas.microsoft.com/office/powerpoint/2010/main" val="5230648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196985-D00D-290B-3331-8B00D84FF06F}"/>
              </a:ext>
            </a:extLst>
          </p:cNvPr>
          <p:cNvSpPr>
            <a:spLocks noGrp="1"/>
          </p:cNvSpPr>
          <p:nvPr>
            <p:ph type="title"/>
          </p:nvPr>
        </p:nvSpPr>
        <p:spPr>
          <a:xfrm>
            <a:off x="300038" y="2994525"/>
            <a:ext cx="11891962" cy="529544"/>
          </a:xfrm>
        </p:spPr>
        <p:txBody>
          <a:bodyPr/>
          <a:lstStyle/>
          <a:p>
            <a:pPr algn="l"/>
            <a:r>
              <a:rPr lang="fr-FR" dirty="0"/>
              <a:t>Autres médias majeurs à investiguer</a:t>
            </a:r>
            <a:br>
              <a:rPr lang="fr-FR" dirty="0"/>
            </a:br>
            <a:r>
              <a:rPr lang="fr-FR" sz="2400" dirty="0"/>
              <a:t>pour développer une « notoriété visuelle » de la marque</a:t>
            </a:r>
            <a:br>
              <a:rPr lang="fr-FR" dirty="0"/>
            </a:br>
            <a:endParaRPr lang="fr-FR" dirty="0"/>
          </a:p>
        </p:txBody>
      </p:sp>
    </p:spTree>
    <p:extLst>
      <p:ext uri="{BB962C8B-B14F-4D97-AF65-F5344CB8AC3E}">
        <p14:creationId xmlns:p14="http://schemas.microsoft.com/office/powerpoint/2010/main" val="34049292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Opportunité média TV</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7" y="3721413"/>
            <a:ext cx="9259425" cy="2800767"/>
          </a:xfrm>
          <a:prstGeom prst="rect">
            <a:avLst/>
          </a:prstGeom>
          <a:noFill/>
        </p:spPr>
        <p:txBody>
          <a:bodyPr wrap="square">
            <a:spAutoFit/>
          </a:bodyPr>
          <a:lstStyle/>
          <a:p>
            <a:r>
              <a:rPr lang="fr-FR" b="1" dirty="0">
                <a:latin typeface="Avenir Next LT Pro" panose="020B0504020202020204" pitchFamily="34" charset="0"/>
              </a:rPr>
              <a:t>Mise en place d’une communication récurrente sur une chaine ciblée de la TNT</a:t>
            </a:r>
          </a:p>
          <a:p>
            <a:r>
              <a:rPr lang="fr-FR" dirty="0">
                <a:latin typeface="Avenir Next LT Pro" panose="020B0504020202020204" pitchFamily="34" charset="0"/>
              </a:rPr>
              <a:t>Répétition  forte des spots avec un principe de call to action immédiat : </a:t>
            </a:r>
            <a:br>
              <a:rPr lang="fr-FR" dirty="0">
                <a:latin typeface="Avenir Next LT Pro" panose="020B0504020202020204" pitchFamily="34" charset="0"/>
              </a:rPr>
            </a:br>
            <a:r>
              <a:rPr lang="fr-FR" dirty="0">
                <a:latin typeface="Avenir Next LT Pro" panose="020B0504020202020204" pitchFamily="34" charset="0"/>
              </a:rPr>
              <a:t>Ex. code promo en fin de spot</a:t>
            </a: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 </a:t>
            </a:r>
          </a:p>
          <a:p>
            <a:r>
              <a:rPr lang="fr-FR" dirty="0">
                <a:latin typeface="Avenir Next LT Pro" panose="020B0504020202020204" pitchFamily="34" charset="0"/>
              </a:rPr>
              <a:t>Atouts de chaine comme BFM TV : cible </a:t>
            </a:r>
            <a:r>
              <a:rPr lang="fr-FR" dirty="0" err="1">
                <a:latin typeface="Avenir Next LT Pro" panose="020B0504020202020204" pitchFamily="34" charset="0"/>
              </a:rPr>
              <a:t>BtoBtoC</a:t>
            </a:r>
            <a:endParaRPr lang="fr-FR" dirty="0">
              <a:latin typeface="Avenir Next LT Pro" panose="020B0504020202020204" pitchFamily="34" charset="0"/>
            </a:endParaRPr>
          </a:p>
          <a:p>
            <a:r>
              <a:rPr lang="fr-FR" sz="1600" dirty="0">
                <a:latin typeface="Avenir Next LT Pro" panose="020B0504020202020204" pitchFamily="34" charset="0"/>
              </a:rPr>
              <a:t>BFM TV attire une audience diversifiée, comprenant des professionnels et des cadres, un segment souvent sensible aux besoins d'entretien automobile et de gestion de flottes.</a:t>
            </a:r>
          </a:p>
          <a:p>
            <a:r>
              <a:rPr lang="fr-FR" dirty="0">
                <a:latin typeface="Avenir Next LT Pro" panose="020B0504020202020204" pitchFamily="34" charset="0"/>
                <a:sym typeface="Wingdings" panose="05000000000000000000" pitchFamily="2" charset="2"/>
              </a:rPr>
              <a:t> </a:t>
            </a:r>
            <a:endParaRPr lang="fr-FR" dirty="0">
              <a:latin typeface="Avenir Next LT Pro" panose="020B0504020202020204" pitchFamily="34" charset="0"/>
              <a:sym typeface="Helvetica Neue"/>
            </a:endParaRPr>
          </a:p>
          <a:p>
            <a:r>
              <a:rPr lang="fr-FR" dirty="0">
                <a:latin typeface="Avenir Next LT Pro" panose="020B0504020202020204" pitchFamily="34" charset="0"/>
                <a:sym typeface="Helvetica Neue"/>
              </a:rPr>
              <a:t> </a:t>
            </a:r>
            <a:endParaRPr lang="fr-FR"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531979" y="1530561"/>
            <a:ext cx="6970551" cy="954107"/>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Présence en TV fil rouge </a:t>
            </a:r>
            <a:br>
              <a:rPr lang="fr-FR" sz="2800" b="1" dirty="0">
                <a:latin typeface="Avenir Next LT Pro" panose="020B0504020202020204" pitchFamily="34" charset="0"/>
              </a:rPr>
            </a:br>
            <a:r>
              <a:rPr lang="fr-FR" sz="2800" b="1" dirty="0">
                <a:latin typeface="Avenir Next LT Pro" panose="020B0504020202020204" pitchFamily="34" charset="0"/>
              </a:rPr>
              <a:t>sur une chaine type BFM TV</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657434AD-3AB4-7C3E-8A52-29758638AA1D}"/>
              </a:ext>
            </a:extLst>
          </p:cNvPr>
          <p:cNvSpPr txBox="1"/>
          <p:nvPr/>
        </p:nvSpPr>
        <p:spPr>
          <a:xfrm>
            <a:off x="2531978" y="2554042"/>
            <a:ext cx="8896697" cy="369332"/>
          </a:xfrm>
          <a:prstGeom prst="rect">
            <a:avLst/>
          </a:prstGeom>
          <a:noFill/>
        </p:spPr>
        <p:txBody>
          <a:bodyPr wrap="square">
            <a:spAutoFit/>
          </a:bodyPr>
          <a:lstStyle/>
          <a:p>
            <a:r>
              <a:rPr lang="fr-FR" sz="1800" i="1" dirty="0">
                <a:latin typeface="Avenir Next LT Pro" panose="020B0504020202020204" pitchFamily="34" charset="0"/>
              </a:rPr>
              <a:t>Stratégie ‘Groupe Verlaine’</a:t>
            </a:r>
            <a:endParaRPr lang="fr-FR" i="1" dirty="0">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7145E26B-9065-E8E6-CE57-62F6E07202BA}"/>
              </a:ext>
            </a:extLst>
          </p:cNvPr>
          <p:cNvCxnSpPr/>
          <p:nvPr/>
        </p:nvCxnSpPr>
        <p:spPr>
          <a:xfrm>
            <a:off x="2294313" y="3721413"/>
            <a:ext cx="0" cy="1229316"/>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phique 5" descr="Télévision avec un remplissage uni">
            <a:extLst>
              <a:ext uri="{FF2B5EF4-FFF2-40B4-BE49-F238E27FC236}">
                <a16:creationId xmlns:a16="http://schemas.microsoft.com/office/drawing/2014/main" id="{4CA9C1CB-12C9-4EC7-5870-98079D50BE2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8038" y="1413972"/>
            <a:ext cx="914400" cy="914400"/>
          </a:xfrm>
          <a:prstGeom prst="rect">
            <a:avLst/>
          </a:prstGeom>
        </p:spPr>
      </p:pic>
      <p:sp>
        <p:nvSpPr>
          <p:cNvPr id="11" name="ZoneTexte 10">
            <a:extLst>
              <a:ext uri="{FF2B5EF4-FFF2-40B4-BE49-F238E27FC236}">
                <a16:creationId xmlns:a16="http://schemas.microsoft.com/office/drawing/2014/main" id="{E1E24D47-11CA-E342-9608-30CFBDD6D617}"/>
              </a:ext>
            </a:extLst>
          </p:cNvPr>
          <p:cNvSpPr txBox="1"/>
          <p:nvPr/>
        </p:nvSpPr>
        <p:spPr>
          <a:xfrm>
            <a:off x="2531978" y="2814562"/>
            <a:ext cx="8972044" cy="646331"/>
          </a:xfrm>
          <a:prstGeom prst="rect">
            <a:avLst/>
          </a:prstGeom>
          <a:noFill/>
        </p:spPr>
        <p:txBody>
          <a:bodyPr wrap="square">
            <a:spAutoFit/>
          </a:bodyPr>
          <a:lstStyle/>
          <a:p>
            <a:r>
              <a:rPr lang="fr-FR" dirty="0">
                <a:latin typeface="Avenir Next LT Pro" panose="020B0504020202020204" pitchFamily="34" charset="0"/>
              </a:rPr>
              <a:t>renforcer la notoriété de la marque et de toucher une audience large et qualifiée</a:t>
            </a:r>
          </a:p>
          <a:p>
            <a:r>
              <a:rPr lang="fr-FR" dirty="0">
                <a:latin typeface="Avenir Next LT Pro" panose="020B0504020202020204" pitchFamily="34" charset="0"/>
              </a:rPr>
              <a:t>en préemptant une seule chaine</a:t>
            </a:r>
          </a:p>
        </p:txBody>
      </p:sp>
    </p:spTree>
    <p:extLst>
      <p:ext uri="{BB962C8B-B14F-4D97-AF65-F5344CB8AC3E}">
        <p14:creationId xmlns:p14="http://schemas.microsoft.com/office/powerpoint/2010/main" val="4614945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Opportunité Sponsoring Sportif </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7" y="4311776"/>
            <a:ext cx="9259425" cy="2031325"/>
          </a:xfrm>
          <a:prstGeom prst="rect">
            <a:avLst/>
          </a:prstGeom>
          <a:noFill/>
        </p:spPr>
        <p:txBody>
          <a:bodyPr wrap="square">
            <a:spAutoFit/>
          </a:bodyPr>
          <a:lstStyle/>
          <a:p>
            <a:r>
              <a:rPr lang="fr-FR" b="1" dirty="0">
                <a:latin typeface="Avenir Next LT Pro" panose="020B0504020202020204" pitchFamily="34" charset="0"/>
              </a:rPr>
              <a:t>Le sport véhicule des valeurs de performance, de dépassement de soi, de santé, et de fair-play. </a:t>
            </a:r>
            <a:br>
              <a:rPr lang="fr-FR" b="1" dirty="0">
                <a:latin typeface="Avenir Next LT Pro" panose="020B0504020202020204" pitchFamily="34" charset="0"/>
              </a:rPr>
            </a:br>
            <a:r>
              <a:rPr lang="fr-FR" b="1" dirty="0">
                <a:latin typeface="Avenir Next LT Pro" panose="020B0504020202020204" pitchFamily="34" charset="0"/>
              </a:rPr>
              <a:t>Associer Euromaster à ces valeurs peut renforcer son image de marque.</a:t>
            </a: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 </a:t>
            </a:r>
          </a:p>
          <a:p>
            <a:r>
              <a:rPr lang="fr-FR" dirty="0">
                <a:latin typeface="Avenir Next LT Pro" panose="020B0504020202020204" pitchFamily="34" charset="0"/>
                <a:sym typeface="Wingdings" panose="05000000000000000000" pitchFamily="2" charset="2"/>
              </a:rPr>
              <a:t> </a:t>
            </a:r>
            <a:endParaRPr lang="fr-FR" dirty="0">
              <a:latin typeface="Avenir Next LT Pro" panose="020B0504020202020204" pitchFamily="34" charset="0"/>
              <a:sym typeface="Helvetica Neue"/>
            </a:endParaRPr>
          </a:p>
          <a:p>
            <a:r>
              <a:rPr lang="fr-FR" dirty="0">
                <a:latin typeface="Avenir Next LT Pro" panose="020B0504020202020204" pitchFamily="34" charset="0"/>
                <a:sym typeface="Helvetica Neue"/>
              </a:rPr>
              <a:t> </a:t>
            </a:r>
            <a:endParaRPr lang="fr-FR"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531979" y="1530561"/>
            <a:ext cx="6970551" cy="954107"/>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Associer la marque aux valeurs positives et engageantes du sport</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0" name="Connecteur droit 9">
            <a:extLst>
              <a:ext uri="{FF2B5EF4-FFF2-40B4-BE49-F238E27FC236}">
                <a16:creationId xmlns:a16="http://schemas.microsoft.com/office/drawing/2014/main" id="{7145E26B-9065-E8E6-CE57-62F6E07202BA}"/>
              </a:ext>
            </a:extLst>
          </p:cNvPr>
          <p:cNvCxnSpPr/>
          <p:nvPr/>
        </p:nvCxnSpPr>
        <p:spPr>
          <a:xfrm>
            <a:off x="2294313" y="4098123"/>
            <a:ext cx="0" cy="1229316"/>
          </a:xfrm>
          <a:prstGeom prst="line">
            <a:avLst/>
          </a:prstGeom>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E1E24D47-11CA-E342-9608-30CFBDD6D617}"/>
              </a:ext>
            </a:extLst>
          </p:cNvPr>
          <p:cNvSpPr txBox="1"/>
          <p:nvPr/>
        </p:nvSpPr>
        <p:spPr>
          <a:xfrm>
            <a:off x="2531978" y="2814562"/>
            <a:ext cx="8972044" cy="1200329"/>
          </a:xfrm>
          <a:prstGeom prst="rect">
            <a:avLst/>
          </a:prstGeom>
          <a:noFill/>
        </p:spPr>
        <p:txBody>
          <a:bodyPr wrap="square">
            <a:spAutoFit/>
          </a:bodyPr>
          <a:lstStyle/>
          <a:p>
            <a:r>
              <a:rPr lang="fr-FR" dirty="0">
                <a:latin typeface="Avenir Next LT Pro" panose="020B0504020202020204" pitchFamily="34" charset="0"/>
              </a:rPr>
              <a:t>En sponsorisant un club sportif ou en s’associant à un événement sportif type Tour de France, Euromaster peut bénéficier d'une visibilité locale forte (auprès des supporters du club) et nationale, surtout si le club participe à des compétitions nationales ou internationales.</a:t>
            </a:r>
          </a:p>
        </p:txBody>
      </p:sp>
      <p:pic>
        <p:nvPicPr>
          <p:cNvPr id="4" name="Graphique 3" descr="Ballon de rugby avec un remplissage uni">
            <a:extLst>
              <a:ext uri="{FF2B5EF4-FFF2-40B4-BE49-F238E27FC236}">
                <a16:creationId xmlns:a16="http://schemas.microsoft.com/office/drawing/2014/main" id="{899053EC-C0C5-97A3-198F-38BC3E8C02B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9649931">
            <a:off x="1008037" y="1389487"/>
            <a:ext cx="914400" cy="914400"/>
          </a:xfrm>
          <a:prstGeom prst="rect">
            <a:avLst/>
          </a:prstGeom>
        </p:spPr>
      </p:pic>
      <p:sp>
        <p:nvSpPr>
          <p:cNvPr id="3" name="ZoneTexte 2">
            <a:extLst>
              <a:ext uri="{FF2B5EF4-FFF2-40B4-BE49-F238E27FC236}">
                <a16:creationId xmlns:a16="http://schemas.microsoft.com/office/drawing/2014/main" id="{88D624AA-2C19-897D-BCFF-1D30259F07BC}"/>
              </a:ext>
            </a:extLst>
          </p:cNvPr>
          <p:cNvSpPr txBox="1"/>
          <p:nvPr/>
        </p:nvSpPr>
        <p:spPr>
          <a:xfrm>
            <a:off x="2618510" y="5448213"/>
            <a:ext cx="7980218" cy="923330"/>
          </a:xfrm>
          <a:prstGeom prst="rect">
            <a:avLst/>
          </a:prstGeom>
          <a:noFill/>
        </p:spPr>
        <p:txBody>
          <a:bodyPr wrap="square" rtlCol="0">
            <a:spAutoFit/>
          </a:bodyPr>
          <a:lstStyle/>
          <a:p>
            <a:r>
              <a:rPr lang="fr-FR" b="1" dirty="0">
                <a:latin typeface="Avenir Next LT Pro" panose="020B0504020202020204" pitchFamily="34" charset="0"/>
              </a:rPr>
              <a:t>Focus Tour de France : </a:t>
            </a:r>
            <a:br>
              <a:rPr lang="fr-FR" dirty="0">
                <a:latin typeface="Avenir Next LT Pro" panose="020B0504020202020204" pitchFamily="34" charset="0"/>
              </a:rPr>
            </a:br>
            <a:r>
              <a:rPr lang="fr-FR" dirty="0">
                <a:latin typeface="Avenir Next LT Pro" panose="020B0504020202020204" pitchFamily="34" charset="0"/>
              </a:rPr>
              <a:t>une triple opportunité : visibilité - proximité centres – RP </a:t>
            </a:r>
            <a:r>
              <a:rPr lang="fr-FR" dirty="0" err="1">
                <a:latin typeface="Avenir Next LT Pro" panose="020B0504020202020204" pitchFamily="34" charset="0"/>
              </a:rPr>
              <a:t>BtoB</a:t>
            </a:r>
            <a:r>
              <a:rPr lang="fr-FR" dirty="0">
                <a:latin typeface="Avenir Next LT Pro" panose="020B0504020202020204" pitchFamily="34" charset="0"/>
              </a:rPr>
              <a:t> </a:t>
            </a:r>
          </a:p>
          <a:p>
            <a:endParaRPr lang="fr-FR" dirty="0">
              <a:latin typeface="Avenir Next LT Pro" panose="020B0504020202020204" pitchFamily="34" charset="0"/>
            </a:endParaRPr>
          </a:p>
        </p:txBody>
      </p:sp>
    </p:spTree>
    <p:extLst>
      <p:ext uri="{BB962C8B-B14F-4D97-AF65-F5344CB8AC3E}">
        <p14:creationId xmlns:p14="http://schemas.microsoft.com/office/powerpoint/2010/main" val="22160736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lèche : droite 11">
            <a:extLst>
              <a:ext uri="{FF2B5EF4-FFF2-40B4-BE49-F238E27FC236}">
                <a16:creationId xmlns:a16="http://schemas.microsoft.com/office/drawing/2014/main" id="{2546FA6E-AB3F-481D-14E9-BACCDCA5DB53}"/>
              </a:ext>
            </a:extLst>
          </p:cNvPr>
          <p:cNvSpPr/>
          <p:nvPr/>
        </p:nvSpPr>
        <p:spPr>
          <a:xfrm>
            <a:off x="768096" y="2284210"/>
            <a:ext cx="10948416" cy="3750829"/>
          </a:xfrm>
          <a:prstGeom prst="rightArrow">
            <a:avLst>
              <a:gd name="adj1" fmla="val 100000"/>
              <a:gd name="adj2" fmla="val 50000"/>
            </a:avLst>
          </a:prstGeom>
          <a:solidFill>
            <a:srgbClr val="FDE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Google Shape;1255;p136">
            <a:extLst>
              <a:ext uri="{FF2B5EF4-FFF2-40B4-BE49-F238E27FC236}">
                <a16:creationId xmlns:a16="http://schemas.microsoft.com/office/drawing/2014/main" id="{76423868-C2F0-5789-C211-2C507F37C2FD}"/>
              </a:ext>
            </a:extLst>
          </p:cNvPr>
          <p:cNvSpPr txBox="1"/>
          <p:nvPr/>
        </p:nvSpPr>
        <p:spPr>
          <a:xfrm>
            <a:off x="935097" y="2984636"/>
            <a:ext cx="3794845" cy="200821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fr" b="1" i="0" u="none" strike="noStrike" cap="none" dirty="0">
                <a:solidFill>
                  <a:srgbClr val="000000"/>
                </a:solidFill>
                <a:latin typeface="Avenir Next LT Pro" panose="020B0504020202020204" pitchFamily="34" charset="0"/>
                <a:ea typeface="Montserrat"/>
                <a:cs typeface="Montserrat"/>
                <a:sym typeface="Montserrat"/>
              </a:rPr>
              <a:t>Tester et mesurer l’impact de nouveaux canaux digitaux </a:t>
            </a:r>
            <a:r>
              <a:rPr lang="fr" b="0" i="0" u="none" strike="noStrike" cap="none" dirty="0">
                <a:solidFill>
                  <a:srgbClr val="000000"/>
                </a:solidFill>
                <a:latin typeface="Avenir Next LT Pro" panose="020B0504020202020204" pitchFamily="34" charset="0"/>
                <a:ea typeface="Montserrat"/>
                <a:cs typeface="Montserrat"/>
                <a:sym typeface="Montserrat"/>
              </a:rPr>
              <a:t>en termes de trafic et de ventes, et les comparer avec ceux déjà exploités.</a:t>
            </a:r>
            <a:endParaRPr b="0" i="0" u="none" strike="noStrike" cap="none" dirty="0">
              <a:solidFill>
                <a:srgbClr val="000000"/>
              </a:solidFill>
              <a:latin typeface="Avenir Next LT Pro" panose="020B0504020202020204" pitchFamily="34" charset="0"/>
              <a:ea typeface="Montserrat"/>
              <a:cs typeface="Montserrat"/>
              <a:sym typeface="Montserrat"/>
            </a:endParaRPr>
          </a:p>
          <a:p>
            <a:pPr marL="0" marR="0" lvl="0" indent="0" algn="l" rtl="0">
              <a:lnSpc>
                <a:spcPct val="100000"/>
              </a:lnSpc>
              <a:spcBef>
                <a:spcPts val="0"/>
              </a:spcBef>
              <a:spcAft>
                <a:spcPts val="0"/>
              </a:spcAft>
              <a:buNone/>
            </a:pPr>
            <a:r>
              <a:rPr lang="fr" b="0" i="0" u="none" strike="noStrike" cap="none" dirty="0">
                <a:solidFill>
                  <a:srgbClr val="000000"/>
                </a:solidFill>
                <a:latin typeface="Avenir Next LT Pro" panose="020B0504020202020204" pitchFamily="34" charset="0"/>
                <a:ea typeface="Montserrat"/>
                <a:cs typeface="Montserrat"/>
                <a:sym typeface="Montserrat"/>
              </a:rPr>
              <a:t>Définir le meilleur mix marketing pour </a:t>
            </a:r>
            <a:r>
              <a:rPr lang="fr" dirty="0">
                <a:solidFill>
                  <a:srgbClr val="000000"/>
                </a:solidFill>
                <a:latin typeface="Avenir Next LT Pro" panose="020B0504020202020204" pitchFamily="34" charset="0"/>
                <a:ea typeface="Montserrat"/>
                <a:cs typeface="Montserrat"/>
                <a:sym typeface="Montserrat"/>
              </a:rPr>
              <a:t>l’enseigne</a:t>
            </a:r>
            <a:endParaRPr b="0" i="0" u="none" strike="noStrike" cap="none" dirty="0">
              <a:solidFill>
                <a:srgbClr val="000000"/>
              </a:solidFill>
              <a:latin typeface="Avenir Next LT Pro" panose="020B0504020202020204" pitchFamily="34" charset="0"/>
              <a:ea typeface="Montserrat"/>
              <a:cs typeface="Montserrat"/>
              <a:sym typeface="Montserrat"/>
            </a:endParaRPr>
          </a:p>
        </p:txBody>
      </p:sp>
      <p:sp>
        <p:nvSpPr>
          <p:cNvPr id="2" name="Titre 1">
            <a:extLst>
              <a:ext uri="{FF2B5EF4-FFF2-40B4-BE49-F238E27FC236}">
                <a16:creationId xmlns:a16="http://schemas.microsoft.com/office/drawing/2014/main" id="{2389AA81-0C0C-2F2B-56CC-97870D333193}"/>
              </a:ext>
            </a:extLst>
          </p:cNvPr>
          <p:cNvSpPr>
            <a:spLocks noGrp="1"/>
          </p:cNvSpPr>
          <p:nvPr>
            <p:ph type="title"/>
          </p:nvPr>
        </p:nvSpPr>
        <p:spPr>
          <a:xfrm>
            <a:off x="300038" y="554358"/>
            <a:ext cx="11591925" cy="529544"/>
          </a:xfrm>
        </p:spPr>
        <p:txBody>
          <a:bodyPr/>
          <a:lstStyle/>
          <a:p>
            <a:pPr algn="l"/>
            <a:r>
              <a:rPr lang="fr-FR" dirty="0"/>
              <a:t>Un mix média digital/SMS plus performant</a:t>
            </a:r>
            <a:br>
              <a:rPr lang="fr-FR" dirty="0"/>
            </a:br>
            <a:r>
              <a:rPr lang="fr-FR" dirty="0"/>
              <a:t>à travers une logique de Test &amp; </a:t>
            </a:r>
            <a:r>
              <a:rPr lang="fr-FR" dirty="0" err="1"/>
              <a:t>Learn</a:t>
            </a:r>
            <a:br>
              <a:rPr lang="fr-FR" dirty="0"/>
            </a:br>
            <a:endParaRPr lang="fr-FR" dirty="0"/>
          </a:p>
        </p:txBody>
      </p:sp>
      <p:sp>
        <p:nvSpPr>
          <p:cNvPr id="8" name="Google Shape;1254;p136">
            <a:extLst>
              <a:ext uri="{FF2B5EF4-FFF2-40B4-BE49-F238E27FC236}">
                <a16:creationId xmlns:a16="http://schemas.microsoft.com/office/drawing/2014/main" id="{1A909D84-4D26-59B7-425E-8576DCEA41C0}"/>
              </a:ext>
            </a:extLst>
          </p:cNvPr>
          <p:cNvSpPr txBox="1"/>
          <p:nvPr/>
        </p:nvSpPr>
        <p:spPr>
          <a:xfrm>
            <a:off x="1084726" y="1794094"/>
            <a:ext cx="1986550" cy="34621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 b="1" i="0" u="none" strike="noStrike" cap="none" dirty="0">
                <a:solidFill>
                  <a:srgbClr val="000000"/>
                </a:solidFill>
                <a:latin typeface="Avenir Next LT Pro" panose="020B0504020202020204" pitchFamily="34" charset="0"/>
                <a:ea typeface="Montserrat"/>
                <a:cs typeface="Montserrat"/>
                <a:sym typeface="Montserrat"/>
              </a:rPr>
              <a:t>— L’objectif</a:t>
            </a:r>
            <a:endParaRPr sz="3200" b="0" i="0" u="none" strike="noStrike" cap="none" dirty="0">
              <a:solidFill>
                <a:srgbClr val="000000"/>
              </a:solidFill>
              <a:latin typeface="Avenir Next LT Pro" panose="020B0504020202020204" pitchFamily="34" charset="0"/>
              <a:ea typeface="Arial"/>
              <a:cs typeface="Arial"/>
              <a:sym typeface="Arial"/>
            </a:endParaRPr>
          </a:p>
        </p:txBody>
      </p:sp>
      <p:sp>
        <p:nvSpPr>
          <p:cNvPr id="10" name="Google Shape;1256;p136">
            <a:extLst>
              <a:ext uri="{FF2B5EF4-FFF2-40B4-BE49-F238E27FC236}">
                <a16:creationId xmlns:a16="http://schemas.microsoft.com/office/drawing/2014/main" id="{2AFF891C-8F5E-BDFB-3A23-D27C5A3AD825}"/>
              </a:ext>
            </a:extLst>
          </p:cNvPr>
          <p:cNvSpPr txBox="1"/>
          <p:nvPr/>
        </p:nvSpPr>
        <p:spPr>
          <a:xfrm>
            <a:off x="5237019" y="1781631"/>
            <a:ext cx="1767088" cy="34621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 b="1" i="0" u="none" strike="noStrike" cap="none" dirty="0">
                <a:solidFill>
                  <a:srgbClr val="000000"/>
                </a:solidFill>
                <a:latin typeface="Avenir Next LT Pro" panose="020B0504020202020204" pitchFamily="34" charset="0"/>
                <a:ea typeface="Montserrat"/>
                <a:cs typeface="Montserrat"/>
                <a:sym typeface="Montserrat"/>
              </a:rPr>
              <a:t>— La réponse</a:t>
            </a:r>
            <a:endParaRPr sz="3200" b="0" i="0" u="none" strike="noStrike" cap="none" dirty="0">
              <a:solidFill>
                <a:srgbClr val="000000"/>
              </a:solidFill>
              <a:latin typeface="Avenir Next LT Pro" panose="020B0504020202020204" pitchFamily="34" charset="0"/>
              <a:ea typeface="Arial"/>
              <a:cs typeface="Arial"/>
              <a:sym typeface="Arial"/>
            </a:endParaRPr>
          </a:p>
        </p:txBody>
      </p:sp>
      <p:sp>
        <p:nvSpPr>
          <p:cNvPr id="11" name="Google Shape;1257;p136">
            <a:extLst>
              <a:ext uri="{FF2B5EF4-FFF2-40B4-BE49-F238E27FC236}">
                <a16:creationId xmlns:a16="http://schemas.microsoft.com/office/drawing/2014/main" id="{F21C4F30-809F-E2A5-9043-DA77A9421C81}"/>
              </a:ext>
            </a:extLst>
          </p:cNvPr>
          <p:cNvSpPr txBox="1"/>
          <p:nvPr/>
        </p:nvSpPr>
        <p:spPr>
          <a:xfrm>
            <a:off x="5029201" y="2379657"/>
            <a:ext cx="5153890" cy="422420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 b="0" i="0" u="none" strike="noStrike" cap="none" dirty="0">
                <a:solidFill>
                  <a:srgbClr val="000000"/>
                </a:solidFill>
                <a:latin typeface="Avenir Next LT Pro" panose="020B0504020202020204" pitchFamily="34" charset="0"/>
                <a:ea typeface="Montserrat"/>
                <a:cs typeface="Montserrat"/>
                <a:sym typeface="Montserrat"/>
              </a:rPr>
              <a:t>Mise en place des tests sur des zones </a:t>
            </a: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sélectionnées et segmentées en clusters </a:t>
            </a: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(périurbain, rural…).</a:t>
            </a: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4 principaux leviers</a:t>
            </a:r>
          </a:p>
          <a:p>
            <a:pPr marL="0" marR="0" lvl="0" indent="0" algn="l" rtl="0">
              <a:lnSpc>
                <a:spcPct val="100000"/>
              </a:lnSpc>
              <a:spcBef>
                <a:spcPts val="0"/>
              </a:spcBef>
              <a:spcAft>
                <a:spcPts val="0"/>
              </a:spcAft>
              <a:buClr>
                <a:srgbClr val="000000"/>
              </a:buClr>
              <a:buSzPts val="800"/>
              <a:buFont typeface="Arial"/>
              <a:buNone/>
            </a:pPr>
            <a:r>
              <a:rPr lang="fr" b="1" i="0" u="none" strike="noStrike" cap="none" dirty="0">
                <a:solidFill>
                  <a:srgbClr val="000000"/>
                </a:solidFill>
                <a:latin typeface="Avenir Next LT Pro" panose="020B0504020202020204" pitchFamily="34" charset="0"/>
                <a:ea typeface="Montserrat"/>
                <a:cs typeface="Montserrat"/>
                <a:sym typeface="Montserrat"/>
              </a:rPr>
              <a:t>SMS géolocalisé,  </a:t>
            </a:r>
            <a:br>
              <a:rPr lang="fr" b="1" i="0" u="none" strike="noStrike" cap="none" dirty="0">
                <a:solidFill>
                  <a:srgbClr val="000000"/>
                </a:solidFill>
                <a:latin typeface="Avenir Next LT Pro" panose="020B0504020202020204" pitchFamily="34" charset="0"/>
                <a:ea typeface="Montserrat"/>
                <a:cs typeface="Montserrat"/>
                <a:sym typeface="Montserrat"/>
              </a:rPr>
            </a:br>
            <a:r>
              <a:rPr lang="fr" b="1" i="0" u="none" strike="noStrike" cap="none" dirty="0">
                <a:solidFill>
                  <a:srgbClr val="000000"/>
                </a:solidFill>
                <a:latin typeface="Avenir Next LT Pro" panose="020B0504020202020204" pitchFamily="34" charset="0"/>
                <a:ea typeface="Montserrat"/>
                <a:cs typeface="Montserrat"/>
                <a:sym typeface="Montserrat"/>
              </a:rPr>
              <a:t>Display drive-to-store, </a:t>
            </a:r>
            <a:br>
              <a:rPr lang="fr" b="1" i="0" u="none" strike="noStrike" cap="none" dirty="0">
                <a:solidFill>
                  <a:srgbClr val="000000"/>
                </a:solidFill>
                <a:latin typeface="Avenir Next LT Pro" panose="020B0504020202020204" pitchFamily="34" charset="0"/>
                <a:ea typeface="Montserrat"/>
                <a:cs typeface="Montserrat"/>
                <a:sym typeface="Montserrat"/>
              </a:rPr>
            </a:br>
            <a:r>
              <a:rPr lang="fr" b="1" i="0" u="none" strike="noStrike" cap="none" dirty="0">
                <a:solidFill>
                  <a:srgbClr val="000000"/>
                </a:solidFill>
                <a:latin typeface="Avenir Next LT Pro" panose="020B0504020202020204" pitchFamily="34" charset="0"/>
                <a:ea typeface="Montserrat"/>
                <a:cs typeface="Montserrat"/>
                <a:sym typeface="Montserrat"/>
              </a:rPr>
              <a:t>Facebook &amp; </a:t>
            </a:r>
            <a:r>
              <a:rPr lang="fr" b="1" dirty="0">
                <a:solidFill>
                  <a:srgbClr val="000000"/>
                </a:solidFill>
                <a:latin typeface="Avenir Next LT Pro" panose="020B0504020202020204" pitchFamily="34" charset="0"/>
                <a:ea typeface="Montserrat"/>
                <a:cs typeface="Montserrat"/>
                <a:sym typeface="Montserrat"/>
              </a:rPr>
              <a:t>SEA </a:t>
            </a:r>
            <a:br>
              <a:rPr lang="fr" b="1"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doivent être testés en alternative aux autres mix médias, sur différentes zones selon un protocole rigoureux (comparaisons entre zones similaires, et avec des périodes de référence).</a:t>
            </a:r>
            <a:endParaRPr b="0" i="0" u="none" strike="noStrike" cap="none" dirty="0">
              <a:solidFill>
                <a:srgbClr val="000000"/>
              </a:solidFill>
              <a:latin typeface="Avenir Next LT Pro" panose="020B0504020202020204" pitchFamily="34" charset="0"/>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Mesure précise de l’impact en termes de trafic</a:t>
            </a:r>
            <a:br>
              <a:rPr lang="fr" b="0" i="0" u="none" strike="noStrike" cap="none" dirty="0">
                <a:solidFill>
                  <a:srgbClr val="000000"/>
                </a:solidFill>
                <a:latin typeface="Avenir Next LT Pro" panose="020B0504020202020204" pitchFamily="34" charset="0"/>
                <a:ea typeface="Montserrat"/>
                <a:cs typeface="Montserrat"/>
                <a:sym typeface="Montserrat"/>
              </a:rPr>
            </a:br>
            <a:br>
              <a:rPr lang="fr" b="0" i="0" u="none" strike="noStrike" cap="none" dirty="0">
                <a:solidFill>
                  <a:srgbClr val="000000"/>
                </a:solidFill>
                <a:latin typeface="Avenir Next LT Pro" panose="020B0504020202020204" pitchFamily="34" charset="0"/>
                <a:ea typeface="Montserrat"/>
                <a:cs typeface="Montserrat"/>
                <a:sym typeface="Montserrat"/>
              </a:rPr>
            </a:br>
            <a:endParaRPr b="0" i="0" u="none" strike="noStrike" cap="none" dirty="0">
              <a:solidFill>
                <a:srgbClr val="000000"/>
              </a:solidFill>
              <a:latin typeface="Avenir Next LT Pro" panose="020B0504020202020204" pitchFamily="34" charset="0"/>
              <a:ea typeface="Montserrat"/>
              <a:cs typeface="Montserrat"/>
              <a:sym typeface="Montserrat"/>
            </a:endParaRPr>
          </a:p>
        </p:txBody>
      </p:sp>
      <p:sp>
        <p:nvSpPr>
          <p:cNvPr id="3" name="Rectangle 2">
            <a:extLst>
              <a:ext uri="{FF2B5EF4-FFF2-40B4-BE49-F238E27FC236}">
                <a16:creationId xmlns:a16="http://schemas.microsoft.com/office/drawing/2014/main" id="{9A54B247-2577-A9F4-9566-9510B286251E}"/>
              </a:ext>
            </a:extLst>
          </p:cNvPr>
          <p:cNvSpPr/>
          <p:nvPr/>
        </p:nvSpPr>
        <p:spPr>
          <a:xfrm>
            <a:off x="10276996" y="433791"/>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Graphique 4" descr="Internet avec un remplissage uni">
            <a:extLst>
              <a:ext uri="{FF2B5EF4-FFF2-40B4-BE49-F238E27FC236}">
                <a16:creationId xmlns:a16="http://schemas.microsoft.com/office/drawing/2014/main" id="{A5A89358-93A1-D09F-B129-D6B5F75417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59856" y="516651"/>
            <a:ext cx="914400" cy="914400"/>
          </a:xfrm>
          <a:prstGeom prst="rect">
            <a:avLst/>
          </a:prstGeom>
        </p:spPr>
      </p:pic>
    </p:spTree>
    <p:extLst>
      <p:ext uri="{BB962C8B-B14F-4D97-AF65-F5344CB8AC3E}">
        <p14:creationId xmlns:p14="http://schemas.microsoft.com/office/powerpoint/2010/main" val="12595427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2CDE92FF-5F96-9BBD-103B-E03A7C9EBEAA}"/>
              </a:ext>
            </a:extLst>
          </p:cNvPr>
          <p:cNvSpPr>
            <a:spLocks noGrp="1"/>
          </p:cNvSpPr>
          <p:nvPr>
            <p:ph type="title"/>
          </p:nvPr>
        </p:nvSpPr>
        <p:spPr>
          <a:xfrm>
            <a:off x="609600" y="341784"/>
            <a:ext cx="10972800" cy="1143000"/>
          </a:xfrm>
        </p:spPr>
        <p:txBody>
          <a:bodyPr/>
          <a:lstStyle/>
          <a:p>
            <a:pPr algn="l"/>
            <a:r>
              <a:rPr lang="fr-FR" altLang="fr-FR" dirty="0">
                <a:ea typeface="Helvetica" panose="020B0604020202020204" pitchFamily="34" charset="0"/>
              </a:rPr>
              <a:t>Focus conquête - SMS</a:t>
            </a:r>
            <a:endParaRPr lang="fr-FR" altLang="fr-FR" dirty="0">
              <a:latin typeface="Calibri Light" panose="020F0302020204030204" pitchFamily="34" charset="0"/>
              <a:ea typeface="Helvetica" panose="020B0604020202020204" pitchFamily="34" charset="0"/>
              <a:cs typeface="Calibri Light" panose="020F0302020204030204" pitchFamily="34" charset="0"/>
            </a:endParaRPr>
          </a:p>
        </p:txBody>
      </p:sp>
      <p:sp>
        <p:nvSpPr>
          <p:cNvPr id="9" name="Rectangle 5">
            <a:extLst>
              <a:ext uri="{FF2B5EF4-FFF2-40B4-BE49-F238E27FC236}">
                <a16:creationId xmlns:a16="http://schemas.microsoft.com/office/drawing/2014/main" id="{0F83A509-522B-2447-4424-36C0DB08F109}"/>
              </a:ext>
            </a:extLst>
          </p:cNvPr>
          <p:cNvSpPr>
            <a:spLocks noChangeArrowheads="1"/>
          </p:cNvSpPr>
          <p:nvPr/>
        </p:nvSpPr>
        <p:spPr bwMode="auto">
          <a:xfrm>
            <a:off x="609600" y="1375286"/>
            <a:ext cx="5486400"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cs typeface="Calibri Light" panose="020F0302020204030204" pitchFamily="34" charset="0"/>
              </a:rPr>
              <a:t>Trafic immédiat </a:t>
            </a:r>
            <a:br>
              <a:rPr lang="fr-FR" altLang="fr-FR" sz="2000" b="1" dirty="0">
                <a:latin typeface="Avenir Next LT Pro" panose="020B0504020202020204" pitchFamily="34" charset="0"/>
                <a:cs typeface="Calibri Light" panose="020F0302020204030204" pitchFamily="34" charset="0"/>
              </a:rPr>
            </a:br>
            <a:br>
              <a:rPr lang="fr-FR" altLang="fr-FR" sz="2000" b="1" dirty="0">
                <a:latin typeface="Avenir Next LT Pro" panose="020B0504020202020204" pitchFamily="34" charset="0"/>
                <a:cs typeface="Calibri Light" panose="020F0302020204030204" pitchFamily="34" charset="0"/>
              </a:rPr>
            </a:br>
            <a:r>
              <a:rPr lang="fr-FR" altLang="fr-FR" sz="2000" b="1" dirty="0">
                <a:latin typeface="Avenir Next LT Pro" panose="020B0504020202020204" pitchFamily="34" charset="0"/>
                <a:ea typeface="Helvetica" panose="020B0604020202020204" pitchFamily="34" charset="0"/>
                <a:cs typeface="Calibri Light" panose="020F0302020204030204" pitchFamily="34" charset="0"/>
              </a:rPr>
              <a:t>#SMS Géolocalisés</a:t>
            </a:r>
            <a:br>
              <a:rPr lang="fr-FR" altLang="fr-FR" sz="2000" b="1" dirty="0">
                <a:latin typeface="Avenir Next LT Pro" panose="020B0504020202020204" pitchFamily="34" charset="0"/>
                <a:cs typeface="Calibri Light" panose="020F0302020204030204" pitchFamily="34" charset="0"/>
              </a:rPr>
            </a:br>
            <a:r>
              <a:rPr lang="fr-FR" altLang="fr-FR" sz="2000" dirty="0">
                <a:latin typeface="Avenir Next LT Pro" panose="020B0504020202020204" pitchFamily="34" charset="0"/>
                <a:cs typeface="Calibri Light" panose="020F0302020204030204" pitchFamily="34" charset="0"/>
              </a:rPr>
              <a:t>Digitalisation de catalogues</a:t>
            </a:r>
          </a:p>
          <a:p>
            <a:pPr>
              <a:spcBef>
                <a:spcPct val="0"/>
              </a:spcBef>
              <a:buFontTx/>
              <a:buNone/>
            </a:pPr>
            <a:r>
              <a:rPr lang="fr-FR" altLang="fr-FR" sz="2000" dirty="0">
                <a:latin typeface="Avenir Next LT Pro" panose="020B0504020202020204" pitchFamily="34" charset="0"/>
                <a:cs typeface="Calibri Light" panose="020F0302020204030204" pitchFamily="34" charset="0"/>
              </a:rPr>
              <a:t>et génération de trafic en conquête via</a:t>
            </a:r>
          </a:p>
          <a:p>
            <a:pPr>
              <a:spcBef>
                <a:spcPct val="0"/>
              </a:spcBef>
              <a:buFontTx/>
              <a:buNone/>
            </a:pPr>
            <a:r>
              <a:rPr lang="fr-FR" altLang="fr-FR" sz="2000" dirty="0">
                <a:latin typeface="Avenir Next LT Pro" panose="020B0504020202020204" pitchFamily="34" charset="0"/>
                <a:cs typeface="Calibri Light" panose="020F0302020204030204" pitchFamily="34" charset="0"/>
              </a:rPr>
              <a:t>campagnes SMS </a:t>
            </a:r>
            <a:r>
              <a:rPr lang="fr-FR" altLang="fr-FR" sz="2000" dirty="0" err="1">
                <a:latin typeface="Avenir Next LT Pro" panose="020B0504020202020204" pitchFamily="34" charset="0"/>
                <a:cs typeface="Calibri Light" panose="020F0302020204030204" pitchFamily="34" charset="0"/>
              </a:rPr>
              <a:t>géo-localisées</a:t>
            </a:r>
            <a:br>
              <a:rPr lang="fr-FR" altLang="fr-FR" sz="2000" b="1" dirty="0">
                <a:latin typeface="Avenir Next LT Pro" panose="020B0504020202020204" pitchFamily="34" charset="0"/>
                <a:cs typeface="Calibri Light" panose="020F0302020204030204" pitchFamily="34" charset="0"/>
              </a:rPr>
            </a:br>
            <a:br>
              <a:rPr lang="fr-FR" altLang="fr-FR" sz="2000" b="1" dirty="0">
                <a:latin typeface="Avenir Next LT Pro" panose="020B0504020202020204" pitchFamily="34" charset="0"/>
                <a:cs typeface="Calibri Light" panose="020F0302020204030204" pitchFamily="34" charset="0"/>
              </a:rPr>
            </a:br>
            <a:br>
              <a:rPr lang="fr-FR" altLang="fr-FR" sz="1800" dirty="0">
                <a:latin typeface="Avenir Next LT Pro" panose="020B0504020202020204" pitchFamily="34" charset="0"/>
                <a:cs typeface="Calibri Light" panose="020F0302020204030204" pitchFamily="34" charset="0"/>
              </a:rPr>
            </a:br>
            <a:r>
              <a:rPr lang="fr-FR" altLang="fr-FR" sz="1800" dirty="0">
                <a:latin typeface="Avenir Next LT Pro" panose="020B0504020202020204" pitchFamily="34" charset="0"/>
                <a:cs typeface="Calibri Light" panose="020F0302020204030204" pitchFamily="34" charset="0"/>
              </a:rPr>
              <a:t> </a:t>
            </a:r>
          </a:p>
        </p:txBody>
      </p:sp>
      <p:sp>
        <p:nvSpPr>
          <p:cNvPr id="11" name="Google Shape;1317;p138">
            <a:extLst>
              <a:ext uri="{FF2B5EF4-FFF2-40B4-BE49-F238E27FC236}">
                <a16:creationId xmlns:a16="http://schemas.microsoft.com/office/drawing/2014/main" id="{729F7AE1-B73F-1EFA-3197-381D9136D041}"/>
              </a:ext>
            </a:extLst>
          </p:cNvPr>
          <p:cNvSpPr txBox="1"/>
          <p:nvPr/>
        </p:nvSpPr>
        <p:spPr>
          <a:xfrm>
            <a:off x="5994378" y="1140752"/>
            <a:ext cx="5921829" cy="4501202"/>
          </a:xfrm>
          <a:prstGeom prst="rect">
            <a:avLst/>
          </a:prstGeom>
          <a:noFill/>
          <a:ln>
            <a:noFill/>
          </a:ln>
        </p:spPr>
        <p:txBody>
          <a:bodyPr spcFirstLastPara="1" wrap="square" lIns="68575" tIns="34275" rIns="68575" bIns="34275" anchor="t" anchorCtr="0">
            <a:spAutoFit/>
          </a:bodyPr>
          <a:lstStyle/>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 sz="1600" dirty="0">
                <a:solidFill>
                  <a:srgbClr val="000000"/>
                </a:solidFill>
                <a:latin typeface="Avenir Next LT Pro" panose="020B0504020202020204" pitchFamily="34" charset="0"/>
                <a:ea typeface="Montserrat"/>
                <a:cs typeface="Montserrat"/>
                <a:sym typeface="Montserrat"/>
              </a:rPr>
              <a:t>Ciblage des prospects dans la zone de chalandise de chaque magasin grâce à un référentiel DATAMATCH </a:t>
            </a:r>
            <a:r>
              <a:rPr lang="fr-FR" sz="1600" dirty="0">
                <a:solidFill>
                  <a:srgbClr val="000000"/>
                </a:solidFill>
                <a:latin typeface="Avenir Next LT Pro" panose="020B0504020202020204" pitchFamily="34" charset="0"/>
                <a:ea typeface="Montserrat"/>
                <a:cs typeface="Montserrat"/>
                <a:sym typeface="Montserrat"/>
              </a:rPr>
              <a:t>avec 30 millions de contacts opt-in </a:t>
            </a:r>
            <a:r>
              <a:rPr lang="fr" sz="1600" dirty="0">
                <a:solidFill>
                  <a:srgbClr val="000000"/>
                </a:solidFill>
                <a:latin typeface="Avenir Next LT Pro" panose="020B0504020202020204" pitchFamily="34" charset="0"/>
                <a:ea typeface="Montserrat"/>
                <a:cs typeface="Montserrat"/>
                <a:sym typeface="Montserrat"/>
              </a:rPr>
              <a:t> et à l’aide de critères socio-démographiques</a:t>
            </a:r>
            <a:r>
              <a:rPr lang="fr" sz="1600" dirty="0">
                <a:latin typeface="Avenir Next LT Pro" panose="020B0504020202020204" pitchFamily="34" charset="0"/>
                <a:ea typeface="Montserrat"/>
                <a:cs typeface="Montserrat"/>
                <a:sym typeface="Montserrat"/>
              </a:rPr>
              <a:t> et comportementaux.</a:t>
            </a:r>
            <a:endParaRPr sz="2800" dirty="0">
              <a:solidFill>
                <a:srgbClr val="000000"/>
              </a:solidFill>
              <a:latin typeface="Avenir Next LT Pro" panose="020B0504020202020204" pitchFamily="34" charset="0"/>
              <a:ea typeface="Arial"/>
              <a:cs typeface="Arial"/>
              <a:sym typeface="Arial"/>
            </a:endParaRPr>
          </a:p>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 sz="1600" dirty="0">
                <a:solidFill>
                  <a:srgbClr val="000000"/>
                </a:solidFill>
                <a:latin typeface="Avenir Next LT Pro" panose="020B0504020202020204" pitchFamily="34" charset="0"/>
                <a:ea typeface="Montserrat"/>
                <a:cs typeface="Montserrat"/>
                <a:sym typeface="Montserrat"/>
              </a:rPr>
              <a:t>Création de </a:t>
            </a:r>
            <a:r>
              <a:rPr lang="fr" sz="1600" b="1" dirty="0">
                <a:solidFill>
                  <a:srgbClr val="000000"/>
                </a:solidFill>
                <a:latin typeface="Avenir Next LT Pro" panose="020B0504020202020204" pitchFamily="34" charset="0"/>
                <a:ea typeface="Montserrat"/>
                <a:cs typeface="Montserrat"/>
                <a:sym typeface="Montserrat"/>
              </a:rPr>
              <a:t>campagnes de RICH SMS </a:t>
            </a:r>
            <a:r>
              <a:rPr lang="fr" sz="1600" dirty="0">
                <a:solidFill>
                  <a:srgbClr val="000000"/>
                </a:solidFill>
                <a:latin typeface="Avenir Next LT Pro" panose="020B0504020202020204" pitchFamily="34" charset="0"/>
                <a:ea typeface="Montserrat"/>
                <a:cs typeface="Montserrat"/>
                <a:sym typeface="Montserrat"/>
              </a:rPr>
              <a:t>comprenant des landing pages avec une personnalisation pour chaque point de vente.</a:t>
            </a:r>
            <a:endParaRPr sz="2800" dirty="0">
              <a:solidFill>
                <a:srgbClr val="000000"/>
              </a:solidFill>
              <a:latin typeface="Avenir Next LT Pro" panose="020B0504020202020204" pitchFamily="34" charset="0"/>
              <a:ea typeface="Arial"/>
              <a:cs typeface="Arial"/>
              <a:sym typeface="Arial"/>
            </a:endParaRPr>
          </a:p>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L="0" lvl="0" indent="0" algn="l" rtl="0">
              <a:spcBef>
                <a:spcPts val="0"/>
              </a:spcBef>
              <a:spcAft>
                <a:spcPts val="0"/>
              </a:spcAft>
              <a:buNone/>
            </a:pPr>
            <a:r>
              <a:rPr lang="fr" sz="1600" dirty="0">
                <a:solidFill>
                  <a:srgbClr val="000000"/>
                </a:solidFill>
                <a:latin typeface="Avenir Next LT Pro" panose="020B0504020202020204" pitchFamily="34" charset="0"/>
                <a:ea typeface="Montserrat"/>
                <a:cs typeface="Montserrat"/>
                <a:sym typeface="Montserrat"/>
              </a:rPr>
              <a:t>Reporting détaillé avec les statistiques des campagnes et mesure du ROI.</a:t>
            </a:r>
            <a:br>
              <a:rPr lang="fr" sz="1600" dirty="0">
                <a:solidFill>
                  <a:srgbClr val="000000"/>
                </a:solidFill>
                <a:latin typeface="Avenir Next LT Pro" panose="020B0504020202020204" pitchFamily="34" charset="0"/>
                <a:ea typeface="Montserrat"/>
                <a:cs typeface="Montserrat"/>
                <a:sym typeface="Montserrat"/>
              </a:rPr>
            </a:br>
            <a:br>
              <a:rPr lang="fr" sz="1600" dirty="0">
                <a:solidFill>
                  <a:srgbClr val="000000"/>
                </a:solidFill>
                <a:latin typeface="Avenir Next LT Pro" panose="020B0504020202020204" pitchFamily="34" charset="0"/>
                <a:ea typeface="Montserrat"/>
                <a:cs typeface="Montserrat"/>
                <a:sym typeface="Montserrat"/>
              </a:rPr>
            </a:br>
            <a:r>
              <a:rPr lang="fr-FR" sz="1600" b="1" dirty="0">
                <a:solidFill>
                  <a:schemeClr val="bg1"/>
                </a:solidFill>
                <a:highlight>
                  <a:srgbClr val="D9117E"/>
                </a:highlight>
                <a:latin typeface="Avenir Next LT Pro" panose="020B0504020202020204" pitchFamily="34" charset="0"/>
                <a:sym typeface="Montserrat"/>
              </a:rPr>
              <a:t>TRACK IN THE SHOP – solution Smart </a:t>
            </a:r>
            <a:r>
              <a:rPr lang="fr-FR" sz="1600" b="1" dirty="0" err="1">
                <a:solidFill>
                  <a:schemeClr val="bg1"/>
                </a:solidFill>
                <a:highlight>
                  <a:srgbClr val="D9117E"/>
                </a:highlight>
                <a:latin typeface="Avenir Next LT Pro" panose="020B0504020202020204" pitchFamily="34" charset="0"/>
                <a:sym typeface="Montserrat"/>
              </a:rPr>
              <a:t>Traffik</a:t>
            </a:r>
            <a:endParaRPr lang="fr-FR" sz="1600" b="1" dirty="0">
              <a:solidFill>
                <a:schemeClr val="bg1"/>
              </a:solidFill>
              <a:highlight>
                <a:srgbClr val="D9117E"/>
              </a:highlight>
              <a:latin typeface="Avenir Next LT Pro" panose="020B0504020202020204" pitchFamily="34" charset="0"/>
              <a:sym typeface="Montserrat"/>
            </a:endParaRPr>
          </a:p>
          <a:p>
            <a:pPr marL="0" lvl="0" indent="0" algn="l" rtl="0">
              <a:spcBef>
                <a:spcPts val="0"/>
              </a:spcBef>
              <a:spcAft>
                <a:spcPts val="0"/>
              </a:spcAft>
              <a:buClr>
                <a:schemeClr val="dk1"/>
              </a:buClr>
              <a:buSzPts val="1100"/>
              <a:buFont typeface="Arial"/>
              <a:buNone/>
            </a:pPr>
            <a:r>
              <a:rPr lang="fr-FR" sz="1600" dirty="0">
                <a:solidFill>
                  <a:schemeClr val="dk1"/>
                </a:solidFill>
                <a:latin typeface="Avenir Next LT Pro" panose="020B0504020202020204" pitchFamily="34" charset="0"/>
                <a:ea typeface="Montserrat"/>
                <a:cs typeface="Montserrat"/>
                <a:sym typeface="Montserrat"/>
              </a:rPr>
              <a:t>Mesure de la performance et de l’attribution omnicanale en ligne et en point de vente.</a:t>
            </a:r>
            <a:endParaRPr lang="fr-FR" sz="1600" b="1" dirty="0">
              <a:solidFill>
                <a:schemeClr val="dk1"/>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br>
              <a:rPr lang="fr" sz="1600" dirty="0">
                <a:solidFill>
                  <a:srgbClr val="000000"/>
                </a:solidFill>
                <a:latin typeface="Avenir Next LT Pro" panose="020B0504020202020204" pitchFamily="34" charset="0"/>
                <a:ea typeface="Montserrat"/>
                <a:cs typeface="Montserrat"/>
                <a:sym typeface="Montserrat"/>
              </a:rPr>
            </a:br>
            <a:endParaRPr sz="1600" dirty="0">
              <a:solidFill>
                <a:srgbClr val="000000"/>
              </a:solidFill>
              <a:latin typeface="Avenir Next LT Pro" panose="020B0504020202020204" pitchFamily="34" charset="0"/>
              <a:ea typeface="Montserrat"/>
              <a:cs typeface="Montserrat"/>
              <a:sym typeface="Montserrat"/>
            </a:endParaRPr>
          </a:p>
        </p:txBody>
      </p:sp>
      <p:sp>
        <p:nvSpPr>
          <p:cNvPr id="14" name="Google Shape;1322;p138">
            <a:extLst>
              <a:ext uri="{FF2B5EF4-FFF2-40B4-BE49-F238E27FC236}">
                <a16:creationId xmlns:a16="http://schemas.microsoft.com/office/drawing/2014/main" id="{1568A479-CF9B-FC32-350A-15B315E7A496}"/>
              </a:ext>
            </a:extLst>
          </p:cNvPr>
          <p:cNvSpPr txBox="1"/>
          <p:nvPr/>
        </p:nvSpPr>
        <p:spPr>
          <a:xfrm>
            <a:off x="6096000" y="5641954"/>
            <a:ext cx="3429934" cy="80018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fr" sz="1200" b="1" dirty="0">
                <a:solidFill>
                  <a:srgbClr val="D9117E"/>
                </a:solidFill>
                <a:latin typeface="Avenir Next LT Pro" panose="020B0504020202020204" pitchFamily="34" charset="0"/>
                <a:ea typeface="Montserrat"/>
                <a:cs typeface="Montserrat"/>
                <a:sym typeface="Montserrat"/>
              </a:rPr>
              <a:t>Taux de clics entre </a:t>
            </a:r>
            <a:r>
              <a:rPr lang="fr" sz="2000" b="1" dirty="0">
                <a:solidFill>
                  <a:srgbClr val="D9117E"/>
                </a:solidFill>
                <a:latin typeface="Avenir Next LT Pro" panose="020B0504020202020204" pitchFamily="34" charset="0"/>
                <a:ea typeface="Montserrat"/>
                <a:cs typeface="Montserrat"/>
                <a:sym typeface="Montserrat"/>
              </a:rPr>
              <a:t>4,1% </a:t>
            </a:r>
            <a:r>
              <a:rPr lang="fr" sz="1200" b="1" dirty="0">
                <a:solidFill>
                  <a:srgbClr val="D9117E"/>
                </a:solidFill>
                <a:latin typeface="Avenir Next LT Pro" panose="020B0504020202020204" pitchFamily="34" charset="0"/>
                <a:ea typeface="Montserrat"/>
                <a:cs typeface="Montserrat"/>
                <a:sym typeface="Montserrat"/>
              </a:rPr>
              <a:t>et </a:t>
            </a:r>
            <a:r>
              <a:rPr lang="fr" sz="2000" b="1" dirty="0">
                <a:solidFill>
                  <a:srgbClr val="D9117E"/>
                </a:solidFill>
                <a:latin typeface="Avenir Next LT Pro" panose="020B0504020202020204" pitchFamily="34" charset="0"/>
                <a:ea typeface="Montserrat"/>
                <a:cs typeface="Montserrat"/>
                <a:sym typeface="Montserrat"/>
              </a:rPr>
              <a:t>9,5%</a:t>
            </a:r>
            <a:endParaRPr sz="2000" b="1" dirty="0">
              <a:solidFill>
                <a:srgbClr val="D9117E"/>
              </a:solidFill>
              <a:latin typeface="Avenir Next LT Pro" panose="020B0504020202020204" pitchFamily="34" charset="0"/>
              <a:ea typeface="Montserrat"/>
              <a:cs typeface="Montserrat"/>
              <a:sym typeface="Montserrat"/>
            </a:endParaRPr>
          </a:p>
          <a:p>
            <a:pPr marL="0" lvl="0" indent="0" rtl="0">
              <a:spcBef>
                <a:spcPts val="0"/>
              </a:spcBef>
              <a:spcAft>
                <a:spcPts val="0"/>
              </a:spcAft>
              <a:buClr>
                <a:schemeClr val="dk1"/>
              </a:buClr>
              <a:buSzPts val="1100"/>
              <a:buFont typeface="Arial"/>
              <a:buNone/>
            </a:pPr>
            <a:r>
              <a:rPr lang="fr" sz="1200" b="1" dirty="0">
                <a:solidFill>
                  <a:srgbClr val="D9117E"/>
                </a:solidFill>
                <a:latin typeface="Avenir Next LT Pro" panose="020B0504020202020204" pitchFamily="34" charset="0"/>
                <a:ea typeface="Montserrat"/>
                <a:cs typeface="Montserrat"/>
                <a:sym typeface="Montserrat"/>
              </a:rPr>
              <a:t>Taux de visite entre </a:t>
            </a:r>
            <a:r>
              <a:rPr lang="fr" sz="2000" b="1" dirty="0">
                <a:solidFill>
                  <a:srgbClr val="D9117E"/>
                </a:solidFill>
                <a:latin typeface="Avenir Next LT Pro" panose="020B0504020202020204" pitchFamily="34" charset="0"/>
                <a:ea typeface="Montserrat"/>
                <a:cs typeface="Montserrat"/>
                <a:sym typeface="Montserrat"/>
              </a:rPr>
              <a:t>2,1% </a:t>
            </a:r>
            <a:r>
              <a:rPr lang="fr" sz="1200" b="1" dirty="0">
                <a:solidFill>
                  <a:srgbClr val="D9117E"/>
                </a:solidFill>
                <a:latin typeface="Avenir Next LT Pro" panose="020B0504020202020204" pitchFamily="34" charset="0"/>
                <a:ea typeface="Montserrat"/>
                <a:cs typeface="Montserrat"/>
                <a:sym typeface="Montserrat"/>
              </a:rPr>
              <a:t>et </a:t>
            </a:r>
            <a:r>
              <a:rPr lang="fr" sz="2000" b="1" dirty="0">
                <a:solidFill>
                  <a:srgbClr val="D9117E"/>
                </a:solidFill>
                <a:latin typeface="Avenir Next LT Pro" panose="020B0504020202020204" pitchFamily="34" charset="0"/>
                <a:ea typeface="Montserrat"/>
                <a:cs typeface="Montserrat"/>
                <a:sym typeface="Montserrat"/>
              </a:rPr>
              <a:t>7,1%</a:t>
            </a:r>
            <a:endParaRPr sz="2000" b="1" dirty="0">
              <a:solidFill>
                <a:srgbClr val="D9117E"/>
              </a:solidFill>
              <a:latin typeface="Avenir Next LT Pro" panose="020B0504020202020204" pitchFamily="34" charset="0"/>
              <a:ea typeface="Montserrat"/>
              <a:cs typeface="Montserrat"/>
              <a:sym typeface="Montserrat"/>
            </a:endParaRPr>
          </a:p>
        </p:txBody>
      </p:sp>
      <p:sp>
        <p:nvSpPr>
          <p:cNvPr id="15" name="ZoneTexte 14">
            <a:extLst>
              <a:ext uri="{FF2B5EF4-FFF2-40B4-BE49-F238E27FC236}">
                <a16:creationId xmlns:a16="http://schemas.microsoft.com/office/drawing/2014/main" id="{E5682B75-5BFB-3B2B-BCFD-6034E176B871}"/>
              </a:ext>
            </a:extLst>
          </p:cNvPr>
          <p:cNvSpPr txBox="1"/>
          <p:nvPr/>
        </p:nvSpPr>
        <p:spPr>
          <a:xfrm>
            <a:off x="5994378" y="5272622"/>
            <a:ext cx="2079031" cy="369332"/>
          </a:xfrm>
          <a:prstGeom prst="rect">
            <a:avLst/>
          </a:prstGeom>
          <a:noFill/>
        </p:spPr>
        <p:txBody>
          <a:bodyPr wrap="none" rtlCol="0">
            <a:spAutoFit/>
          </a:bodyPr>
          <a:lstStyle/>
          <a:p>
            <a:r>
              <a:rPr lang="fr-FR" b="1" dirty="0">
                <a:latin typeface="Avenir Next LT Pro" panose="020B0504020202020204" pitchFamily="34" charset="0"/>
              </a:rPr>
              <a:t>Résultat attendu </a:t>
            </a:r>
          </a:p>
        </p:txBody>
      </p:sp>
      <p:pic>
        <p:nvPicPr>
          <p:cNvPr id="2" name="Image 1" descr="Une image contenant Appareils électroniques, texte, capture d’écran, Appareil de communication&#10;&#10;Description générée automatiquement">
            <a:extLst>
              <a:ext uri="{FF2B5EF4-FFF2-40B4-BE49-F238E27FC236}">
                <a16:creationId xmlns:a16="http://schemas.microsoft.com/office/drawing/2014/main" id="{19256087-A930-CB98-9193-696530F319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968" y="3535680"/>
            <a:ext cx="3578087" cy="6858000"/>
          </a:xfrm>
          <a:prstGeom prst="rect">
            <a:avLst/>
          </a:prstGeom>
        </p:spPr>
      </p:pic>
      <p:sp>
        <p:nvSpPr>
          <p:cNvPr id="3" name="Rectangle 2">
            <a:extLst>
              <a:ext uri="{FF2B5EF4-FFF2-40B4-BE49-F238E27FC236}">
                <a16:creationId xmlns:a16="http://schemas.microsoft.com/office/drawing/2014/main" id="{3DB70B83-1BF1-6ACC-2E85-4610EA691644}"/>
              </a:ext>
            </a:extLst>
          </p:cNvPr>
          <p:cNvSpPr/>
          <p:nvPr/>
        </p:nvSpPr>
        <p:spPr>
          <a:xfrm>
            <a:off x="10326873" y="201208"/>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Graphique 4" descr="Vibration du téléphone avec un remplissage uni">
            <a:extLst>
              <a:ext uri="{FF2B5EF4-FFF2-40B4-BE49-F238E27FC236}">
                <a16:creationId xmlns:a16="http://schemas.microsoft.com/office/drawing/2014/main" id="{129E0B0A-1465-040A-DBD9-D810C5D3283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409733" y="275516"/>
            <a:ext cx="914400" cy="914400"/>
          </a:xfrm>
          <a:prstGeom prst="rect">
            <a:avLst/>
          </a:prstGeom>
        </p:spPr>
      </p:pic>
    </p:spTree>
    <p:extLst>
      <p:ext uri="{BB962C8B-B14F-4D97-AF65-F5344CB8AC3E}">
        <p14:creationId xmlns:p14="http://schemas.microsoft.com/office/powerpoint/2010/main" val="38430837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2CDE92FF-5F96-9BBD-103B-E03A7C9EBEAA}"/>
              </a:ext>
            </a:extLst>
          </p:cNvPr>
          <p:cNvSpPr>
            <a:spLocks noGrp="1"/>
          </p:cNvSpPr>
          <p:nvPr>
            <p:ph type="title"/>
          </p:nvPr>
        </p:nvSpPr>
        <p:spPr>
          <a:xfrm>
            <a:off x="609600" y="341784"/>
            <a:ext cx="10972800" cy="1143000"/>
          </a:xfrm>
        </p:spPr>
        <p:txBody>
          <a:bodyPr/>
          <a:lstStyle/>
          <a:p>
            <a:pPr algn="l"/>
            <a:r>
              <a:rPr lang="fr-FR" altLang="fr-FR" dirty="0">
                <a:ea typeface="Helvetica" panose="020B0604020202020204" pitchFamily="34" charset="0"/>
              </a:rPr>
              <a:t>Focus conquête -  </a:t>
            </a:r>
            <a:endParaRPr lang="fr-FR" altLang="fr-FR" dirty="0">
              <a:latin typeface="Calibri Light" panose="020F0302020204030204" pitchFamily="34" charset="0"/>
              <a:ea typeface="Helvetica" panose="020B0604020202020204" pitchFamily="34" charset="0"/>
              <a:cs typeface="Calibri Light" panose="020F0302020204030204" pitchFamily="34" charset="0"/>
            </a:endParaRPr>
          </a:p>
        </p:txBody>
      </p:sp>
      <p:sp>
        <p:nvSpPr>
          <p:cNvPr id="9" name="Rectangle 5">
            <a:extLst>
              <a:ext uri="{FF2B5EF4-FFF2-40B4-BE49-F238E27FC236}">
                <a16:creationId xmlns:a16="http://schemas.microsoft.com/office/drawing/2014/main" id="{0F83A509-522B-2447-4424-36C0DB08F109}"/>
              </a:ext>
            </a:extLst>
          </p:cNvPr>
          <p:cNvSpPr>
            <a:spLocks noChangeArrowheads="1"/>
          </p:cNvSpPr>
          <p:nvPr/>
        </p:nvSpPr>
        <p:spPr bwMode="auto">
          <a:xfrm>
            <a:off x="609600" y="1375286"/>
            <a:ext cx="548640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cs typeface="Calibri Light" panose="020F0302020204030204" pitchFamily="34" charset="0"/>
              </a:rPr>
              <a:t>Spécial </a:t>
            </a:r>
            <a:r>
              <a:rPr lang="fr-FR" altLang="fr-FR" sz="2800" b="1" dirty="0" err="1">
                <a:latin typeface="Avenir Next LT Pro" panose="020B0504020202020204" pitchFamily="34" charset="0"/>
                <a:cs typeface="Calibri Light" panose="020F0302020204030204" pitchFamily="34" charset="0"/>
              </a:rPr>
              <a:t>Retail</a:t>
            </a:r>
            <a:br>
              <a:rPr lang="fr-FR" altLang="fr-FR" sz="2000" b="1" dirty="0">
                <a:latin typeface="Avenir Next LT Pro" panose="020B0504020202020204" pitchFamily="34" charset="0"/>
                <a:cs typeface="Calibri Light" panose="020F0302020204030204" pitchFamily="34" charset="0"/>
              </a:rPr>
            </a:br>
            <a:endParaRPr lang="fr-FR" altLang="fr-FR" sz="1800" dirty="0">
              <a:latin typeface="Avenir Next LT Pro" panose="020B0504020202020204" pitchFamily="34" charset="0"/>
              <a:cs typeface="Calibri Light" panose="020F0302020204030204" pitchFamily="34" charset="0"/>
            </a:endParaRPr>
          </a:p>
        </p:txBody>
      </p:sp>
      <p:sp>
        <p:nvSpPr>
          <p:cNvPr id="11" name="Google Shape;1317;p138">
            <a:extLst>
              <a:ext uri="{FF2B5EF4-FFF2-40B4-BE49-F238E27FC236}">
                <a16:creationId xmlns:a16="http://schemas.microsoft.com/office/drawing/2014/main" id="{729F7AE1-B73F-1EFA-3197-381D9136D041}"/>
              </a:ext>
            </a:extLst>
          </p:cNvPr>
          <p:cNvSpPr txBox="1"/>
          <p:nvPr/>
        </p:nvSpPr>
        <p:spPr>
          <a:xfrm>
            <a:off x="646732" y="2128674"/>
            <a:ext cx="5618502" cy="1300326"/>
          </a:xfrm>
          <a:prstGeom prst="rect">
            <a:avLst/>
          </a:prstGeom>
          <a:noFill/>
          <a:ln>
            <a:noFill/>
          </a:ln>
        </p:spPr>
        <p:txBody>
          <a:bodyPr spcFirstLastPara="1" wrap="square" lIns="68575" tIns="34275" rIns="68575" bIns="34275" anchor="t" anchorCtr="0">
            <a:spAutoFit/>
          </a:bodyPr>
          <a:lstStyle/>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FR" sz="1600" dirty="0">
                <a:solidFill>
                  <a:srgbClr val="000000"/>
                </a:solidFill>
                <a:latin typeface="Avenir Next LT Pro" panose="020B0504020202020204" pitchFamily="34" charset="0"/>
                <a:ea typeface="Montserrat"/>
                <a:cs typeface="Montserrat"/>
                <a:sym typeface="Montserrat"/>
              </a:rPr>
              <a:t>Pour créer du trafic dans les réseaux de distribution traditionnels des marques (e-shop ou point de vente), </a:t>
            </a:r>
            <a:r>
              <a:rPr lang="fr-FR" sz="1600" dirty="0" err="1">
                <a:solidFill>
                  <a:srgbClr val="000000"/>
                </a:solidFill>
                <a:latin typeface="Avenir Next LT Pro" panose="020B0504020202020204" pitchFamily="34" charset="0"/>
                <a:ea typeface="Montserrat"/>
                <a:cs typeface="Montserrat"/>
                <a:sym typeface="Montserrat"/>
              </a:rPr>
              <a:t>Veepee</a:t>
            </a:r>
            <a:r>
              <a:rPr lang="fr-FR" sz="1600" dirty="0">
                <a:solidFill>
                  <a:srgbClr val="000000"/>
                </a:solidFill>
                <a:latin typeface="Avenir Next LT Pro" panose="020B0504020202020204" pitchFamily="34" charset="0"/>
                <a:ea typeface="Montserrat"/>
                <a:cs typeface="Montserrat"/>
                <a:sym typeface="Montserrat"/>
              </a:rPr>
              <a:t> a mis en place l'offre "bon d'achat". </a:t>
            </a:r>
            <a:br>
              <a:rPr lang="fr-FR" sz="1600" dirty="0">
                <a:solidFill>
                  <a:srgbClr val="000000"/>
                </a:solidFill>
                <a:latin typeface="Avenir Next LT Pro" panose="020B0504020202020204" pitchFamily="34" charset="0"/>
                <a:ea typeface="Montserrat"/>
                <a:cs typeface="Montserrat"/>
                <a:sym typeface="Montserrat"/>
              </a:rPr>
            </a:br>
            <a:r>
              <a:rPr lang="fr-FR" sz="1600" dirty="0">
                <a:solidFill>
                  <a:srgbClr val="000000"/>
                </a:solidFill>
                <a:latin typeface="Avenir Next LT Pro" panose="020B0504020202020204" pitchFamily="34" charset="0"/>
                <a:ea typeface="Montserrat"/>
                <a:cs typeface="Montserrat"/>
                <a:sym typeface="Montserrat"/>
              </a:rPr>
              <a:t> </a:t>
            </a:r>
          </a:p>
        </p:txBody>
      </p:sp>
      <p:pic>
        <p:nvPicPr>
          <p:cNvPr id="4" name="Image 3">
            <a:extLst>
              <a:ext uri="{FF2B5EF4-FFF2-40B4-BE49-F238E27FC236}">
                <a16:creationId xmlns:a16="http://schemas.microsoft.com/office/drawing/2014/main" id="{B15618B4-73AB-6F7E-F0CA-74DC4F6F89BF}"/>
              </a:ext>
            </a:extLst>
          </p:cNvPr>
          <p:cNvPicPr>
            <a:picLocks noChangeAspect="1"/>
          </p:cNvPicPr>
          <p:nvPr/>
        </p:nvPicPr>
        <p:blipFill>
          <a:blip r:embed="rId2"/>
          <a:stretch>
            <a:fillRect/>
          </a:stretch>
        </p:blipFill>
        <p:spPr>
          <a:xfrm>
            <a:off x="4259789" y="191785"/>
            <a:ext cx="2286000" cy="666750"/>
          </a:xfrm>
          <a:prstGeom prst="rect">
            <a:avLst/>
          </a:prstGeom>
        </p:spPr>
      </p:pic>
      <p:pic>
        <p:nvPicPr>
          <p:cNvPr id="6" name="Image 5">
            <a:extLst>
              <a:ext uri="{FF2B5EF4-FFF2-40B4-BE49-F238E27FC236}">
                <a16:creationId xmlns:a16="http://schemas.microsoft.com/office/drawing/2014/main" id="{EEB95C1D-CBD2-A702-9A8E-0FE5E23501DE}"/>
              </a:ext>
            </a:extLst>
          </p:cNvPr>
          <p:cNvPicPr>
            <a:picLocks noChangeAspect="1"/>
          </p:cNvPicPr>
          <p:nvPr/>
        </p:nvPicPr>
        <p:blipFill>
          <a:blip r:embed="rId3"/>
          <a:stretch>
            <a:fillRect/>
          </a:stretch>
        </p:blipFill>
        <p:spPr>
          <a:xfrm>
            <a:off x="8562192" y="78501"/>
            <a:ext cx="3267571" cy="1876854"/>
          </a:xfrm>
          <a:prstGeom prst="rect">
            <a:avLst/>
          </a:prstGeom>
        </p:spPr>
      </p:pic>
      <p:pic>
        <p:nvPicPr>
          <p:cNvPr id="10" name="Image 9">
            <a:extLst>
              <a:ext uri="{FF2B5EF4-FFF2-40B4-BE49-F238E27FC236}">
                <a16:creationId xmlns:a16="http://schemas.microsoft.com/office/drawing/2014/main" id="{23794C83-DE44-7D0E-4FAD-661697CBB561}"/>
              </a:ext>
            </a:extLst>
          </p:cNvPr>
          <p:cNvPicPr>
            <a:picLocks noChangeAspect="1"/>
          </p:cNvPicPr>
          <p:nvPr/>
        </p:nvPicPr>
        <p:blipFill>
          <a:blip r:embed="rId4"/>
          <a:stretch>
            <a:fillRect/>
          </a:stretch>
        </p:blipFill>
        <p:spPr>
          <a:xfrm>
            <a:off x="0" y="3842774"/>
            <a:ext cx="12192000" cy="3015226"/>
          </a:xfrm>
          <a:prstGeom prst="rect">
            <a:avLst/>
          </a:prstGeom>
        </p:spPr>
      </p:pic>
      <p:sp>
        <p:nvSpPr>
          <p:cNvPr id="17" name="ZoneTexte 16">
            <a:extLst>
              <a:ext uri="{FF2B5EF4-FFF2-40B4-BE49-F238E27FC236}">
                <a16:creationId xmlns:a16="http://schemas.microsoft.com/office/drawing/2014/main" id="{0629FB22-2987-688A-ABB1-FC584A933BA5}"/>
              </a:ext>
            </a:extLst>
          </p:cNvPr>
          <p:cNvSpPr txBox="1"/>
          <p:nvPr/>
        </p:nvSpPr>
        <p:spPr>
          <a:xfrm>
            <a:off x="5955586" y="1806742"/>
            <a:ext cx="6097384" cy="18158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600"/>
              <a:buFontTx/>
              <a:buNone/>
              <a:tabLst/>
              <a:defRPr/>
            </a:pPr>
            <a:endParaRPr kumimoji="0" lang="fr-FR" sz="1600" b="0" i="0" u="none" strike="noStrike" kern="1200" cap="none" spc="0" normalizeH="0" baseline="0" noProof="0" dirty="0">
              <a:ln>
                <a:noFill/>
              </a:ln>
              <a:solidFill>
                <a:srgbClr val="000000"/>
              </a:solidFill>
              <a:effectLst/>
              <a:uLnTx/>
              <a:uFillTx/>
              <a:latin typeface="Avenir Next LT Pro" panose="020B0504020202020204" pitchFamily="34" charset="0"/>
              <a:ea typeface="Montserrat"/>
              <a:cs typeface="Montserrat"/>
              <a:sym typeface="Montserrat"/>
            </a:endParaRPr>
          </a:p>
          <a:p>
            <a:pPr marL="0" marR="0" lvl="0" indent="0" algn="l" defTabSz="914400" rtl="0" eaLnBrk="1" fontAlgn="auto" latinLnBrk="0" hangingPunct="1">
              <a:lnSpc>
                <a:spcPct val="100000"/>
              </a:lnSpc>
              <a:spcBef>
                <a:spcPts val="0"/>
              </a:spcBef>
              <a:spcAft>
                <a:spcPts val="0"/>
              </a:spcAft>
              <a:buClr>
                <a:srgbClr val="000000"/>
              </a:buClr>
              <a:buSzPts val="600"/>
              <a:buFontTx/>
              <a:buNone/>
              <a:tabLst/>
              <a:defRPr/>
            </a:pPr>
            <a:r>
              <a:rPr kumimoji="0" lang="fr-FR" sz="1600" b="0" i="0" u="none" strike="noStrike" kern="1200" cap="none" spc="0" normalizeH="0" baseline="0" noProof="0" dirty="0">
                <a:ln>
                  <a:noFill/>
                </a:ln>
                <a:solidFill>
                  <a:srgbClr val="000000"/>
                </a:solidFill>
                <a:effectLst/>
                <a:uLnTx/>
                <a:uFillTx/>
                <a:latin typeface="Avenir Next LT Pro" panose="020B0504020202020204" pitchFamily="34" charset="0"/>
                <a:ea typeface="Montserrat"/>
                <a:cs typeface="Montserrat"/>
                <a:sym typeface="Montserrat"/>
              </a:rPr>
              <a:t>Les membres sont invités par email à participer aux ventes qui leur donnent accès à des bons d’achat – avec une forte décote – utilisables dans les circuits de distribution classiques des marques ou bien sur leur site e-commerce. Ces bons d’achat ont une durée d’utilisation limitée et sont valables sur tout ou une partie des points de vente de la marque concernée. </a:t>
            </a:r>
          </a:p>
        </p:txBody>
      </p:sp>
    </p:spTree>
    <p:extLst>
      <p:ext uri="{BB962C8B-B14F-4D97-AF65-F5344CB8AC3E}">
        <p14:creationId xmlns:p14="http://schemas.microsoft.com/office/powerpoint/2010/main" val="15361564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lèche : droite 21">
            <a:extLst>
              <a:ext uri="{FF2B5EF4-FFF2-40B4-BE49-F238E27FC236}">
                <a16:creationId xmlns:a16="http://schemas.microsoft.com/office/drawing/2014/main" id="{E0DCC33D-8C1C-AB6F-460F-47F85D1FBE75}"/>
              </a:ext>
            </a:extLst>
          </p:cNvPr>
          <p:cNvSpPr/>
          <p:nvPr/>
        </p:nvSpPr>
        <p:spPr>
          <a:xfrm>
            <a:off x="307957" y="2452543"/>
            <a:ext cx="11563168" cy="3450335"/>
          </a:xfrm>
          <a:prstGeom prst="rightArrow">
            <a:avLst>
              <a:gd name="adj1" fmla="val 100000"/>
              <a:gd name="adj2" fmla="val 26338"/>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cercle, Graphique, symbole, clipart&#10;&#10;Description générée automatiquement">
            <a:extLst>
              <a:ext uri="{FF2B5EF4-FFF2-40B4-BE49-F238E27FC236}">
                <a16:creationId xmlns:a16="http://schemas.microsoft.com/office/drawing/2014/main" id="{BBFDBEFC-0C8A-F8ED-E690-A107645D4E55}"/>
              </a:ext>
            </a:extLst>
          </p:cNvPr>
          <p:cNvPicPr>
            <a:picLocks noChangeAspect="1"/>
          </p:cNvPicPr>
          <p:nvPr/>
        </p:nvPicPr>
        <p:blipFill>
          <a:blip r:embed="rId2">
            <a:alphaModFix amt="85000"/>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4353125" y="2769719"/>
            <a:ext cx="3026728" cy="3026728"/>
          </a:xfrm>
          <a:prstGeom prst="rect">
            <a:avLst/>
          </a:prstGeom>
        </p:spPr>
      </p:pic>
      <p:cxnSp>
        <p:nvCxnSpPr>
          <p:cNvPr id="41" name="Connecteur droit 40">
            <a:extLst>
              <a:ext uri="{FF2B5EF4-FFF2-40B4-BE49-F238E27FC236}">
                <a16:creationId xmlns:a16="http://schemas.microsoft.com/office/drawing/2014/main" id="{BC9A8FB2-2FE2-02A3-A208-12D3E0E40CAA}"/>
              </a:ext>
            </a:extLst>
          </p:cNvPr>
          <p:cNvCxnSpPr/>
          <p:nvPr/>
        </p:nvCxnSpPr>
        <p:spPr>
          <a:xfrm>
            <a:off x="851698" y="4229006"/>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1D56823D-4DE8-998C-BEDC-800B456F5797}"/>
              </a:ext>
            </a:extLst>
          </p:cNvPr>
          <p:cNvCxnSpPr/>
          <p:nvPr/>
        </p:nvCxnSpPr>
        <p:spPr>
          <a:xfrm>
            <a:off x="869986" y="3883364"/>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B45BBFF1-5947-7059-10C8-989F77280216}"/>
              </a:ext>
            </a:extLst>
          </p:cNvPr>
          <p:cNvCxnSpPr/>
          <p:nvPr/>
        </p:nvCxnSpPr>
        <p:spPr>
          <a:xfrm>
            <a:off x="869986" y="3501151"/>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D3A11B19-AC95-7DDD-5647-E1799D2DAF5A}"/>
              </a:ext>
            </a:extLst>
          </p:cNvPr>
          <p:cNvCxnSpPr/>
          <p:nvPr/>
        </p:nvCxnSpPr>
        <p:spPr>
          <a:xfrm>
            <a:off x="869986" y="4637438"/>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5" name="Rectangle à coins arrondis 4">
            <a:extLst>
              <a:ext uri="{FF2B5EF4-FFF2-40B4-BE49-F238E27FC236}">
                <a16:creationId xmlns:a16="http://schemas.microsoft.com/office/drawing/2014/main" id="{57C0D723-399D-FF48-867D-C6F52740F7B0}"/>
              </a:ext>
            </a:extLst>
          </p:cNvPr>
          <p:cNvSpPr/>
          <p:nvPr/>
        </p:nvSpPr>
        <p:spPr>
          <a:xfrm>
            <a:off x="367944" y="4901736"/>
            <a:ext cx="2060169" cy="734657"/>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endParaRPr lang="fr-FR" sz="1200" b="1" dirty="0">
              <a:solidFill>
                <a:schemeClr val="bg1"/>
              </a:solidFill>
              <a:latin typeface="Avenir Next LT Pro" panose="020B0504020202020204" pitchFamily="34" charset="0"/>
            </a:endParaRPr>
          </a:p>
        </p:txBody>
      </p:sp>
      <p:sp>
        <p:nvSpPr>
          <p:cNvPr id="6" name="Rectangle à coins arrondis 6">
            <a:extLst>
              <a:ext uri="{FF2B5EF4-FFF2-40B4-BE49-F238E27FC236}">
                <a16:creationId xmlns:a16="http://schemas.microsoft.com/office/drawing/2014/main" id="{90CE4C70-D3F7-C0C9-9FA8-70555ADC100A}"/>
              </a:ext>
            </a:extLst>
          </p:cNvPr>
          <p:cNvSpPr/>
          <p:nvPr/>
        </p:nvSpPr>
        <p:spPr>
          <a:xfrm>
            <a:off x="2547561" y="4914930"/>
            <a:ext cx="1551953" cy="721464"/>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 &amp; </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algn="ctr">
              <a:spcBef>
                <a:spcPts val="0"/>
              </a:spcBef>
              <a:defRPr/>
            </a:pPr>
            <a:endParaRPr lang="fr-FR" sz="7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RADIO</a:t>
            </a:r>
          </a:p>
        </p:txBody>
      </p:sp>
      <p:sp>
        <p:nvSpPr>
          <p:cNvPr id="12" name="Rectangle à coins arrondis 4">
            <a:extLst>
              <a:ext uri="{FF2B5EF4-FFF2-40B4-BE49-F238E27FC236}">
                <a16:creationId xmlns:a16="http://schemas.microsoft.com/office/drawing/2014/main" id="{08D3634F-7096-6780-1369-54BE64AF1D24}"/>
              </a:ext>
            </a:extLst>
          </p:cNvPr>
          <p:cNvSpPr/>
          <p:nvPr/>
        </p:nvSpPr>
        <p:spPr>
          <a:xfrm>
            <a:off x="4225937" y="4983080"/>
            <a:ext cx="2247344" cy="645606"/>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a:solidFill>
                  <a:schemeClr val="bg1"/>
                </a:solidFill>
                <a:latin typeface="Avenir Next LT Pro" panose="020B0504020202020204" pitchFamily="34" charset="0"/>
              </a:rPr>
              <a:t>Contenu &amp; Call to action</a:t>
            </a:r>
            <a:br>
              <a:rPr lang="fr-FR" sz="1200" b="1" dirty="0">
                <a:solidFill>
                  <a:schemeClr val="bg1"/>
                </a:solidFill>
                <a:latin typeface="Avenir Next LT Pro" panose="020B0504020202020204" pitchFamily="34" charset="0"/>
              </a:rPr>
            </a:br>
            <a:endParaRPr lang="fr-FR" sz="12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WEB / RS / E Mail / SEA</a:t>
            </a:r>
          </a:p>
        </p:txBody>
      </p:sp>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603141" y="481046"/>
            <a:ext cx="10972800" cy="1143000"/>
          </a:xfrm>
        </p:spPr>
        <p:txBody>
          <a:bodyPr/>
          <a:lstStyle/>
          <a:p>
            <a:pPr algn="l"/>
            <a:r>
              <a:rPr lang="fr-FR" altLang="fr-FR" dirty="0">
                <a:ea typeface="Helvetica" panose="020B0604020202020204" pitchFamily="34" charset="0"/>
              </a:rPr>
              <a:t> Leviers médias  </a:t>
            </a:r>
            <a:br>
              <a:rPr lang="fr-FR" altLang="fr-FR" dirty="0">
                <a:ea typeface="Helvetica" panose="020B0604020202020204" pitchFamily="34" charset="0"/>
              </a:rPr>
            </a:br>
            <a:r>
              <a:rPr lang="fr-FR" altLang="fr-FR" dirty="0">
                <a:ea typeface="Helvetica" panose="020B0604020202020204" pitchFamily="34" charset="0"/>
              </a:rPr>
              <a:t>notoriété qualifiée &amp; de Drive to Store</a:t>
            </a:r>
          </a:p>
        </p:txBody>
      </p:sp>
      <p:sp>
        <p:nvSpPr>
          <p:cNvPr id="23" name="ZoneTexte 22">
            <a:extLst>
              <a:ext uri="{FF2B5EF4-FFF2-40B4-BE49-F238E27FC236}">
                <a16:creationId xmlns:a16="http://schemas.microsoft.com/office/drawing/2014/main" id="{9E41EB99-5A57-EE62-96C3-5F6FD36C4F08}"/>
              </a:ext>
            </a:extLst>
          </p:cNvPr>
          <p:cNvSpPr txBox="1"/>
          <p:nvPr/>
        </p:nvSpPr>
        <p:spPr>
          <a:xfrm>
            <a:off x="975579" y="2302561"/>
            <a:ext cx="9960864" cy="1200329"/>
          </a:xfrm>
          <a:prstGeom prst="rect">
            <a:avLst/>
          </a:prstGeom>
          <a:noFill/>
        </p:spPr>
        <p:txBody>
          <a:bodyPr wrap="square">
            <a:spAutoFit/>
          </a:bodyPr>
          <a:lstStyle/>
          <a:p>
            <a:pPr algn="ctr">
              <a:defRPr/>
            </a:pPr>
            <a:endParaRPr lang="fr-FR" sz="1800" dirty="0">
              <a:latin typeface="Avenir Next LT Pro" panose="020B0504020202020204" pitchFamily="34" charset="0"/>
              <a:cs typeface="Helvetica" panose="020B0604020202020204" pitchFamily="34" charset="0"/>
            </a:endParaRPr>
          </a:p>
          <a:p>
            <a:pPr algn="ctr">
              <a:defRPr/>
            </a:pPr>
            <a:r>
              <a:rPr lang="fr-FR" sz="1800" b="1" dirty="0">
                <a:latin typeface="Avenir Next LT Pro" panose="020B0504020202020204" pitchFamily="34" charset="0"/>
                <a:cs typeface="Helvetica" panose="020B0604020202020204" pitchFamily="34" charset="0"/>
              </a:rPr>
              <a:t>Logique de test &amp; </a:t>
            </a:r>
            <a:r>
              <a:rPr lang="fr-FR" sz="1800" b="1" dirty="0" err="1">
                <a:latin typeface="Avenir Next LT Pro" panose="020B0504020202020204" pitchFamily="34" charset="0"/>
                <a:cs typeface="Helvetica" panose="020B0604020202020204" pitchFamily="34" charset="0"/>
              </a:rPr>
              <a:t>learn</a:t>
            </a:r>
            <a:r>
              <a:rPr lang="fr-FR" sz="1800" b="1" dirty="0">
                <a:latin typeface="Avenir Next LT Pro" panose="020B0504020202020204" pitchFamily="34" charset="0"/>
                <a:cs typeface="Helvetica" panose="020B0604020202020204" pitchFamily="34" charset="0"/>
              </a:rPr>
              <a:t>  </a:t>
            </a:r>
            <a:r>
              <a:rPr lang="fr-FR" sz="1800" dirty="0">
                <a:latin typeface="Avenir Next LT Pro" panose="020B0504020202020204" pitchFamily="34" charset="0"/>
                <a:cs typeface="Helvetica" panose="020B0604020202020204" pitchFamily="34" charset="0"/>
              </a:rPr>
              <a:t>pour adresser des comportements spécifiques </a:t>
            </a:r>
            <a:br>
              <a:rPr lang="fr-FR" sz="1800" dirty="0">
                <a:latin typeface="Avenir Next LT Pro" panose="020B0504020202020204" pitchFamily="34" charset="0"/>
                <a:cs typeface="Helvetica" panose="020B0604020202020204" pitchFamily="34" charset="0"/>
              </a:rPr>
            </a:br>
            <a:r>
              <a:rPr lang="fr-FR" sz="1800" dirty="0">
                <a:latin typeface="Avenir Next LT Pro" panose="020B0504020202020204" pitchFamily="34" charset="0"/>
                <a:cs typeface="Helvetica" panose="020B0604020202020204" pitchFamily="34" charset="0"/>
              </a:rPr>
              <a:t>et créer des scénarii de campagnes</a:t>
            </a:r>
          </a:p>
          <a:p>
            <a:pPr algn="ctr">
              <a:defRPr/>
            </a:pPr>
            <a:r>
              <a:rPr lang="fr-FR" dirty="0">
                <a:latin typeface="Avenir Next LT Pro" panose="020B0504020202020204" pitchFamily="34" charset="0"/>
                <a:cs typeface="Helvetica" panose="020B0604020202020204" pitchFamily="34" charset="0"/>
              </a:rPr>
              <a:t>&amp; </a:t>
            </a:r>
            <a:r>
              <a:rPr lang="fr-FR" b="1" dirty="0">
                <a:latin typeface="Avenir Next LT Pro" panose="020B0504020202020204" pitchFamily="34" charset="0"/>
                <a:cs typeface="Helvetica" panose="020B0604020202020204" pitchFamily="34" charset="0"/>
              </a:rPr>
              <a:t>Mise en place de ‘piliers’ de communication</a:t>
            </a:r>
            <a:endParaRPr lang="fr-FR" sz="1800" b="1" dirty="0">
              <a:latin typeface="Avenir Next LT Pro" panose="020B0504020202020204" pitchFamily="34" charset="0"/>
              <a:cs typeface="Helvetica" panose="020B0604020202020204" pitchFamily="34" charset="0"/>
            </a:endParaRPr>
          </a:p>
        </p:txBody>
      </p:sp>
      <p:sp>
        <p:nvSpPr>
          <p:cNvPr id="36" name="Flèche : bas 35">
            <a:extLst>
              <a:ext uri="{FF2B5EF4-FFF2-40B4-BE49-F238E27FC236}">
                <a16:creationId xmlns:a16="http://schemas.microsoft.com/office/drawing/2014/main" id="{273F8559-F72C-E3A8-9751-9C416CF4ECB0}"/>
              </a:ext>
            </a:extLst>
          </p:cNvPr>
          <p:cNvSpPr/>
          <p:nvPr/>
        </p:nvSpPr>
        <p:spPr>
          <a:xfrm rot="10800000" flipH="1">
            <a:off x="4555055" y="4396549"/>
            <a:ext cx="1551953" cy="579269"/>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 bas 37">
            <a:extLst>
              <a:ext uri="{FF2B5EF4-FFF2-40B4-BE49-F238E27FC236}">
                <a16:creationId xmlns:a16="http://schemas.microsoft.com/office/drawing/2014/main" id="{A64E45E6-B87F-C88B-8A4B-680FD420303F}"/>
              </a:ext>
            </a:extLst>
          </p:cNvPr>
          <p:cNvSpPr/>
          <p:nvPr/>
        </p:nvSpPr>
        <p:spPr>
          <a:xfrm rot="10800000" flipH="1">
            <a:off x="2547545" y="3891117"/>
            <a:ext cx="1551953" cy="1023814"/>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à coins arrondis 6">
            <a:extLst>
              <a:ext uri="{FF2B5EF4-FFF2-40B4-BE49-F238E27FC236}">
                <a16:creationId xmlns:a16="http://schemas.microsoft.com/office/drawing/2014/main" id="{810CC7F1-05D5-00EF-0B3F-0B63B5B15C76}"/>
              </a:ext>
            </a:extLst>
          </p:cNvPr>
          <p:cNvSpPr/>
          <p:nvPr/>
        </p:nvSpPr>
        <p:spPr>
          <a:xfrm>
            <a:off x="8121536" y="5215925"/>
            <a:ext cx="1219671" cy="412761"/>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Call to action</a:t>
            </a:r>
          </a:p>
          <a:p>
            <a:pPr algn="ctr">
              <a:spcBef>
                <a:spcPts val="0"/>
              </a:spcBef>
              <a:defRPr/>
            </a:pPr>
            <a:r>
              <a:rPr lang="fr-FR" sz="1400" b="1" dirty="0">
                <a:solidFill>
                  <a:schemeClr val="bg1"/>
                </a:solidFill>
                <a:latin typeface="Avenir Next LT Pro" panose="020B0504020202020204" pitchFamily="34" charset="0"/>
              </a:rPr>
              <a:t>SMS</a:t>
            </a:r>
          </a:p>
        </p:txBody>
      </p:sp>
      <p:sp>
        <p:nvSpPr>
          <p:cNvPr id="40" name="Flèche : bas 39">
            <a:extLst>
              <a:ext uri="{FF2B5EF4-FFF2-40B4-BE49-F238E27FC236}">
                <a16:creationId xmlns:a16="http://schemas.microsoft.com/office/drawing/2014/main" id="{7B776896-D8E2-9B66-15B6-74F7F03ED404}"/>
              </a:ext>
            </a:extLst>
          </p:cNvPr>
          <p:cNvSpPr/>
          <p:nvPr/>
        </p:nvSpPr>
        <p:spPr>
          <a:xfrm rot="10800000" flipH="1">
            <a:off x="7939738" y="4652098"/>
            <a:ext cx="1551953" cy="579269"/>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ZoneTexte 45">
            <a:extLst>
              <a:ext uri="{FF2B5EF4-FFF2-40B4-BE49-F238E27FC236}">
                <a16:creationId xmlns:a16="http://schemas.microsoft.com/office/drawing/2014/main" id="{B859DC5E-A521-4001-ED0A-D99C2C99C6CA}"/>
              </a:ext>
            </a:extLst>
          </p:cNvPr>
          <p:cNvSpPr txBox="1"/>
          <p:nvPr/>
        </p:nvSpPr>
        <p:spPr>
          <a:xfrm>
            <a:off x="664107" y="4924908"/>
            <a:ext cx="1484625" cy="707886"/>
          </a:xfrm>
          <a:prstGeom prst="rect">
            <a:avLst/>
          </a:prstGeom>
          <a:noFill/>
        </p:spPr>
        <p:txBody>
          <a:bodyPr wrap="square">
            <a:spAutoFit/>
          </a:bodyPr>
          <a:lstStyle/>
          <a:p>
            <a:pPr marR="0" lvl="0" indent="0" algn="ctr" fontAlgn="auto">
              <a:lnSpc>
                <a:spcPct val="100000"/>
              </a:lnSpc>
              <a:spcAft>
                <a:spcPts val="0"/>
              </a:spcAft>
              <a:buClrTx/>
              <a:buSzTx/>
              <a:buFontTx/>
              <a:buNone/>
              <a:tabLst/>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a:t>
            </a:r>
            <a:r>
              <a:rPr lang="fr-FR" sz="1200" b="1" dirty="0" err="1">
                <a:solidFill>
                  <a:schemeClr val="bg1"/>
                </a:solidFill>
                <a:latin typeface="Avenir Next LT Pro" panose="020B0504020202020204" pitchFamily="34" charset="0"/>
              </a:rPr>
              <a:t>Noto</a:t>
            </a:r>
            <a:r>
              <a:rPr lang="fr-FR" sz="1200" b="1" dirty="0">
                <a:solidFill>
                  <a:schemeClr val="bg1"/>
                </a:solidFill>
                <a:latin typeface="Avenir Next LT Pro" panose="020B0504020202020204" pitchFamily="34" charset="0"/>
              </a:rPr>
              <a:t> local</a:t>
            </a:r>
            <a:endParaRPr kumimoji="0" lang="fr-FR" sz="12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AFFICHAGE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ISA</a:t>
            </a:r>
          </a:p>
        </p:txBody>
      </p:sp>
      <p:sp>
        <p:nvSpPr>
          <p:cNvPr id="2" name="Rectangle à coins arrondis 6">
            <a:extLst>
              <a:ext uri="{FF2B5EF4-FFF2-40B4-BE49-F238E27FC236}">
                <a16:creationId xmlns:a16="http://schemas.microsoft.com/office/drawing/2014/main" id="{B3E24802-9DF8-587B-4B6B-07659749DC4D}"/>
              </a:ext>
            </a:extLst>
          </p:cNvPr>
          <p:cNvSpPr/>
          <p:nvPr/>
        </p:nvSpPr>
        <p:spPr>
          <a:xfrm>
            <a:off x="9447688" y="3875612"/>
            <a:ext cx="1551953" cy="1767832"/>
          </a:xfrm>
          <a:prstGeom prst="roundRect">
            <a:avLst/>
          </a:prstGeom>
          <a:solidFill>
            <a:srgbClr val="404D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LEVIER MEDIA CLIENT FID</a:t>
            </a:r>
            <a:br>
              <a:rPr lang="fr-FR" sz="1200" b="1" dirty="0">
                <a:solidFill>
                  <a:schemeClr val="bg1"/>
                </a:solidFill>
                <a:latin typeface="Avenir Next LT Pro" panose="020B0504020202020204" pitchFamily="34" charset="0"/>
              </a:rPr>
            </a:br>
            <a:r>
              <a:rPr lang="fr-FR" sz="1200" b="1" dirty="0">
                <a:solidFill>
                  <a:schemeClr val="bg1"/>
                </a:solidFill>
                <a:latin typeface="Avenir Next LT Pro" panose="020B0504020202020204" pitchFamily="34" charset="0"/>
              </a:rPr>
              <a:t> </a:t>
            </a:r>
          </a:p>
          <a:p>
            <a:pPr algn="ctr">
              <a:spcBef>
                <a:spcPts val="0"/>
              </a:spcBef>
              <a:defRPr/>
            </a:pPr>
            <a:r>
              <a:rPr lang="fr-FR" sz="1200" b="1" dirty="0">
                <a:solidFill>
                  <a:schemeClr val="bg1"/>
                </a:solidFill>
                <a:latin typeface="Avenir Next LT Pro" panose="020B0504020202020204" pitchFamily="34" charset="0"/>
              </a:rPr>
              <a:t>MD</a:t>
            </a:r>
          </a:p>
          <a:p>
            <a:pPr algn="ctr">
              <a:spcBef>
                <a:spcPts val="0"/>
              </a:spcBef>
              <a:defRPr/>
            </a:pPr>
            <a:r>
              <a:rPr lang="fr-FR" sz="1200" b="1" dirty="0">
                <a:solidFill>
                  <a:schemeClr val="bg1"/>
                </a:solidFill>
                <a:latin typeface="Avenir Next LT Pro" panose="020B0504020202020204" pitchFamily="34" charset="0"/>
              </a:rPr>
              <a:t>Mailing, Emailing, SMS</a:t>
            </a:r>
            <a:endParaRPr lang="fr-FR" sz="1400" b="1" dirty="0">
              <a:solidFill>
                <a:schemeClr val="bg1"/>
              </a:solidFill>
              <a:latin typeface="Avenir Next LT Pro" panose="020B0504020202020204" pitchFamily="34" charset="0"/>
            </a:endParaRPr>
          </a:p>
        </p:txBody>
      </p:sp>
      <p:sp>
        <p:nvSpPr>
          <p:cNvPr id="4" name="Flèche : bas 3">
            <a:extLst>
              <a:ext uri="{FF2B5EF4-FFF2-40B4-BE49-F238E27FC236}">
                <a16:creationId xmlns:a16="http://schemas.microsoft.com/office/drawing/2014/main" id="{175DA914-2195-C6FA-B1F7-0B99A0B5A391}"/>
              </a:ext>
            </a:extLst>
          </p:cNvPr>
          <p:cNvSpPr/>
          <p:nvPr/>
        </p:nvSpPr>
        <p:spPr>
          <a:xfrm rot="10800000" flipH="1">
            <a:off x="6521926" y="4408886"/>
            <a:ext cx="1551953" cy="579269"/>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à coins arrondis 6">
            <a:extLst>
              <a:ext uri="{FF2B5EF4-FFF2-40B4-BE49-F238E27FC236}">
                <a16:creationId xmlns:a16="http://schemas.microsoft.com/office/drawing/2014/main" id="{9FBBE46A-B3B3-36C6-0A7F-7F5A4118B5A9}"/>
              </a:ext>
            </a:extLst>
          </p:cNvPr>
          <p:cNvSpPr/>
          <p:nvPr/>
        </p:nvSpPr>
        <p:spPr>
          <a:xfrm>
            <a:off x="6656069" y="4954615"/>
            <a:ext cx="1283669" cy="692169"/>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Opportunité  </a:t>
            </a:r>
            <a:br>
              <a:rPr lang="fr-FR" sz="1200" b="1" dirty="0">
                <a:solidFill>
                  <a:schemeClr val="bg1"/>
                </a:solidFill>
                <a:latin typeface="Avenir Next LT Pro" panose="020B0504020202020204" pitchFamily="34" charset="0"/>
              </a:rPr>
            </a:br>
            <a:br>
              <a:rPr lang="fr-FR" sz="1200" b="1" dirty="0">
                <a:solidFill>
                  <a:schemeClr val="bg1"/>
                </a:solidFill>
                <a:latin typeface="Avenir Next LT Pro" panose="020B0504020202020204" pitchFamily="34" charset="0"/>
              </a:rPr>
            </a:br>
            <a:r>
              <a:rPr lang="fr-FR" sz="1200" b="1" dirty="0">
                <a:solidFill>
                  <a:schemeClr val="bg1"/>
                </a:solidFill>
                <a:latin typeface="Avenir Next LT Pro" panose="020B0504020202020204" pitchFamily="34" charset="0"/>
              </a:rPr>
              <a:t> SPONSO /TV CONTENT</a:t>
            </a:r>
            <a:endParaRPr lang="fr-FR" sz="1400" b="1" dirty="0">
              <a:solidFill>
                <a:schemeClr val="bg1"/>
              </a:solidFill>
              <a:latin typeface="Avenir Next LT Pro" panose="020B0504020202020204" pitchFamily="34" charset="0"/>
            </a:endParaRPr>
          </a:p>
        </p:txBody>
      </p:sp>
    </p:spTree>
    <p:extLst>
      <p:ext uri="{BB962C8B-B14F-4D97-AF65-F5344CB8AC3E}">
        <p14:creationId xmlns:p14="http://schemas.microsoft.com/office/powerpoint/2010/main" val="171130267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sp>
        <p:nvSpPr>
          <p:cNvPr id="4" name="Flèche : droite 3">
            <a:extLst>
              <a:ext uri="{FF2B5EF4-FFF2-40B4-BE49-F238E27FC236}">
                <a16:creationId xmlns:a16="http://schemas.microsoft.com/office/drawing/2014/main" id="{1D066935-9772-BA23-99E7-E5F03ADC0A04}"/>
              </a:ext>
            </a:extLst>
          </p:cNvPr>
          <p:cNvSpPr/>
          <p:nvPr/>
        </p:nvSpPr>
        <p:spPr>
          <a:xfrm rot="5400000">
            <a:off x="5433703" y="2067022"/>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7" name="ZoneTexte 6">
            <a:extLst>
              <a:ext uri="{FF2B5EF4-FFF2-40B4-BE49-F238E27FC236}">
                <a16:creationId xmlns:a16="http://schemas.microsoft.com/office/drawing/2014/main" id="{24737F5E-2180-73C1-E4DD-F6D7440ABDDD}"/>
              </a:ext>
            </a:extLst>
          </p:cNvPr>
          <p:cNvSpPr txBox="1"/>
          <p:nvPr/>
        </p:nvSpPr>
        <p:spPr>
          <a:xfrm>
            <a:off x="3269228" y="1252688"/>
            <a:ext cx="4777816" cy="1152000"/>
          </a:xfrm>
          <a:prstGeom prst="rect">
            <a:avLst/>
          </a:prstGeom>
          <a:noFill/>
          <a:ln>
            <a:no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000" dirty="0">
                <a:latin typeface="Avenir Next LT Pro" panose="020B0504020202020204" pitchFamily="34" charset="0"/>
                <a:cs typeface="Arial" panose="020B0604020202020204" pitchFamily="34" charset="0"/>
              </a:rPr>
              <a:t>Une faible production de contenus </a:t>
            </a:r>
            <a:br>
              <a:rPr lang="fr-FR" sz="2000" dirty="0">
                <a:latin typeface="Avenir Next LT Pro" panose="020B0504020202020204" pitchFamily="34" charset="0"/>
                <a:cs typeface="Arial" panose="020B0604020202020204" pitchFamily="34" charset="0"/>
              </a:rPr>
            </a:br>
            <a:r>
              <a:rPr lang="fr-FR" sz="2000" dirty="0">
                <a:latin typeface="Avenir Next LT Pro" panose="020B0504020202020204" pitchFamily="34" charset="0"/>
                <a:cs typeface="Arial" panose="020B0604020202020204" pitchFamily="34" charset="0"/>
              </a:rPr>
              <a:t>articles, post ou vidéo</a:t>
            </a:r>
          </a:p>
        </p:txBody>
      </p:sp>
      <p:sp>
        <p:nvSpPr>
          <p:cNvPr id="8" name="ZoneTexte 11">
            <a:extLst>
              <a:ext uri="{FF2B5EF4-FFF2-40B4-BE49-F238E27FC236}">
                <a16:creationId xmlns:a16="http://schemas.microsoft.com/office/drawing/2014/main" id="{47A65547-A91D-765F-67DB-44C443D68088}"/>
              </a:ext>
            </a:extLst>
          </p:cNvPr>
          <p:cNvSpPr txBox="1"/>
          <p:nvPr/>
        </p:nvSpPr>
        <p:spPr>
          <a:xfrm>
            <a:off x="3452207" y="3096500"/>
            <a:ext cx="4694919" cy="1152000"/>
          </a:xfrm>
          <a:prstGeom prst="rect">
            <a:avLst/>
          </a:prstGeom>
          <a:noFill/>
          <a:ln>
            <a:solidFill>
              <a:schemeClr val="bg1"/>
            </a:solid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000" dirty="0">
                <a:latin typeface="Avenir Next LT Pro" panose="020B0504020202020204" pitchFamily="34" charset="0"/>
                <a:cs typeface="Arial" panose="020B0604020202020204" pitchFamily="34" charset="0"/>
              </a:rPr>
              <a:t>Densifier la production de contenu en adaptant son format au media ; valoriser davantage le contenu existant</a:t>
            </a:r>
          </a:p>
        </p:txBody>
      </p:sp>
      <p:sp>
        <p:nvSpPr>
          <p:cNvPr id="2" name="Flèche : droite 1">
            <a:extLst>
              <a:ext uri="{FF2B5EF4-FFF2-40B4-BE49-F238E27FC236}">
                <a16:creationId xmlns:a16="http://schemas.microsoft.com/office/drawing/2014/main" id="{D40AA863-C71C-F490-9136-8801A9B74DEE}"/>
              </a:ext>
            </a:extLst>
          </p:cNvPr>
          <p:cNvSpPr/>
          <p:nvPr/>
        </p:nvSpPr>
        <p:spPr>
          <a:xfrm rot="5400000">
            <a:off x="5433703" y="3910834"/>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3" name="ZoneTexte 11">
            <a:extLst>
              <a:ext uri="{FF2B5EF4-FFF2-40B4-BE49-F238E27FC236}">
                <a16:creationId xmlns:a16="http://schemas.microsoft.com/office/drawing/2014/main" id="{161B3BC7-C776-53EB-9396-0C0AEB3F9B7A}"/>
              </a:ext>
            </a:extLst>
          </p:cNvPr>
          <p:cNvSpPr txBox="1"/>
          <p:nvPr/>
        </p:nvSpPr>
        <p:spPr>
          <a:xfrm>
            <a:off x="3310677" y="4913656"/>
            <a:ext cx="4694919" cy="1152000"/>
          </a:xfrm>
          <a:prstGeom prst="rect">
            <a:avLst/>
          </a:prstGeom>
          <a:noFill/>
          <a:ln>
            <a:solidFill>
              <a:schemeClr val="bg1"/>
            </a:solid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000" dirty="0">
                <a:latin typeface="Avenir Next LT Pro" panose="020B0504020202020204" pitchFamily="34" charset="0"/>
                <a:cs typeface="Arial" panose="020B0604020202020204" pitchFamily="34" charset="0"/>
              </a:rPr>
              <a:t>Adopter une stratégie de brand content au service de notre promesse et de nos ambitions de trafic</a:t>
            </a:r>
          </a:p>
        </p:txBody>
      </p:sp>
    </p:spTree>
    <p:extLst>
      <p:ext uri="{BB962C8B-B14F-4D97-AF65-F5344CB8AC3E}">
        <p14:creationId xmlns:p14="http://schemas.microsoft.com/office/powerpoint/2010/main" val="3536653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EFDDED1E-4B58-08CD-49A7-D07743E45EB9}"/>
              </a:ext>
            </a:extLst>
          </p:cNvPr>
          <p:cNvSpPr>
            <a:spLocks noGrp="1"/>
          </p:cNvSpPr>
          <p:nvPr>
            <p:ph type="title"/>
          </p:nvPr>
        </p:nvSpPr>
        <p:spPr/>
        <p:txBody>
          <a:bodyPr/>
          <a:lstStyle/>
          <a:p>
            <a:r>
              <a:rPr lang="fr-FR" dirty="0"/>
              <a:t>Communication</a:t>
            </a:r>
            <a:br>
              <a:rPr lang="fr-FR" dirty="0"/>
            </a:br>
            <a:r>
              <a:rPr lang="fr-FR" dirty="0"/>
              <a:t>concurrente</a:t>
            </a:r>
          </a:p>
        </p:txBody>
      </p:sp>
      <p:pic>
        <p:nvPicPr>
          <p:cNvPr id="5122" name="Picture 2" descr="Espion espionnage espionne GIF - Trouver sur GIFER">
            <a:extLst>
              <a:ext uri="{FF2B5EF4-FFF2-40B4-BE49-F238E27FC236}">
                <a16:creationId xmlns:a16="http://schemas.microsoft.com/office/drawing/2014/main" id="{32E2DC0E-CC4A-4EB0-F35C-06B8A66F9E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397452"/>
            <a:ext cx="4762500" cy="257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648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pic>
        <p:nvPicPr>
          <p:cNvPr id="17" name="Picture 29" descr="Icon&#10;&#10;Description automatically generated with low confidence">
            <a:extLst>
              <a:ext uri="{FF2B5EF4-FFF2-40B4-BE49-F238E27FC236}">
                <a16:creationId xmlns:a16="http://schemas.microsoft.com/office/drawing/2014/main" id="{3C8CF45F-A2DF-023F-DE4E-D40FE3E226E9}"/>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252727" y="1426272"/>
            <a:ext cx="5939273" cy="5240536"/>
          </a:xfrm>
          <a:prstGeom prst="rect">
            <a:avLst/>
          </a:prstGeom>
        </p:spPr>
      </p:pic>
      <p:sp>
        <p:nvSpPr>
          <p:cNvPr id="19" name="Espace réservé du contenu 6">
            <a:extLst>
              <a:ext uri="{FF2B5EF4-FFF2-40B4-BE49-F238E27FC236}">
                <a16:creationId xmlns:a16="http://schemas.microsoft.com/office/drawing/2014/main" id="{1102537E-26B4-2745-CC83-0A9C435E8DB4}"/>
              </a:ext>
            </a:extLst>
          </p:cNvPr>
          <p:cNvSpPr txBox="1">
            <a:spLocks/>
          </p:cNvSpPr>
          <p:nvPr/>
        </p:nvSpPr>
        <p:spPr>
          <a:xfrm>
            <a:off x="5548778" y="989664"/>
            <a:ext cx="5734248" cy="433072"/>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defRPr/>
            </a:pPr>
            <a:r>
              <a:rPr lang="fr-FR" altLang="fr-FR" sz="2800" b="1">
                <a:ea typeface="Helvetica" panose="020B0604020202020204" pitchFamily="34" charset="0"/>
              </a:rPr>
              <a:t>AGIR SUR LE </a:t>
            </a:r>
            <a:br>
              <a:rPr lang="fr-FR" altLang="fr-FR" sz="2800" b="1">
                <a:ea typeface="Helvetica" panose="020B0604020202020204" pitchFamily="34" charset="0"/>
              </a:rPr>
            </a:br>
            <a:r>
              <a:rPr lang="fr-FR" altLang="fr-FR" sz="2800" b="1">
                <a:ea typeface="Helvetica" panose="020B0604020202020204" pitchFamily="34" charset="0"/>
              </a:rPr>
              <a:t>CUSTOMER FUNNEL</a:t>
            </a:r>
          </a:p>
          <a:p>
            <a:pPr algn="ctr">
              <a:lnSpc>
                <a:spcPct val="100000"/>
              </a:lnSpc>
              <a:defRPr/>
            </a:pPr>
            <a:r>
              <a:rPr lang="fr-FR" altLang="fr-FR">
                <a:ea typeface="Helvetica" panose="020B0604020202020204" pitchFamily="34" charset="0"/>
              </a:rPr>
              <a:t> </a:t>
            </a:r>
            <a:endParaRPr lang="fr-FR" b="1"/>
          </a:p>
          <a:p>
            <a:pPr algn="ctr">
              <a:lnSpc>
                <a:spcPct val="100000"/>
              </a:lnSpc>
            </a:pPr>
            <a:endParaRPr lang="fr-FR" sz="1600" dirty="0"/>
          </a:p>
        </p:txBody>
      </p:sp>
      <p:sp>
        <p:nvSpPr>
          <p:cNvPr id="20" name="Google Shape;189;p33">
            <a:extLst>
              <a:ext uri="{FF2B5EF4-FFF2-40B4-BE49-F238E27FC236}">
                <a16:creationId xmlns:a16="http://schemas.microsoft.com/office/drawing/2014/main" id="{A30E4EBC-23A8-587A-A306-F150F5101211}"/>
              </a:ext>
            </a:extLst>
          </p:cNvPr>
          <p:cNvSpPr txBox="1"/>
          <p:nvPr/>
        </p:nvSpPr>
        <p:spPr>
          <a:xfrm>
            <a:off x="6870754" y="2155741"/>
            <a:ext cx="2969550" cy="51240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AWARENESS</a:t>
            </a:r>
            <a:endParaRPr sz="1100" b="1" dirty="0">
              <a:solidFill>
                <a:schemeClr val="bg1">
                  <a:lumMod val="95000"/>
                </a:schemeClr>
              </a:solidFill>
              <a:latin typeface="+mj-lt"/>
              <a:ea typeface="Roboto Condensed"/>
              <a:cs typeface="Roboto Condensed"/>
              <a:sym typeface="Roboto Condensed"/>
            </a:endParaRPr>
          </a:p>
        </p:txBody>
      </p:sp>
      <p:sp>
        <p:nvSpPr>
          <p:cNvPr id="21" name="Google Shape;190;p33">
            <a:extLst>
              <a:ext uri="{FF2B5EF4-FFF2-40B4-BE49-F238E27FC236}">
                <a16:creationId xmlns:a16="http://schemas.microsoft.com/office/drawing/2014/main" id="{484C2D05-62C3-762A-C736-557646AF5270}"/>
              </a:ext>
            </a:extLst>
          </p:cNvPr>
          <p:cNvSpPr txBox="1"/>
          <p:nvPr/>
        </p:nvSpPr>
        <p:spPr>
          <a:xfrm>
            <a:off x="6870754" y="2733197"/>
            <a:ext cx="2969550" cy="63165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UNDERSTANDING</a:t>
            </a:r>
            <a:endParaRPr sz="1100" b="1" dirty="0">
              <a:solidFill>
                <a:schemeClr val="bg1">
                  <a:lumMod val="95000"/>
                </a:schemeClr>
              </a:solidFill>
              <a:latin typeface="+mj-lt"/>
              <a:ea typeface="Roboto Condensed"/>
              <a:cs typeface="Roboto Condensed"/>
              <a:sym typeface="Roboto Condensed"/>
            </a:endParaRPr>
          </a:p>
        </p:txBody>
      </p:sp>
      <p:sp>
        <p:nvSpPr>
          <p:cNvPr id="24" name="Google Shape;191;p33">
            <a:extLst>
              <a:ext uri="{FF2B5EF4-FFF2-40B4-BE49-F238E27FC236}">
                <a16:creationId xmlns:a16="http://schemas.microsoft.com/office/drawing/2014/main" id="{7DDA2618-0B75-E1CF-D800-20C0F92AA898}"/>
              </a:ext>
            </a:extLst>
          </p:cNvPr>
          <p:cNvSpPr txBox="1"/>
          <p:nvPr/>
        </p:nvSpPr>
        <p:spPr>
          <a:xfrm>
            <a:off x="6870754" y="3350517"/>
            <a:ext cx="2969550" cy="63165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CONSIDERATION / INTENT</a:t>
            </a:r>
            <a:endParaRPr sz="1100" b="1" dirty="0">
              <a:solidFill>
                <a:schemeClr val="bg1">
                  <a:lumMod val="95000"/>
                </a:schemeClr>
              </a:solidFill>
              <a:latin typeface="+mj-lt"/>
              <a:ea typeface="Roboto Condensed"/>
              <a:cs typeface="Roboto Condensed"/>
              <a:sym typeface="Roboto Condensed"/>
            </a:endParaRPr>
          </a:p>
        </p:txBody>
      </p:sp>
      <p:sp>
        <p:nvSpPr>
          <p:cNvPr id="25" name="Google Shape;192;p33">
            <a:extLst>
              <a:ext uri="{FF2B5EF4-FFF2-40B4-BE49-F238E27FC236}">
                <a16:creationId xmlns:a16="http://schemas.microsoft.com/office/drawing/2014/main" id="{C3715B57-459A-EDED-C64C-A9D5AC47F264}"/>
              </a:ext>
            </a:extLst>
          </p:cNvPr>
          <p:cNvSpPr txBox="1"/>
          <p:nvPr/>
        </p:nvSpPr>
        <p:spPr>
          <a:xfrm>
            <a:off x="6870754" y="4057175"/>
            <a:ext cx="2969550" cy="58320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CONVERSION</a:t>
            </a:r>
            <a:endParaRPr sz="1100" b="1" dirty="0">
              <a:solidFill>
                <a:schemeClr val="bg1">
                  <a:lumMod val="95000"/>
                </a:schemeClr>
              </a:solidFill>
              <a:latin typeface="+mj-lt"/>
              <a:ea typeface="Roboto Condensed"/>
              <a:cs typeface="Roboto Condensed"/>
              <a:sym typeface="Roboto Condensed"/>
            </a:endParaRPr>
          </a:p>
        </p:txBody>
      </p:sp>
      <p:sp>
        <p:nvSpPr>
          <p:cNvPr id="26" name="Google Shape;193;p33">
            <a:extLst>
              <a:ext uri="{FF2B5EF4-FFF2-40B4-BE49-F238E27FC236}">
                <a16:creationId xmlns:a16="http://schemas.microsoft.com/office/drawing/2014/main" id="{9D6E8258-5910-BDFA-6FD0-C492D4C7295E}"/>
              </a:ext>
            </a:extLst>
          </p:cNvPr>
          <p:cNvSpPr txBox="1"/>
          <p:nvPr/>
        </p:nvSpPr>
        <p:spPr>
          <a:xfrm>
            <a:off x="6870754" y="4674072"/>
            <a:ext cx="2969550" cy="583200"/>
          </a:xfrm>
          <a:prstGeom prst="rect">
            <a:avLst/>
          </a:prstGeom>
          <a:noFill/>
          <a:ln>
            <a:noFill/>
          </a:ln>
        </p:spPr>
        <p:txBody>
          <a:bodyPr spcFirstLastPara="1" wrap="square" lIns="60963" tIns="60963" rIns="60963" bIns="60963" anchor="ctr" anchorCtr="0">
            <a:noAutofit/>
          </a:bodyPr>
          <a:lstStyle/>
          <a:p>
            <a:r>
              <a:rPr lang="en" sz="1100" b="1" dirty="0">
                <a:solidFill>
                  <a:srgbClr val="FFFFFF"/>
                </a:solidFill>
                <a:latin typeface="+mj-lt"/>
                <a:ea typeface="Roboto Condensed"/>
                <a:cs typeface="Roboto Condensed"/>
                <a:sym typeface="Roboto Condensed"/>
              </a:rPr>
              <a:t>USAGE</a:t>
            </a:r>
            <a:endParaRPr sz="1100" b="1" dirty="0">
              <a:solidFill>
                <a:srgbClr val="FFFFFF"/>
              </a:solidFill>
              <a:latin typeface="+mj-lt"/>
              <a:ea typeface="Roboto Condensed"/>
              <a:cs typeface="Roboto Condensed"/>
              <a:sym typeface="Roboto Condensed"/>
            </a:endParaRPr>
          </a:p>
        </p:txBody>
      </p:sp>
      <p:sp>
        <p:nvSpPr>
          <p:cNvPr id="27" name="Google Shape;194;p33">
            <a:extLst>
              <a:ext uri="{FF2B5EF4-FFF2-40B4-BE49-F238E27FC236}">
                <a16:creationId xmlns:a16="http://schemas.microsoft.com/office/drawing/2014/main" id="{66F60FB7-11F5-1110-9E2D-58F08F8C8819}"/>
              </a:ext>
            </a:extLst>
          </p:cNvPr>
          <p:cNvSpPr txBox="1"/>
          <p:nvPr/>
        </p:nvSpPr>
        <p:spPr>
          <a:xfrm>
            <a:off x="6870754" y="5296028"/>
            <a:ext cx="2969550" cy="583200"/>
          </a:xfrm>
          <a:prstGeom prst="rect">
            <a:avLst/>
          </a:prstGeom>
          <a:noFill/>
          <a:ln>
            <a:noFill/>
          </a:ln>
        </p:spPr>
        <p:txBody>
          <a:bodyPr spcFirstLastPara="1" wrap="square" lIns="60963" tIns="60963" rIns="60963" bIns="60963" anchor="ctr" anchorCtr="0">
            <a:noAutofit/>
          </a:bodyPr>
          <a:lstStyle/>
          <a:p>
            <a:r>
              <a:rPr lang="en" sz="1050" b="1" dirty="0">
                <a:solidFill>
                  <a:srgbClr val="FFFFFF"/>
                </a:solidFill>
                <a:latin typeface="+mj-lt"/>
                <a:ea typeface="Roboto Condensed"/>
                <a:cs typeface="Roboto Condensed"/>
                <a:sym typeface="Roboto Condensed"/>
              </a:rPr>
              <a:t>ADVOCACY</a:t>
            </a:r>
            <a:endParaRPr sz="1050" b="1" dirty="0">
              <a:solidFill>
                <a:srgbClr val="FFFFFF"/>
              </a:solidFill>
              <a:latin typeface="+mj-lt"/>
              <a:ea typeface="Roboto Condensed"/>
              <a:cs typeface="Roboto Condensed"/>
              <a:sym typeface="Roboto Condensed"/>
            </a:endParaRPr>
          </a:p>
        </p:txBody>
      </p:sp>
      <p:sp>
        <p:nvSpPr>
          <p:cNvPr id="29" name="Google Shape;179;p33">
            <a:extLst>
              <a:ext uri="{FF2B5EF4-FFF2-40B4-BE49-F238E27FC236}">
                <a16:creationId xmlns:a16="http://schemas.microsoft.com/office/drawing/2014/main" id="{105FBB31-1D9D-399A-8B87-E384A3E81AA8}"/>
              </a:ext>
            </a:extLst>
          </p:cNvPr>
          <p:cNvSpPr txBox="1"/>
          <p:nvPr/>
        </p:nvSpPr>
        <p:spPr>
          <a:xfrm>
            <a:off x="637952" y="5145101"/>
            <a:ext cx="5275795" cy="723235"/>
          </a:xfrm>
          <a:prstGeom prst="rect">
            <a:avLst/>
          </a:prstGeom>
          <a:noFill/>
          <a:ln>
            <a:noFill/>
          </a:ln>
        </p:spPr>
        <p:txBody>
          <a:bodyPr spcFirstLastPara="1" wrap="square" lIns="121900" tIns="121900" rIns="121900" bIns="121900" anchor="t" anchorCtr="0">
            <a:spAutoFit/>
          </a:bodyPr>
          <a:lstStyle/>
          <a:p>
            <a:r>
              <a:rPr lang="en" sz="1550" b="1" dirty="0">
                <a:latin typeface="Avenir Next LT Pro" panose="020B0504020202020204" pitchFamily="34" charset="0"/>
              </a:rPr>
              <a:t>Engagement:</a:t>
            </a:r>
            <a:r>
              <a:rPr lang="en" sz="1550" dirty="0">
                <a:latin typeface="Avenir Next LT Pro" panose="020B0504020202020204" pitchFamily="34" charset="0"/>
              </a:rPr>
              <a:t> Renforcer l’engagement  pour créer des ambassadeurs de marque.</a:t>
            </a:r>
            <a:endParaRPr sz="1550" dirty="0">
              <a:latin typeface="Avenir Next LT Pro" panose="020B0504020202020204" pitchFamily="34" charset="0"/>
            </a:endParaRPr>
          </a:p>
        </p:txBody>
      </p:sp>
      <p:sp>
        <p:nvSpPr>
          <p:cNvPr id="30" name="Google Shape;180;p33">
            <a:extLst>
              <a:ext uri="{FF2B5EF4-FFF2-40B4-BE49-F238E27FC236}">
                <a16:creationId xmlns:a16="http://schemas.microsoft.com/office/drawing/2014/main" id="{444969CB-FC67-B3E1-1384-3B7A9852891E}"/>
              </a:ext>
            </a:extLst>
          </p:cNvPr>
          <p:cNvSpPr txBox="1"/>
          <p:nvPr/>
        </p:nvSpPr>
        <p:spPr>
          <a:xfrm>
            <a:off x="637952" y="2414703"/>
            <a:ext cx="5237699" cy="961761"/>
          </a:xfrm>
          <a:prstGeom prst="rect">
            <a:avLst/>
          </a:prstGeom>
          <a:noFill/>
          <a:ln>
            <a:noFill/>
          </a:ln>
        </p:spPr>
        <p:txBody>
          <a:bodyPr spcFirstLastPara="1" wrap="square" lIns="121900" tIns="121900" rIns="121900" bIns="121900" anchor="t" anchorCtr="0">
            <a:spAutoFit/>
          </a:bodyPr>
          <a:lstStyle/>
          <a:p>
            <a:pPr>
              <a:buClr>
                <a:schemeClr val="dk1"/>
              </a:buClr>
              <a:buSzPts val="2900"/>
            </a:pPr>
            <a:r>
              <a:rPr lang="en" sz="1550" b="1" dirty="0">
                <a:latin typeface="Avenir Next LT Pro" panose="020B0504020202020204" pitchFamily="34" charset="0"/>
              </a:rPr>
              <a:t>Attirer/Sensibiliser :</a:t>
            </a:r>
            <a:r>
              <a:rPr lang="en" sz="1550" dirty="0">
                <a:latin typeface="Avenir Next LT Pro" panose="020B0504020202020204" pitchFamily="34" charset="0"/>
              </a:rPr>
              <a:t> Dévellopper la visibilité de la marque et son contenu : Euromaster associée à sa promesse différenciante</a:t>
            </a:r>
            <a:endParaRPr sz="1550" dirty="0">
              <a:latin typeface="Avenir Next LT Pro" panose="020B0504020202020204" pitchFamily="34" charset="0"/>
            </a:endParaRPr>
          </a:p>
        </p:txBody>
      </p:sp>
      <p:sp>
        <p:nvSpPr>
          <p:cNvPr id="32" name="Google Shape;181;p33">
            <a:extLst>
              <a:ext uri="{FF2B5EF4-FFF2-40B4-BE49-F238E27FC236}">
                <a16:creationId xmlns:a16="http://schemas.microsoft.com/office/drawing/2014/main" id="{7053B226-693D-7BA6-5862-CE03DAD34173}"/>
              </a:ext>
            </a:extLst>
          </p:cNvPr>
          <p:cNvSpPr txBox="1"/>
          <p:nvPr/>
        </p:nvSpPr>
        <p:spPr>
          <a:xfrm>
            <a:off x="626698" y="3444130"/>
            <a:ext cx="5237699" cy="961761"/>
          </a:xfrm>
          <a:prstGeom prst="rect">
            <a:avLst/>
          </a:prstGeom>
          <a:noFill/>
          <a:ln>
            <a:noFill/>
          </a:ln>
        </p:spPr>
        <p:txBody>
          <a:bodyPr spcFirstLastPara="1" wrap="square" lIns="121900" tIns="121900" rIns="121900" bIns="121900" anchor="t" anchorCtr="0">
            <a:spAutoFit/>
          </a:bodyPr>
          <a:lstStyle/>
          <a:p>
            <a:pPr>
              <a:buClr>
                <a:schemeClr val="dk1"/>
              </a:buClr>
              <a:buSzPts val="2900"/>
            </a:pPr>
            <a:r>
              <a:rPr lang="en" sz="1550" b="1" dirty="0">
                <a:latin typeface="Avenir Next LT Pro" panose="020B0504020202020204" pitchFamily="34" charset="0"/>
              </a:rPr>
              <a:t>Reach / Consideration</a:t>
            </a:r>
            <a:r>
              <a:rPr lang="en" sz="1550" dirty="0">
                <a:latin typeface="Avenir Next LT Pro" panose="020B0504020202020204" pitchFamily="34" charset="0"/>
              </a:rPr>
              <a:t>: </a:t>
            </a:r>
            <a:r>
              <a:rPr lang="fr-FR" sz="1550" dirty="0">
                <a:latin typeface="Avenir Next LT Pro" panose="020B0504020202020204" pitchFamily="34" charset="0"/>
              </a:rPr>
              <a:t>atteindre de nouveaux publics et prospects grâce au contenu social organique et à l'engagement de la communauté.</a:t>
            </a:r>
            <a:endParaRPr sz="1550" dirty="0">
              <a:latin typeface="Avenir Next LT Pro" panose="020B0504020202020204" pitchFamily="34" charset="0"/>
            </a:endParaRPr>
          </a:p>
        </p:txBody>
      </p:sp>
      <p:sp>
        <p:nvSpPr>
          <p:cNvPr id="33" name="Google Shape;182;p33">
            <a:extLst>
              <a:ext uri="{FF2B5EF4-FFF2-40B4-BE49-F238E27FC236}">
                <a16:creationId xmlns:a16="http://schemas.microsoft.com/office/drawing/2014/main" id="{86192FF3-4F0A-18AF-25FF-D81AB6B729A8}"/>
              </a:ext>
            </a:extLst>
          </p:cNvPr>
          <p:cNvSpPr txBox="1"/>
          <p:nvPr/>
        </p:nvSpPr>
        <p:spPr>
          <a:xfrm>
            <a:off x="626698" y="4434108"/>
            <a:ext cx="5199599" cy="723235"/>
          </a:xfrm>
          <a:prstGeom prst="rect">
            <a:avLst/>
          </a:prstGeom>
          <a:noFill/>
          <a:ln>
            <a:noFill/>
          </a:ln>
        </p:spPr>
        <p:txBody>
          <a:bodyPr spcFirstLastPara="1" wrap="square" lIns="121900" tIns="121900" rIns="121900" bIns="121900" anchor="t" anchorCtr="0">
            <a:spAutoFit/>
          </a:bodyPr>
          <a:lstStyle/>
          <a:p>
            <a:pPr>
              <a:buClr>
                <a:schemeClr val="dk1"/>
              </a:buClr>
              <a:buSzPts val="2900"/>
            </a:pPr>
            <a:r>
              <a:rPr lang="en" sz="1550" b="1" dirty="0">
                <a:latin typeface="Avenir Next LT Pro" panose="020B0504020202020204" pitchFamily="34" charset="0"/>
              </a:rPr>
              <a:t>Convert Acquisition</a:t>
            </a:r>
            <a:r>
              <a:rPr lang="en" sz="1550" dirty="0">
                <a:latin typeface="Avenir Next LT Pro" panose="020B0504020202020204" pitchFamily="34" charset="0"/>
              </a:rPr>
              <a:t>: développer et améliorer le contenu dans une forte stratégie d’acquisitions  </a:t>
            </a:r>
            <a:endParaRPr sz="1550" dirty="0">
              <a:latin typeface="Avenir Next LT Pro" panose="020B0504020202020204" pitchFamily="34" charset="0"/>
            </a:endParaRPr>
          </a:p>
        </p:txBody>
      </p:sp>
    </p:spTree>
    <p:extLst>
      <p:ext uri="{BB962C8B-B14F-4D97-AF65-F5344CB8AC3E}">
        <p14:creationId xmlns:p14="http://schemas.microsoft.com/office/powerpoint/2010/main" val="2262081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sp>
        <p:nvSpPr>
          <p:cNvPr id="4" name="Flèche : droite 3">
            <a:extLst>
              <a:ext uri="{FF2B5EF4-FFF2-40B4-BE49-F238E27FC236}">
                <a16:creationId xmlns:a16="http://schemas.microsoft.com/office/drawing/2014/main" id="{1D066935-9772-BA23-99E7-E5F03ADC0A04}"/>
              </a:ext>
            </a:extLst>
          </p:cNvPr>
          <p:cNvSpPr/>
          <p:nvPr/>
        </p:nvSpPr>
        <p:spPr>
          <a:xfrm rot="5400000">
            <a:off x="2039117"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2" name="Flèche : droite 1">
            <a:extLst>
              <a:ext uri="{FF2B5EF4-FFF2-40B4-BE49-F238E27FC236}">
                <a16:creationId xmlns:a16="http://schemas.microsoft.com/office/drawing/2014/main" id="{D40AA863-C71C-F490-9136-8801A9B74DEE}"/>
              </a:ext>
            </a:extLst>
          </p:cNvPr>
          <p:cNvSpPr/>
          <p:nvPr/>
        </p:nvSpPr>
        <p:spPr>
          <a:xfrm rot="5400000">
            <a:off x="5684336"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5" name="Rectangle : coins arrondis 4">
            <a:extLst>
              <a:ext uri="{FF2B5EF4-FFF2-40B4-BE49-F238E27FC236}">
                <a16:creationId xmlns:a16="http://schemas.microsoft.com/office/drawing/2014/main" id="{99D84160-0419-BE28-3427-55EBA2774EE9}"/>
              </a:ext>
            </a:extLst>
          </p:cNvPr>
          <p:cNvSpPr/>
          <p:nvPr/>
        </p:nvSpPr>
        <p:spPr>
          <a:xfrm>
            <a:off x="1133020"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Création de contenu multi-plateforme</a:t>
            </a:r>
          </a:p>
        </p:txBody>
      </p:sp>
      <p:sp>
        <p:nvSpPr>
          <p:cNvPr id="6" name="Rectangle : coins arrondis 5">
            <a:extLst>
              <a:ext uri="{FF2B5EF4-FFF2-40B4-BE49-F238E27FC236}">
                <a16:creationId xmlns:a16="http://schemas.microsoft.com/office/drawing/2014/main" id="{2CAC5548-CF41-EB5F-AAAD-52270108850A}"/>
              </a:ext>
            </a:extLst>
          </p:cNvPr>
          <p:cNvSpPr/>
          <p:nvPr/>
        </p:nvSpPr>
        <p:spPr>
          <a:xfrm>
            <a:off x="4778239"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Format </a:t>
            </a:r>
          </a:p>
          <a:p>
            <a:pPr algn="ctr"/>
            <a:r>
              <a:rPr lang="fr-FR" dirty="0"/>
              <a:t>Podcast</a:t>
            </a:r>
          </a:p>
        </p:txBody>
      </p:sp>
      <p:sp>
        <p:nvSpPr>
          <p:cNvPr id="9" name="Flèche : droite 8">
            <a:extLst>
              <a:ext uri="{FF2B5EF4-FFF2-40B4-BE49-F238E27FC236}">
                <a16:creationId xmlns:a16="http://schemas.microsoft.com/office/drawing/2014/main" id="{DB96221F-CB30-A838-8AE7-CB235F7E827C}"/>
              </a:ext>
            </a:extLst>
          </p:cNvPr>
          <p:cNvSpPr/>
          <p:nvPr/>
        </p:nvSpPr>
        <p:spPr>
          <a:xfrm rot="5400000">
            <a:off x="9329555"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10" name="Rectangle : coins arrondis 9">
            <a:extLst>
              <a:ext uri="{FF2B5EF4-FFF2-40B4-BE49-F238E27FC236}">
                <a16:creationId xmlns:a16="http://schemas.microsoft.com/office/drawing/2014/main" id="{4C82A962-A119-A3A6-9D87-1379E80503B8}"/>
              </a:ext>
            </a:extLst>
          </p:cNvPr>
          <p:cNvSpPr/>
          <p:nvPr/>
        </p:nvSpPr>
        <p:spPr>
          <a:xfrm>
            <a:off x="8423458"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Contenu</a:t>
            </a:r>
          </a:p>
          <a:p>
            <a:pPr algn="ctr"/>
            <a:r>
              <a:rPr lang="fr-FR" dirty="0"/>
              <a:t>RS</a:t>
            </a:r>
          </a:p>
        </p:txBody>
      </p:sp>
    </p:spTree>
    <p:extLst>
      <p:ext uri="{BB962C8B-B14F-4D97-AF65-F5344CB8AC3E}">
        <p14:creationId xmlns:p14="http://schemas.microsoft.com/office/powerpoint/2010/main" val="50441790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sp>
        <p:nvSpPr>
          <p:cNvPr id="4" name="Flèche : droite 3">
            <a:extLst>
              <a:ext uri="{FF2B5EF4-FFF2-40B4-BE49-F238E27FC236}">
                <a16:creationId xmlns:a16="http://schemas.microsoft.com/office/drawing/2014/main" id="{1D066935-9772-BA23-99E7-E5F03ADC0A04}"/>
              </a:ext>
            </a:extLst>
          </p:cNvPr>
          <p:cNvSpPr/>
          <p:nvPr/>
        </p:nvSpPr>
        <p:spPr>
          <a:xfrm rot="5400000">
            <a:off x="2039117"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5" name="Rectangle : coins arrondis 4">
            <a:extLst>
              <a:ext uri="{FF2B5EF4-FFF2-40B4-BE49-F238E27FC236}">
                <a16:creationId xmlns:a16="http://schemas.microsoft.com/office/drawing/2014/main" id="{99D84160-0419-BE28-3427-55EBA2774EE9}"/>
              </a:ext>
            </a:extLst>
          </p:cNvPr>
          <p:cNvSpPr/>
          <p:nvPr/>
        </p:nvSpPr>
        <p:spPr>
          <a:xfrm>
            <a:off x="1133020"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Création de contenu multi-plateforme</a:t>
            </a:r>
          </a:p>
        </p:txBody>
      </p:sp>
      <p:grpSp>
        <p:nvGrpSpPr>
          <p:cNvPr id="3" name="Groupe 2">
            <a:extLst>
              <a:ext uri="{FF2B5EF4-FFF2-40B4-BE49-F238E27FC236}">
                <a16:creationId xmlns:a16="http://schemas.microsoft.com/office/drawing/2014/main" id="{FCB77FB2-5D7D-4820-C0D0-5F411D4CCD32}"/>
              </a:ext>
            </a:extLst>
          </p:cNvPr>
          <p:cNvGrpSpPr/>
          <p:nvPr/>
        </p:nvGrpSpPr>
        <p:grpSpPr>
          <a:xfrm>
            <a:off x="6096000" y="1107282"/>
            <a:ext cx="3869531" cy="2321718"/>
            <a:chOff x="4257476" y="194138"/>
            <a:chExt cx="3869531" cy="2321718"/>
          </a:xfrm>
          <a:noFill/>
        </p:grpSpPr>
        <p:sp>
          <p:nvSpPr>
            <p:cNvPr id="15" name="Rectangle 14">
              <a:extLst>
                <a:ext uri="{FF2B5EF4-FFF2-40B4-BE49-F238E27FC236}">
                  <a16:creationId xmlns:a16="http://schemas.microsoft.com/office/drawing/2014/main" id="{8FC8CF32-78F8-E93D-511B-DD687DDC4034}"/>
                </a:ext>
              </a:extLst>
            </p:cNvPr>
            <p:cNvSpPr/>
            <p:nvPr/>
          </p:nvSpPr>
          <p:spPr>
            <a:xfrm>
              <a:off x="4257476" y="194138"/>
              <a:ext cx="3869531" cy="2321718"/>
            </a:xfrm>
            <a:prstGeom prst="rect">
              <a:avLst/>
            </a:prstGeom>
            <a:grpFill/>
            <a:ln>
              <a:solidFill>
                <a:srgbClr val="D9117E"/>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a:p>
          </p:txBody>
        </p:sp>
        <p:sp>
          <p:nvSpPr>
            <p:cNvPr id="16" name="ZoneTexte 15">
              <a:extLst>
                <a:ext uri="{FF2B5EF4-FFF2-40B4-BE49-F238E27FC236}">
                  <a16:creationId xmlns:a16="http://schemas.microsoft.com/office/drawing/2014/main" id="{95462B11-192A-3AC5-1307-77E678BB7D09}"/>
                </a:ext>
              </a:extLst>
            </p:cNvPr>
            <p:cNvSpPr txBox="1"/>
            <p:nvPr/>
          </p:nvSpPr>
          <p:spPr>
            <a:xfrm>
              <a:off x="4257476" y="194138"/>
              <a:ext cx="3869531" cy="2321718"/>
            </a:xfrm>
            <a:prstGeom prst="rect">
              <a:avLst/>
            </a:prstGeom>
            <a:grpFill/>
            <a:ln>
              <a:solidFill>
                <a:srgbClr val="D9117E"/>
              </a:solid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chemeClr val="tx1"/>
                  </a:solidFill>
                  <a:latin typeface="Avenir Next LT Pro" panose="020B0504020202020204" pitchFamily="34" charset="0"/>
                  <a:sym typeface="Wingdings" panose="05000000000000000000" pitchFamily="2" charset="2"/>
                </a:rPr>
                <a:t>HIERARCHISER LE CONTENU ACTUELLEMENT DISPONIBLE </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Revoir l’expérience utilisateur : </a:t>
              </a:r>
              <a:br>
                <a:rPr lang="fr-FR" sz="1600" kern="1200" dirty="0">
                  <a:solidFill>
                    <a:schemeClr val="tx1"/>
                  </a:solidFill>
                  <a:latin typeface="Avenir Next LT Pro" panose="020B0504020202020204" pitchFamily="34" charset="0"/>
                  <a:sym typeface="Wingdings" panose="05000000000000000000" pitchFamily="2" charset="2"/>
                </a:rPr>
              </a:br>
              <a:r>
                <a:rPr lang="fr-FR" sz="1600" b="1" kern="1200" dirty="0">
                  <a:solidFill>
                    <a:schemeClr val="tx1"/>
                  </a:solidFill>
                  <a:latin typeface="Avenir Next LT Pro" panose="020B0504020202020204" pitchFamily="34" charset="0"/>
                  <a:sym typeface="Wingdings" panose="05000000000000000000" pitchFamily="2" charset="2"/>
                </a:rPr>
                <a:t>vers une logique de cross content  </a:t>
              </a:r>
              <a:br>
                <a:rPr lang="fr-FR" sz="1600" b="1"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-&gt; En fonction des entrées nourrir le parcours client entre contenu et services</a:t>
              </a:r>
            </a:p>
          </p:txBody>
        </p:sp>
      </p:grpSp>
      <p:grpSp>
        <p:nvGrpSpPr>
          <p:cNvPr id="7" name="Groupe 6">
            <a:extLst>
              <a:ext uri="{FF2B5EF4-FFF2-40B4-BE49-F238E27FC236}">
                <a16:creationId xmlns:a16="http://schemas.microsoft.com/office/drawing/2014/main" id="{788488A8-01A6-BB73-01F7-D55E4FBF83C2}"/>
              </a:ext>
            </a:extLst>
          </p:cNvPr>
          <p:cNvGrpSpPr/>
          <p:nvPr/>
        </p:nvGrpSpPr>
        <p:grpSpPr>
          <a:xfrm>
            <a:off x="3820229" y="3622477"/>
            <a:ext cx="3869531" cy="2321718"/>
            <a:chOff x="992" y="2902810"/>
            <a:chExt cx="3869531" cy="2321718"/>
          </a:xfrm>
          <a:noFill/>
        </p:grpSpPr>
        <p:sp>
          <p:nvSpPr>
            <p:cNvPr id="13" name="Rectangle 12">
              <a:extLst>
                <a:ext uri="{FF2B5EF4-FFF2-40B4-BE49-F238E27FC236}">
                  <a16:creationId xmlns:a16="http://schemas.microsoft.com/office/drawing/2014/main" id="{E016C10E-4596-45B4-1B6B-2CDFE99FC1E4}"/>
                </a:ext>
              </a:extLst>
            </p:cNvPr>
            <p:cNvSpPr/>
            <p:nvPr/>
          </p:nvSpPr>
          <p:spPr>
            <a:xfrm>
              <a:off x="992" y="2902810"/>
              <a:ext cx="3869531" cy="2321718"/>
            </a:xfrm>
            <a:prstGeom prst="rect">
              <a:avLst/>
            </a:prstGeom>
            <a:grpFill/>
            <a:ln>
              <a:solidFill>
                <a:srgbClr val="D9117E"/>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a:p>
          </p:txBody>
        </p:sp>
        <p:sp>
          <p:nvSpPr>
            <p:cNvPr id="14" name="ZoneTexte 13">
              <a:extLst>
                <a:ext uri="{FF2B5EF4-FFF2-40B4-BE49-F238E27FC236}">
                  <a16:creationId xmlns:a16="http://schemas.microsoft.com/office/drawing/2014/main" id="{20836CE6-0663-96A2-A3C5-B6EF7E26A87D}"/>
                </a:ext>
              </a:extLst>
            </p:cNvPr>
            <p:cNvSpPr txBox="1"/>
            <p:nvPr/>
          </p:nvSpPr>
          <p:spPr>
            <a:xfrm>
              <a:off x="992" y="2902810"/>
              <a:ext cx="3869531" cy="2321718"/>
            </a:xfrm>
            <a:prstGeom prst="rect">
              <a:avLst/>
            </a:prstGeom>
            <a:grpFill/>
            <a:ln>
              <a:solidFill>
                <a:srgbClr val="D9117E"/>
              </a:solid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chemeClr val="tx1"/>
                  </a:solidFill>
                  <a:latin typeface="Avenir Next LT Pro" panose="020B0504020202020204" pitchFamily="34" charset="0"/>
                  <a:sym typeface="Wingdings" panose="05000000000000000000" pitchFamily="2" charset="2"/>
                </a:rPr>
                <a:t>ADAPTER LE CONTENU AU MÉDIA </a:t>
              </a:r>
              <a:r>
                <a:rPr lang="fr-FR" sz="1600" kern="1200" dirty="0" err="1">
                  <a:solidFill>
                    <a:schemeClr val="tx1"/>
                  </a:solidFill>
                  <a:latin typeface="Avenir Next LT Pro" panose="020B0504020202020204" pitchFamily="34" charset="0"/>
                  <a:sym typeface="Wingdings" panose="05000000000000000000" pitchFamily="2" charset="2"/>
                </a:rPr>
                <a:t>Testi</a:t>
              </a:r>
              <a:r>
                <a:rPr lang="fr-FR" sz="1600" kern="1200" dirty="0">
                  <a:solidFill>
                    <a:schemeClr val="tx1"/>
                  </a:solidFill>
                  <a:latin typeface="Avenir Next LT Pro" panose="020B0504020202020204" pitchFamily="34" charset="0"/>
                  <a:sym typeface="Wingdings" panose="05000000000000000000" pitchFamily="2" charset="2"/>
                </a:rPr>
                <a:t> Clients/ Expression pro</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En centre…</a:t>
              </a:r>
            </a:p>
          </p:txBody>
        </p:sp>
      </p:grpSp>
      <p:grpSp>
        <p:nvGrpSpPr>
          <p:cNvPr id="8" name="Groupe 7">
            <a:extLst>
              <a:ext uri="{FF2B5EF4-FFF2-40B4-BE49-F238E27FC236}">
                <a16:creationId xmlns:a16="http://schemas.microsoft.com/office/drawing/2014/main" id="{D933E4EE-2125-D1FD-5EF7-7E4311AABF26}"/>
              </a:ext>
            </a:extLst>
          </p:cNvPr>
          <p:cNvGrpSpPr/>
          <p:nvPr/>
        </p:nvGrpSpPr>
        <p:grpSpPr>
          <a:xfrm>
            <a:off x="8076713" y="3622477"/>
            <a:ext cx="3869531" cy="2321718"/>
            <a:chOff x="4257476" y="2902810"/>
            <a:chExt cx="3869531" cy="2321718"/>
          </a:xfrm>
          <a:noFill/>
        </p:grpSpPr>
        <p:sp>
          <p:nvSpPr>
            <p:cNvPr id="11" name="Rectangle 10">
              <a:extLst>
                <a:ext uri="{FF2B5EF4-FFF2-40B4-BE49-F238E27FC236}">
                  <a16:creationId xmlns:a16="http://schemas.microsoft.com/office/drawing/2014/main" id="{19462543-6B8F-2F0D-44F2-54319FAA0982}"/>
                </a:ext>
              </a:extLst>
            </p:cNvPr>
            <p:cNvSpPr/>
            <p:nvPr/>
          </p:nvSpPr>
          <p:spPr>
            <a:xfrm>
              <a:off x="4257476" y="2902810"/>
              <a:ext cx="3869531" cy="2321718"/>
            </a:xfrm>
            <a:prstGeom prst="rect">
              <a:avLst/>
            </a:prstGeom>
            <a:grpFill/>
            <a:ln>
              <a:solidFill>
                <a:srgbClr val="D9117E"/>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a:p>
          </p:txBody>
        </p:sp>
        <p:sp>
          <p:nvSpPr>
            <p:cNvPr id="12" name="ZoneTexte 11">
              <a:extLst>
                <a:ext uri="{FF2B5EF4-FFF2-40B4-BE49-F238E27FC236}">
                  <a16:creationId xmlns:a16="http://schemas.microsoft.com/office/drawing/2014/main" id="{C9D8AFE4-FC82-3989-3437-A071C98E14FF}"/>
                </a:ext>
              </a:extLst>
            </p:cNvPr>
            <p:cNvSpPr txBox="1"/>
            <p:nvPr/>
          </p:nvSpPr>
          <p:spPr>
            <a:xfrm>
              <a:off x="4257476" y="2902810"/>
              <a:ext cx="3869531" cy="2321718"/>
            </a:xfrm>
            <a:prstGeom prst="rect">
              <a:avLst/>
            </a:prstGeom>
            <a:grpFill/>
            <a:ln>
              <a:solidFill>
                <a:srgbClr val="D9117E"/>
              </a:solid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chemeClr val="tx1"/>
                  </a:solidFill>
                  <a:latin typeface="Avenir Next LT Pro" panose="020B0504020202020204" pitchFamily="34" charset="0"/>
                  <a:sym typeface="Wingdings" panose="05000000000000000000" pitchFamily="2" charset="2"/>
                </a:rPr>
                <a:t>DIFFUSER ET METTRE EN AVANT L’ACTUALITÉ COMMERCIALE</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Que se passe t il </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dans mon point de vente ? </a:t>
              </a:r>
            </a:p>
          </p:txBody>
        </p:sp>
      </p:grpSp>
    </p:spTree>
    <p:extLst>
      <p:ext uri="{BB962C8B-B14F-4D97-AF65-F5344CB8AC3E}">
        <p14:creationId xmlns:p14="http://schemas.microsoft.com/office/powerpoint/2010/main" val="11131600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8F7DFC-A4B3-38FB-9949-449B21D8B664}"/>
              </a:ext>
            </a:extLst>
          </p:cNvPr>
          <p:cNvSpPr>
            <a:spLocks noGrp="1"/>
          </p:cNvSpPr>
          <p:nvPr>
            <p:ph type="ctrTitle"/>
          </p:nvPr>
        </p:nvSpPr>
        <p:spPr>
          <a:xfrm>
            <a:off x="432262" y="2535964"/>
            <a:ext cx="11591925" cy="893036"/>
          </a:xfrm>
        </p:spPr>
        <p:txBody>
          <a:bodyPr/>
          <a:lstStyle/>
          <a:p>
            <a:pPr algn="l"/>
            <a:r>
              <a:rPr lang="fr-FR" sz="2800" dirty="0"/>
              <a:t>Pourquoi </a:t>
            </a:r>
            <a:br>
              <a:rPr lang="fr-FR" sz="2800" dirty="0"/>
            </a:br>
            <a:r>
              <a:rPr lang="fr-FR" sz="2800" dirty="0"/>
              <a:t>un programme de Podcast</a:t>
            </a:r>
          </a:p>
        </p:txBody>
      </p:sp>
      <p:sp>
        <p:nvSpPr>
          <p:cNvPr id="3" name="Espace réservé du contenu 2">
            <a:extLst>
              <a:ext uri="{FF2B5EF4-FFF2-40B4-BE49-F238E27FC236}">
                <a16:creationId xmlns:a16="http://schemas.microsoft.com/office/drawing/2014/main" id="{998AFB9C-AA75-1933-4968-DCA867EFEC23}"/>
              </a:ext>
            </a:extLst>
          </p:cNvPr>
          <p:cNvSpPr>
            <a:spLocks noGrp="1"/>
          </p:cNvSpPr>
          <p:nvPr>
            <p:ph type="subTitle" idx="1"/>
          </p:nvPr>
        </p:nvSpPr>
        <p:spPr>
          <a:xfrm>
            <a:off x="432262" y="3795981"/>
            <a:ext cx="11591924" cy="2787698"/>
          </a:xfrm>
        </p:spPr>
        <p:txBody>
          <a:bodyPr/>
          <a:lstStyle/>
          <a:p>
            <a:pPr marL="0" indent="0" algn="l">
              <a:lnSpc>
                <a:spcPct val="100000"/>
              </a:lnSpc>
              <a:buNone/>
            </a:pPr>
            <a:r>
              <a:rPr lang="fr-FR" b="0" cap="none" dirty="0">
                <a:solidFill>
                  <a:schemeClr val="tx1"/>
                </a:solidFill>
              </a:rPr>
              <a:t>Un nouveau média pour les marques…l’essor du podcast</a:t>
            </a:r>
          </a:p>
          <a:p>
            <a:pPr marL="0" indent="0" algn="l">
              <a:lnSpc>
                <a:spcPct val="100000"/>
              </a:lnSpc>
              <a:buNone/>
            </a:pPr>
            <a:r>
              <a:rPr lang="fr-FR" b="0" cap="none" dirty="0">
                <a:solidFill>
                  <a:schemeClr val="tx1"/>
                </a:solidFill>
              </a:rPr>
              <a:t>c'est l'occasion de prendre la parole sous un format plus ludique </a:t>
            </a:r>
            <a:br>
              <a:rPr lang="fr-FR" b="0" cap="none" dirty="0">
                <a:solidFill>
                  <a:schemeClr val="tx1"/>
                </a:solidFill>
              </a:rPr>
            </a:br>
            <a:r>
              <a:rPr lang="fr-FR" b="0" cap="none" dirty="0">
                <a:solidFill>
                  <a:schemeClr val="tx1"/>
                </a:solidFill>
              </a:rPr>
              <a:t>et développer du contenu autour du positionnement de l’enseigne.</a:t>
            </a:r>
          </a:p>
          <a:p>
            <a:pPr marL="0" indent="0" algn="l">
              <a:lnSpc>
                <a:spcPct val="100000"/>
              </a:lnSpc>
              <a:buNone/>
            </a:pPr>
            <a:endParaRPr lang="fr-FR" b="0" cap="none" dirty="0">
              <a:solidFill>
                <a:schemeClr val="tx1"/>
              </a:solidFill>
            </a:endParaRPr>
          </a:p>
          <a:p>
            <a:pPr algn="l">
              <a:lnSpc>
                <a:spcPct val="100000"/>
              </a:lnSpc>
            </a:pPr>
            <a:r>
              <a:rPr lang="fr-FR" dirty="0">
                <a:latin typeface="Avenir Next LT Pro" panose="020B0504020202020204" pitchFamily="34" charset="0"/>
              </a:rPr>
              <a:t>Le Podcast est un levier de visibilité et d’engagement de la marque.</a:t>
            </a:r>
          </a:p>
          <a:p>
            <a:pPr marL="0" indent="0" algn="l">
              <a:lnSpc>
                <a:spcPct val="100000"/>
              </a:lnSpc>
              <a:buNone/>
            </a:pPr>
            <a:endParaRPr lang="fr-FR" b="0" cap="none" dirty="0">
              <a:solidFill>
                <a:schemeClr val="tx1"/>
              </a:solidFill>
            </a:endParaRPr>
          </a:p>
        </p:txBody>
      </p:sp>
      <p:sp>
        <p:nvSpPr>
          <p:cNvPr id="5" name="Flèche : droite 4">
            <a:extLst>
              <a:ext uri="{FF2B5EF4-FFF2-40B4-BE49-F238E27FC236}">
                <a16:creationId xmlns:a16="http://schemas.microsoft.com/office/drawing/2014/main" id="{CE411128-D539-2693-33F2-E1713733BB92}"/>
              </a:ext>
            </a:extLst>
          </p:cNvPr>
          <p:cNvSpPr/>
          <p:nvPr/>
        </p:nvSpPr>
        <p:spPr>
          <a:xfrm rot="5400000">
            <a:off x="3398336" y="178179"/>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6" name="Rectangle : coins arrondis 5">
            <a:extLst>
              <a:ext uri="{FF2B5EF4-FFF2-40B4-BE49-F238E27FC236}">
                <a16:creationId xmlns:a16="http://schemas.microsoft.com/office/drawing/2014/main" id="{E88DB475-B91B-2495-C3B6-F7FF3CA5C48C}"/>
              </a:ext>
            </a:extLst>
          </p:cNvPr>
          <p:cNvSpPr/>
          <p:nvPr/>
        </p:nvSpPr>
        <p:spPr>
          <a:xfrm>
            <a:off x="2492239" y="1421478"/>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Format </a:t>
            </a:r>
          </a:p>
          <a:p>
            <a:pPr algn="ctr"/>
            <a:r>
              <a:rPr lang="fr-FR" dirty="0"/>
              <a:t>Podcast</a:t>
            </a:r>
          </a:p>
        </p:txBody>
      </p:sp>
      <p:pic>
        <p:nvPicPr>
          <p:cNvPr id="1026" name="Picture 2" descr="Good Morning Vietnam Best Scenes on Make a GIF">
            <a:extLst>
              <a:ext uri="{FF2B5EF4-FFF2-40B4-BE49-F238E27FC236}">
                <a16:creationId xmlns:a16="http://schemas.microsoft.com/office/drawing/2014/main" id="{9215869B-CA01-8E89-3279-274B414FBF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6586" y="1295400"/>
            <a:ext cx="3810000"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585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3200" dirty="0">
                <a:solidFill>
                  <a:schemeClr val="tx1"/>
                </a:solidFill>
                <a:latin typeface="Georgia" panose="02040502050405020303" pitchFamily="18" charset="0"/>
                <a:cs typeface="Tahoma" panose="020B0604030504040204" pitchFamily="34" charset="0"/>
              </a:rPr>
              <a:t>Les forces des podcasts</a:t>
            </a:r>
          </a:p>
        </p:txBody>
      </p:sp>
      <p:sp>
        <p:nvSpPr>
          <p:cNvPr id="6" name="ZoneTexte 5">
            <a:extLst>
              <a:ext uri="{FF2B5EF4-FFF2-40B4-BE49-F238E27FC236}">
                <a16:creationId xmlns:a16="http://schemas.microsoft.com/office/drawing/2014/main" id="{5E0F319B-E37B-39F7-A3CA-C7922A7B8BEA}"/>
              </a:ext>
            </a:extLst>
          </p:cNvPr>
          <p:cNvSpPr txBox="1"/>
          <p:nvPr/>
        </p:nvSpPr>
        <p:spPr>
          <a:xfrm>
            <a:off x="620404" y="1653239"/>
            <a:ext cx="10149840" cy="4370427"/>
          </a:xfrm>
          <a:prstGeom prst="rect">
            <a:avLst/>
          </a:prstGeom>
          <a:noFill/>
        </p:spPr>
        <p:txBody>
          <a:bodyPr wrap="square">
            <a:spAutoFit/>
          </a:bodyPr>
          <a:lstStyle/>
          <a:p>
            <a:pPr algn="l">
              <a:buFont typeface="+mj-lt"/>
              <a:buAutoNum type="arabicPeriod"/>
            </a:pPr>
            <a:r>
              <a:rPr lang="fr-FR" b="1"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L’Engagement </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une manière unique et intime d'engager les auditeurs, de créer un lien avec la marque et d’assurer également de la visibilité.</a:t>
            </a:r>
          </a:p>
          <a:p>
            <a:pPr algn="l">
              <a:buFont typeface="+mj-lt"/>
              <a:buAutoNum type="arabicPeriod"/>
            </a:pPr>
            <a:r>
              <a:rPr lang="fr-FR" b="1" i="0" dirty="0" err="1">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Mutliciblage</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permet d’adresser des </a:t>
            </a:r>
            <a:r>
              <a:rPr lang="fr-FR" b="0" i="0" dirty="0" err="1">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multicibles</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 interne, externe BtoC ou </a:t>
            </a:r>
            <a:r>
              <a:rPr lang="fr-FR" b="0" i="0" dirty="0" err="1">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BtoB</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a:t>
            </a:r>
            <a:b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b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attirer et fidéliser un public dédié.</a:t>
            </a:r>
          </a:p>
          <a:p>
            <a:pPr algn="l">
              <a:buFont typeface="+mj-lt"/>
              <a:buAutoNum type="arabicPeriod"/>
            </a:pPr>
            <a:r>
              <a:rPr lang="fr-FR" b="1"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Facilité d'Accès </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Les podcasts peuvent être écoutés n'importe où et à tout moment.  </a:t>
            </a:r>
          </a:p>
          <a:p>
            <a:pPr algn="l">
              <a:buFont typeface="+mj-lt"/>
              <a:buAutoNum type="arabicPeriod"/>
            </a:pPr>
            <a:r>
              <a:rPr lang="fr-FR" b="1"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Coût-Efficacité</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 relativement peu coûteux vs visibilité / qualité du contenu</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C’est pour Euromaster un moyen de développer une double approche Interne/externe avec un contenu qui adresse les 2 cibles.</a:t>
            </a:r>
          </a:p>
          <a:p>
            <a:r>
              <a:rPr lang="fr-FR" dirty="0" err="1">
                <a:latin typeface="Avenir Next LT Pro" panose="020B0504020202020204" pitchFamily="34" charset="0"/>
                <a:ea typeface="Tahoma" panose="020B0604030504040204" pitchFamily="34" charset="0"/>
                <a:cs typeface="Tahoma" panose="020B0604030504040204" pitchFamily="34" charset="0"/>
              </a:rPr>
              <a:t>BtoBtoC</a:t>
            </a:r>
            <a:r>
              <a:rPr lang="fr-FR" dirty="0">
                <a:latin typeface="Avenir Next LT Pro" panose="020B0504020202020204" pitchFamily="34" charset="0"/>
                <a:ea typeface="Tahoma" panose="020B0604030504040204" pitchFamily="34" charset="0"/>
                <a:cs typeface="Tahoma" panose="020B0604030504040204" pitchFamily="34" charset="0"/>
              </a:rPr>
              <a:t> : Nos clients Pros et &amp; Grand-Public </a:t>
            </a:r>
            <a:r>
              <a:rPr lang="fr-FR"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Connaissance de l’enseigne et renforcer la proximité</a:t>
            </a:r>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Interne : </a:t>
            </a:r>
            <a:r>
              <a:rPr lang="fr-FR" u="sng" dirty="0">
                <a:latin typeface="Avenir Next LT Pro" panose="020B0504020202020204" pitchFamily="34" charset="0"/>
                <a:ea typeface="Tahoma" panose="020B0604030504040204" pitchFamily="34" charset="0"/>
                <a:cs typeface="Tahoma" panose="020B0604030504040204" pitchFamily="34" charset="0"/>
              </a:rPr>
              <a:t>Tous </a:t>
            </a:r>
            <a:r>
              <a:rPr lang="fr-FR" dirty="0">
                <a:latin typeface="Avenir Next LT Pro" panose="020B0504020202020204" pitchFamily="34" charset="0"/>
                <a:ea typeface="Tahoma" panose="020B0604030504040204" pitchFamily="34" charset="0"/>
                <a:cs typeface="Tahoma" panose="020B0604030504040204" pitchFamily="34" charset="0"/>
              </a:rPr>
              <a:t>les collaborateurs </a:t>
            </a:r>
            <a:r>
              <a:rPr lang="fr-FR"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Sentiment d’appartenance et fierté d’appartenir à l’enseigne.</a:t>
            </a:r>
            <a:endParaRPr lang="fr-FR" dirty="0">
              <a:latin typeface="Avenir Next LT Pro" panose="020B0504020202020204" pitchFamily="34" charset="0"/>
              <a:ea typeface="Tahoma" panose="020B0604030504040204" pitchFamily="34" charset="0"/>
              <a:cs typeface="Tahoma" panose="020B0604030504040204" pitchFamily="34" charset="0"/>
            </a:endParaRPr>
          </a:p>
          <a:p>
            <a:endParaRPr lang="fr-FR" sz="1600" dirty="0">
              <a:latin typeface="Avenir Next LT Pro" panose="020B0504020202020204" pitchFamily="34" charset="0"/>
              <a:ea typeface="Tahoma" panose="020B0604030504040204" pitchFamily="34" charset="0"/>
              <a:cs typeface="Tahoma" panose="020B0604030504040204" pitchFamily="34" charset="0"/>
            </a:endParaRPr>
          </a:p>
          <a:p>
            <a:r>
              <a:rPr lang="fr-FR" sz="1600" dirty="0">
                <a:latin typeface="Avenir Next LT Pro" panose="020B0504020202020204" pitchFamily="34" charset="0"/>
                <a:ea typeface="Tahoma" panose="020B0604030504040204" pitchFamily="34" charset="0"/>
                <a:cs typeface="Tahoma" panose="020B0604030504040204" pitchFamily="34" charset="0"/>
              </a:rPr>
              <a:t> </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005892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2800" dirty="0">
                <a:solidFill>
                  <a:schemeClr val="tx1"/>
                </a:solidFill>
                <a:latin typeface="Georgia" panose="02040502050405020303" pitchFamily="18" charset="0"/>
                <a:cs typeface="Tahoma" panose="020B0604030504040204" pitchFamily="34" charset="0"/>
              </a:rPr>
              <a:t>Les règles du </a:t>
            </a:r>
            <a:r>
              <a:rPr lang="fr-FR" sz="2800" dirty="0" err="1">
                <a:solidFill>
                  <a:schemeClr val="tx1"/>
                </a:solidFill>
                <a:latin typeface="Georgia" panose="02040502050405020303" pitchFamily="18" charset="0"/>
                <a:cs typeface="Tahoma" panose="020B0604030504040204" pitchFamily="34" charset="0"/>
              </a:rPr>
              <a:t>succés</a:t>
            </a:r>
            <a:endParaRPr lang="fr-FR" sz="2800" dirty="0">
              <a:solidFill>
                <a:schemeClr val="tx1"/>
              </a:solidFill>
              <a:latin typeface="Georgia" panose="02040502050405020303" pitchFamily="18" charset="0"/>
              <a:cs typeface="Tahoma" panose="020B0604030504040204" pitchFamily="34" charset="0"/>
            </a:endParaRPr>
          </a:p>
        </p:txBody>
      </p:sp>
      <p:sp>
        <p:nvSpPr>
          <p:cNvPr id="6" name="ZoneTexte 5">
            <a:extLst>
              <a:ext uri="{FF2B5EF4-FFF2-40B4-BE49-F238E27FC236}">
                <a16:creationId xmlns:a16="http://schemas.microsoft.com/office/drawing/2014/main" id="{5E0F319B-E37B-39F7-A3CA-C7922A7B8BEA}"/>
              </a:ext>
            </a:extLst>
          </p:cNvPr>
          <p:cNvSpPr txBox="1"/>
          <p:nvPr/>
        </p:nvSpPr>
        <p:spPr>
          <a:xfrm>
            <a:off x="670280" y="1674262"/>
            <a:ext cx="10149840" cy="3385542"/>
          </a:xfrm>
          <a:prstGeom prst="rect">
            <a:avLst/>
          </a:prstGeom>
          <a:noFill/>
        </p:spPr>
        <p:txBody>
          <a:bodyPr wrap="square">
            <a:spAutoFit/>
          </a:bodyPr>
          <a:lstStyle/>
          <a:p>
            <a:r>
              <a:rPr lang="fr-FR" altLang="fr-FR" sz="1800" b="1" dirty="0">
                <a:latin typeface="Avenir Next LT Pro" panose="020B0504020202020204" pitchFamily="34" charset="0"/>
                <a:ea typeface="Tahoma" panose="020B0604030504040204" pitchFamily="34" charset="0"/>
                <a:cs typeface="Tahoma" panose="020B0604030504040204" pitchFamily="34" charset="0"/>
              </a:rPr>
              <a:t>Un angle congruent :  </a:t>
            </a:r>
            <a:r>
              <a:rPr lang="fr-FR" altLang="fr-FR" sz="1800" dirty="0">
                <a:latin typeface="Avenir Next LT Pro" panose="020B0504020202020204" pitchFamily="34" charset="0"/>
                <a:ea typeface="Tahoma" panose="020B0604030504040204" pitchFamily="34" charset="0"/>
                <a:cs typeface="Tahoma" panose="020B0604030504040204" pitchFamily="34" charset="0"/>
              </a:rPr>
              <a:t>un storytelling qui intéresse nos </a:t>
            </a:r>
            <a:r>
              <a:rPr lang="fr-FR" altLang="fr-FR" dirty="0">
                <a:latin typeface="Avenir Next LT Pro" panose="020B0504020202020204" pitchFamily="34" charset="0"/>
                <a:ea typeface="Tahoma" panose="020B0604030504040204" pitchFamily="34" charset="0"/>
                <a:cs typeface="Tahoma" panose="020B0604030504040204" pitchFamily="34" charset="0"/>
              </a:rPr>
              <a:t>cibles (au sens large) et qui permet d’apporter un contenu non commercial qui passionne.</a:t>
            </a:r>
          </a:p>
          <a:p>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Un univers sonore propre </a:t>
            </a:r>
            <a:r>
              <a:rPr lang="fr-FR" dirty="0">
                <a:latin typeface="Avenir Next LT Pro" panose="020B0504020202020204" pitchFamily="34" charset="0"/>
                <a:ea typeface="Tahoma" panose="020B0604030504040204" pitchFamily="34" charset="0"/>
                <a:cs typeface="Tahoma" panose="020B0604030504040204" pitchFamily="34" charset="0"/>
              </a:rPr>
              <a:t>: une voix, du </a:t>
            </a:r>
            <a:r>
              <a:rPr lang="fr-FR" dirty="0" err="1">
                <a:latin typeface="Avenir Next LT Pro" panose="020B0504020202020204" pitchFamily="34" charset="0"/>
                <a:ea typeface="Tahoma" panose="020B0604030504040204" pitchFamily="34" charset="0"/>
                <a:cs typeface="Tahoma" panose="020B0604030504040204" pitchFamily="34" charset="0"/>
              </a:rPr>
              <a:t>sound</a:t>
            </a:r>
            <a:r>
              <a:rPr lang="fr-FR" dirty="0">
                <a:latin typeface="Avenir Next LT Pro" panose="020B0504020202020204" pitchFamily="34" charset="0"/>
                <a:ea typeface="Tahoma" panose="020B0604030504040204" pitchFamily="34" charset="0"/>
                <a:cs typeface="Tahoma" panose="020B0604030504040204" pitchFamily="34" charset="0"/>
              </a:rPr>
              <a:t> design, la qualité de traitement des podcasts est un élément majeur de sa réussite</a:t>
            </a:r>
          </a:p>
          <a:p>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Le renouvellement </a:t>
            </a:r>
            <a:r>
              <a:rPr lang="fr-FR" dirty="0">
                <a:latin typeface="Avenir Next LT Pro" panose="020B0504020202020204" pitchFamily="34" charset="0"/>
                <a:ea typeface="Tahoma" panose="020B0604030504040204" pitchFamily="34" charset="0"/>
                <a:cs typeface="Tahoma" panose="020B0604030504040204" pitchFamily="34" charset="0"/>
              </a:rPr>
              <a:t>: Il s’agit de pouvoir intéresser dans la durée les auditeurs : éviter l’effet « one shot »</a:t>
            </a:r>
          </a:p>
          <a:p>
            <a:endParaRPr lang="fr-FR" dirty="0">
              <a:latin typeface="Avenir Next LT Pro" panose="020B0504020202020204" pitchFamily="34" charset="0"/>
              <a:ea typeface="Tahoma" panose="020B0604030504040204" pitchFamily="34" charset="0"/>
              <a:cs typeface="Tahoma" panose="020B0604030504040204" pitchFamily="34" charset="0"/>
            </a:endParaRPr>
          </a:p>
          <a:p>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RESPECTER LES CODES ‘PODCAST’ </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000636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2800" dirty="0">
                <a:solidFill>
                  <a:schemeClr val="tx1"/>
                </a:solidFill>
                <a:latin typeface="Georgia" panose="02040502050405020303" pitchFamily="18" charset="0"/>
                <a:cs typeface="Tahoma" panose="020B0604030504040204" pitchFamily="34" charset="0"/>
              </a:rPr>
              <a:t>Podcast Euromaster « Grandir »</a:t>
            </a:r>
          </a:p>
        </p:txBody>
      </p:sp>
      <p:sp>
        <p:nvSpPr>
          <p:cNvPr id="6" name="ZoneTexte 5">
            <a:extLst>
              <a:ext uri="{FF2B5EF4-FFF2-40B4-BE49-F238E27FC236}">
                <a16:creationId xmlns:a16="http://schemas.microsoft.com/office/drawing/2014/main" id="{5E0F319B-E37B-39F7-A3CA-C7922A7B8BEA}"/>
              </a:ext>
            </a:extLst>
          </p:cNvPr>
          <p:cNvSpPr txBox="1"/>
          <p:nvPr/>
        </p:nvSpPr>
        <p:spPr>
          <a:xfrm>
            <a:off x="653655" y="1956895"/>
            <a:ext cx="10149840" cy="3385542"/>
          </a:xfrm>
          <a:prstGeom prst="rect">
            <a:avLst/>
          </a:prstGeom>
          <a:noFill/>
        </p:spPr>
        <p:txBody>
          <a:bodyPr wrap="square">
            <a:spAutoFit/>
          </a:bodyPr>
          <a:lstStyle/>
          <a:p>
            <a:r>
              <a:rPr lang="fr-FR" altLang="fr-FR" sz="1800" b="1" dirty="0">
                <a:latin typeface="Avenir Next LT Pro" panose="020B0504020202020204" pitchFamily="34" charset="0"/>
                <a:ea typeface="Tahoma" panose="020B0604030504040204" pitchFamily="34" charset="0"/>
                <a:cs typeface="Tahoma" panose="020B0604030504040204" pitchFamily="34" charset="0"/>
              </a:rPr>
              <a:t>FORMAT</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Documentaire, narratif, 6 épisodes de 15' (nombre d'épisodes à discuter)</a:t>
            </a:r>
            <a:br>
              <a:rPr lang="fr-FR" altLang="fr-FR" sz="1800" b="1" dirty="0">
                <a:latin typeface="Avenir Next LT Pro" panose="020B0504020202020204" pitchFamily="34" charset="0"/>
                <a:ea typeface="Tahoma" panose="020B0604030504040204" pitchFamily="34" charset="0"/>
                <a:cs typeface="Tahoma" panose="020B0604030504040204" pitchFamily="34" charset="0"/>
              </a:rPr>
            </a:br>
            <a:endParaRPr lang="fr-FR" altLang="fr-FR" sz="1800" b="1" dirty="0">
              <a:latin typeface="Avenir Next LT Pro" panose="020B0504020202020204" pitchFamily="34" charset="0"/>
              <a:ea typeface="Tahoma" panose="020B0604030504040204" pitchFamily="34" charset="0"/>
              <a:cs typeface="Tahoma" panose="020B0604030504040204" pitchFamily="34" charset="0"/>
            </a:endParaRPr>
          </a:p>
          <a:p>
            <a:r>
              <a:rPr lang="fr-FR" altLang="fr-FR" sz="1800" b="1" dirty="0">
                <a:latin typeface="Avenir Next LT Pro" panose="020B0504020202020204" pitchFamily="34" charset="0"/>
                <a:ea typeface="Tahoma" panose="020B0604030504040204" pitchFamily="34" charset="0"/>
                <a:cs typeface="Tahoma" panose="020B0604030504040204" pitchFamily="34" charset="0"/>
              </a:rPr>
              <a:t>PITCH</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le podcast tire le portrait de collaborateur d’Euromaster en faisant vivre les moments forts de leur vie. D’une personne du siège à un technicien en centre, ils ont tous un point commun : des parcours atypiques qui les ont menés à leur métier…</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Chaque collaborateur verra son histoire racontée comme un véritable roman/polar, fait d’aventures, de parcours audacieux et d’anecdotes étonnantes.</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Un podcast qui lie métier/expertise et histoire d’homme, pour une plongée fascinante dans la vie de ces femmes et hommes qui ont le goût d’agir.</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78638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2800" dirty="0">
                <a:solidFill>
                  <a:schemeClr val="tx1"/>
                </a:solidFill>
                <a:latin typeface="Georgia" panose="02040502050405020303" pitchFamily="18" charset="0"/>
                <a:cs typeface="Tahoma" panose="020B0604030504040204" pitchFamily="34" charset="0"/>
              </a:rPr>
              <a:t>Podcast Euromaster « Grandir »</a:t>
            </a:r>
          </a:p>
        </p:txBody>
      </p:sp>
      <p:sp>
        <p:nvSpPr>
          <p:cNvPr id="6" name="ZoneTexte 5">
            <a:extLst>
              <a:ext uri="{FF2B5EF4-FFF2-40B4-BE49-F238E27FC236}">
                <a16:creationId xmlns:a16="http://schemas.microsoft.com/office/drawing/2014/main" id="{5E0F319B-E37B-39F7-A3CA-C7922A7B8BEA}"/>
              </a:ext>
            </a:extLst>
          </p:cNvPr>
          <p:cNvSpPr txBox="1"/>
          <p:nvPr/>
        </p:nvSpPr>
        <p:spPr>
          <a:xfrm>
            <a:off x="661968" y="1765703"/>
            <a:ext cx="10149840" cy="3231654"/>
          </a:xfrm>
          <a:prstGeom prst="rect">
            <a:avLst/>
          </a:prstGeom>
          <a:noFill/>
        </p:spPr>
        <p:txBody>
          <a:bodyPr wrap="square">
            <a:spAutoFit/>
          </a:bodyPr>
          <a:lstStyle/>
          <a:p>
            <a:endParaRPr lang="fr-FR" altLang="fr-FR" sz="1600" b="1" dirty="0">
              <a:latin typeface="Avenir Next LT Pro" panose="020B0504020202020204" pitchFamily="34" charset="0"/>
              <a:ea typeface="Tahoma" panose="020B0604030504040204" pitchFamily="34" charset="0"/>
              <a:cs typeface="Tahoma" panose="020B0604030504040204" pitchFamily="34" charset="0"/>
            </a:endParaRPr>
          </a:p>
          <a:p>
            <a:r>
              <a:rPr lang="fr-FR" altLang="fr-FR" sz="1600" b="1" dirty="0">
                <a:latin typeface="Avenir Next LT Pro" panose="020B0504020202020204" pitchFamily="34" charset="0"/>
                <a:ea typeface="Tahoma" panose="020B0604030504040204" pitchFamily="34" charset="0"/>
                <a:cs typeface="Tahoma" panose="020B0604030504040204" pitchFamily="34" charset="0"/>
              </a:rPr>
              <a:t>INTENTION</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Inspiré par les grandes séries audios narratives comme « Affaires Sensibles », le</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podcast est entièrement scripté par une équipe d’auteurs radiophoniques aguerris et</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incarnée au micro par un comédien professionnel.</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Pour en assurer la rigueur, le rythme et la dimension captivante, il s’appuiera sur un</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travail d’écriture minutieux, des recherches rigoureuses et un </a:t>
            </a:r>
            <a:r>
              <a:rPr lang="fr-FR" altLang="fr-FR" sz="1600" dirty="0" err="1">
                <a:latin typeface="Avenir Next LT Pro" panose="020B0504020202020204" pitchFamily="34" charset="0"/>
                <a:ea typeface="Tahoma" panose="020B0604030504040204" pitchFamily="34" charset="0"/>
                <a:cs typeface="Tahoma" panose="020B0604030504040204" pitchFamily="34" charset="0"/>
              </a:rPr>
              <a:t>sound</a:t>
            </a:r>
            <a:r>
              <a:rPr lang="fr-FR" altLang="fr-FR" sz="1600" dirty="0">
                <a:latin typeface="Avenir Next LT Pro" panose="020B0504020202020204" pitchFamily="34" charset="0"/>
                <a:ea typeface="Tahoma" panose="020B0604030504040204" pitchFamily="34" charset="0"/>
                <a:cs typeface="Tahoma" panose="020B0604030504040204" pitchFamily="34" charset="0"/>
              </a:rPr>
              <a:t> design discret</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mais élégant.</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Au cours de l’épisode, le collaborateur dont on vient de dresser le portrait interviendra pour commenter, rythmer le documentaire.</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Captivante, documentée et divertissante, la série est pensée pour s’adresser  à nos collaborateurs, nos clients, nos candidats ; elle doit rester accessible et attractive pour tous.</a:t>
            </a:r>
          </a:p>
          <a:p>
            <a:endParaRPr lang="fr-FR" sz="14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917643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9828F3CF-D9B4-4B3C-864D-BA5F8D92BB2D}"/>
              </a:ext>
            </a:extLst>
          </p:cNvPr>
          <p:cNvSpPr txBox="1"/>
          <p:nvPr/>
        </p:nvSpPr>
        <p:spPr>
          <a:xfrm>
            <a:off x="916899" y="1764600"/>
            <a:ext cx="10597076" cy="3693319"/>
          </a:xfrm>
          <a:prstGeom prst="rect">
            <a:avLst/>
          </a:prstGeom>
          <a:noFill/>
        </p:spPr>
        <p:txBody>
          <a:bodyPr wrap="square">
            <a:spAutoFit/>
          </a:bodyPr>
          <a:lstStyle/>
          <a:p>
            <a:pPr marL="0" indent="0">
              <a:buNone/>
            </a:pPr>
            <a:r>
              <a:rPr lang="fr-FR" dirty="0">
                <a:latin typeface="Avenir Next LT Pro" panose="020B0504020202020204" pitchFamily="34" charset="0"/>
              </a:rPr>
              <a:t>FORMAT</a:t>
            </a:r>
          </a:p>
          <a:p>
            <a:pPr marL="0" indent="0">
              <a:buNone/>
            </a:pPr>
            <a:r>
              <a:rPr lang="fr-FR" dirty="0">
                <a:latin typeface="Avenir Next LT Pro" panose="020B0504020202020204" pitchFamily="34" charset="0"/>
              </a:rPr>
              <a:t>Capsules Q&amp;A, 30 épisodes de 3' (nombre d'épisodes à discuter)</a:t>
            </a:r>
            <a:br>
              <a:rPr lang="fr-FR" dirty="0">
                <a:latin typeface="Avenir Next LT Pro" panose="020B0504020202020204" pitchFamily="34" charset="0"/>
              </a:rPr>
            </a:br>
            <a:endParaRPr lang="fr-FR" dirty="0">
              <a:latin typeface="Avenir Next LT Pro" panose="020B0504020202020204" pitchFamily="34" charset="0"/>
            </a:endParaRPr>
          </a:p>
          <a:p>
            <a:pPr marL="0" indent="0">
              <a:buNone/>
            </a:pPr>
            <a:r>
              <a:rPr lang="fr-FR" dirty="0">
                <a:latin typeface="Avenir Next LT Pro" panose="020B0504020202020204" pitchFamily="34" charset="0"/>
              </a:rPr>
              <a:t>PITCH</a:t>
            </a:r>
          </a:p>
          <a:p>
            <a:pPr marL="0" indent="0">
              <a:buNone/>
            </a:pPr>
            <a:r>
              <a:rPr lang="fr-FR" dirty="0">
                <a:latin typeface="Avenir Next LT Pro" panose="020B0504020202020204" pitchFamily="34" charset="0"/>
              </a:rPr>
              <a:t>Comment un pneu ça s’use ? Pourquoi je consomme plus quand mes pneus sont abimés ? Quelles différences entre l’entretien d’une voiture électrique et thermique ? Pourquoi vous n'aurez plus besoin d'essuie-glace?</a:t>
            </a:r>
          </a:p>
          <a:p>
            <a:pPr marL="0" indent="0">
              <a:buNone/>
            </a:pPr>
            <a:r>
              <a:rPr lang="fr-FR" dirty="0">
                <a:latin typeface="Avenir Next LT Pro" panose="020B0504020202020204" pitchFamily="34" charset="0"/>
              </a:rPr>
              <a:t>A chaque question « automobile », sa réponse en moins de 3 minutes : Un podcast</a:t>
            </a:r>
          </a:p>
          <a:p>
            <a:pPr marL="0" indent="0">
              <a:buNone/>
            </a:pPr>
            <a:r>
              <a:rPr lang="fr-FR" dirty="0">
                <a:latin typeface="Avenir Next LT Pro" panose="020B0504020202020204" pitchFamily="34" charset="0"/>
              </a:rPr>
              <a:t>ludique porté par un concept simple.</a:t>
            </a:r>
            <a:br>
              <a:rPr lang="fr-FR" dirty="0">
                <a:latin typeface="Avenir Next LT Pro" panose="020B0504020202020204" pitchFamily="34" charset="0"/>
              </a:rPr>
            </a:br>
            <a:endParaRPr lang="fr-FR" dirty="0">
              <a:latin typeface="Avenir Next LT Pro" panose="020B0504020202020204" pitchFamily="34" charset="0"/>
            </a:endParaRPr>
          </a:p>
          <a:p>
            <a:pPr marL="0" indent="0">
              <a:buNone/>
            </a:pPr>
            <a:r>
              <a:rPr lang="fr-FR" dirty="0">
                <a:latin typeface="Avenir Next LT Pro" panose="020B0504020202020204" pitchFamily="34" charset="0"/>
              </a:rPr>
              <a:t>Sur un ton pop, technique ou farfelu, le programme propose aux professionnels du milieu</a:t>
            </a:r>
          </a:p>
          <a:p>
            <a:pPr marL="0" indent="0">
              <a:buNone/>
            </a:pPr>
            <a:r>
              <a:rPr lang="fr-FR" dirty="0">
                <a:latin typeface="Avenir Next LT Pro" panose="020B0504020202020204" pitchFamily="34" charset="0"/>
              </a:rPr>
              <a:t>autant qu’aux amateurs éclairés d’en apprendre plus sur l’univers de l’entretien auto de</a:t>
            </a:r>
          </a:p>
          <a:p>
            <a:pPr marL="0" indent="0">
              <a:buNone/>
            </a:pPr>
            <a:r>
              <a:rPr lang="fr-FR" dirty="0">
                <a:latin typeface="Avenir Next LT Pro" panose="020B0504020202020204" pitchFamily="34" charset="0"/>
              </a:rPr>
              <a:t>manière pédagogique, efficace et parfois même amusante.</a:t>
            </a:r>
            <a:r>
              <a:rPr lang="fr-FR" sz="1100" dirty="0">
                <a:latin typeface="Avenir Next LT Pro" panose="020B0504020202020204" pitchFamily="34" charset="0"/>
              </a:rPr>
              <a:t> </a:t>
            </a:r>
            <a:endParaRPr lang="fr-FR" sz="1400" dirty="0">
              <a:latin typeface="Avenir Next LT Pro" panose="020B0504020202020204" pitchFamily="34" charset="0"/>
            </a:endParaRPr>
          </a:p>
        </p:txBody>
      </p:sp>
      <p:sp>
        <p:nvSpPr>
          <p:cNvPr id="2" name="Titre 1">
            <a:extLst>
              <a:ext uri="{FF2B5EF4-FFF2-40B4-BE49-F238E27FC236}">
                <a16:creationId xmlns:a16="http://schemas.microsoft.com/office/drawing/2014/main" id="{2DC239E0-E379-0CBB-A234-8F96715A4F86}"/>
              </a:ext>
            </a:extLst>
          </p:cNvPr>
          <p:cNvSpPr txBox="1">
            <a:spLocks/>
          </p:cNvSpPr>
          <p:nvPr/>
        </p:nvSpPr>
        <p:spPr bwMode="auto">
          <a:xfrm>
            <a:off x="300038" y="287686"/>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Helvetica" panose="020B0604020202020204" pitchFamily="34" charset="0"/>
                <a:ea typeface="Tahoma" panose="020B0604030504040204" pitchFamily="34" charset="0"/>
                <a:cs typeface="Helvetica" panose="020B060402020202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Georgia" panose="02040502050405020303" pitchFamily="18" charset="0"/>
                <a:cs typeface="Tahoma" panose="020B0604030504040204" pitchFamily="34" charset="0"/>
              </a:rPr>
              <a:t>Podcast Euromaster « </a:t>
            </a:r>
            <a:r>
              <a:rPr lang="fr-FR" sz="2800" dirty="0" err="1">
                <a:latin typeface="Georgia" panose="02040502050405020303" pitchFamily="18" charset="0"/>
                <a:cs typeface="Tahoma" panose="020B0604030504040204" pitchFamily="34" charset="0"/>
              </a:rPr>
              <a:t>MobiliTop</a:t>
            </a:r>
            <a:r>
              <a:rPr lang="fr-FR" sz="2800" dirty="0">
                <a:latin typeface="Georgia" panose="02040502050405020303" pitchFamily="18" charset="0"/>
                <a:cs typeface="Tahoma" panose="020B0604030504040204" pitchFamily="34" charset="0"/>
              </a:rPr>
              <a:t>’»</a:t>
            </a:r>
          </a:p>
        </p:txBody>
      </p:sp>
    </p:spTree>
    <p:extLst>
      <p:ext uri="{BB962C8B-B14F-4D97-AF65-F5344CB8AC3E}">
        <p14:creationId xmlns:p14="http://schemas.microsoft.com/office/powerpoint/2010/main" val="50552021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9828F3CF-D9B4-4B3C-864D-BA5F8D92BB2D}"/>
              </a:ext>
            </a:extLst>
          </p:cNvPr>
          <p:cNvSpPr txBox="1"/>
          <p:nvPr/>
        </p:nvSpPr>
        <p:spPr>
          <a:xfrm>
            <a:off x="858710" y="1397675"/>
            <a:ext cx="10597076" cy="2031325"/>
          </a:xfrm>
          <a:prstGeom prst="rect">
            <a:avLst/>
          </a:prstGeom>
          <a:noFill/>
        </p:spPr>
        <p:txBody>
          <a:bodyPr wrap="square">
            <a:spAutoFit/>
          </a:bodyPr>
          <a:lstStyle/>
          <a:p>
            <a:pPr marL="0" indent="0">
              <a:buNone/>
            </a:pPr>
            <a:r>
              <a:rPr lang="fr-FR" dirty="0">
                <a:latin typeface="Avenir Next LT Pro" panose="020B0504020202020204" pitchFamily="34" charset="0"/>
              </a:rPr>
              <a:t>INTENTIONS</a:t>
            </a:r>
          </a:p>
          <a:p>
            <a:pPr marL="0" indent="0">
              <a:buNone/>
            </a:pPr>
            <a:r>
              <a:rPr lang="fr-FR" dirty="0">
                <a:latin typeface="Avenir Next LT Pro" panose="020B0504020202020204" pitchFamily="34" charset="0"/>
              </a:rPr>
              <a:t>Conçu comme un format court et impactant, le podcast est entièrement scripté, incarné</a:t>
            </a:r>
          </a:p>
          <a:p>
            <a:pPr marL="0" indent="0">
              <a:buNone/>
            </a:pPr>
            <a:r>
              <a:rPr lang="fr-FR" dirty="0">
                <a:latin typeface="Avenir Next LT Pro" panose="020B0504020202020204" pitchFamily="34" charset="0"/>
              </a:rPr>
              <a:t>par une personnalité inspirante et écrit avec la complicité de spécialistes.</a:t>
            </a:r>
          </a:p>
          <a:p>
            <a:pPr marL="0" indent="0">
              <a:buNone/>
            </a:pPr>
            <a:r>
              <a:rPr lang="fr-FR" dirty="0">
                <a:latin typeface="Avenir Next LT Pro" panose="020B0504020202020204" pitchFamily="34" charset="0"/>
              </a:rPr>
              <a:t>Porté par un </a:t>
            </a:r>
            <a:r>
              <a:rPr lang="fr-FR" dirty="0" err="1">
                <a:latin typeface="Avenir Next LT Pro" panose="020B0504020202020204" pitchFamily="34" charset="0"/>
              </a:rPr>
              <a:t>sound</a:t>
            </a:r>
            <a:r>
              <a:rPr lang="fr-FR" dirty="0">
                <a:latin typeface="Avenir Next LT Pro" panose="020B0504020202020204" pitchFamily="34" charset="0"/>
              </a:rPr>
              <a:t> design soigné et une musique originale composée pour l’occasion, il</a:t>
            </a:r>
          </a:p>
          <a:p>
            <a:pPr marL="0" indent="0">
              <a:buNone/>
            </a:pPr>
            <a:r>
              <a:rPr lang="fr-FR" dirty="0">
                <a:latin typeface="Avenir Next LT Pro" panose="020B0504020202020204" pitchFamily="34" charset="0"/>
              </a:rPr>
              <a:t>allie simplicité de production, légèreté de couts et un haut potentiel de popularité.</a:t>
            </a:r>
          </a:p>
          <a:p>
            <a:pPr marL="0" indent="0">
              <a:buNone/>
            </a:pPr>
            <a:r>
              <a:rPr lang="fr-FR" dirty="0">
                <a:latin typeface="Avenir Next LT Pro" panose="020B0504020202020204" pitchFamily="34" charset="0"/>
              </a:rPr>
              <a:t>Facilement déclinable, il permet une grande souplesse dans le choix des sujets, des</a:t>
            </a:r>
          </a:p>
          <a:p>
            <a:pPr marL="0" indent="0">
              <a:buNone/>
            </a:pPr>
            <a:r>
              <a:rPr lang="fr-FR" dirty="0">
                <a:latin typeface="Avenir Next LT Pro" panose="020B0504020202020204" pitchFamily="34" charset="0"/>
              </a:rPr>
              <a:t>angles et du ton adopté.</a:t>
            </a:r>
          </a:p>
        </p:txBody>
      </p:sp>
      <p:sp>
        <p:nvSpPr>
          <p:cNvPr id="2" name="Titre 1">
            <a:extLst>
              <a:ext uri="{FF2B5EF4-FFF2-40B4-BE49-F238E27FC236}">
                <a16:creationId xmlns:a16="http://schemas.microsoft.com/office/drawing/2014/main" id="{4D639131-533C-8945-DB8A-F860E8632E82}"/>
              </a:ext>
            </a:extLst>
          </p:cNvPr>
          <p:cNvSpPr txBox="1">
            <a:spLocks/>
          </p:cNvSpPr>
          <p:nvPr/>
        </p:nvSpPr>
        <p:spPr bwMode="auto">
          <a:xfrm>
            <a:off x="300038" y="287686"/>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Helvetica" panose="020B0604020202020204" pitchFamily="34" charset="0"/>
                <a:ea typeface="Tahoma" panose="020B0604030504040204" pitchFamily="34" charset="0"/>
                <a:cs typeface="Helvetica" panose="020B060402020202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Georgia" panose="02040502050405020303" pitchFamily="18" charset="0"/>
                <a:cs typeface="Tahoma" panose="020B0604030504040204" pitchFamily="34" charset="0"/>
              </a:rPr>
              <a:t>Podcast Euromaster « </a:t>
            </a:r>
            <a:r>
              <a:rPr lang="fr-FR" sz="2800" dirty="0" err="1">
                <a:latin typeface="Georgia" panose="02040502050405020303" pitchFamily="18" charset="0"/>
                <a:cs typeface="Tahoma" panose="020B0604030504040204" pitchFamily="34" charset="0"/>
              </a:rPr>
              <a:t>MobiliTop</a:t>
            </a:r>
            <a:r>
              <a:rPr lang="fr-FR" sz="2800" dirty="0">
                <a:latin typeface="Georgia" panose="02040502050405020303" pitchFamily="18" charset="0"/>
                <a:cs typeface="Tahoma" panose="020B0604030504040204" pitchFamily="34" charset="0"/>
              </a:rPr>
              <a:t>’»</a:t>
            </a:r>
          </a:p>
        </p:txBody>
      </p:sp>
      <p:sp>
        <p:nvSpPr>
          <p:cNvPr id="3" name="ZoneTexte 2">
            <a:extLst>
              <a:ext uri="{FF2B5EF4-FFF2-40B4-BE49-F238E27FC236}">
                <a16:creationId xmlns:a16="http://schemas.microsoft.com/office/drawing/2014/main" id="{9828F3CF-D9B4-4B3C-864D-BA5F8D92BB2D}"/>
              </a:ext>
            </a:extLst>
          </p:cNvPr>
          <p:cNvSpPr txBox="1"/>
          <p:nvPr/>
        </p:nvSpPr>
        <p:spPr>
          <a:xfrm>
            <a:off x="916899" y="3925909"/>
            <a:ext cx="10597076" cy="1323439"/>
          </a:xfrm>
          <a:prstGeom prst="rect">
            <a:avLst/>
          </a:prstGeom>
          <a:noFill/>
        </p:spPr>
        <p:txBody>
          <a:bodyPr wrap="square">
            <a:spAutoFit/>
          </a:bodyPr>
          <a:lstStyle/>
          <a:p>
            <a:pPr marL="0" indent="0">
              <a:buNone/>
            </a:pPr>
            <a:r>
              <a:rPr lang="en-US" sz="2000" dirty="0">
                <a:latin typeface="Avenir Next LT Pro" panose="020B0504020202020204" pitchFamily="34" charset="0"/>
              </a:rPr>
              <a:t>REFERENCES</a:t>
            </a:r>
          </a:p>
          <a:p>
            <a:pPr marL="0" indent="0">
              <a:buNone/>
            </a:pPr>
            <a:r>
              <a:rPr lang="en-US" sz="2000" dirty="0">
                <a:latin typeface="Avenir Next LT Pro" panose="020B0504020202020204" pitchFamily="34" charset="0"/>
              </a:rPr>
              <a:t>Choses à savoir (&gt; 1,5 millions </a:t>
            </a:r>
            <a:r>
              <a:rPr lang="en-US" sz="2000" dirty="0" err="1">
                <a:latin typeface="Avenir Next LT Pro" panose="020B0504020202020204" pitchFamily="34" charset="0"/>
              </a:rPr>
              <a:t>d’écoutes</a:t>
            </a:r>
            <a:r>
              <a:rPr lang="en-US" sz="2000" dirty="0">
                <a:latin typeface="Avenir Next LT Pro" panose="020B0504020202020204" pitchFamily="34" charset="0"/>
              </a:rPr>
              <a:t>)</a:t>
            </a:r>
          </a:p>
          <a:p>
            <a:pPr marL="0" indent="0">
              <a:buNone/>
            </a:pPr>
            <a:r>
              <a:rPr lang="en-US" sz="2000" dirty="0">
                <a:latin typeface="Avenir Next LT Pro" panose="020B0504020202020204" pitchFamily="34" charset="0"/>
              </a:rPr>
              <a:t>60-Second Science (US)</a:t>
            </a:r>
          </a:p>
          <a:p>
            <a:pPr marL="0" indent="0">
              <a:buNone/>
            </a:pPr>
            <a:r>
              <a:rPr lang="en-US" sz="2000" dirty="0">
                <a:latin typeface="Avenir Next LT Pro" panose="020B0504020202020204" pitchFamily="34" charset="0"/>
              </a:rPr>
              <a:t>A Thousand Things to Talk About (US)</a:t>
            </a:r>
            <a:r>
              <a:rPr lang="fr-FR" sz="2000" dirty="0">
                <a:latin typeface="Avenir Next LT Pro" panose="020B0504020202020204" pitchFamily="34" charset="0"/>
              </a:rPr>
              <a:t>.</a:t>
            </a:r>
            <a:endParaRPr lang="fr-FR" sz="1600" dirty="0">
              <a:latin typeface="Avenir Next LT Pro" panose="020B0504020202020204" pitchFamily="34" charset="0"/>
            </a:endParaRPr>
          </a:p>
        </p:txBody>
      </p:sp>
    </p:spTree>
    <p:extLst>
      <p:ext uri="{BB962C8B-B14F-4D97-AF65-F5344CB8AC3E}">
        <p14:creationId xmlns:p14="http://schemas.microsoft.com/office/powerpoint/2010/main" val="713770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DB026F9C-8000-418B-B4B1-7D3179FB37EC}"/>
              </a:ext>
            </a:extLst>
          </p:cNvPr>
          <p:cNvSpPr>
            <a:spLocks noGrp="1" noChangeAspect="1" noChangeArrowheads="1"/>
          </p:cNvSpPr>
          <p:nvPr>
            <p:ph type="title"/>
          </p:nvPr>
        </p:nvSpPr>
        <p:spPr>
          <a:xfrm>
            <a:off x="472208" y="497190"/>
            <a:ext cx="8534400" cy="377825"/>
          </a:xfrm>
        </p:spPr>
        <p:txBody>
          <a:bodyPr rtlCol="0">
            <a:noAutofit/>
          </a:bodyPr>
          <a:lstStyle/>
          <a:p>
            <a:pPr algn="l">
              <a:defRPr/>
            </a:pPr>
            <a:r>
              <a:rPr lang="fr-FR" sz="3143" dirty="0">
                <a:cs typeface="Arial" charset="0"/>
              </a:rPr>
              <a:t>Constellation sémantique</a:t>
            </a:r>
            <a:br>
              <a:rPr lang="fr-FR" sz="3143" dirty="0">
                <a:cs typeface="Arial" charset="0"/>
              </a:rPr>
            </a:br>
            <a:r>
              <a:rPr lang="fr-FR" sz="2000" dirty="0">
                <a:cs typeface="Arial" charset="0"/>
              </a:rPr>
              <a:t>communication concurrence – base site web 2024</a:t>
            </a:r>
            <a:endParaRPr lang="fr-FR" sz="3143" dirty="0">
              <a:cs typeface="Arial" charset="0"/>
            </a:endParaRPr>
          </a:p>
        </p:txBody>
      </p:sp>
      <p:pic>
        <p:nvPicPr>
          <p:cNvPr id="4" name="Image 3">
            <a:extLst>
              <a:ext uri="{FF2B5EF4-FFF2-40B4-BE49-F238E27FC236}">
                <a16:creationId xmlns:a16="http://schemas.microsoft.com/office/drawing/2014/main" id="{6D71544B-6EED-E9B6-B4F4-8EE60CC99F25}"/>
              </a:ext>
            </a:extLst>
          </p:cNvPr>
          <p:cNvPicPr>
            <a:picLocks noChangeAspect="1"/>
          </p:cNvPicPr>
          <p:nvPr/>
        </p:nvPicPr>
        <p:blipFill>
          <a:blip r:embed="rId2"/>
          <a:stretch>
            <a:fillRect/>
          </a:stretch>
        </p:blipFill>
        <p:spPr>
          <a:xfrm>
            <a:off x="1083364" y="1285198"/>
            <a:ext cx="9462052" cy="4850798"/>
          </a:xfrm>
          <a:prstGeom prst="rect">
            <a:avLst/>
          </a:prstGeom>
        </p:spPr>
      </p:pic>
    </p:spTree>
    <p:extLst>
      <p:ext uri="{BB962C8B-B14F-4D97-AF65-F5344CB8AC3E}">
        <p14:creationId xmlns:p14="http://schemas.microsoft.com/office/powerpoint/2010/main" val="257628273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405FA2-AD2A-8234-81D2-BB77F087D08C}"/>
              </a:ext>
            </a:extLst>
          </p:cNvPr>
          <p:cNvSpPr>
            <a:spLocks noGrp="1"/>
          </p:cNvSpPr>
          <p:nvPr>
            <p:ph type="title"/>
          </p:nvPr>
        </p:nvSpPr>
        <p:spPr>
          <a:xfrm>
            <a:off x="300039" y="486457"/>
            <a:ext cx="6928802" cy="529544"/>
          </a:xfrm>
        </p:spPr>
        <p:txBody>
          <a:bodyPr/>
          <a:lstStyle/>
          <a:p>
            <a:pPr algn="l"/>
            <a:r>
              <a:rPr lang="fr-FR" dirty="0"/>
              <a:t>Parti pris contenu RS</a:t>
            </a:r>
          </a:p>
        </p:txBody>
      </p:sp>
      <p:sp>
        <p:nvSpPr>
          <p:cNvPr id="8" name="ZoneTexte 7">
            <a:extLst>
              <a:ext uri="{FF2B5EF4-FFF2-40B4-BE49-F238E27FC236}">
                <a16:creationId xmlns:a16="http://schemas.microsoft.com/office/drawing/2014/main" id="{0F591B71-7FA2-F20B-7845-6FC8F5259D99}"/>
              </a:ext>
            </a:extLst>
          </p:cNvPr>
          <p:cNvSpPr txBox="1"/>
          <p:nvPr/>
        </p:nvSpPr>
        <p:spPr>
          <a:xfrm>
            <a:off x="1504984" y="1829313"/>
            <a:ext cx="8685938" cy="984885"/>
          </a:xfrm>
          <a:prstGeom prst="rect">
            <a:avLst/>
          </a:prstGeom>
          <a:noFill/>
        </p:spPr>
        <p:txBody>
          <a:bodyPr wrap="square">
            <a:spAutoFit/>
          </a:bodyPr>
          <a:lstStyle/>
          <a:p>
            <a:r>
              <a:rPr lang="fr-FR" sz="2000" b="1" dirty="0">
                <a:latin typeface="Avenir Next LT Pro" panose="020B0504020202020204" pitchFamily="34" charset="0"/>
              </a:rPr>
              <a:t>Une création de contenu congruente, incarnée &amp; optimisée</a:t>
            </a:r>
          </a:p>
          <a:p>
            <a:r>
              <a:rPr lang="fr-FR" sz="2000" dirty="0">
                <a:latin typeface="Avenir Next LT Pro" panose="020B0504020202020204" pitchFamily="34" charset="0"/>
              </a:rPr>
              <a:t>Mettre en place </a:t>
            </a:r>
            <a:r>
              <a:rPr lang="fr-FR" sz="2000" b="1" dirty="0">
                <a:solidFill>
                  <a:schemeClr val="bg1"/>
                </a:solidFill>
                <a:highlight>
                  <a:srgbClr val="D9117E"/>
                </a:highlight>
                <a:latin typeface="Avenir Next LT Pro" panose="020B0504020202020204" pitchFamily="34" charset="0"/>
              </a:rPr>
              <a:t>un pool de micro créateurs de contenus / influenceurs </a:t>
            </a:r>
            <a:r>
              <a:rPr lang="fr-FR" dirty="0">
                <a:latin typeface="Avenir Next LT Pro" panose="020B0504020202020204" pitchFamily="34" charset="0"/>
              </a:rPr>
              <a:t>avec des petites communautés  pour créer un contenu adapté et incarner </a:t>
            </a:r>
          </a:p>
        </p:txBody>
      </p:sp>
      <p:sp>
        <p:nvSpPr>
          <p:cNvPr id="9" name="ZoneTexte 8">
            <a:extLst>
              <a:ext uri="{FF2B5EF4-FFF2-40B4-BE49-F238E27FC236}">
                <a16:creationId xmlns:a16="http://schemas.microsoft.com/office/drawing/2014/main" id="{D669357F-1BCC-74FB-2297-E065A8CAFAC8}"/>
              </a:ext>
            </a:extLst>
          </p:cNvPr>
          <p:cNvSpPr txBox="1"/>
          <p:nvPr/>
        </p:nvSpPr>
        <p:spPr>
          <a:xfrm>
            <a:off x="1504984" y="3059585"/>
            <a:ext cx="8473903" cy="3323987"/>
          </a:xfrm>
          <a:prstGeom prst="rect">
            <a:avLst/>
          </a:prstGeom>
          <a:noFill/>
        </p:spPr>
        <p:txBody>
          <a:bodyPr wrap="square">
            <a:spAutoFit/>
          </a:bodyPr>
          <a:lstStyle/>
          <a:p>
            <a:r>
              <a:rPr lang="fr-FR" sz="2000" b="1" dirty="0">
                <a:latin typeface="Avenir Next LT Pro" panose="020B0504020202020204" pitchFamily="34" charset="0"/>
              </a:rPr>
              <a:t>Media RS : savoir choisir &amp; renoncer !</a:t>
            </a:r>
            <a:br>
              <a:rPr lang="fr-FR" sz="2000" b="1" dirty="0">
                <a:latin typeface="Avenir Next LT Pro" panose="020B0504020202020204" pitchFamily="34" charset="0"/>
              </a:rPr>
            </a:br>
            <a:endParaRPr lang="fr-FR" sz="2000" b="1" dirty="0">
              <a:latin typeface="Avenir Next LT Pro" panose="020B0504020202020204" pitchFamily="34" charset="0"/>
            </a:endParaRPr>
          </a:p>
          <a:p>
            <a:r>
              <a:rPr lang="fr-FR" sz="2000" b="1" dirty="0">
                <a:solidFill>
                  <a:schemeClr val="bg1"/>
                </a:solidFill>
                <a:highlight>
                  <a:srgbClr val="D9117E"/>
                </a:highlight>
                <a:latin typeface="Avenir Next LT Pro" panose="020B0504020202020204" pitchFamily="34" charset="0"/>
              </a:rPr>
              <a:t>Se centrer sur 2 leviers RS majeurs </a:t>
            </a:r>
            <a:r>
              <a:rPr lang="fr-FR" sz="2000" dirty="0">
                <a:latin typeface="Avenir Next LT Pro" panose="020B0504020202020204" pitchFamily="34" charset="0"/>
              </a:rPr>
              <a:t>qui doivent permettre d’animer, de fidéliser et recruter des clients. </a:t>
            </a:r>
          </a:p>
          <a:p>
            <a:r>
              <a:rPr lang="fr-FR" dirty="0">
                <a:latin typeface="Avenir Next LT Pro" panose="020B0504020202020204" pitchFamily="34" charset="0"/>
              </a:rPr>
              <a:t>Ces 2 réseaux sont naturellement </a:t>
            </a:r>
            <a:r>
              <a:rPr lang="fr-FR" b="1" dirty="0">
                <a:latin typeface="Avenir Next LT Pro" panose="020B0504020202020204" pitchFamily="34" charset="0"/>
              </a:rPr>
              <a:t>Instagram &amp; Facebook</a:t>
            </a:r>
          </a:p>
          <a:p>
            <a:r>
              <a:rPr lang="fr-FR" dirty="0">
                <a:latin typeface="Avenir Next LT Pro" panose="020B0504020202020204" pitchFamily="34" charset="0"/>
                <a:sym typeface="Wingdings" panose="05000000000000000000" pitchFamily="2" charset="2"/>
              </a:rPr>
              <a:t>Facebook le réseau le plus consommé par nos cibles</a:t>
            </a:r>
          </a:p>
          <a:p>
            <a:r>
              <a:rPr lang="fr-FR" dirty="0">
                <a:latin typeface="Avenir Next LT Pro" panose="020B0504020202020204" pitchFamily="34" charset="0"/>
                <a:sym typeface="Wingdings" panose="05000000000000000000" pitchFamily="2" charset="2"/>
              </a:rPr>
              <a:t>Instagram le 2</a:t>
            </a:r>
            <a:r>
              <a:rPr lang="fr-FR" baseline="30000" dirty="0">
                <a:latin typeface="Avenir Next LT Pro" panose="020B0504020202020204" pitchFamily="34" charset="0"/>
                <a:sym typeface="Wingdings" panose="05000000000000000000" pitchFamily="2" charset="2"/>
              </a:rPr>
              <a:t>ème</a:t>
            </a:r>
            <a:r>
              <a:rPr lang="fr-FR" dirty="0">
                <a:latin typeface="Avenir Next LT Pro" panose="020B0504020202020204" pitchFamily="34" charset="0"/>
                <a:sym typeface="Wingdings" panose="05000000000000000000" pitchFamily="2" charset="2"/>
              </a:rPr>
              <a:t> réseau le plus consommé et le plus adapté au rajeunissement de la cible</a:t>
            </a:r>
            <a:br>
              <a:rPr lang="fr-FR" dirty="0">
                <a:latin typeface="Avenir Next LT Pro" panose="020B0504020202020204" pitchFamily="34" charset="0"/>
                <a:sym typeface="Wingdings" panose="05000000000000000000" pitchFamily="2" charset="2"/>
              </a:rPr>
            </a:br>
            <a:r>
              <a:rPr lang="fr-FR" sz="2000" b="1" dirty="0">
                <a:latin typeface="Avenir Next LT Pro" panose="020B0504020202020204" pitchFamily="34" charset="0"/>
                <a:sym typeface="Wingdings" panose="05000000000000000000" pitchFamily="2" charset="2"/>
              </a:rPr>
              <a:t>Concentrer les moyens </a:t>
            </a:r>
            <a:r>
              <a:rPr lang="fr-FR" sz="2000" dirty="0">
                <a:latin typeface="Avenir Next LT Pro" panose="020B0504020202020204" pitchFamily="34" charset="0"/>
                <a:sym typeface="Wingdings" panose="05000000000000000000" pitchFamily="2" charset="2"/>
              </a:rPr>
              <a:t>et éviter une présence sporadique sur d’autres réseaux (</a:t>
            </a:r>
            <a:r>
              <a:rPr lang="fr-FR" sz="2000" dirty="0" err="1">
                <a:latin typeface="Avenir Next LT Pro" panose="020B0504020202020204" pitchFamily="34" charset="0"/>
                <a:sym typeface="Wingdings" panose="05000000000000000000" pitchFamily="2" charset="2"/>
              </a:rPr>
              <a:t>Youtube</a:t>
            </a:r>
            <a:r>
              <a:rPr lang="fr-FR" sz="2000" dirty="0">
                <a:latin typeface="Avenir Next LT Pro" panose="020B0504020202020204" pitchFamily="34" charset="0"/>
                <a:sym typeface="Wingdings" panose="05000000000000000000" pitchFamily="2" charset="2"/>
              </a:rPr>
              <a:t> ou </a:t>
            </a:r>
            <a:r>
              <a:rPr lang="fr-FR" sz="2000" dirty="0" err="1">
                <a:latin typeface="Avenir Next LT Pro" panose="020B0504020202020204" pitchFamily="34" charset="0"/>
                <a:sym typeface="Wingdings" panose="05000000000000000000" pitchFamily="2" charset="2"/>
              </a:rPr>
              <a:t>Tiktok</a:t>
            </a:r>
            <a:r>
              <a:rPr lang="fr-FR" sz="2000" dirty="0">
                <a:latin typeface="Avenir Next LT Pro" panose="020B0504020202020204" pitchFamily="34" charset="0"/>
                <a:sym typeface="Wingdings" panose="05000000000000000000" pitchFamily="2" charset="2"/>
              </a:rPr>
              <a:t>) </a:t>
            </a:r>
            <a:r>
              <a:rPr lang="fr-FR" dirty="0">
                <a:latin typeface="Avenir Next LT Pro" panose="020B0504020202020204" pitchFamily="34" charset="0"/>
                <a:sym typeface="Wingdings" panose="05000000000000000000" pitchFamily="2" charset="2"/>
              </a:rPr>
              <a:t>qui ne permettra pas d’assurer une présence suffisamment régulière pour faire vivre ces communautés.</a:t>
            </a:r>
            <a:endParaRPr lang="fr-FR" dirty="0">
              <a:latin typeface="Avenir Next LT Pro" panose="020B0504020202020204" pitchFamily="34" charset="0"/>
            </a:endParaRPr>
          </a:p>
        </p:txBody>
      </p:sp>
      <p:sp>
        <p:nvSpPr>
          <p:cNvPr id="3" name="Flèche : droite 2">
            <a:extLst>
              <a:ext uri="{FF2B5EF4-FFF2-40B4-BE49-F238E27FC236}">
                <a16:creationId xmlns:a16="http://schemas.microsoft.com/office/drawing/2014/main" id="{E5D3E022-45D1-ED31-73F9-54B50F0053FF}"/>
              </a:ext>
            </a:extLst>
          </p:cNvPr>
          <p:cNvSpPr/>
          <p:nvPr/>
        </p:nvSpPr>
        <p:spPr>
          <a:xfrm rot="5400000">
            <a:off x="9754453" y="-352471"/>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4" name="Rectangle : coins arrondis 3">
            <a:extLst>
              <a:ext uri="{FF2B5EF4-FFF2-40B4-BE49-F238E27FC236}">
                <a16:creationId xmlns:a16="http://schemas.microsoft.com/office/drawing/2014/main" id="{F9ECF569-00E6-4F1E-4B31-B57E36806145}"/>
              </a:ext>
            </a:extLst>
          </p:cNvPr>
          <p:cNvSpPr/>
          <p:nvPr/>
        </p:nvSpPr>
        <p:spPr>
          <a:xfrm>
            <a:off x="8848356" y="702778"/>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Contenu</a:t>
            </a:r>
          </a:p>
          <a:p>
            <a:pPr algn="ctr"/>
            <a:r>
              <a:rPr lang="fr-FR" dirty="0"/>
              <a:t>RS</a:t>
            </a:r>
          </a:p>
        </p:txBody>
      </p:sp>
    </p:spTree>
    <p:extLst>
      <p:ext uri="{BB962C8B-B14F-4D97-AF65-F5344CB8AC3E}">
        <p14:creationId xmlns:p14="http://schemas.microsoft.com/office/powerpoint/2010/main" val="24371648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405FA2-AD2A-8234-81D2-BB77F087D08C}"/>
              </a:ext>
            </a:extLst>
          </p:cNvPr>
          <p:cNvSpPr>
            <a:spLocks noGrp="1"/>
          </p:cNvSpPr>
          <p:nvPr>
            <p:ph type="title"/>
          </p:nvPr>
        </p:nvSpPr>
        <p:spPr>
          <a:xfrm>
            <a:off x="300039" y="486457"/>
            <a:ext cx="6928802" cy="529544"/>
          </a:xfrm>
        </p:spPr>
        <p:txBody>
          <a:bodyPr/>
          <a:lstStyle/>
          <a:p>
            <a:pPr algn="l"/>
            <a:r>
              <a:rPr lang="fr-FR" dirty="0"/>
              <a:t>Parti pris contenu RS</a:t>
            </a:r>
          </a:p>
        </p:txBody>
      </p:sp>
      <p:sp>
        <p:nvSpPr>
          <p:cNvPr id="3" name="Google Shape;432;p59">
            <a:extLst>
              <a:ext uri="{FF2B5EF4-FFF2-40B4-BE49-F238E27FC236}">
                <a16:creationId xmlns:a16="http://schemas.microsoft.com/office/drawing/2014/main" id="{65241E86-02BE-3B23-3F28-988E7D3A7C57}"/>
              </a:ext>
            </a:extLst>
          </p:cNvPr>
          <p:cNvSpPr txBox="1"/>
          <p:nvPr/>
        </p:nvSpPr>
        <p:spPr>
          <a:xfrm>
            <a:off x="2978000" y="1523078"/>
            <a:ext cx="62360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Georgia"/>
                <a:ea typeface="Georgia"/>
                <a:cs typeface="Georgia"/>
                <a:sym typeface="Georgia"/>
              </a:rPr>
              <a:t>Influence X Social media: </a:t>
            </a:r>
            <a:endParaRPr sz="2400" b="1" dirty="0">
              <a:latin typeface="Georgia"/>
              <a:ea typeface="Georgia"/>
              <a:cs typeface="Georgia"/>
              <a:sym typeface="Georgia"/>
            </a:endParaRPr>
          </a:p>
          <a:p>
            <a:pPr algn="ctr"/>
            <a:r>
              <a:rPr lang="fr" sz="2400" b="1" dirty="0">
                <a:solidFill>
                  <a:schemeClr val="bg1"/>
                </a:solidFill>
                <a:highlight>
                  <a:srgbClr val="D9117E"/>
                </a:highlight>
                <a:latin typeface="Georgia"/>
                <a:ea typeface="Georgia"/>
                <a:cs typeface="Georgia"/>
                <a:sym typeface="Georgia"/>
              </a:rPr>
              <a:t>Le combo gagnant</a:t>
            </a:r>
            <a:r>
              <a:rPr lang="fr" sz="2000" b="1" dirty="0">
                <a:solidFill>
                  <a:schemeClr val="bg1"/>
                </a:solidFill>
                <a:highlight>
                  <a:srgbClr val="D9117E"/>
                </a:highlight>
                <a:latin typeface="Calibri"/>
                <a:ea typeface="Calibri"/>
                <a:cs typeface="Calibri"/>
                <a:sym typeface="Calibri"/>
              </a:rPr>
              <a:t> </a:t>
            </a:r>
            <a:endParaRPr sz="2000" b="1" dirty="0">
              <a:solidFill>
                <a:schemeClr val="bg1"/>
              </a:solidFill>
              <a:highlight>
                <a:srgbClr val="D9117E"/>
              </a:highlight>
              <a:latin typeface="Calibri"/>
              <a:ea typeface="Calibri"/>
              <a:cs typeface="Calibri"/>
              <a:sym typeface="Calibri"/>
            </a:endParaRPr>
          </a:p>
        </p:txBody>
      </p:sp>
      <p:sp>
        <p:nvSpPr>
          <p:cNvPr id="4" name="Google Shape;433;p59">
            <a:extLst>
              <a:ext uri="{FF2B5EF4-FFF2-40B4-BE49-F238E27FC236}">
                <a16:creationId xmlns:a16="http://schemas.microsoft.com/office/drawing/2014/main" id="{00122684-A8F6-1186-DBCB-3708C80B2FEB}"/>
              </a:ext>
            </a:extLst>
          </p:cNvPr>
          <p:cNvSpPr txBox="1"/>
          <p:nvPr/>
        </p:nvSpPr>
        <p:spPr>
          <a:xfrm>
            <a:off x="463400" y="2686268"/>
            <a:ext cx="36764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Avenir Next LT Pro" panose="020B0504020202020204" pitchFamily="34" charset="0"/>
                <a:ea typeface="Tahoma"/>
                <a:cs typeface="Tahoma"/>
                <a:sym typeface="Tahoma"/>
              </a:rPr>
              <a:t>Plus engageant</a:t>
            </a:r>
            <a:endParaRPr sz="2400" b="1" dirty="0">
              <a:latin typeface="Avenir Next LT Pro" panose="020B0504020202020204" pitchFamily="34" charset="0"/>
              <a:ea typeface="Tahoma"/>
              <a:cs typeface="Tahoma"/>
              <a:sym typeface="Tahoma"/>
            </a:endParaRPr>
          </a:p>
          <a:p>
            <a:pPr algn="ctr"/>
            <a:endParaRPr sz="2400" dirty="0">
              <a:latin typeface="Avenir Next LT Pro" panose="020B0504020202020204" pitchFamily="34" charset="0"/>
              <a:ea typeface="Georgia"/>
              <a:cs typeface="Georgia"/>
              <a:sym typeface="Georgia"/>
            </a:endParaRPr>
          </a:p>
          <a:p>
            <a:pPr algn="ctr"/>
            <a:r>
              <a:rPr lang="fr" sz="1600" dirty="0">
                <a:latin typeface="Avenir Next LT Pro" panose="020B0504020202020204" pitchFamily="34" charset="0"/>
                <a:ea typeface="Georgia"/>
                <a:cs typeface="Georgia"/>
                <a:sym typeface="Georgia"/>
              </a:rPr>
              <a:t>Les contenus incarnés suscitent davantage d’engagement que des contenus de marque qui sont bien souvent déshumanisés ou trop généralistes (images de stock ou packshot produits)</a:t>
            </a:r>
            <a:endParaRPr sz="1600" dirty="0">
              <a:latin typeface="Avenir Next LT Pro" panose="020B0504020202020204" pitchFamily="34" charset="0"/>
              <a:ea typeface="Georgia"/>
              <a:cs typeface="Georgia"/>
              <a:sym typeface="Georgia"/>
            </a:endParaRPr>
          </a:p>
        </p:txBody>
      </p:sp>
      <p:sp>
        <p:nvSpPr>
          <p:cNvPr id="5" name="Google Shape;434;p59">
            <a:extLst>
              <a:ext uri="{FF2B5EF4-FFF2-40B4-BE49-F238E27FC236}">
                <a16:creationId xmlns:a16="http://schemas.microsoft.com/office/drawing/2014/main" id="{4BDD5E2B-A8E3-9C4C-9DBA-47DFA47B67B8}"/>
              </a:ext>
            </a:extLst>
          </p:cNvPr>
          <p:cNvSpPr txBox="1"/>
          <p:nvPr/>
        </p:nvSpPr>
        <p:spPr>
          <a:xfrm>
            <a:off x="4257800" y="2686268"/>
            <a:ext cx="36764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Avenir Next LT Pro" panose="020B0504020202020204" pitchFamily="34" charset="0"/>
                <a:ea typeface="Tahoma"/>
                <a:cs typeface="Tahoma"/>
                <a:sym typeface="Tahoma"/>
              </a:rPr>
              <a:t>Plus optimisé</a:t>
            </a:r>
            <a:endParaRPr sz="2400" dirty="0">
              <a:latin typeface="Avenir Next LT Pro" panose="020B0504020202020204" pitchFamily="34" charset="0"/>
              <a:ea typeface="Georgia"/>
              <a:cs typeface="Georgia"/>
              <a:sym typeface="Georgia"/>
            </a:endParaRPr>
          </a:p>
          <a:p>
            <a:pPr algn="ctr"/>
            <a:endParaRPr sz="2400" dirty="0">
              <a:latin typeface="Avenir Next LT Pro" panose="020B0504020202020204" pitchFamily="34" charset="0"/>
              <a:ea typeface="Georgia"/>
              <a:cs typeface="Georgia"/>
              <a:sym typeface="Georgia"/>
            </a:endParaRPr>
          </a:p>
          <a:p>
            <a:pPr algn="ctr"/>
            <a:r>
              <a:rPr lang="fr" sz="1600" dirty="0">
                <a:latin typeface="Avenir Next LT Pro" panose="020B0504020202020204" pitchFamily="34" charset="0"/>
                <a:ea typeface="Georgia"/>
                <a:cs typeface="Georgia"/>
                <a:sym typeface="Georgia"/>
              </a:rPr>
              <a:t>Faire appel à des micro créateurs de contenus permet de rentabiliser les coûts tout en bénéficiant d’une visibilité supplémentaire.</a:t>
            </a:r>
            <a:endParaRPr sz="1600" dirty="0">
              <a:latin typeface="Avenir Next LT Pro" panose="020B0504020202020204" pitchFamily="34" charset="0"/>
              <a:ea typeface="Georgia"/>
              <a:cs typeface="Georgia"/>
              <a:sym typeface="Georgia"/>
            </a:endParaRPr>
          </a:p>
        </p:txBody>
      </p:sp>
      <p:sp>
        <p:nvSpPr>
          <p:cNvPr id="6" name="Google Shape;435;p59">
            <a:extLst>
              <a:ext uri="{FF2B5EF4-FFF2-40B4-BE49-F238E27FC236}">
                <a16:creationId xmlns:a16="http://schemas.microsoft.com/office/drawing/2014/main" id="{5EEF1978-3DFA-DE22-7CBA-6DE2E0C4BDC1}"/>
              </a:ext>
            </a:extLst>
          </p:cNvPr>
          <p:cNvSpPr txBox="1"/>
          <p:nvPr/>
        </p:nvSpPr>
        <p:spPr>
          <a:xfrm>
            <a:off x="8052200" y="2686268"/>
            <a:ext cx="36764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Avenir Next LT Pro" panose="020B0504020202020204" pitchFamily="34" charset="0"/>
                <a:ea typeface="Tahoma"/>
                <a:cs typeface="Tahoma"/>
                <a:sym typeface="Tahoma"/>
              </a:rPr>
              <a:t>Plus flexible</a:t>
            </a:r>
            <a:endParaRPr sz="2400" dirty="0">
              <a:latin typeface="Avenir Next LT Pro" panose="020B0504020202020204" pitchFamily="34" charset="0"/>
              <a:ea typeface="Georgia"/>
              <a:cs typeface="Georgia"/>
              <a:sym typeface="Georgia"/>
            </a:endParaRPr>
          </a:p>
          <a:p>
            <a:pPr algn="ctr"/>
            <a:endParaRPr sz="2400" dirty="0">
              <a:latin typeface="Avenir Next LT Pro" panose="020B0504020202020204" pitchFamily="34" charset="0"/>
              <a:ea typeface="Georgia"/>
              <a:cs typeface="Georgia"/>
              <a:sym typeface="Georgia"/>
            </a:endParaRPr>
          </a:p>
          <a:p>
            <a:pPr algn="ctr"/>
            <a:r>
              <a:rPr lang="fr" sz="1600" dirty="0">
                <a:latin typeface="Avenir Next LT Pro" panose="020B0504020202020204" pitchFamily="34" charset="0"/>
                <a:ea typeface="Georgia"/>
                <a:cs typeface="Georgia"/>
                <a:sym typeface="Georgia"/>
              </a:rPr>
              <a:t>Tout au long de l’année nous pourrons activer différents créateurs selon nos besoins mais aussi selon les tendances du moment sur les réseaux que les créateurs suivent et maîtrisent.</a:t>
            </a:r>
            <a:endParaRPr sz="1600" dirty="0">
              <a:latin typeface="Avenir Next LT Pro" panose="020B0504020202020204" pitchFamily="34" charset="0"/>
              <a:ea typeface="Georgia"/>
              <a:cs typeface="Georgia"/>
              <a:sym typeface="Georgia"/>
            </a:endParaRPr>
          </a:p>
        </p:txBody>
      </p:sp>
    </p:spTree>
    <p:extLst>
      <p:ext uri="{BB962C8B-B14F-4D97-AF65-F5344CB8AC3E}">
        <p14:creationId xmlns:p14="http://schemas.microsoft.com/office/powerpoint/2010/main" val="381501577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9" name="Google Shape;519;p66"/>
          <p:cNvSpPr/>
          <p:nvPr/>
        </p:nvSpPr>
        <p:spPr>
          <a:xfrm>
            <a:off x="9414946" y="1671000"/>
            <a:ext cx="877600" cy="905600"/>
          </a:xfrm>
          <a:prstGeom prst="ellipse">
            <a:avLst/>
          </a:prstGeom>
          <a:solidFill>
            <a:srgbClr val="D9117E"/>
          </a:solidFill>
          <a:ln>
            <a:noFill/>
          </a:ln>
        </p:spPr>
        <p:txBody>
          <a:bodyPr spcFirstLastPara="1" wrap="square" lIns="91433" tIns="45700" rIns="91433" bIns="45700" anchor="ctr" anchorCtr="0">
            <a:noAutofit/>
          </a:bodyPr>
          <a:lstStyle/>
          <a:p>
            <a:pPr algn="ctr"/>
            <a:endParaRPr sz="1867">
              <a:solidFill>
                <a:schemeClr val="lt1"/>
              </a:solidFill>
              <a:latin typeface="Calibri"/>
              <a:ea typeface="Calibri"/>
              <a:cs typeface="Calibri"/>
              <a:sym typeface="Calibri"/>
            </a:endParaRPr>
          </a:p>
        </p:txBody>
      </p:sp>
      <p:sp>
        <p:nvSpPr>
          <p:cNvPr id="514" name="Google Shape;514;p66"/>
          <p:cNvSpPr txBox="1">
            <a:spLocks noGrp="1"/>
          </p:cNvSpPr>
          <p:nvPr>
            <p:ph type="title"/>
          </p:nvPr>
        </p:nvSpPr>
        <p:spPr>
          <a:xfrm>
            <a:off x="300039" y="486457"/>
            <a:ext cx="11591925" cy="529544"/>
          </a:xfrm>
          <a:prstGeom prst="rect">
            <a:avLst/>
          </a:prstGeom>
          <a:noFill/>
          <a:ln>
            <a:noFill/>
          </a:ln>
        </p:spPr>
        <p:txBody>
          <a:bodyPr spcFirstLastPara="1" vert="horz" wrap="square" lIns="0" tIns="0" rIns="0" bIns="0" numCol="1" anchor="t" anchorCtr="0" compatLnSpc="1">
            <a:prstTxWarp prst="textNoShape">
              <a:avLst/>
            </a:prstTxWarp>
            <a:noAutofit/>
          </a:bodyPr>
          <a:lstStyle/>
          <a:p>
            <a:pPr algn="l"/>
            <a:r>
              <a:rPr lang="fr" dirty="0"/>
              <a:t>La ligne éditoriale commune</a:t>
            </a:r>
            <a:endParaRPr dirty="0"/>
          </a:p>
        </p:txBody>
      </p:sp>
      <p:sp>
        <p:nvSpPr>
          <p:cNvPr id="515" name="Google Shape;515;p66"/>
          <p:cNvSpPr txBox="1">
            <a:spLocks noGrp="1"/>
          </p:cNvSpPr>
          <p:nvPr>
            <p:ph type="body" idx="2"/>
          </p:nvPr>
        </p:nvSpPr>
        <p:spPr>
          <a:xfrm>
            <a:off x="300039" y="1005114"/>
            <a:ext cx="11591925" cy="257628"/>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lgn="l">
              <a:spcBef>
                <a:spcPts val="0"/>
              </a:spcBef>
            </a:pPr>
            <a:r>
              <a:rPr lang="fr" b="1" dirty="0">
                <a:solidFill>
                  <a:schemeClr val="tx1"/>
                </a:solidFill>
              </a:rPr>
              <a:t>3 TYPOLOGIES DE CONTENUS À DÉCLINER TOUTE L’ANNÉE</a:t>
            </a:r>
            <a:endParaRPr b="1" dirty="0">
              <a:solidFill>
                <a:schemeClr val="tx1"/>
              </a:solidFill>
            </a:endParaRPr>
          </a:p>
        </p:txBody>
      </p:sp>
      <p:sp>
        <p:nvSpPr>
          <p:cNvPr id="516" name="Google Shape;516;p66"/>
          <p:cNvSpPr txBox="1">
            <a:spLocks noGrp="1"/>
          </p:cNvSpPr>
          <p:nvPr>
            <p:ph type="body" idx="3"/>
          </p:nvPr>
        </p:nvSpPr>
        <p:spPr>
          <a:xfrm>
            <a:off x="889800" y="3373500"/>
            <a:ext cx="2996400" cy="1243600"/>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spcBef>
                <a:spcPts val="0"/>
              </a:spcBef>
            </a:pPr>
            <a:r>
              <a:rPr lang="fr" sz="1600" dirty="0"/>
              <a:t>Mettre en avant les temps forts et les offres en centre et sur le site ;  relayer les thématiques propriétaires, etc</a:t>
            </a:r>
            <a:endParaRPr sz="1600" dirty="0"/>
          </a:p>
        </p:txBody>
      </p:sp>
      <p:sp>
        <p:nvSpPr>
          <p:cNvPr id="517" name="Google Shape;517;p66"/>
          <p:cNvSpPr/>
          <p:nvPr/>
        </p:nvSpPr>
        <p:spPr>
          <a:xfrm>
            <a:off x="1949200" y="1662675"/>
            <a:ext cx="877600" cy="905600"/>
          </a:xfrm>
          <a:prstGeom prst="ellipse">
            <a:avLst/>
          </a:prstGeom>
          <a:solidFill>
            <a:srgbClr val="D9117E"/>
          </a:solidFill>
          <a:ln>
            <a:noFill/>
          </a:ln>
        </p:spPr>
        <p:txBody>
          <a:bodyPr spcFirstLastPara="1" wrap="square" lIns="91433" tIns="45700" rIns="91433" bIns="45700" anchor="ctr" anchorCtr="0">
            <a:noAutofit/>
          </a:bodyPr>
          <a:lstStyle/>
          <a:p>
            <a:pPr algn="ctr"/>
            <a:endParaRPr sz="1867">
              <a:solidFill>
                <a:schemeClr val="lt1"/>
              </a:solidFill>
              <a:latin typeface="Calibri"/>
              <a:ea typeface="Calibri"/>
              <a:cs typeface="Calibri"/>
              <a:sym typeface="Calibri"/>
            </a:endParaRPr>
          </a:p>
        </p:txBody>
      </p:sp>
      <p:sp>
        <p:nvSpPr>
          <p:cNvPr id="518" name="Google Shape;518;p66"/>
          <p:cNvSpPr/>
          <p:nvPr/>
        </p:nvSpPr>
        <p:spPr>
          <a:xfrm>
            <a:off x="5657209" y="1662675"/>
            <a:ext cx="877600" cy="905600"/>
          </a:xfrm>
          <a:prstGeom prst="ellipse">
            <a:avLst/>
          </a:prstGeom>
          <a:solidFill>
            <a:srgbClr val="D9117E"/>
          </a:solidFill>
          <a:ln>
            <a:noFill/>
          </a:ln>
        </p:spPr>
        <p:txBody>
          <a:bodyPr spcFirstLastPara="1" wrap="square" lIns="91433" tIns="45700" rIns="91433" bIns="45700" anchor="ctr" anchorCtr="0">
            <a:noAutofit/>
          </a:bodyPr>
          <a:lstStyle/>
          <a:p>
            <a:pPr algn="ctr"/>
            <a:endParaRPr sz="1867">
              <a:solidFill>
                <a:schemeClr val="lt1"/>
              </a:solidFill>
              <a:latin typeface="Calibri"/>
              <a:ea typeface="Calibri"/>
              <a:cs typeface="Calibri"/>
              <a:sym typeface="Calibri"/>
            </a:endParaRPr>
          </a:p>
        </p:txBody>
      </p:sp>
      <p:pic>
        <p:nvPicPr>
          <p:cNvPr id="520" name="Google Shape;520;p66"/>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2053786" y="1773041"/>
            <a:ext cx="684867" cy="684867"/>
          </a:xfrm>
          <a:prstGeom prst="rect">
            <a:avLst/>
          </a:prstGeom>
          <a:noFill/>
          <a:ln>
            <a:noFill/>
          </a:ln>
        </p:spPr>
      </p:pic>
      <p:pic>
        <p:nvPicPr>
          <p:cNvPr id="522" name="Google Shape;522;p66"/>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5744282" y="1787926"/>
            <a:ext cx="655100" cy="655100"/>
          </a:xfrm>
          <a:prstGeom prst="rect">
            <a:avLst/>
          </a:prstGeom>
          <a:noFill/>
          <a:ln>
            <a:noFill/>
          </a:ln>
        </p:spPr>
      </p:pic>
      <p:sp>
        <p:nvSpPr>
          <p:cNvPr id="523" name="Google Shape;523;p66"/>
          <p:cNvSpPr txBox="1">
            <a:spLocks noGrp="1"/>
          </p:cNvSpPr>
          <p:nvPr>
            <p:ph type="title"/>
          </p:nvPr>
        </p:nvSpPr>
        <p:spPr>
          <a:xfrm>
            <a:off x="1127837" y="2650900"/>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2133" dirty="0">
                <a:latin typeface="Avenir Next LT Pro" panose="020B0504020202020204" pitchFamily="34" charset="0"/>
              </a:rPr>
              <a:t>Les promotions</a:t>
            </a:r>
            <a:endParaRPr sz="2133" dirty="0">
              <a:latin typeface="Avenir Next LT Pro" panose="020B0504020202020204" pitchFamily="34" charset="0"/>
            </a:endParaRPr>
          </a:p>
        </p:txBody>
      </p:sp>
      <p:sp>
        <p:nvSpPr>
          <p:cNvPr id="524" name="Google Shape;524;p66"/>
          <p:cNvSpPr txBox="1">
            <a:spLocks noGrp="1"/>
          </p:cNvSpPr>
          <p:nvPr>
            <p:ph type="title"/>
          </p:nvPr>
        </p:nvSpPr>
        <p:spPr>
          <a:xfrm>
            <a:off x="4874604" y="2650900"/>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2133" dirty="0">
                <a:latin typeface="Avenir Next LT Pro" panose="020B0504020202020204" pitchFamily="34" charset="0"/>
              </a:rPr>
              <a:t>Les conseils</a:t>
            </a:r>
            <a:endParaRPr sz="2133" dirty="0">
              <a:latin typeface="Avenir Next LT Pro" panose="020B0504020202020204" pitchFamily="34" charset="0"/>
            </a:endParaRPr>
          </a:p>
        </p:txBody>
      </p:sp>
      <p:sp>
        <p:nvSpPr>
          <p:cNvPr id="525" name="Google Shape;525;p66"/>
          <p:cNvSpPr txBox="1">
            <a:spLocks noGrp="1"/>
          </p:cNvSpPr>
          <p:nvPr>
            <p:ph type="title"/>
          </p:nvPr>
        </p:nvSpPr>
        <p:spPr>
          <a:xfrm>
            <a:off x="8594671" y="2665700"/>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2133" dirty="0">
                <a:latin typeface="Avenir Next LT Pro" panose="020B0504020202020204" pitchFamily="34" charset="0"/>
              </a:rPr>
              <a:t>Les expériences et les services</a:t>
            </a:r>
            <a:endParaRPr sz="2133" dirty="0">
              <a:latin typeface="Avenir Next LT Pro" panose="020B0504020202020204" pitchFamily="34" charset="0"/>
            </a:endParaRPr>
          </a:p>
        </p:txBody>
      </p:sp>
      <p:sp>
        <p:nvSpPr>
          <p:cNvPr id="526" name="Google Shape;526;p66"/>
          <p:cNvSpPr txBox="1">
            <a:spLocks noGrp="1"/>
          </p:cNvSpPr>
          <p:nvPr>
            <p:ph type="body" idx="3"/>
          </p:nvPr>
        </p:nvSpPr>
        <p:spPr>
          <a:xfrm>
            <a:off x="4603833" y="3373500"/>
            <a:ext cx="2996400" cy="1243600"/>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spcBef>
                <a:spcPts val="0"/>
              </a:spcBef>
            </a:pPr>
            <a:r>
              <a:rPr lang="fr" sz="1600" dirty="0"/>
              <a:t>Valoriser les experts en centre et leurs conseils,  complétés par des tips  astuces complémentaires tout au long de l’année.</a:t>
            </a:r>
            <a:endParaRPr sz="1600" dirty="0"/>
          </a:p>
        </p:txBody>
      </p:sp>
      <p:sp>
        <p:nvSpPr>
          <p:cNvPr id="527" name="Google Shape;527;p66"/>
          <p:cNvSpPr txBox="1">
            <a:spLocks noGrp="1"/>
          </p:cNvSpPr>
          <p:nvPr>
            <p:ph type="body" idx="3"/>
          </p:nvPr>
        </p:nvSpPr>
        <p:spPr>
          <a:xfrm>
            <a:off x="8317867" y="3373500"/>
            <a:ext cx="2996400" cy="1243600"/>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spcBef>
                <a:spcPts val="0"/>
              </a:spcBef>
            </a:pPr>
            <a:r>
              <a:rPr lang="fr" sz="1600" dirty="0"/>
              <a:t>Valoriser les expériences en centre et le contenu autour des services proposés par l’enseigne</a:t>
            </a:r>
            <a:endParaRPr sz="1600" dirty="0"/>
          </a:p>
        </p:txBody>
      </p:sp>
      <p:sp>
        <p:nvSpPr>
          <p:cNvPr id="528" name="Google Shape;528;p66"/>
          <p:cNvSpPr txBox="1">
            <a:spLocks noGrp="1"/>
          </p:cNvSpPr>
          <p:nvPr>
            <p:ph type="title"/>
          </p:nvPr>
        </p:nvSpPr>
        <p:spPr>
          <a:xfrm>
            <a:off x="1141200" y="5182433"/>
            <a:ext cx="2528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1733" dirty="0">
                <a:solidFill>
                  <a:srgbClr val="D9117E"/>
                </a:solidFill>
                <a:latin typeface="Avenir Next LT Pro" panose="020B0504020202020204" pitchFamily="34" charset="0"/>
                <a:ea typeface="Tahoma"/>
                <a:cs typeface="Tahoma"/>
                <a:sym typeface="Tahoma"/>
              </a:rPr>
              <a:t>=</a:t>
            </a:r>
            <a:r>
              <a:rPr lang="fr" sz="1733" dirty="0">
                <a:solidFill>
                  <a:srgbClr val="B6CA4A"/>
                </a:solidFill>
                <a:latin typeface="Avenir Next LT Pro" panose="020B0504020202020204" pitchFamily="34" charset="0"/>
                <a:ea typeface="Tahoma"/>
                <a:cs typeface="Tahoma"/>
                <a:sym typeface="Tahoma"/>
              </a:rPr>
              <a:t> </a:t>
            </a:r>
            <a:r>
              <a:rPr lang="fr" sz="1733" dirty="0">
                <a:solidFill>
                  <a:srgbClr val="404D49"/>
                </a:solidFill>
                <a:latin typeface="Avenir Next LT Pro" panose="020B0504020202020204" pitchFamily="34" charset="0"/>
                <a:ea typeface="Tahoma"/>
                <a:cs typeface="Tahoma"/>
                <a:sym typeface="Tahoma"/>
              </a:rPr>
              <a:t>contenus </a:t>
            </a:r>
            <a:r>
              <a:rPr lang="fr" sz="1600" dirty="0">
                <a:solidFill>
                  <a:srgbClr val="404D49"/>
                </a:solidFill>
                <a:latin typeface="Avenir Next LT Pro" panose="020B0504020202020204" pitchFamily="34" charset="0"/>
                <a:ea typeface="Tahoma"/>
                <a:cs typeface="Tahoma"/>
                <a:sym typeface="Tahoma"/>
              </a:rPr>
              <a:t>agence</a:t>
            </a:r>
            <a:endParaRPr sz="1733" dirty="0">
              <a:solidFill>
                <a:srgbClr val="404D49"/>
              </a:solidFill>
              <a:latin typeface="Avenir Next LT Pro" panose="020B0504020202020204" pitchFamily="34" charset="0"/>
              <a:ea typeface="Tahoma"/>
              <a:cs typeface="Tahoma"/>
              <a:sym typeface="Tahoma"/>
            </a:endParaRPr>
          </a:p>
        </p:txBody>
      </p:sp>
      <p:sp>
        <p:nvSpPr>
          <p:cNvPr id="529" name="Google Shape;529;p66"/>
          <p:cNvSpPr txBox="1">
            <a:spLocks noGrp="1"/>
          </p:cNvSpPr>
          <p:nvPr>
            <p:ph type="title"/>
          </p:nvPr>
        </p:nvSpPr>
        <p:spPr>
          <a:xfrm>
            <a:off x="4887953" y="5182433"/>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1733" dirty="0">
                <a:solidFill>
                  <a:srgbClr val="D9117E"/>
                </a:solidFill>
                <a:latin typeface="Avenir Next LT Pro" panose="020B0504020202020204" pitchFamily="34" charset="0"/>
                <a:ea typeface="Tahoma"/>
                <a:cs typeface="Tahoma"/>
                <a:sym typeface="Tahoma"/>
              </a:rPr>
              <a:t>= capsules vidéos experts en centre + </a:t>
            </a:r>
            <a:r>
              <a:rPr lang="fr" sz="1733" dirty="0">
                <a:solidFill>
                  <a:srgbClr val="404D49"/>
                </a:solidFill>
                <a:latin typeface="Avenir Next LT Pro" panose="020B0504020202020204" pitchFamily="34" charset="0"/>
                <a:ea typeface="Tahoma"/>
                <a:cs typeface="Tahoma"/>
                <a:sym typeface="Tahoma"/>
              </a:rPr>
              <a:t>contenus </a:t>
            </a:r>
            <a:r>
              <a:rPr lang="fr" sz="1600" dirty="0">
                <a:solidFill>
                  <a:srgbClr val="404D49"/>
                </a:solidFill>
                <a:latin typeface="Avenir Next LT Pro" panose="020B0504020202020204" pitchFamily="34" charset="0"/>
                <a:ea typeface="Tahoma"/>
                <a:cs typeface="Tahoma"/>
                <a:sym typeface="Tahoma"/>
              </a:rPr>
              <a:t>agence</a:t>
            </a:r>
            <a:endParaRPr sz="1733" dirty="0">
              <a:solidFill>
                <a:srgbClr val="404D49"/>
              </a:solidFill>
              <a:latin typeface="Avenir Next LT Pro" panose="020B0504020202020204" pitchFamily="34" charset="0"/>
              <a:ea typeface="Tahoma"/>
              <a:cs typeface="Tahoma"/>
              <a:sym typeface="Tahoma"/>
            </a:endParaRPr>
          </a:p>
        </p:txBody>
      </p:sp>
      <p:sp>
        <p:nvSpPr>
          <p:cNvPr id="530" name="Google Shape;530;p66"/>
          <p:cNvSpPr txBox="1">
            <a:spLocks noGrp="1"/>
          </p:cNvSpPr>
          <p:nvPr>
            <p:ph type="title"/>
          </p:nvPr>
        </p:nvSpPr>
        <p:spPr>
          <a:xfrm>
            <a:off x="8608020" y="5197233"/>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1733" dirty="0">
                <a:solidFill>
                  <a:srgbClr val="D9117E"/>
                </a:solidFill>
                <a:latin typeface="Avenir Next LT Pro" panose="020B0504020202020204" pitchFamily="34" charset="0"/>
                <a:ea typeface="Tahoma"/>
                <a:cs typeface="Tahoma"/>
                <a:sym typeface="Tahoma"/>
              </a:rPr>
              <a:t>= contenus créateurs + </a:t>
            </a:r>
            <a:r>
              <a:rPr lang="fr" sz="1733" dirty="0">
                <a:solidFill>
                  <a:srgbClr val="404D49"/>
                </a:solidFill>
                <a:latin typeface="Avenir Next LT Pro" panose="020B0504020202020204" pitchFamily="34" charset="0"/>
                <a:ea typeface="Tahoma"/>
                <a:cs typeface="Tahoma"/>
                <a:sym typeface="Tahoma"/>
              </a:rPr>
              <a:t>contenus </a:t>
            </a:r>
            <a:r>
              <a:rPr lang="fr" sz="1600" dirty="0">
                <a:solidFill>
                  <a:srgbClr val="404D49"/>
                </a:solidFill>
                <a:latin typeface="Avenir Next LT Pro" panose="020B0504020202020204" pitchFamily="34" charset="0"/>
                <a:ea typeface="Tahoma"/>
                <a:cs typeface="Tahoma"/>
                <a:sym typeface="Tahoma"/>
              </a:rPr>
              <a:t>agence</a:t>
            </a:r>
            <a:endParaRPr sz="1733" dirty="0">
              <a:solidFill>
                <a:srgbClr val="D9117E"/>
              </a:solidFill>
              <a:latin typeface="Avenir Next LT Pro" panose="020B0504020202020204" pitchFamily="34" charset="0"/>
              <a:ea typeface="Tahoma"/>
              <a:cs typeface="Tahoma"/>
              <a:sym typeface="Tahoma"/>
            </a:endParaRPr>
          </a:p>
        </p:txBody>
      </p:sp>
      <p:pic>
        <p:nvPicPr>
          <p:cNvPr id="8196" name="Picture 4" descr="Logo Facebook Instagram - Vecteurs et PSD gratuits à télécharger">
            <a:extLst>
              <a:ext uri="{FF2B5EF4-FFF2-40B4-BE49-F238E27FC236}">
                <a16:creationId xmlns:a16="http://schemas.microsoft.com/office/drawing/2014/main" id="{E68DEDC9-364C-806D-C689-6D911A0CF84F}"/>
              </a:ext>
            </a:extLst>
          </p:cNvPr>
          <p:cNvPicPr>
            <a:picLocks noChangeAspect="1" noChangeArrowheads="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0074877" y="218263"/>
            <a:ext cx="1449421" cy="693540"/>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que 2" descr="Mécanicien contour">
            <a:extLst>
              <a:ext uri="{FF2B5EF4-FFF2-40B4-BE49-F238E27FC236}">
                <a16:creationId xmlns:a16="http://schemas.microsoft.com/office/drawing/2014/main" id="{5AEDC784-F29F-C264-FF47-B45CCF202EF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564654" y="1870474"/>
            <a:ext cx="529532" cy="529532"/>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sz="5400" b="0" dirty="0"/>
              <a:t>Le plan commercial</a:t>
            </a:r>
            <a:endParaRPr lang="fr-FR" b="0" dirty="0"/>
          </a:p>
        </p:txBody>
      </p:sp>
      <p:sp>
        <p:nvSpPr>
          <p:cNvPr id="3" name="Rectangle 4">
            <a:extLst>
              <a:ext uri="{FF2B5EF4-FFF2-40B4-BE49-F238E27FC236}">
                <a16:creationId xmlns:a16="http://schemas.microsoft.com/office/drawing/2014/main" id="{AF2FE5C3-D7DE-8DBE-BE00-220CBAC8C67C}"/>
              </a:ext>
            </a:extLst>
          </p:cNvPr>
          <p:cNvSpPr>
            <a:spLocks noChangeArrowheads="1"/>
          </p:cNvSpPr>
          <p:nvPr/>
        </p:nvSpPr>
        <p:spPr bwMode="auto">
          <a:xfrm>
            <a:off x="300038" y="2426075"/>
            <a:ext cx="4878791" cy="234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Font typeface="Arial" panose="020B0604020202020204" pitchFamily="34" charset="0"/>
              <a:buNone/>
              <a:defRPr/>
            </a:pPr>
            <a:r>
              <a:rPr lang="fr-FR" sz="1800" b="1" dirty="0">
                <a:latin typeface="Avenir Next LT Pro" panose="020B0504020202020204" pitchFamily="34" charset="0"/>
                <a:cs typeface="Helvetica" panose="020B0604020202020204" pitchFamily="34" charset="0"/>
              </a:rPr>
              <a:t>UNE EVOLUTION DU PLAN D’ACTIONS COMMERCIALES</a:t>
            </a:r>
          </a:p>
          <a:p>
            <a:pPr marL="0" lvl="1" indent="0">
              <a:buFont typeface="Arial" panose="020B0604020202020204" pitchFamily="34" charset="0"/>
              <a:buNone/>
              <a:defRPr/>
            </a:pPr>
            <a:r>
              <a:rPr lang="fr-FR" sz="1800" b="1" dirty="0">
                <a:latin typeface="Avenir Next LT Pro" panose="020B0504020202020204" pitchFamily="34" charset="0"/>
                <a:cs typeface="Helvetica" panose="020B0604020202020204" pitchFamily="34" charset="0"/>
                <a:sym typeface="Wingdings" pitchFamily="2" charset="2"/>
              </a:rPr>
              <a:t> </a:t>
            </a:r>
            <a:r>
              <a:rPr lang="fr-FR" sz="1800" dirty="0">
                <a:latin typeface="Avenir Next LT Pro" panose="020B0504020202020204" pitchFamily="34" charset="0"/>
                <a:cs typeface="Helvetica" panose="020B0604020202020204" pitchFamily="34" charset="0"/>
              </a:rPr>
              <a:t>améliorer la connaissance de ce qu’est </a:t>
            </a:r>
            <a:r>
              <a:rPr lang="fr-FR" sz="1800" dirty="0" err="1">
                <a:latin typeface="Avenir Next LT Pro" panose="020B0504020202020204" pitchFamily="34" charset="0"/>
                <a:cs typeface="Helvetica" panose="020B0604020202020204" pitchFamily="34" charset="0"/>
              </a:rPr>
              <a:t>Euromaster</a:t>
            </a:r>
            <a:r>
              <a:rPr lang="fr-FR" sz="1800" dirty="0">
                <a:latin typeface="Avenir Next LT Pro" panose="020B0504020202020204" pitchFamily="34" charset="0"/>
                <a:cs typeface="Helvetica" panose="020B0604020202020204" pitchFamily="34" charset="0"/>
              </a:rPr>
              <a:t>, </a:t>
            </a:r>
          </a:p>
          <a:p>
            <a:pPr marL="0" lvl="1" indent="0">
              <a:buFont typeface="Arial" panose="020B0604020202020204" pitchFamily="34" charset="0"/>
              <a:buNone/>
              <a:defRPr/>
            </a:pPr>
            <a:r>
              <a:rPr lang="fr-FR" sz="1800" dirty="0">
                <a:latin typeface="Avenir Next LT Pro" panose="020B0504020202020204" pitchFamily="34" charset="0"/>
                <a:cs typeface="Helvetica" panose="020B0604020202020204" pitchFamily="34" charset="0"/>
                <a:sym typeface="Wingdings" panose="05000000000000000000" pitchFamily="2" charset="2"/>
              </a:rPr>
              <a:t> </a:t>
            </a:r>
            <a:r>
              <a:rPr lang="fr-FR" sz="1800" dirty="0">
                <a:latin typeface="Avenir Next LT Pro" panose="020B0504020202020204" pitchFamily="34" charset="0"/>
                <a:cs typeface="Helvetica" panose="020B0604020202020204" pitchFamily="34" charset="0"/>
              </a:rPr>
              <a:t>capitaliser sur les opérations puissantes,</a:t>
            </a:r>
            <a:br>
              <a:rPr lang="fr-FR" sz="1800" dirty="0">
                <a:latin typeface="Avenir Next LT Pro" panose="020B0504020202020204" pitchFamily="34" charset="0"/>
                <a:cs typeface="Helvetica" panose="020B0604020202020204" pitchFamily="34" charset="0"/>
              </a:rPr>
            </a:br>
            <a:r>
              <a:rPr lang="fr-FR" sz="1800" dirty="0">
                <a:latin typeface="Avenir Next LT Pro" panose="020B0504020202020204" pitchFamily="34" charset="0"/>
                <a:cs typeface="Helvetica" panose="020B0604020202020204" pitchFamily="34" charset="0"/>
                <a:sym typeface="Wingdings" panose="05000000000000000000" pitchFamily="2" charset="2"/>
              </a:rPr>
              <a:t> </a:t>
            </a:r>
            <a:r>
              <a:rPr lang="fr-FR" sz="1800" dirty="0">
                <a:latin typeface="Avenir Next LT Pro" panose="020B0504020202020204" pitchFamily="34" charset="0"/>
                <a:cs typeface="Helvetica" panose="020B0604020202020204" pitchFamily="34" charset="0"/>
              </a:rPr>
              <a:t>développer de nouvelles opérations pour émerger </a:t>
            </a:r>
          </a:p>
          <a:p>
            <a:pPr marL="0" lvl="1" indent="0">
              <a:buFont typeface="Arial" panose="020B0604020202020204" pitchFamily="34" charset="0"/>
              <a:buNone/>
              <a:defRPr/>
            </a:pPr>
            <a:r>
              <a:rPr lang="fr-FR" sz="1800" dirty="0">
                <a:latin typeface="Avenir Next LT Pro" panose="020B0504020202020204" pitchFamily="34" charset="0"/>
                <a:cs typeface="Helvetica" panose="020B0604020202020204" pitchFamily="34" charset="0"/>
                <a:sym typeface="Wingdings" panose="05000000000000000000" pitchFamily="2" charset="2"/>
              </a:rPr>
              <a:t></a:t>
            </a:r>
            <a:r>
              <a:rPr lang="fr-FR" sz="1800" dirty="0">
                <a:latin typeface="Avenir Next LT Pro" panose="020B0504020202020204" pitchFamily="34" charset="0"/>
                <a:cs typeface="Helvetica" panose="020B0604020202020204" pitchFamily="34" charset="0"/>
              </a:rPr>
              <a:t> renforcer la théâtralisation in &amp; out store</a:t>
            </a:r>
          </a:p>
          <a:p>
            <a:pPr>
              <a:lnSpc>
                <a:spcPct val="90000"/>
              </a:lnSpc>
              <a:buFontTx/>
              <a:buChar char="•"/>
              <a:defRPr/>
            </a:pPr>
            <a:endParaRPr lang="fr-FR" altLang="fr-FR" sz="2400" dirty="0">
              <a:latin typeface="Avenir Next LT Pro" panose="020B0504020202020204" pitchFamily="34" charset="0"/>
              <a:ea typeface="Helvetica" panose="020B0604020202020204" pitchFamily="34" charset="0"/>
              <a:cs typeface="Helvetica" panose="020B0604020202020204" pitchFamily="34" charset="0"/>
            </a:endParaRPr>
          </a:p>
        </p:txBody>
      </p:sp>
      <p:pic>
        <p:nvPicPr>
          <p:cNvPr id="5" name="Image 4" descr="Une image contenant pneu, roue, Pièce auto, Pneu de voiture&#10;&#10;Description générée automatiquement">
            <a:extLst>
              <a:ext uri="{FF2B5EF4-FFF2-40B4-BE49-F238E27FC236}">
                <a16:creationId xmlns:a16="http://schemas.microsoft.com/office/drawing/2014/main" id="{7C985660-2AAB-0F6D-AF29-1AEE363D81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4608" y="1244111"/>
            <a:ext cx="4445698" cy="4369777"/>
          </a:xfrm>
          <a:prstGeom prst="ellipse">
            <a:avLst/>
          </a:prstGeom>
        </p:spPr>
      </p:pic>
    </p:spTree>
    <p:extLst>
      <p:ext uri="{BB962C8B-B14F-4D97-AF65-F5344CB8AC3E}">
        <p14:creationId xmlns:p14="http://schemas.microsoft.com/office/powerpoint/2010/main" val="407376142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re 1"/>
          <p:cNvSpPr>
            <a:spLocks noGrp="1"/>
          </p:cNvSpPr>
          <p:nvPr>
            <p:ph type="title"/>
          </p:nvPr>
        </p:nvSpPr>
        <p:spPr>
          <a:xfrm>
            <a:off x="326968" y="249786"/>
            <a:ext cx="10972800" cy="470939"/>
          </a:xfrm>
        </p:spPr>
        <p:txBody>
          <a:bodyPr/>
          <a:lstStyle/>
          <a:p>
            <a:pPr algn="l"/>
            <a:r>
              <a:rPr lang="fr-FR" altLang="fr-FR" sz="2800" dirty="0">
                <a:ea typeface="Helvetica" panose="020B0604020202020204" pitchFamily="34" charset="0"/>
              </a:rPr>
              <a:t>Le plan commercial actuel : principaux constats</a:t>
            </a:r>
          </a:p>
        </p:txBody>
      </p:sp>
      <p:sp>
        <p:nvSpPr>
          <p:cNvPr id="80899" name="Rectangle 4"/>
          <p:cNvSpPr>
            <a:spLocks noChangeArrowheads="1"/>
          </p:cNvSpPr>
          <p:nvPr/>
        </p:nvSpPr>
        <p:spPr bwMode="auto">
          <a:xfrm>
            <a:off x="1512773" y="1066800"/>
            <a:ext cx="986472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90000"/>
              </a:lnSpc>
              <a:buFontTx/>
              <a:buNone/>
              <a:defRPr/>
            </a:pPr>
            <a:r>
              <a:rPr lang="fr-FR" altLang="fr-FR" sz="1800" b="1" dirty="0">
                <a:latin typeface="Avenir Next LT Pro" panose="020B0504020202020204" pitchFamily="34" charset="0"/>
                <a:ea typeface="Helvetica" panose="020B0604020202020204" pitchFamily="34" charset="0"/>
                <a:cs typeface="Helvetica" panose="020B0604020202020204" pitchFamily="34" charset="0"/>
              </a:rPr>
              <a:t>Des actions qui :</a:t>
            </a:r>
          </a:p>
          <a:p>
            <a:pPr>
              <a:lnSpc>
                <a:spcPct val="90000"/>
              </a:lnSpc>
              <a:buFontTx/>
              <a:buNone/>
              <a:defRPr/>
            </a:pPr>
            <a:endParaRPr lang="fr-FR" altLang="fr-FR" sz="105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assurent une actualité sur toute l’année : </a:t>
            </a:r>
          </a:p>
          <a:p>
            <a:pPr>
              <a:lnSpc>
                <a:spcPct val="90000"/>
              </a:lnSpc>
              <a:buFontTx/>
              <a:buNone/>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	rythme soutenu pour répondre aux attentes du marché et du réseau </a:t>
            </a:r>
          </a:p>
          <a:p>
            <a:pPr>
              <a:lnSpc>
                <a:spcPct val="90000"/>
              </a:lnSpc>
              <a:buFontTx/>
              <a:buNone/>
              <a:defRPr/>
            </a:pPr>
            <a:endParaRPr lang="fr-FR" altLang="fr-FR" sz="9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valorisent la dynamique commerçante et la compétitivité prix de l’enseigne</a:t>
            </a:r>
            <a:br>
              <a:rPr lang="fr-FR" altLang="fr-FR" sz="1800" dirty="0">
                <a:latin typeface="Avenir Next LT Pro" panose="020B0504020202020204" pitchFamily="34" charset="0"/>
                <a:ea typeface="Helvetica" panose="020B0604020202020204" pitchFamily="34" charset="0"/>
                <a:cs typeface="Helvetica" panose="020B0604020202020204" pitchFamily="34" charset="0"/>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sont soutenues par un dispositif PLV centre adapté aux offres (immédiates et simples à communiquer) et à la problématique de trafic</a:t>
            </a:r>
          </a:p>
        </p:txBody>
      </p:sp>
      <p:sp>
        <p:nvSpPr>
          <p:cNvPr id="2" name="Rectangle 4"/>
          <p:cNvSpPr>
            <a:spLocks noChangeArrowheads="1"/>
          </p:cNvSpPr>
          <p:nvPr/>
        </p:nvSpPr>
        <p:spPr bwMode="auto">
          <a:xfrm>
            <a:off x="1512773" y="3698644"/>
            <a:ext cx="9864725" cy="1372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nSpc>
                <a:spcPct val="90000"/>
              </a:lnSpc>
              <a:buFont typeface="Arial" panose="020B0604020202020204" pitchFamily="34" charset="0"/>
              <a:buNone/>
              <a:defRPr/>
            </a:pPr>
            <a:r>
              <a:rPr lang="fr-FR" altLang="fr-FR" sz="1800" b="1" dirty="0">
                <a:latin typeface="Avenir Next LT Pro" panose="020B0504020202020204" pitchFamily="34" charset="0"/>
                <a:ea typeface="Helvetica" panose="020B0604020202020204" pitchFamily="34" charset="0"/>
                <a:cs typeface="Helvetica" panose="020B0604020202020204" pitchFamily="34" charset="0"/>
              </a:rPr>
              <a:t>MAIS</a:t>
            </a:r>
          </a:p>
          <a:p>
            <a:pPr>
              <a:lnSpc>
                <a:spcPct val="90000"/>
              </a:lnSpc>
              <a:buFontTx/>
              <a:buChar char="•"/>
              <a:defRPr/>
            </a:pPr>
            <a:endParaRPr lang="fr-FR" altLang="fr-FR" sz="18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Ne valorisent pas suffisamment Euromaster dans son expertise ou son positionnement</a:t>
            </a:r>
            <a:br>
              <a:rPr lang="fr-FR" altLang="fr-FR" sz="1800" dirty="0">
                <a:latin typeface="Avenir Next LT Pro" panose="020B0504020202020204" pitchFamily="34" charset="0"/>
                <a:ea typeface="Helvetica" panose="020B0604020202020204" pitchFamily="34" charset="0"/>
                <a:cs typeface="Helvetica" panose="020B0604020202020204" pitchFamily="34" charset="0"/>
              </a:rPr>
            </a:br>
            <a:endParaRPr lang="fr-FR" altLang="fr-FR" sz="18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Doit créer davantage l’événement out &amp; in-store</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3" name="Rectangle 2">
            <a:extLst>
              <a:ext uri="{FF2B5EF4-FFF2-40B4-BE49-F238E27FC236}">
                <a16:creationId xmlns:a16="http://schemas.microsoft.com/office/drawing/2014/main" id="{118D3446-BFBA-507E-BD12-01DEFC6E7EFA}"/>
              </a:ext>
            </a:extLst>
          </p:cNvPr>
          <p:cNvSpPr/>
          <p:nvPr/>
        </p:nvSpPr>
        <p:spPr>
          <a:xfrm>
            <a:off x="1454584" y="4088372"/>
            <a:ext cx="58189" cy="11734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a:extLst>
              <a:ext uri="{FF2B5EF4-FFF2-40B4-BE49-F238E27FC236}">
                <a16:creationId xmlns:a16="http://schemas.microsoft.com/office/drawing/2014/main" id="{8B19EFE9-0684-9BEF-7899-11222D11C0C4}"/>
              </a:ext>
            </a:extLst>
          </p:cNvPr>
          <p:cNvSpPr/>
          <p:nvPr/>
        </p:nvSpPr>
        <p:spPr>
          <a:xfrm>
            <a:off x="1454584" y="1596182"/>
            <a:ext cx="58189" cy="157308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466328" y="355737"/>
            <a:ext cx="10972800" cy="379499"/>
          </a:xfrm>
        </p:spPr>
        <p:txBody>
          <a:bodyPr/>
          <a:lstStyle/>
          <a:p>
            <a:pPr algn="l"/>
            <a:r>
              <a:rPr lang="fr-FR" altLang="fr-FR" sz="2800" dirty="0">
                <a:ea typeface="Helvetica" panose="020B0604020202020204" pitchFamily="34" charset="0"/>
              </a:rPr>
              <a:t>Le plan commercial : Partis Pris</a:t>
            </a:r>
          </a:p>
        </p:txBody>
      </p:sp>
      <p:sp>
        <p:nvSpPr>
          <p:cNvPr id="83971" name="Rectangle 3"/>
          <p:cNvSpPr>
            <a:spLocks noChangeArrowheads="1"/>
          </p:cNvSpPr>
          <p:nvPr/>
        </p:nvSpPr>
        <p:spPr bwMode="auto">
          <a:xfrm>
            <a:off x="728663" y="908050"/>
            <a:ext cx="10263881"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defRPr/>
            </a:pP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a:p>
            <a:pPr>
              <a:buFontTx/>
              <a:buNone/>
              <a:defRPr/>
            </a:pP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a:p>
            <a:pPr marL="0" indent="0">
              <a:spcBef>
                <a:spcPct val="0"/>
              </a:spcBef>
              <a:buFont typeface="Arial" panose="020B0604020202020204" pitchFamily="34" charset="0"/>
              <a:buNone/>
              <a:defRPr/>
            </a:pPr>
            <a:r>
              <a:rPr lang="fr-FR" altLang="fr-FR" sz="4400" b="1" dirty="0">
                <a:latin typeface="Avenir Next LT Pro" panose="020B0504020202020204" pitchFamily="34" charset="0"/>
                <a:ea typeface="Helvetica" panose="020B0604020202020204" pitchFamily="34" charset="0"/>
                <a:cs typeface="Helvetica" panose="020B0604020202020204" pitchFamily="34" charset="0"/>
              </a:rPr>
              <a:t>#1</a:t>
            </a:r>
            <a:r>
              <a:rPr lang="fr-FR" altLang="fr-FR" sz="44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 </a:t>
            </a:r>
            <a:r>
              <a:rPr lang="fr-FR" altLang="fr-FR" sz="20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Structurer les offres à travers </a:t>
            </a:r>
            <a:r>
              <a:rPr lang="fr-FR" altLang="fr-FR" sz="2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un code de communication cohérent</a:t>
            </a:r>
            <a:br>
              <a:rPr lang="fr-FR" altLang="fr-FR" sz="2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br>
            <a:endParaRPr lang="fr-FR" altLang="fr-FR" sz="2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endParaRPr>
          </a:p>
          <a:p>
            <a:pPr marL="0" indent="0">
              <a:spcBef>
                <a:spcPct val="0"/>
              </a:spcBef>
              <a:buNone/>
              <a:defRPr/>
            </a:pP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Chaque prise de parole doit renforcer la marque. </a:t>
            </a:r>
          </a:p>
          <a:p>
            <a:pPr marL="0" indent="0">
              <a:spcBef>
                <a:spcPct val="0"/>
              </a:spcBef>
              <a:buNone/>
              <a:defRPr/>
            </a:pP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18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Déterminer une identité visuelle cohérente </a:t>
            </a: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avec le concept de la communication et qui offre suffisamment de latitude pour </a:t>
            </a:r>
            <a:r>
              <a:rPr lang="fr-FR" altLang="fr-FR" sz="1800" dirty="0" err="1">
                <a:solidFill>
                  <a:prstClr val="black"/>
                </a:solidFill>
                <a:latin typeface="Avenir Next LT Pro" panose="020B0504020202020204" pitchFamily="34" charset="0"/>
                <a:ea typeface="Helvetica" panose="020B0604020202020204" pitchFamily="34" charset="0"/>
                <a:cs typeface="Helvetica" panose="020B0604020202020204" pitchFamily="34" charset="0"/>
              </a:rPr>
              <a:t>événementialiser</a:t>
            </a: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 chaque opération.</a:t>
            </a:r>
          </a:p>
          <a:p>
            <a:pPr marL="0" indent="0">
              <a:spcBef>
                <a:spcPct val="0"/>
              </a:spcBef>
              <a:buNone/>
              <a:defRPr/>
            </a:pPr>
            <a:endParaRPr lang="fr-FR" altLang="fr-FR" sz="18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endParaRPr>
          </a:p>
          <a:p>
            <a:pPr marL="0" indent="0">
              <a:spcBef>
                <a:spcPct val="0"/>
              </a:spcBef>
              <a:buNone/>
              <a:defRPr/>
            </a:pPr>
            <a:r>
              <a:rPr lang="fr-FR" altLang="fr-FR" sz="18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2 niveaux d’opérations à distinguer :</a:t>
            </a:r>
          </a:p>
          <a:p>
            <a:pPr marL="0" indent="0">
              <a:spcBef>
                <a:spcPct val="0"/>
              </a:spcBef>
              <a:buFont typeface="Arial" panose="020B0604020202020204" pitchFamily="34" charset="0"/>
              <a:buNone/>
              <a:defRPr/>
            </a:pPr>
            <a:endParaRPr lang="fr-FR" altLang="fr-FR"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endParaRPr>
          </a:p>
        </p:txBody>
      </p:sp>
      <p:sp>
        <p:nvSpPr>
          <p:cNvPr id="7" name="Rectangle à coins arrondis 6"/>
          <p:cNvSpPr/>
          <p:nvPr/>
        </p:nvSpPr>
        <p:spPr>
          <a:xfrm>
            <a:off x="2132539" y="4295582"/>
            <a:ext cx="3313112" cy="936104"/>
          </a:xfrm>
          <a:prstGeom prst="roundRect">
            <a:avLst/>
          </a:prstGeom>
          <a:solidFill>
            <a:srgbClr val="FBEC1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 LES THÉMATIQUES </a:t>
            </a:r>
            <a:endParaRPr lang="fr-FR" dirty="0">
              <a:solidFill>
                <a:schemeClr val="tx1"/>
              </a:solidFill>
              <a:latin typeface="Avenir Next LT Pro" panose="020B0504020202020204" pitchFamily="34" charset="0"/>
            </a:endParaRPr>
          </a:p>
        </p:txBody>
      </p:sp>
      <p:sp>
        <p:nvSpPr>
          <p:cNvPr id="8" name="Rectangle à coins arrondis 7"/>
          <p:cNvSpPr/>
          <p:nvPr/>
        </p:nvSpPr>
        <p:spPr>
          <a:xfrm>
            <a:off x="6006039" y="4295582"/>
            <a:ext cx="3311525" cy="936104"/>
          </a:xfrm>
          <a:prstGeom prst="roundRect">
            <a:avLst/>
          </a:prstGeom>
          <a:solidFill>
            <a:srgbClr val="D9117E"/>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b="1" dirty="0">
                <a:solidFill>
                  <a:schemeClr val="bg1"/>
                </a:solidFill>
                <a:latin typeface="Avenir Next LT Pro" panose="020B0504020202020204" pitchFamily="34" charset="0"/>
                <a:ea typeface="Helvetica" panose="020B0604020202020204" pitchFamily="34" charset="0"/>
                <a:cs typeface="Helvetica" panose="020B0604020202020204" pitchFamily="34" charset="0"/>
              </a:rPr>
              <a:t>LES EVENEMENTS PROPRIÉTAIRES</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re 1"/>
          <p:cNvSpPr>
            <a:spLocks noGrp="1"/>
          </p:cNvSpPr>
          <p:nvPr>
            <p:ph type="title"/>
          </p:nvPr>
        </p:nvSpPr>
        <p:spPr>
          <a:xfrm>
            <a:off x="259138" y="435132"/>
            <a:ext cx="10972800" cy="462643"/>
          </a:xfrm>
        </p:spPr>
        <p:txBody>
          <a:bodyPr/>
          <a:lstStyle/>
          <a:p>
            <a:pPr algn="l"/>
            <a:r>
              <a:rPr lang="fr-FR" altLang="fr-FR" sz="2800" dirty="0">
                <a:ea typeface="Helvetica" panose="020B0604020202020204" pitchFamily="34" charset="0"/>
              </a:rPr>
              <a:t>Le plan commercial : Partis Pris</a:t>
            </a:r>
          </a:p>
        </p:txBody>
      </p:sp>
      <p:sp>
        <p:nvSpPr>
          <p:cNvPr id="88067" name="Rectangle 3"/>
          <p:cNvSpPr>
            <a:spLocks noChangeArrowheads="1"/>
          </p:cNvSpPr>
          <p:nvPr/>
        </p:nvSpPr>
        <p:spPr bwMode="auto">
          <a:xfrm>
            <a:off x="848994" y="972522"/>
            <a:ext cx="10873159"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pPr>
            <a:endParaRPr lang="fr-FR" altLang="fr-FR" sz="1600" dirty="0">
              <a:latin typeface="Avenir Next LT Pro" panose="020B0504020202020204" pitchFamily="34" charset="0"/>
              <a:ea typeface="Helvetica" panose="020B0604020202020204" pitchFamily="34" charset="0"/>
              <a:cs typeface="Helvetica" panose="020B0604020202020204" pitchFamily="34" charset="0"/>
            </a:endParaRPr>
          </a:p>
          <a:p>
            <a:pPr>
              <a:buFontTx/>
              <a:buNone/>
            </a:pPr>
            <a:r>
              <a:rPr kumimoji="0" lang="fr-FR" altLang="fr-FR" sz="44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#2</a:t>
            </a:r>
            <a:r>
              <a:rPr lang="fr-FR" altLang="fr-FR" sz="4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 </a:t>
            </a:r>
            <a:r>
              <a:rPr lang="fr-FR" altLang="fr-FR" sz="2400" b="1" dirty="0">
                <a:latin typeface="Avenir Next LT Pro" panose="020B0504020202020204" pitchFamily="34" charset="0"/>
                <a:ea typeface="Helvetica" panose="020B0604020202020204" pitchFamily="34" charset="0"/>
                <a:cs typeface="Helvetica" panose="020B0604020202020204" pitchFamily="34" charset="0"/>
              </a:rPr>
              <a:t>Capitaliser sur la dynamique commerçante métier </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existante </a:t>
            </a:r>
            <a:br>
              <a:rPr lang="fr-FR" altLang="fr-FR" sz="2000" dirty="0">
                <a:latin typeface="Avenir Next LT Pro" panose="020B0504020202020204" pitchFamily="34" charset="0"/>
                <a:ea typeface="Helvetica" panose="020B0604020202020204" pitchFamily="34" charset="0"/>
                <a:cs typeface="Helvetica" panose="020B0604020202020204" pitchFamily="34" charset="0"/>
              </a:rPr>
            </a:b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et intégrer une communication de contenu serviciel/promesse :</a:t>
            </a:r>
          </a:p>
        </p:txBody>
      </p:sp>
      <p:sp>
        <p:nvSpPr>
          <p:cNvPr id="3" name="ZoneTexte 2"/>
          <p:cNvSpPr txBox="1"/>
          <p:nvPr/>
        </p:nvSpPr>
        <p:spPr>
          <a:xfrm>
            <a:off x="3323208" y="2583719"/>
            <a:ext cx="4844660" cy="523220"/>
          </a:xfrm>
          <a:prstGeom prst="rect">
            <a:avLst/>
          </a:prstGeom>
          <a:noFill/>
        </p:spPr>
        <p:txBody>
          <a:bodyPr wrap="none" rtlCol="0">
            <a:spAutoFit/>
          </a:bodyPr>
          <a:lstStyle/>
          <a:p>
            <a:r>
              <a:rPr lang="fr-FR" sz="2800" dirty="0">
                <a:latin typeface="Avenir Next LT Pro" panose="020B0504020202020204" pitchFamily="34" charset="0"/>
                <a:sym typeface="Wingdings" panose="05000000000000000000" pitchFamily="2" charset="2"/>
              </a:rPr>
              <a:t> E</a:t>
            </a:r>
            <a:r>
              <a:rPr lang="fr-FR" sz="2800" dirty="0">
                <a:latin typeface="Avenir Next LT Pro" panose="020B0504020202020204" pitchFamily="34" charset="0"/>
              </a:rPr>
              <a:t>quilibre du </a:t>
            </a:r>
            <a:r>
              <a:rPr lang="fr-FR" sz="2800" dirty="0" err="1">
                <a:latin typeface="Avenir Next LT Pro" panose="020B0504020202020204" pitchFamily="34" charset="0"/>
              </a:rPr>
              <a:t>Sell</a:t>
            </a:r>
            <a:r>
              <a:rPr lang="fr-FR" sz="2800" dirty="0">
                <a:latin typeface="Avenir Next LT Pro" panose="020B0504020202020204" pitchFamily="34" charset="0"/>
              </a:rPr>
              <a:t> &amp; du Tell</a:t>
            </a:r>
          </a:p>
        </p:txBody>
      </p:sp>
      <p:sp>
        <p:nvSpPr>
          <p:cNvPr id="7" name="ZoneTexte 6">
            <a:extLst>
              <a:ext uri="{FF2B5EF4-FFF2-40B4-BE49-F238E27FC236}">
                <a16:creationId xmlns:a16="http://schemas.microsoft.com/office/drawing/2014/main" id="{6FEA780F-FDE6-EEF2-C723-9D0CDA8EA45A}"/>
              </a:ext>
            </a:extLst>
          </p:cNvPr>
          <p:cNvSpPr txBox="1"/>
          <p:nvPr/>
        </p:nvSpPr>
        <p:spPr>
          <a:xfrm>
            <a:off x="709846" y="3833518"/>
            <a:ext cx="4867994" cy="984885"/>
          </a:xfrm>
          <a:prstGeom prst="rect">
            <a:avLst/>
          </a:prstGeom>
          <a:noFill/>
        </p:spPr>
        <p:txBody>
          <a:bodyPr wrap="square">
            <a:spAutoFit/>
          </a:bodyPr>
          <a:lstStyle/>
          <a:p>
            <a:pPr>
              <a:defRPr/>
            </a:pPr>
            <a:r>
              <a:rPr lang="fr-FR" altLang="fr-FR" sz="1600" b="1" dirty="0">
                <a:latin typeface="Avenir Next LT Pro" panose="020B0504020202020204" pitchFamily="34" charset="0"/>
                <a:ea typeface="Helvetica" panose="020B0604020202020204" pitchFamily="34" charset="0"/>
                <a:cs typeface="Helvetica" panose="020B0604020202020204" pitchFamily="34" charset="0"/>
              </a:rPr>
              <a:t>CAPITALISER SUR UN STYLE COMMERCIAL</a:t>
            </a:r>
            <a:endParaRPr lang="fr-FR" sz="1600" b="1" dirty="0">
              <a:latin typeface="Avenir Next LT Pro" panose="020B0504020202020204" pitchFamily="34" charset="0"/>
            </a:endParaRPr>
          </a:p>
          <a:p>
            <a:pPr lvl="1">
              <a:buFont typeface="Wingdings" panose="05000000000000000000" pitchFamily="2" charset="2"/>
              <a:buNone/>
              <a:defRPr/>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1400" dirty="0">
                <a:latin typeface="Avenir Next LT Pro" panose="020B0504020202020204" pitchFamily="34" charset="0"/>
                <a:ea typeface="Helvetica" panose="020B0604020202020204" pitchFamily="34" charset="0"/>
                <a:cs typeface="Helvetica" panose="020B0604020202020204" pitchFamily="34" charset="0"/>
              </a:rPr>
              <a:t> Offre d’appel  </a:t>
            </a:r>
          </a:p>
          <a:p>
            <a:pPr lvl="1">
              <a:buFont typeface="Wingdings" panose="05000000000000000000" pitchFamily="2" charset="2"/>
              <a:buNone/>
              <a:defRPr/>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1400" dirty="0">
                <a:latin typeface="Avenir Next LT Pro" panose="020B0504020202020204" pitchFamily="34" charset="0"/>
                <a:ea typeface="Helvetica" panose="020B0604020202020204" pitchFamily="34" charset="0"/>
                <a:cs typeface="Helvetica" panose="020B0604020202020204" pitchFamily="34" charset="0"/>
              </a:rPr>
              <a:t> Des thèmes évènementiels &amp;/ou marchands</a:t>
            </a:r>
          </a:p>
          <a:p>
            <a:pPr lvl="1">
              <a:buFont typeface="Wingdings" panose="05000000000000000000" pitchFamily="2" charset="2"/>
              <a:buNone/>
              <a:defRPr/>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Poursuivre la mise en scène des offres prix</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9" name="ZoneTexte 8">
            <a:extLst>
              <a:ext uri="{FF2B5EF4-FFF2-40B4-BE49-F238E27FC236}">
                <a16:creationId xmlns:a16="http://schemas.microsoft.com/office/drawing/2014/main" id="{B8CD3B61-F94D-7974-BFD6-BEA3D843E9D9}"/>
              </a:ext>
            </a:extLst>
          </p:cNvPr>
          <p:cNvSpPr txBox="1"/>
          <p:nvPr/>
        </p:nvSpPr>
        <p:spPr>
          <a:xfrm>
            <a:off x="6517177" y="3833518"/>
            <a:ext cx="5446913" cy="1231106"/>
          </a:xfrm>
          <a:prstGeom prst="rect">
            <a:avLst/>
          </a:prstGeom>
          <a:noFill/>
        </p:spPr>
        <p:txBody>
          <a:bodyPr wrap="square">
            <a:spAutoFit/>
          </a:bodyPr>
          <a:lstStyle/>
          <a:p>
            <a:pPr>
              <a:defRPr/>
            </a:pPr>
            <a:r>
              <a:rPr lang="fr-FR" altLang="fr-FR" sz="16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INTÉGRER LA MISE EN SCÈNE D’UNE APPROCHE SERVICE ‘MÉTIERS’ ET DE LA PROMESSE</a:t>
            </a:r>
            <a:endParaRPr lang="fr-FR" sz="1600" b="1" dirty="0">
              <a:solidFill>
                <a:schemeClr val="tx1"/>
              </a:solidFill>
              <a:latin typeface="Avenir Next LT Pro" panose="020B0504020202020204" pitchFamily="34" charset="0"/>
            </a:endParaRPr>
          </a:p>
          <a:p>
            <a:pPr marL="742950" lvl="1" indent="-285750">
              <a:buFont typeface="Wingdings" panose="05000000000000000000" pitchFamily="2" charset="2"/>
              <a:buChar char="è"/>
              <a:defRPr/>
            </a:pP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Valoriser les </a:t>
            </a:r>
            <a:r>
              <a:rPr lang="fr-FR" altLang="fr-FR" sz="14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preuves de confiance </a:t>
            </a: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de l’enseigne </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pPr marL="742950" lvl="1" indent="-285750">
              <a:buFont typeface="Wingdings" panose="05000000000000000000" pitchFamily="2" charset="2"/>
              <a:buChar char="è"/>
              <a:defRPr/>
            </a:pP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Mise en scène des expertises :</a:t>
            </a:r>
          </a:p>
          <a:p>
            <a:pPr lvl="1">
              <a:defRPr/>
            </a:pP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Exemples  : Véhicules électriques</a:t>
            </a:r>
            <a:endPar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2939AA53-689D-16D7-4745-22213129FCAD}"/>
              </a:ext>
            </a:extLst>
          </p:cNvPr>
          <p:cNvSpPr/>
          <p:nvPr/>
        </p:nvSpPr>
        <p:spPr>
          <a:xfrm>
            <a:off x="548868" y="3739237"/>
            <a:ext cx="58189" cy="11734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F3003B95-CC25-DE4D-A96C-B9FFAD0E66DC}"/>
              </a:ext>
            </a:extLst>
          </p:cNvPr>
          <p:cNvSpPr/>
          <p:nvPr/>
        </p:nvSpPr>
        <p:spPr>
          <a:xfrm>
            <a:off x="6299743" y="3833518"/>
            <a:ext cx="58189" cy="11734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435033" y="598090"/>
            <a:ext cx="10972800" cy="479596"/>
          </a:xfrm>
        </p:spPr>
        <p:txBody>
          <a:bodyPr/>
          <a:lstStyle/>
          <a:p>
            <a:pPr algn="l"/>
            <a:r>
              <a:rPr lang="fr-FR" altLang="fr-FR" sz="2800" dirty="0">
                <a:ea typeface="Helvetica" panose="020B0604020202020204" pitchFamily="34" charset="0"/>
              </a:rPr>
              <a:t>Le plan commercial : Partis Pris</a:t>
            </a:r>
          </a:p>
        </p:txBody>
      </p:sp>
      <p:sp>
        <p:nvSpPr>
          <p:cNvPr id="83971" name="Rectangle 3"/>
          <p:cNvSpPr>
            <a:spLocks noChangeArrowheads="1"/>
          </p:cNvSpPr>
          <p:nvPr/>
        </p:nvSpPr>
        <p:spPr bwMode="auto">
          <a:xfrm>
            <a:off x="609600" y="908050"/>
            <a:ext cx="10263881"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marL="0" indent="0">
              <a:spcBef>
                <a:spcPct val="0"/>
              </a:spcBef>
              <a:buFont typeface="Arial" panose="020B0604020202020204" pitchFamily="34" charset="0"/>
              <a:buNone/>
              <a:defRPr/>
            </a:pPr>
            <a:endParaRPr lang="fr-FR" altLang="fr-FR" b="1" dirty="0">
              <a:solidFill>
                <a:prstClr val="black"/>
              </a:solidFill>
              <a:latin typeface="Helvetica" panose="020B0604020202020204" pitchFamily="34" charset="0"/>
              <a:ea typeface="Helvetica" panose="020B0604020202020204" pitchFamily="34" charset="0"/>
              <a:cs typeface="Helvetica" panose="020B0604020202020204" pitchFamily="34" charset="0"/>
            </a:endParaRPr>
          </a:p>
        </p:txBody>
      </p:sp>
      <p:sp>
        <p:nvSpPr>
          <p:cNvPr id="7" name="Rectangle à coins arrondis 6"/>
          <p:cNvSpPr/>
          <p:nvPr/>
        </p:nvSpPr>
        <p:spPr>
          <a:xfrm>
            <a:off x="6833021" y="2268833"/>
            <a:ext cx="3313112" cy="936104"/>
          </a:xfrm>
          <a:prstGeom prst="roundRect">
            <a:avLst/>
          </a:prstGeom>
          <a:solidFill>
            <a:srgbClr val="FBEC1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sz="36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 6 </a:t>
            </a:r>
            <a:r>
              <a:rPr lang="fr-FR" altLang="fr-FR"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OPÉRATIONS  THÉMATIQUES </a:t>
            </a:r>
            <a:endParaRPr lang="fr-FR" dirty="0">
              <a:solidFill>
                <a:schemeClr val="tx1"/>
              </a:solidFill>
              <a:latin typeface="Avenir Next LT Pro" panose="020B0504020202020204" pitchFamily="34" charset="0"/>
            </a:endParaRPr>
          </a:p>
        </p:txBody>
      </p:sp>
      <p:sp>
        <p:nvSpPr>
          <p:cNvPr id="8" name="Rectangle à coins arrondis 7"/>
          <p:cNvSpPr/>
          <p:nvPr/>
        </p:nvSpPr>
        <p:spPr>
          <a:xfrm>
            <a:off x="2120256" y="2268833"/>
            <a:ext cx="3311525" cy="936104"/>
          </a:xfrm>
          <a:prstGeom prst="roundRect">
            <a:avLst/>
          </a:prstGeom>
          <a:solidFill>
            <a:srgbClr val="D9117E"/>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sz="3600" b="1" dirty="0">
                <a:solidFill>
                  <a:schemeClr val="bg1"/>
                </a:solidFill>
                <a:latin typeface="Avenir Next LT Pro" panose="020B0504020202020204" pitchFamily="34" charset="0"/>
                <a:ea typeface="Helvetica" panose="020B0604020202020204" pitchFamily="34" charset="0"/>
                <a:cs typeface="Helvetica" panose="020B0604020202020204" pitchFamily="34" charset="0"/>
              </a:rPr>
              <a:t>3</a:t>
            </a:r>
            <a:r>
              <a:rPr lang="fr-FR" altLang="fr-FR" b="1" dirty="0">
                <a:solidFill>
                  <a:schemeClr val="bg1"/>
                </a:solidFill>
                <a:latin typeface="Avenir Next LT Pro" panose="020B0504020202020204" pitchFamily="34" charset="0"/>
                <a:ea typeface="Helvetica" panose="020B0604020202020204" pitchFamily="34" charset="0"/>
                <a:cs typeface="Helvetica" panose="020B0604020202020204" pitchFamily="34" charset="0"/>
              </a:rPr>
              <a:t> EVENEMENTS PUISSANTS</a:t>
            </a:r>
          </a:p>
        </p:txBody>
      </p:sp>
      <p:sp>
        <p:nvSpPr>
          <p:cNvPr id="2" name="Triangle isocèle 1"/>
          <p:cNvSpPr/>
          <p:nvPr/>
        </p:nvSpPr>
        <p:spPr>
          <a:xfrm flipV="1">
            <a:off x="7265441" y="3417332"/>
            <a:ext cx="2448272" cy="648072"/>
          </a:xfrm>
          <a:prstGeom prst="triangle">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p:cNvSpPr txBox="1"/>
          <p:nvPr/>
        </p:nvSpPr>
        <p:spPr>
          <a:xfrm>
            <a:off x="6353735" y="4277799"/>
            <a:ext cx="4694313" cy="1569660"/>
          </a:xfrm>
          <a:prstGeom prst="rect">
            <a:avLst/>
          </a:prstGeom>
          <a:noFill/>
        </p:spPr>
        <p:txBody>
          <a:bodyPr wrap="square" rtlCol="0">
            <a:spAutoFit/>
          </a:bodyPr>
          <a:lstStyle/>
          <a:p>
            <a:pPr algn="ctr"/>
            <a:r>
              <a:rPr lang="fr-FR" sz="1600" dirty="0">
                <a:latin typeface="Avenir Next LT Pro" panose="020B0504020202020204" pitchFamily="34" charset="0"/>
              </a:rPr>
              <a:t>Création d’opérations qui permettent au-delà des offres commerciales de délivrer du contenu</a:t>
            </a:r>
          </a:p>
          <a:p>
            <a:pPr algn="ctr"/>
            <a:r>
              <a:rPr lang="fr-FR" sz="1600" dirty="0">
                <a:latin typeface="Avenir Next LT Pro" panose="020B0504020202020204" pitchFamily="34" charset="0"/>
              </a:rPr>
              <a:t>Ex : Les jours électriques : </a:t>
            </a:r>
          </a:p>
          <a:p>
            <a:pPr algn="ctr"/>
            <a:r>
              <a:rPr lang="fr-FR" sz="1600" dirty="0">
                <a:latin typeface="Avenir Next LT Pro" panose="020B0504020202020204" pitchFamily="34" charset="0"/>
              </a:rPr>
              <a:t>Offres pneus spécial véhicules électriques</a:t>
            </a:r>
          </a:p>
          <a:p>
            <a:pPr algn="ctr"/>
            <a:r>
              <a:rPr lang="fr-FR" sz="1600" dirty="0">
                <a:latin typeface="Avenir Next LT Pro" panose="020B0504020202020204" pitchFamily="34" charset="0"/>
              </a:rPr>
              <a:t>Offres batteries …</a:t>
            </a:r>
            <a:br>
              <a:rPr lang="fr-FR" sz="1600" dirty="0">
                <a:latin typeface="Avenir Next LT Pro" panose="020B0504020202020204" pitchFamily="34" charset="0"/>
              </a:rPr>
            </a:br>
            <a:r>
              <a:rPr lang="fr-FR" sz="1600" b="1" dirty="0">
                <a:latin typeface="Avenir Next LT Pro" panose="020B0504020202020204" pitchFamily="34" charset="0"/>
              </a:rPr>
              <a:t>=&gt; un équilibre d’offre et de focus métier</a:t>
            </a:r>
          </a:p>
        </p:txBody>
      </p:sp>
      <p:sp>
        <p:nvSpPr>
          <p:cNvPr id="9" name="ZoneTexte 8"/>
          <p:cNvSpPr txBox="1"/>
          <p:nvPr/>
        </p:nvSpPr>
        <p:spPr>
          <a:xfrm>
            <a:off x="1975818" y="4471459"/>
            <a:ext cx="3600400" cy="2062103"/>
          </a:xfrm>
          <a:prstGeom prst="rect">
            <a:avLst/>
          </a:prstGeom>
          <a:noFill/>
        </p:spPr>
        <p:txBody>
          <a:bodyPr wrap="square" rtlCol="0">
            <a:spAutoFit/>
          </a:bodyPr>
          <a:lstStyle/>
          <a:p>
            <a:pPr algn="ctr"/>
            <a:r>
              <a:rPr lang="fr-FR" sz="1600" dirty="0">
                <a:latin typeface="Avenir Next LT Pro" panose="020B0504020202020204" pitchFamily="34" charset="0"/>
              </a:rPr>
              <a:t>Création d’opérations temps forts qui créent l’événement avec une théâtralisation spécifique</a:t>
            </a:r>
          </a:p>
          <a:p>
            <a:pPr algn="ctr"/>
            <a:endParaRPr lang="fr-FR" sz="1600" dirty="0">
              <a:latin typeface="Avenir Next LT Pro" panose="020B0504020202020204" pitchFamily="34" charset="0"/>
            </a:endParaRPr>
          </a:p>
          <a:p>
            <a:pPr algn="ctr"/>
            <a:r>
              <a:rPr lang="fr-FR" sz="1600" dirty="0">
                <a:latin typeface="Avenir Next LT Pro" panose="020B0504020202020204" pitchFamily="34" charset="0"/>
              </a:rPr>
              <a:t>Renforcer la perception d’</a:t>
            </a:r>
            <a:r>
              <a:rPr lang="fr-FR" sz="1600" dirty="0" err="1">
                <a:latin typeface="Avenir Next LT Pro" panose="020B0504020202020204" pitchFamily="34" charset="0"/>
              </a:rPr>
              <a:t>évenements</a:t>
            </a:r>
            <a:r>
              <a:rPr lang="fr-FR" sz="1600" dirty="0">
                <a:latin typeface="Avenir Next LT Pro" panose="020B0504020202020204" pitchFamily="34" charset="0"/>
              </a:rPr>
              <a:t> et d’offres commerciales attractives </a:t>
            </a:r>
            <a:br>
              <a:rPr lang="fr-FR" sz="1600" dirty="0">
                <a:latin typeface="Avenir Next LT Pro" panose="020B0504020202020204" pitchFamily="34" charset="0"/>
              </a:rPr>
            </a:br>
            <a:r>
              <a:rPr lang="fr-FR" sz="1600" b="1" dirty="0">
                <a:latin typeface="Avenir Next LT Pro" panose="020B0504020202020204" pitchFamily="34" charset="0"/>
              </a:rPr>
              <a:t>=&gt; créer l’urgence</a:t>
            </a:r>
          </a:p>
        </p:txBody>
      </p:sp>
      <p:sp>
        <p:nvSpPr>
          <p:cNvPr id="10" name="Triangle isocèle 9"/>
          <p:cNvSpPr/>
          <p:nvPr/>
        </p:nvSpPr>
        <p:spPr>
          <a:xfrm flipV="1">
            <a:off x="2551882" y="3521484"/>
            <a:ext cx="2448272" cy="648072"/>
          </a:xfrm>
          <a:prstGeom prst="triangle">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484033662"/>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435033" y="598090"/>
            <a:ext cx="10972800" cy="479596"/>
          </a:xfrm>
        </p:spPr>
        <p:txBody>
          <a:bodyPr/>
          <a:lstStyle/>
          <a:p>
            <a:pPr algn="l"/>
            <a:r>
              <a:rPr lang="fr-FR" altLang="fr-FR" sz="2800" dirty="0">
                <a:ea typeface="Helvetica" panose="020B0604020202020204" pitchFamily="34" charset="0"/>
              </a:rPr>
              <a:t>Le plan commercial : Partis Pris</a:t>
            </a:r>
          </a:p>
        </p:txBody>
      </p:sp>
      <p:sp>
        <p:nvSpPr>
          <p:cNvPr id="83971" name="Rectangle 3"/>
          <p:cNvSpPr>
            <a:spLocks noChangeArrowheads="1"/>
          </p:cNvSpPr>
          <p:nvPr/>
        </p:nvSpPr>
        <p:spPr bwMode="auto">
          <a:xfrm>
            <a:off x="609600" y="908050"/>
            <a:ext cx="10263881"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marL="0" indent="0">
              <a:spcBef>
                <a:spcPct val="0"/>
              </a:spcBef>
              <a:buFont typeface="Arial" panose="020B0604020202020204" pitchFamily="34" charset="0"/>
              <a:buNone/>
              <a:defRPr/>
            </a:pPr>
            <a:endParaRPr lang="fr-FR" altLang="fr-FR" b="1" dirty="0">
              <a:solidFill>
                <a:prstClr val="black"/>
              </a:solidFill>
              <a:latin typeface="Helvetica" panose="020B0604020202020204" pitchFamily="34" charset="0"/>
              <a:ea typeface="Helvetica" panose="020B0604020202020204" pitchFamily="34" charset="0"/>
              <a:cs typeface="Helvetica" panose="020B0604020202020204" pitchFamily="34" charset="0"/>
            </a:endParaRPr>
          </a:p>
        </p:txBody>
      </p:sp>
      <p:sp>
        <p:nvSpPr>
          <p:cNvPr id="3" name="ZoneTexte 2"/>
          <p:cNvSpPr txBox="1"/>
          <p:nvPr/>
        </p:nvSpPr>
        <p:spPr>
          <a:xfrm>
            <a:off x="728663" y="1322528"/>
            <a:ext cx="5545685" cy="461665"/>
          </a:xfrm>
          <a:prstGeom prst="rect">
            <a:avLst/>
          </a:prstGeom>
          <a:noFill/>
        </p:spPr>
        <p:txBody>
          <a:bodyPr wrap="none" rtlCol="0">
            <a:spAutoFit/>
          </a:bodyPr>
          <a:lstStyle/>
          <a:p>
            <a:r>
              <a:rPr lang="fr-FR" sz="2400" dirty="0">
                <a:latin typeface="Avenir Next LT Pro" panose="020B0504020202020204" pitchFamily="34" charset="0"/>
              </a:rPr>
              <a:t>6 opérations thématisées dans l’année</a:t>
            </a:r>
          </a:p>
        </p:txBody>
      </p:sp>
      <p:sp>
        <p:nvSpPr>
          <p:cNvPr id="4" name="ZoneTexte 3"/>
          <p:cNvSpPr txBox="1"/>
          <p:nvPr/>
        </p:nvSpPr>
        <p:spPr>
          <a:xfrm>
            <a:off x="1004719" y="3176192"/>
            <a:ext cx="9959768" cy="2585323"/>
          </a:xfrm>
          <a:prstGeom prst="rect">
            <a:avLst/>
          </a:prstGeom>
          <a:noFill/>
        </p:spPr>
        <p:txBody>
          <a:bodyPr wrap="square" rtlCol="0">
            <a:spAutoFit/>
          </a:bodyPr>
          <a:lstStyle/>
          <a:p>
            <a:r>
              <a:rPr lang="fr-FR" dirty="0">
                <a:latin typeface="Avenir Next LT Pro" panose="020B0504020202020204" pitchFamily="34" charset="0"/>
              </a:rPr>
              <a:t>Exprimer les atouts de l’enseigne y compris à travers la communication commerciale</a:t>
            </a:r>
          </a:p>
          <a:p>
            <a:endParaRPr lang="fr-FR" dirty="0">
              <a:latin typeface="Avenir Next LT Pro" panose="020B0504020202020204" pitchFamily="34" charset="0"/>
            </a:endParaRPr>
          </a:p>
          <a:p>
            <a:r>
              <a:rPr lang="fr-FR" dirty="0">
                <a:latin typeface="Avenir Next LT Pro" panose="020B0504020202020204" pitchFamily="34" charset="0"/>
              </a:rPr>
              <a:t>Capitaliser sur des thématiques ou des offres qui permettent de structurer </a:t>
            </a:r>
            <a:br>
              <a:rPr lang="fr-FR" dirty="0">
                <a:latin typeface="Avenir Next LT Pro" panose="020B0504020202020204" pitchFamily="34" charset="0"/>
              </a:rPr>
            </a:br>
            <a:r>
              <a:rPr lang="fr-FR" dirty="0">
                <a:latin typeface="Avenir Next LT Pro" panose="020B0504020202020204" pitchFamily="34" charset="0"/>
              </a:rPr>
              <a:t>et rythmer la prise de parole</a:t>
            </a:r>
          </a:p>
          <a:p>
            <a:pPr algn="ctr"/>
            <a:r>
              <a:rPr lang="fr-FR" b="1" i="1" dirty="0">
                <a:latin typeface="Avenir Next LT Pro" panose="020B0504020202020204" pitchFamily="34" charset="0"/>
              </a:rPr>
              <a:t>Check Up d’été</a:t>
            </a:r>
          </a:p>
          <a:p>
            <a:pPr algn="ctr"/>
            <a:r>
              <a:rPr lang="fr-FR" b="1" i="1" dirty="0">
                <a:latin typeface="Avenir Next LT Pro" panose="020B0504020202020204" pitchFamily="34" charset="0"/>
              </a:rPr>
              <a:t>Bilan de santé offert</a:t>
            </a:r>
          </a:p>
          <a:p>
            <a:pPr algn="ctr"/>
            <a:r>
              <a:rPr lang="fr-FR" b="1" i="1" dirty="0">
                <a:latin typeface="Avenir Next LT Pro" panose="020B0504020202020204" pitchFamily="34" charset="0"/>
              </a:rPr>
              <a:t>Diagnostique sécurité</a:t>
            </a:r>
          </a:p>
          <a:p>
            <a:pPr algn="ctr"/>
            <a:r>
              <a:rPr lang="fr-FR" b="1" i="1" dirty="0">
                <a:latin typeface="Avenir Next LT Pro" panose="020B0504020202020204" pitchFamily="34" charset="0"/>
              </a:rPr>
              <a:t>Les jours </a:t>
            </a:r>
            <a:r>
              <a:rPr lang="fr-FR" b="1" i="1" dirty="0" err="1">
                <a:latin typeface="Avenir Next LT Pro" panose="020B0504020202020204" pitchFamily="34" charset="0"/>
              </a:rPr>
              <a:t>Electric’s</a:t>
            </a:r>
            <a:endParaRPr lang="fr-FR" dirty="0">
              <a:latin typeface="Avenir Next LT Pro" panose="020B0504020202020204" pitchFamily="34" charset="0"/>
            </a:endParaRPr>
          </a:p>
          <a:p>
            <a:r>
              <a:rPr lang="fr-FR" dirty="0">
                <a:latin typeface="Avenir Next LT Pro" panose="020B0504020202020204" pitchFamily="34" charset="0"/>
              </a:rPr>
              <a:t> </a:t>
            </a:r>
            <a:endParaRPr lang="fr-FR" b="1" dirty="0">
              <a:latin typeface="Avenir Next LT Pro" panose="020B0504020202020204" pitchFamily="34" charset="0"/>
            </a:endParaRPr>
          </a:p>
        </p:txBody>
      </p:sp>
      <p:sp>
        <p:nvSpPr>
          <p:cNvPr id="5" name="Rectangle à coins arrondis 6">
            <a:extLst>
              <a:ext uri="{FF2B5EF4-FFF2-40B4-BE49-F238E27FC236}">
                <a16:creationId xmlns:a16="http://schemas.microsoft.com/office/drawing/2014/main" id="{1679EF31-E5C1-FADC-D6FA-BC94E0B4C81E}"/>
              </a:ext>
            </a:extLst>
          </p:cNvPr>
          <p:cNvSpPr/>
          <p:nvPr/>
        </p:nvSpPr>
        <p:spPr>
          <a:xfrm>
            <a:off x="4197887" y="2128519"/>
            <a:ext cx="3313112" cy="936104"/>
          </a:xfrm>
          <a:prstGeom prst="roundRect">
            <a:avLst/>
          </a:prstGeom>
          <a:solidFill>
            <a:srgbClr val="FBEC1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sz="36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 6 </a:t>
            </a:r>
            <a:r>
              <a:rPr lang="fr-FR" altLang="fr-FR"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OPÉRATIONS  THÉMATIQUES </a:t>
            </a:r>
            <a:endParaRPr lang="fr-FR" dirty="0">
              <a:solidFill>
                <a:schemeClr val="tx1"/>
              </a:solidFill>
              <a:latin typeface="Avenir Next LT Pro" panose="020B0504020202020204" pitchFamily="34" charset="0"/>
            </a:endParaRPr>
          </a:p>
        </p:txBody>
      </p:sp>
    </p:spTree>
    <p:extLst>
      <p:ext uri="{BB962C8B-B14F-4D97-AF65-F5344CB8AC3E}">
        <p14:creationId xmlns:p14="http://schemas.microsoft.com/office/powerpoint/2010/main" val="735071792"/>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re 1"/>
          <p:cNvSpPr>
            <a:spLocks noGrp="1"/>
          </p:cNvSpPr>
          <p:nvPr>
            <p:ph type="title"/>
          </p:nvPr>
        </p:nvSpPr>
        <p:spPr>
          <a:xfrm>
            <a:off x="228600" y="519444"/>
            <a:ext cx="10972800" cy="479252"/>
          </a:xfrm>
        </p:spPr>
        <p:txBody>
          <a:bodyPr/>
          <a:lstStyle/>
          <a:p>
            <a:pPr algn="l"/>
            <a:r>
              <a:rPr lang="fr-FR" altLang="fr-FR" sz="2800" dirty="0">
                <a:ea typeface="Helvetica" panose="020B0604020202020204" pitchFamily="34" charset="0"/>
              </a:rPr>
              <a:t>Le plan commercial : Partis Pris</a:t>
            </a:r>
          </a:p>
        </p:txBody>
      </p:sp>
      <p:sp>
        <p:nvSpPr>
          <p:cNvPr id="90115" name="Rectangle 3"/>
          <p:cNvSpPr>
            <a:spLocks noChangeArrowheads="1"/>
          </p:cNvSpPr>
          <p:nvPr/>
        </p:nvSpPr>
        <p:spPr bwMode="auto">
          <a:xfrm>
            <a:off x="365270" y="1241208"/>
            <a:ext cx="9959137" cy="407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FontTx/>
              <a:buNone/>
            </a:pPr>
            <a:r>
              <a:rPr lang="fr-FR" altLang="fr-FR" sz="4400" b="1" dirty="0">
                <a:solidFill>
                  <a:srgbClr val="2E2E2E"/>
                </a:solidFill>
                <a:latin typeface="Avenir Next LT Pro" panose="020B0504020202020204" pitchFamily="34" charset="0"/>
                <a:cs typeface="Helvetica" panose="020B0604020202020204" pitchFamily="34" charset="0"/>
              </a:rPr>
              <a:t>#3 </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Innover à travers de </a:t>
            </a:r>
            <a:r>
              <a:rPr lang="fr-FR" altLang="fr-FR" sz="2400" b="1" dirty="0">
                <a:latin typeface="Avenir Next LT Pro" panose="020B0504020202020204" pitchFamily="34" charset="0"/>
                <a:ea typeface="Helvetica" panose="020B0604020202020204" pitchFamily="34" charset="0"/>
                <a:cs typeface="Helvetica" panose="020B0604020202020204" pitchFamily="34" charset="0"/>
              </a:rPr>
              <a:t>nouvelles mécaniques promotionnelles </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et de </a:t>
            </a:r>
            <a:r>
              <a:rPr lang="fr-FR" altLang="fr-FR" sz="2400" b="1" dirty="0">
                <a:latin typeface="Avenir Next LT Pro" panose="020B0504020202020204" pitchFamily="34" charset="0"/>
                <a:ea typeface="Helvetica" panose="020B0604020202020204" pitchFamily="34" charset="0"/>
                <a:cs typeface="Helvetica" panose="020B0604020202020204" pitchFamily="34" charset="0"/>
              </a:rPr>
              <a:t>nouveaux formats d’événements commerciaux </a:t>
            </a:r>
          </a:p>
          <a:p>
            <a:pPr>
              <a:buFontTx/>
              <a:buNone/>
            </a:pPr>
            <a:endParaRPr lang="fr-FR" altLang="fr-FR" sz="16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90116" name="Rectangle 1"/>
          <p:cNvSpPr>
            <a:spLocks noChangeArrowheads="1"/>
          </p:cNvSpPr>
          <p:nvPr/>
        </p:nvSpPr>
        <p:spPr bwMode="auto">
          <a:xfrm>
            <a:off x="6707188" y="3576474"/>
            <a:ext cx="43926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b="1" dirty="0">
                <a:latin typeface="Avenir Next LT Pro" panose="020B0504020202020204" pitchFamily="34" charset="0"/>
              </a:rPr>
              <a:t>Dynamiser la relation commerçante </a:t>
            </a:r>
            <a:r>
              <a:rPr lang="fr-FR" altLang="fr-FR" sz="1600" dirty="0">
                <a:latin typeface="Avenir Next LT Pro" panose="020B0504020202020204" pitchFamily="34" charset="0"/>
              </a:rPr>
              <a:t>en s’appuyant sur des événements booster</a:t>
            </a:r>
            <a:endParaRPr lang="fr-FR" altLang="fr-FR" sz="1200" dirty="0">
              <a:latin typeface="Avenir Next LT Pro" panose="020B0504020202020204" pitchFamily="34" charset="0"/>
            </a:endParaRPr>
          </a:p>
        </p:txBody>
      </p:sp>
      <p:sp>
        <p:nvSpPr>
          <p:cNvPr id="90117" name="Rectangle 5"/>
          <p:cNvSpPr>
            <a:spLocks noChangeArrowheads="1"/>
          </p:cNvSpPr>
          <p:nvPr/>
        </p:nvSpPr>
        <p:spPr bwMode="auto">
          <a:xfrm>
            <a:off x="911225" y="3018300"/>
            <a:ext cx="453707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b="1" dirty="0">
                <a:latin typeface="Avenir Next LT Pro" panose="020B0504020202020204" pitchFamily="34" charset="0"/>
              </a:rPr>
              <a:t>Nouvelle mécaniques d’offre</a:t>
            </a:r>
            <a:br>
              <a:rPr lang="fr-FR" altLang="fr-FR" sz="1600" b="1" dirty="0">
                <a:latin typeface="Avenir Next LT Pro" panose="020B0504020202020204" pitchFamily="34" charset="0"/>
              </a:rPr>
            </a:br>
            <a:r>
              <a:rPr lang="fr-FR" altLang="fr-FR" sz="1600" dirty="0">
                <a:latin typeface="Avenir Next LT Pro" panose="020B0504020202020204" pitchFamily="34" charset="0"/>
              </a:rPr>
              <a:t>-Prime à l’achat Cadeau offert  </a:t>
            </a:r>
          </a:p>
          <a:p>
            <a:pPr>
              <a:spcBef>
                <a:spcPct val="0"/>
              </a:spcBef>
              <a:buFontTx/>
              <a:buNone/>
            </a:pPr>
            <a:r>
              <a:rPr lang="fr-FR" altLang="fr-FR" sz="1600" dirty="0">
                <a:latin typeface="Avenir Next LT Pro" panose="020B0504020202020204" pitchFamily="34" charset="0"/>
              </a:rPr>
              <a:t>-Mécaniques de jeu</a:t>
            </a:r>
          </a:p>
          <a:p>
            <a:pPr>
              <a:spcBef>
                <a:spcPct val="0"/>
              </a:spcBef>
              <a:buFontTx/>
              <a:buNone/>
            </a:pPr>
            <a:r>
              <a:rPr lang="fr-FR" altLang="fr-FR" sz="1600" dirty="0">
                <a:latin typeface="Avenir Next LT Pro" panose="020B0504020202020204" pitchFamily="34" charset="0"/>
              </a:rPr>
              <a:t>Jeu = dynamisme, désirabilité, sans dégrader les niveaux de marge attendues (budget fermé).</a:t>
            </a:r>
          </a:p>
          <a:p>
            <a:pPr>
              <a:spcBef>
                <a:spcPct val="0"/>
              </a:spcBef>
              <a:buFontTx/>
              <a:buNone/>
            </a:pPr>
            <a:endParaRPr lang="fr-FR" altLang="fr-FR" sz="1600" dirty="0">
              <a:latin typeface="Avenir Next LT Pro" panose="020B0504020202020204" pitchFamily="34" charset="0"/>
            </a:endParaRPr>
          </a:p>
        </p:txBody>
      </p:sp>
      <p:sp>
        <p:nvSpPr>
          <p:cNvPr id="2" name="Triangle isocèle 1"/>
          <p:cNvSpPr/>
          <p:nvPr/>
        </p:nvSpPr>
        <p:spPr>
          <a:xfrm rot="5400000">
            <a:off x="-621506" y="3652275"/>
            <a:ext cx="2132012" cy="431800"/>
          </a:xfrm>
          <a:prstGeom prst="triangle">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7" name="Triangle isocèle 6"/>
          <p:cNvSpPr/>
          <p:nvPr/>
        </p:nvSpPr>
        <p:spPr>
          <a:xfrm rot="5400000">
            <a:off x="5245894" y="3652275"/>
            <a:ext cx="2132012" cy="431800"/>
          </a:xfrm>
          <a:prstGeom prst="triangle">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90120" name="ZoneTexte 2"/>
          <p:cNvSpPr txBox="1">
            <a:spLocks noChangeArrowheads="1"/>
          </p:cNvSpPr>
          <p:nvPr/>
        </p:nvSpPr>
        <p:spPr bwMode="auto">
          <a:xfrm>
            <a:off x="2304107" y="5293690"/>
            <a:ext cx="6682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000" b="1" dirty="0">
                <a:latin typeface="Avenir Next LT Pro" panose="020B0504020202020204" pitchFamily="34" charset="0"/>
                <a:sym typeface="Wingdings" panose="05000000000000000000" pitchFamily="2" charset="2"/>
              </a:rPr>
              <a:t>Test &amp; </a:t>
            </a:r>
            <a:r>
              <a:rPr lang="fr-FR" altLang="fr-FR" sz="2000" b="1" dirty="0" err="1">
                <a:latin typeface="Avenir Next LT Pro" panose="020B0504020202020204" pitchFamily="34" charset="0"/>
                <a:sym typeface="Wingdings" panose="05000000000000000000" pitchFamily="2" charset="2"/>
              </a:rPr>
              <a:t>learn</a:t>
            </a:r>
            <a:r>
              <a:rPr lang="fr-FR" altLang="fr-FR" sz="2000" b="1" dirty="0">
                <a:latin typeface="Avenir Next LT Pro" panose="020B0504020202020204" pitchFamily="34" charset="0"/>
                <a:sym typeface="Wingdings" panose="05000000000000000000" pitchFamily="2" charset="2"/>
              </a:rPr>
              <a:t> : à tester en ‘mode projet’ </a:t>
            </a:r>
            <a:r>
              <a:rPr lang="fr-FR" altLang="fr-FR" sz="2000" b="1" dirty="0" err="1">
                <a:latin typeface="Avenir Next LT Pro" panose="020B0504020202020204" pitchFamily="34" charset="0"/>
                <a:sym typeface="Wingdings" panose="05000000000000000000" pitchFamily="2" charset="2"/>
              </a:rPr>
              <a:t>Euromaster</a:t>
            </a:r>
            <a:endParaRPr lang="fr-FR" altLang="fr-FR" sz="2000" b="1" dirty="0">
              <a:latin typeface="Avenir Next LT Pro" panose="020B0504020202020204"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a:extLst>
              <a:ext uri="{FF2B5EF4-FFF2-40B4-BE49-F238E27FC236}">
                <a16:creationId xmlns:a16="http://schemas.microsoft.com/office/drawing/2014/main" id="{27F9D855-47E6-471B-A16F-0FDD58821C89}"/>
              </a:ext>
            </a:extLst>
          </p:cNvPr>
          <p:cNvSpPr/>
          <p:nvPr/>
        </p:nvSpPr>
        <p:spPr bwMode="auto">
          <a:xfrm>
            <a:off x="555618" y="1106520"/>
            <a:ext cx="360363" cy="26352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Avenir Next LT Pro" panose="020B0504020202020204" pitchFamily="34" charset="0"/>
              <a:ea typeface="+mn-ea"/>
              <a:cs typeface="+mn-cs"/>
            </a:endParaRPr>
          </a:p>
        </p:txBody>
      </p:sp>
      <p:cxnSp>
        <p:nvCxnSpPr>
          <p:cNvPr id="4" name="Connecteur droit 3">
            <a:extLst>
              <a:ext uri="{FF2B5EF4-FFF2-40B4-BE49-F238E27FC236}">
                <a16:creationId xmlns:a16="http://schemas.microsoft.com/office/drawing/2014/main" id="{B1CB78E2-6A4A-46C8-A818-F0A02AD0EADB}"/>
              </a:ext>
            </a:extLst>
          </p:cNvPr>
          <p:cNvCxnSpPr/>
          <p:nvPr/>
        </p:nvCxnSpPr>
        <p:spPr bwMode="auto">
          <a:xfrm>
            <a:off x="874707" y="1309719"/>
            <a:ext cx="1873250"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15362" name="Rectangle 2">
            <a:extLst>
              <a:ext uri="{FF2B5EF4-FFF2-40B4-BE49-F238E27FC236}">
                <a16:creationId xmlns:a16="http://schemas.microsoft.com/office/drawing/2014/main" id="{A93C8098-7A03-413F-92CE-23000977E5F5}"/>
              </a:ext>
            </a:extLst>
          </p:cNvPr>
          <p:cNvSpPr>
            <a:spLocks noGrp="1" noChangeAspect="1" noChangeArrowheads="1"/>
          </p:cNvSpPr>
          <p:nvPr>
            <p:ph type="title"/>
          </p:nvPr>
        </p:nvSpPr>
        <p:spPr>
          <a:xfrm>
            <a:off x="232213" y="170698"/>
            <a:ext cx="6098249" cy="617538"/>
          </a:xfrm>
        </p:spPr>
        <p:txBody>
          <a:bodyPr rtlCol="0">
            <a:noAutofit/>
          </a:bodyPr>
          <a:lstStyle/>
          <a:p>
            <a:pPr algn="l">
              <a:lnSpc>
                <a:spcPts val="4700"/>
              </a:lnSpc>
              <a:defRPr/>
            </a:pPr>
            <a:r>
              <a:rPr lang="fr-FR" sz="3143" dirty="0">
                <a:cs typeface="Arial" charset="0"/>
              </a:rPr>
              <a:t>Les territoires concurrents </a:t>
            </a:r>
          </a:p>
        </p:txBody>
      </p:sp>
      <p:sp>
        <p:nvSpPr>
          <p:cNvPr id="15367" name="Rectangle 7">
            <a:extLst>
              <a:ext uri="{FF2B5EF4-FFF2-40B4-BE49-F238E27FC236}">
                <a16:creationId xmlns:a16="http://schemas.microsoft.com/office/drawing/2014/main" id="{602B5782-5C49-4B29-84FD-487455533AC5}"/>
              </a:ext>
            </a:extLst>
          </p:cNvPr>
          <p:cNvSpPr>
            <a:spLocks noChangeAspect="1" noChangeArrowheads="1"/>
          </p:cNvSpPr>
          <p:nvPr/>
        </p:nvSpPr>
        <p:spPr bwMode="auto">
          <a:xfrm>
            <a:off x="7337475" y="2245311"/>
            <a:ext cx="3051175" cy="431800"/>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Peugeot Service</a:t>
            </a:r>
          </a:p>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lang="fr-FR" sz="1600" dirty="0">
                <a:solidFill>
                  <a:srgbClr val="2E2E2E"/>
                </a:solidFill>
                <a:latin typeface="Avenir Next LT Pro" panose="020B0504020202020204" pitchFamily="34" charset="0"/>
                <a:cs typeface="Arial" charset="0"/>
              </a:rPr>
              <a:t>Service</a:t>
            </a:r>
            <a:endPar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endParaRPr>
          </a:p>
        </p:txBody>
      </p:sp>
      <p:sp>
        <p:nvSpPr>
          <p:cNvPr id="15370" name="Rectangle 7">
            <a:extLst>
              <a:ext uri="{FF2B5EF4-FFF2-40B4-BE49-F238E27FC236}">
                <a16:creationId xmlns:a16="http://schemas.microsoft.com/office/drawing/2014/main" id="{04E8BABF-01BF-4BD0-8EDD-7229F0AF4D82}"/>
              </a:ext>
            </a:extLst>
          </p:cNvPr>
          <p:cNvSpPr>
            <a:spLocks noChangeAspect="1" noChangeArrowheads="1"/>
          </p:cNvSpPr>
          <p:nvPr/>
        </p:nvSpPr>
        <p:spPr bwMode="auto">
          <a:xfrm>
            <a:off x="558440" y="2803813"/>
            <a:ext cx="2378075" cy="620711"/>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Bef>
                <a:spcPct val="20000"/>
              </a:spcBef>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Feu Vert</a:t>
            </a:r>
            <a:b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br>
            <a:r>
              <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Pouvoir d’achat</a:t>
            </a:r>
          </a:p>
        </p:txBody>
      </p:sp>
      <p:sp>
        <p:nvSpPr>
          <p:cNvPr id="27" name="Rectangle à coins arrondis 26">
            <a:extLst>
              <a:ext uri="{FF2B5EF4-FFF2-40B4-BE49-F238E27FC236}">
                <a16:creationId xmlns:a16="http://schemas.microsoft.com/office/drawing/2014/main" id="{B163C172-6920-400A-9AE2-6CC4C6289264}"/>
              </a:ext>
            </a:extLst>
          </p:cNvPr>
          <p:cNvSpPr/>
          <p:nvPr/>
        </p:nvSpPr>
        <p:spPr bwMode="auto">
          <a:xfrm>
            <a:off x="7010262" y="2528170"/>
            <a:ext cx="360362" cy="26511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28" name="Connecteur droit 27">
            <a:extLst>
              <a:ext uri="{FF2B5EF4-FFF2-40B4-BE49-F238E27FC236}">
                <a16:creationId xmlns:a16="http://schemas.microsoft.com/office/drawing/2014/main" id="{F1B676DD-57E8-4447-BAD4-51A007005F25}"/>
              </a:ext>
            </a:extLst>
          </p:cNvPr>
          <p:cNvCxnSpPr/>
          <p:nvPr/>
        </p:nvCxnSpPr>
        <p:spPr bwMode="auto">
          <a:xfrm>
            <a:off x="7370625" y="2764707"/>
            <a:ext cx="1871663"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31" name="Rectangle à coins arrondis 30">
            <a:extLst>
              <a:ext uri="{FF2B5EF4-FFF2-40B4-BE49-F238E27FC236}">
                <a16:creationId xmlns:a16="http://schemas.microsoft.com/office/drawing/2014/main" id="{A1AFD772-64CB-4FBE-9AC3-4A56691CF6C3}"/>
              </a:ext>
            </a:extLst>
          </p:cNvPr>
          <p:cNvSpPr/>
          <p:nvPr/>
        </p:nvSpPr>
        <p:spPr bwMode="auto">
          <a:xfrm>
            <a:off x="144102" y="3125438"/>
            <a:ext cx="360362" cy="265113"/>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34" name="Connecteur droit 33">
            <a:extLst>
              <a:ext uri="{FF2B5EF4-FFF2-40B4-BE49-F238E27FC236}">
                <a16:creationId xmlns:a16="http://schemas.microsoft.com/office/drawing/2014/main" id="{1D6A124E-71EA-4A2C-90C2-6E88D35D2CB6}"/>
              </a:ext>
            </a:extLst>
          </p:cNvPr>
          <p:cNvCxnSpPr/>
          <p:nvPr/>
        </p:nvCxnSpPr>
        <p:spPr bwMode="auto">
          <a:xfrm>
            <a:off x="509226" y="3334761"/>
            <a:ext cx="1873250"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3" name="ZoneTexte 2">
            <a:extLst>
              <a:ext uri="{FF2B5EF4-FFF2-40B4-BE49-F238E27FC236}">
                <a16:creationId xmlns:a16="http://schemas.microsoft.com/office/drawing/2014/main" id="{15C1724B-6EF2-4C40-88A3-2EA0ED59B356}"/>
              </a:ext>
            </a:extLst>
          </p:cNvPr>
          <p:cNvSpPr txBox="1"/>
          <p:nvPr/>
        </p:nvSpPr>
        <p:spPr>
          <a:xfrm>
            <a:off x="348249" y="4570127"/>
            <a:ext cx="2156360" cy="26821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srgbClr val="2E2E2E"/>
                </a:solidFill>
                <a:effectLst/>
                <a:uLnTx/>
                <a:uFillTx/>
                <a:latin typeface="Calibri"/>
                <a:ea typeface="+mn-ea"/>
                <a:cs typeface="+mn-cs"/>
              </a:rPr>
              <a:t>Signature : Le pouvoir de l’expert</a:t>
            </a:r>
          </a:p>
        </p:txBody>
      </p:sp>
      <p:sp>
        <p:nvSpPr>
          <p:cNvPr id="30" name="Rectangle 7">
            <a:extLst>
              <a:ext uri="{FF2B5EF4-FFF2-40B4-BE49-F238E27FC236}">
                <a16:creationId xmlns:a16="http://schemas.microsoft.com/office/drawing/2014/main" id="{9C28C58F-B1C1-4844-BD08-061DE78C3DE1}"/>
              </a:ext>
            </a:extLst>
          </p:cNvPr>
          <p:cNvSpPr>
            <a:spLocks noChangeAspect="1" noChangeArrowheads="1"/>
          </p:cNvSpPr>
          <p:nvPr/>
        </p:nvSpPr>
        <p:spPr bwMode="auto">
          <a:xfrm>
            <a:off x="7147002" y="-2620"/>
            <a:ext cx="2379663" cy="431800"/>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Bef>
                <a:spcPct val="20000"/>
              </a:spcBef>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Renault care service</a:t>
            </a:r>
            <a:b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br>
            <a:r>
              <a:rPr kumimoji="0" lang="fr-FR" sz="1600" i="0" u="none" strike="noStrike" kern="1200" cap="none" spc="0" normalizeH="0" baseline="0" noProof="0" dirty="0" err="1">
                <a:ln>
                  <a:noFill/>
                </a:ln>
                <a:solidFill>
                  <a:srgbClr val="2E2E2E"/>
                </a:solidFill>
                <a:effectLst/>
                <a:uLnTx/>
                <a:uFillTx/>
                <a:latin typeface="Avenir Next LT Pro" panose="020B0504020202020204" pitchFamily="34" charset="0"/>
                <a:cs typeface="Arial" charset="0"/>
              </a:rPr>
              <a:t>Service</a:t>
            </a:r>
            <a:r>
              <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 / Longévité</a:t>
            </a:r>
          </a:p>
        </p:txBody>
      </p:sp>
      <p:sp>
        <p:nvSpPr>
          <p:cNvPr id="32" name="Rectangle à coins arrondis 31">
            <a:extLst>
              <a:ext uri="{FF2B5EF4-FFF2-40B4-BE49-F238E27FC236}">
                <a16:creationId xmlns:a16="http://schemas.microsoft.com/office/drawing/2014/main" id="{BF676290-DD9B-4777-A231-B0504A248561}"/>
              </a:ext>
            </a:extLst>
          </p:cNvPr>
          <p:cNvSpPr/>
          <p:nvPr/>
        </p:nvSpPr>
        <p:spPr bwMode="auto">
          <a:xfrm>
            <a:off x="6789814" y="301662"/>
            <a:ext cx="360362" cy="265113"/>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33" name="Connecteur droit 32">
            <a:extLst>
              <a:ext uri="{FF2B5EF4-FFF2-40B4-BE49-F238E27FC236}">
                <a16:creationId xmlns:a16="http://schemas.microsoft.com/office/drawing/2014/main" id="{C804CBDC-F117-4CF4-85A5-E7E451763776}"/>
              </a:ext>
            </a:extLst>
          </p:cNvPr>
          <p:cNvCxnSpPr/>
          <p:nvPr/>
        </p:nvCxnSpPr>
        <p:spPr bwMode="auto">
          <a:xfrm>
            <a:off x="7150177" y="538199"/>
            <a:ext cx="1871663"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35" name="ZoneTexte 34">
            <a:extLst>
              <a:ext uri="{FF2B5EF4-FFF2-40B4-BE49-F238E27FC236}">
                <a16:creationId xmlns:a16="http://schemas.microsoft.com/office/drawing/2014/main" id="{7F26E677-FE86-4390-B2DE-C523EBF971A9}"/>
              </a:ext>
            </a:extLst>
          </p:cNvPr>
          <p:cNvSpPr txBox="1"/>
          <p:nvPr/>
        </p:nvSpPr>
        <p:spPr>
          <a:xfrm>
            <a:off x="6760091" y="1845629"/>
            <a:ext cx="4213974" cy="276999"/>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2E2E2E"/>
                </a:solidFill>
                <a:effectLst/>
                <a:uLnTx/>
                <a:uFillTx/>
                <a:latin typeface="Calibri"/>
                <a:ea typeface="+mn-ea"/>
                <a:cs typeface="+mn-cs"/>
              </a:rPr>
              <a:t>Signature : Qui mieux que Renault peut entretenir votre Renault.</a:t>
            </a:r>
          </a:p>
        </p:txBody>
      </p:sp>
      <p:sp>
        <p:nvSpPr>
          <p:cNvPr id="38" name="Rectangle 7">
            <a:extLst>
              <a:ext uri="{FF2B5EF4-FFF2-40B4-BE49-F238E27FC236}">
                <a16:creationId xmlns:a16="http://schemas.microsoft.com/office/drawing/2014/main" id="{656D2C23-6A60-4746-8FD2-158C06C7F024}"/>
              </a:ext>
            </a:extLst>
          </p:cNvPr>
          <p:cNvSpPr>
            <a:spLocks noChangeAspect="1" noChangeArrowheads="1"/>
          </p:cNvSpPr>
          <p:nvPr/>
        </p:nvSpPr>
        <p:spPr bwMode="auto">
          <a:xfrm>
            <a:off x="4298249" y="2847885"/>
            <a:ext cx="1645682" cy="431800"/>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err="1">
                <a:ln>
                  <a:noFill/>
                </a:ln>
                <a:solidFill>
                  <a:srgbClr val="2E2E2E"/>
                </a:solidFill>
                <a:effectLst/>
                <a:uLnTx/>
                <a:uFillTx/>
                <a:latin typeface="Avenir Next LT Pro" panose="020B0504020202020204" pitchFamily="34" charset="0"/>
                <a:cs typeface="Arial" charset="0"/>
              </a:rPr>
              <a:t>Fixter</a:t>
            </a:r>
            <a:endPar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endParaRPr>
          </a:p>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lang="fr-FR" sz="1600" dirty="0">
                <a:solidFill>
                  <a:srgbClr val="2E2E2E"/>
                </a:solidFill>
                <a:latin typeface="Avenir Next LT Pro" panose="020B0504020202020204" pitchFamily="34" charset="0"/>
                <a:cs typeface="Arial" charset="0"/>
              </a:rPr>
              <a:t>Facilité</a:t>
            </a:r>
            <a:endPar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endParaRPr>
          </a:p>
        </p:txBody>
      </p:sp>
      <p:sp>
        <p:nvSpPr>
          <p:cNvPr id="39" name="Rectangle à coins arrondis 38">
            <a:extLst>
              <a:ext uri="{FF2B5EF4-FFF2-40B4-BE49-F238E27FC236}">
                <a16:creationId xmlns:a16="http://schemas.microsoft.com/office/drawing/2014/main" id="{ACBF3138-1CAA-469A-96A7-FE62FAF857BA}"/>
              </a:ext>
            </a:extLst>
          </p:cNvPr>
          <p:cNvSpPr/>
          <p:nvPr/>
        </p:nvSpPr>
        <p:spPr bwMode="auto">
          <a:xfrm>
            <a:off x="3935894" y="3111660"/>
            <a:ext cx="360362" cy="26511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40" name="Connecteur droit 39">
            <a:extLst>
              <a:ext uri="{FF2B5EF4-FFF2-40B4-BE49-F238E27FC236}">
                <a16:creationId xmlns:a16="http://schemas.microsoft.com/office/drawing/2014/main" id="{ECDFAE37-6032-4C0F-A328-1D11E5867334}"/>
              </a:ext>
            </a:extLst>
          </p:cNvPr>
          <p:cNvCxnSpPr/>
          <p:nvPr/>
        </p:nvCxnSpPr>
        <p:spPr bwMode="auto">
          <a:xfrm>
            <a:off x="4296256" y="3348196"/>
            <a:ext cx="1871663"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4A1CFC77-D0B1-49EE-B1BC-1B4348ED0D67}"/>
              </a:ext>
            </a:extLst>
          </p:cNvPr>
          <p:cNvSpPr txBox="1"/>
          <p:nvPr/>
        </p:nvSpPr>
        <p:spPr>
          <a:xfrm>
            <a:off x="3935894" y="4559379"/>
            <a:ext cx="2460720" cy="4440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srgbClr val="2E2E2E"/>
                </a:solidFill>
                <a:effectLst/>
                <a:uLnTx/>
                <a:uFillTx/>
                <a:latin typeface="Calibri"/>
                <a:ea typeface="+mn-ea"/>
                <a:cs typeface="+mn-cs"/>
              </a:rPr>
              <a:t>Signature : </a:t>
            </a:r>
            <a:br>
              <a:rPr kumimoji="0" lang="fr-FR" sz="1143" b="0" i="0" u="none" strike="noStrike" kern="1200" cap="none" spc="0" normalizeH="0" baseline="0" noProof="0" dirty="0">
                <a:ln>
                  <a:noFill/>
                </a:ln>
                <a:solidFill>
                  <a:srgbClr val="2E2E2E"/>
                </a:solidFill>
                <a:effectLst/>
                <a:uLnTx/>
                <a:uFillTx/>
                <a:latin typeface="Calibri"/>
                <a:ea typeface="+mn-ea"/>
                <a:cs typeface="+mn-cs"/>
              </a:rPr>
            </a:br>
            <a:r>
              <a:rPr kumimoji="0" lang="fr-FR" sz="1143" b="0" i="0" u="none" strike="noStrike" kern="1200" cap="none" spc="0" normalizeH="0" baseline="0" noProof="0" dirty="0">
                <a:ln>
                  <a:noFill/>
                </a:ln>
                <a:solidFill>
                  <a:srgbClr val="2E2E2E"/>
                </a:solidFill>
                <a:effectLst/>
                <a:uLnTx/>
                <a:uFillTx/>
                <a:latin typeface="Calibri"/>
                <a:ea typeface="+mn-ea"/>
                <a:cs typeface="+mn-cs"/>
              </a:rPr>
              <a:t>N’entretenez plus votre voiture</a:t>
            </a:r>
          </a:p>
        </p:txBody>
      </p:sp>
      <p:sp>
        <p:nvSpPr>
          <p:cNvPr id="34845" name="AutoShape 35" descr="data:image/jpeg;base64,/9j/4AAQSkZJRgABAQAAAQABAAD/2wCEAAkGBxQTEhUUEhQUFBUXFxgUFBgUFRUXFxQUFxcXFhQUFBQYHCggGBolHBQUITEhJSkrLi4uFx8zODMsNygtLisBCgoKDg0OGxAQGiwcHBwsLCwsLCwsLCwsLCwsLCwsLCwsLCwsLCwsLCwsLCwsLCwsLCwsLCwsLCwsLCw2LCwsLP/AABEIAKgBLAMBIgACEQEDEQH/xAAcAAABBQEBAQAAAAAAAAAAAAAFAAIDBAYBBwj/xABGEAABAwIDAwkEBgkDAwUAAAABAAIRAyEEEjEFQVEGEyIyYXGBkdFyobHBFEJSkuHwFRYjM2KCk7LSJFNzQ6KzBzSDwvH/xAAZAQADAQEBAAAAAAAAAAAAAAABAgMABAX/xAAjEQACAgMBAQADAAMBAAAAAAAAAQIRAyExEkETIjJRYYFC/9oADAMBAAIRAxEAPwAVieo/2UCbqPBH8R1H+ygM3C8+PDu+hfDK7HRHiqOGNlfHVHihHoZEbBdSP0TGC6kfonEIQpQmQnkrBGgqPMS6GiTF7gfFShR4T94fZ+aaKtiydIuUtl1Hf7be+oLqduwq3Gl/WZ6qNrl3F4tjGFziAAqeCX5B52HW4Uz3VqfqmnYdf7LP6tP/ACUWExjKrczDI07Z4EKXnYMW80HFI35BfoWv9hv9Wn/kunZdYDqN/q0vhmVhhVhhR8o3tgRzXAw5paYnUG0xu7lFURDan7wewP7nIe/cpyVMrF2NYpHqOmpHpRhrFI7RMYnOWMILjeu3vb8U5RVKgDgSQCIInsJRQGWqvXf3u+KYVF9LbJJcLydeN1VqbYpDeTusCtRrLSsjRC6G0abtD52V9lZsahajWdq7kqe5NqVBxSbUEahajWSVWSPBWdlYTM1/YJ+aA7dqP6HNuix8dFPsXlC5jHNq03SRGYQQn8ton6VtGq2Qc1Rk2DDJPYAPRDuWmPa58N4AeAM/JBztwwQxpk7zYBUa1wSXZnnXz0CrROwLtitL13YDc1drToQbdoI+ShxlB5eeiYtu7AmYdlRjmva0y0yLe5M1rQq6en7FwILi28DNYOdAhs8VXw1Q5bucbnf2oHs/lZVZmJo3c0t1Npi+nYpsLtJmUAyCLGRvU0mO6FX6j/ZQLePBHq/Ud7KAv1HgudHSwrhtERYOi3xQzC6IpR6o8filj0LGMbdOqrtPVSVDZOIVQnFJ5SKwUIKPC/vD7PzClbcgbyocOf2h7vmnh0SXBYx3S3efyVHFta9pabjy8VNtfarKWjQ6pw4DtPyQFu16jndJjCNeqFdSoh5ZqdjNAollMSWkkcXWm543/MIfidpvY0vGUyei0idCc0nduVzAbSpMphxIpXuACZJ3gXOiJ0di0KuV7YLSc4gjKZMwQdR3pai9sFUSbMfzlNj7jMAbohToFWnUG02guho3eG4BE9m4MVWhzPfYjvCwTMbVwxDmnjT+D3oZVpLY8pcHldTG/JH/AHu9VncXhy0kOEEahRn0vDgNp0lI+mrFNqke1KOUm0091NTjVPAQMVObQPboh49n5lacm/VJWO5a4tzKjQBE0xqL9Y3Hknx9EnwZhmZjCvYbAN0hANgV3vqEOdYN7BJkBamk7p2cNBw3J5GxrQCxGFdTe4A79ezd8UbwL32zARGo1nuUuMwzHO5wmYAngReSUOqNqFxLMTQY03DS4SOM9FGOxZqg8GMyTJzzpuhVXobTw9cmPpeGv/E3/FDjj62aOcmCRIDYMWtbROkSbN1s3YrK7JfmtYQY1VwckKPF/mPRW+STT9HaSZJuTojWVJbKVZm/1Qo8X+Y9Ev1Po/af5j0WlyrsLWzUjLnkdR+0/wB3omnkdS+0/wB3otSQmuW9M1Iy45HUvtv93ou/qdS+2/3ei0oTw1b0w+Ueb1uo72SgL/RHqvUd7KA17e5Qjws+hLCGyLUOoPFBsKbIxhj0G+PxSroZDmBPqMsuMTzpv8kwhTcuPqtbqQO9dxJy/ig4o53X8UTB7ZzQ6qy9iQLd6jqUQ2vUaNAS0TwDiPkm7Nwwae42MqziKUPzTqL8TfVPF7ElwyNVueq8W63SJ3CYRHDbLgj9o0Tpax8VIMPkLzlBJcTPEG4RDByaYMaG2l57NQix4K0CsbgOkaT+ALS35SFcwlJrMoc05BAMa5ewnfKNVGguaSBIH5CtNaze1p/lBTRsnJxvaL+2qjTQpNOgaCeIHRA8Ue5I12Ma8Al1xqBwNkCo4gWkAbrjdw7kRweNaZykGNY3J2iZd5U1A6tS9kf3u9FnuUI/bP7/AJBXduVCX0zJtTB4/wDUqIXjaxe4uOp4BRm/hWCKTKakcxOYnEpByEU7qXm0oUsrGGtprBf+obYrt/4x/c5ehAhYjlthucxLRuDBmPC7inx9EnwyWyTFT49y0zHF2UMbJmTE6HtQw4cN0EDfG9G9k4gBgE6W8FSaBjvgQbSIpPa76wAtujRZ2nghJ0kG0b+JRHGbQzWbpoqbWElGEWgZGmU6jBBsosOZIHBHauCD6Zjrj/u7O9DMJs6pmEscJ3kERY6piMker8kW/wCko+yjRbZC+SdMtw1IHSMp793gUaq0ZaRxBCkyyK1N0gHimvqAEA75jwXH0T0XN4aHQw23zTa1LNUbOgGm64df4JbMNxb3AGAI0mTMkwIt2pUHlwkgC50MjWEsUyS1ugBDjHZfyt7wpcNSsTEFxzHx0HlCP0JwNUgCdkToRCeX1eo72Vn8Y6BJ4hHqnUd3IHimyPEKMSrL2G0RjDtOVsdvxQfDCyN4LqBBBZ0MdxHkulj+LfJTsF054TCAPaTiDeD7lUwteCZi6K7TDSCCRO7vQWjsx7jIHjK1jUFqGJAbv+abtPHmkxpy5ibC8eafTwTaTQX8bys/tTEZ6riNPqjgAnxxt2SyOkWMNtN9TMHW0IAG7ejOyH3NhHFZSlW5upmEaXG4g7kWo7WYNGunvEeaeUXegQmkthrae0BTh2snTs3lWtlbcowczsp16QM93b4LHYvFGo6XeAGgCjoCSO/vsniqRKUrejW4/lLkrimKYcw5biZIO9g/OiP7JZALsuUugxO4adyB7Bc06jpt3ncDuB3XlaKk9ExLtAkuZH+0P/JVQ2qKn8PvRGuZc3/jH/kqqJ7Vzz6XhwH5av8AB70jTrcafkUQa1cLUoxWwjKk9MtI4AEGe+VZyLrWpwCzMRrLcqG/thcXY3wgmx7fVawhZDlC8HEOHAAeOWU+Pos+ASo1N5saCeLhuvcAKZ7UmtuV0EjrGcApYhOY1RYx8DxHoiAu4E3M96vVcRlgEONtQ0keaGUdT7JRupow8RKDAei8kKAfhWyCJ4iDoLoyMOoeSbf9NT7h/aEUqti4Ex7x6qLQ3qmB3ULRwcR5gx8QmMww5zuHyb6q/XHWI35HjzAPuAUTTd54ADxIA+SRhsHjDZnaa6+zr7+gPNXvow4KTB0oEnU+4bh71YypkEp/RxwTTQHBXSEyFjHh9Tqu9koJV9Eaeei72Sg1QX8lFF2XMPojeB6g/O9BaGiNYHqj870EFllqG47GkmG2HHipto1oblGp17kJc5CT+GSHgq/s+sGlC86nw7lOx6Gcpg6oJAnKbAcDv+Czue44xf3LX1johvKikObY4AWdB8Rx8F14p2jmyQ+gIdZ3cmtFwF1huSk+66DmH0nXPyV3B2+Sp0mbkSwuHzPptLoBmfz5+aDClbNBsIXcewD4o6yooGYRlNrQ2GiN+/tJTudaNXBKnY7jWgjMlv8Axj++quOClp0zb2APHO8//YLjxdRn/RaPBgXHDVODV1wSjDGhPAShOoiWtnrR0o0mTp4QszfStWxdNurgCsFiK2es53FxPhBW029WFKm5wYHHq6aSDcrAYB81Hdx9FTGvok2WHartFifTZLh3gd6usb03W4z5QqOVEiu9kAjgqO0HdGe0fEKau3/UafZ+AVzlNESdz392rDomi7Vgsq4R/SPskK9tHFuYKEaFs+RhD6IGdzWzBNp3dhPZorXKFmU0G8KfvLjPwRMz2rkPVLsHTJO73CAPgjuYLFcj63+mpNDTZozE2APAcUebUgyFGxnA5tHFMYS0uEFro7CYIB8R71A3GUzmg9Z4mAdAAPih22SC/MR+beis7LiO+D5CPkFJvZVY9BZuKF++E8VQsltDaGWs8SZB8OKvYDE525gd/ibGR7lSyT6aNQPqgGD807DukShOPxPTMGwsjQUeSA9F3slB3ajw+aJ0ny1/slDHm48FFI6GalmDp5S0AWGsXkb539ybgeoFPRNj4oXUrxTaBqZ8pT5KRPG2+kOLqy4lViF0pzWrlbs6EVTUyuCvUY3IVi2ybSr+BfZFrQC7XsAotoUeepZAYuDJE6dilxTZp6x28Fm2bZLDGqvi5oSbS0yb9BVhoWu7iR8k87Gqi5DfEonsvHOqCMjh2nRW8ZTJYZIFlb0yX449AOEwpBOaBGt7fitTgdkMe1tVhzZeDmzunstwQnZ2CIglznT3AT8VbLoL6dM5TlB6NpB//PgjJSoSMoXpBnaWNpmmAwkubrDTYdp0BkaIG7FSCLo5yRxQqB1GpvBBneDYjvQDFYIscWnVroPeDCWLrRSa+noFC48Pmm1G3XcI4WaXNBOgJAm50lT1qJZDngZe8QY1uEklsKaSKoauQmnF0wJc603IGaJsLBDNo7cptq02seDTP7x5YczZP1WTJgXWSsHpFzaNfm2ZgJu1vmQD7im4HG5nAeEHhcyDuvu/iWbr8oDlazK4tlxLi0DM4OaWOzXNhu/iCM7K2hSnMXCSIiHWjQgxeVKUZ+lXPo6pplzblqL+4D3wvOqbmio6NXCI7vgvQuUQDqTg1xMMLraPLTmdlHCNF54+mWvY4AnMM3dab8N3BdENC5F+qf8Aku4Vsn3++8cEboUGhkkdIk3m4G4AcEGwjTYyBe5nejGxtmvql5aJyiXSd4sAOJMfDvSyezmAFGm51ckgxmka6Awr22xmk7g5x/mECBx0Rk7JqMMVGlhcSGl2ki+UHfu806lscR+1zWMiCLl31badtk8Z6GSBGw8HnHVEmTfdvCt7Wa1lRrngOcAebZezSS5pqDdlBiN/YtLgKLGMByU2kGBlzdI9pJvA+IWpwHJrDVWZqlJrnH6xJnjEg6DRFbHk6K3JxxOHpE6lsnvKIVnQCToBJ7laobJbTbAJDGizRuA3SqeIgtcDvEeCVqjJ2BcXXbUgtMg6HusUz9MU6LOk6XAWAB13CdydT2UBGR5y3gW38HR6pn6L1BY4gmelBMHthTUXZRzSRUxe0cLVa2oHjnXDpsmCJEEAkRKpVdqc3UYMNnyAHPzmUkuuYsIhP2lySaQ00g4OvnBByg7ss3QfGcia1R06eBVfNkWzc4flCeazO5pu6M0ETwk3Q2rtJpcYBsYvHyKB7N5I1qZ6QmNIbv4o67ZtUx0NwHV17dU6jQLPMcE6zwDIyyOO6yru1HeFeoUIDz/DCoVTp4Lns6Wa5ls1xEE9t+KCYg2b3H4pmHrEiJMJ+J+r3fNLkl6RoQ8kTAppUbexStaudlShjKe4b9U3DOyiJ04q9WjxVDF4UioCJ6oFuN0yd6AwgXZ2Fs6giRuTMLydpDpOJd3+io/TRSkPsRu3xuQraG3ajxAOVvAa+avijL/hKco/TW1toU6bTl0BgxxQbF7YziBv48EJoYtoouaT0i6w8NVUqVBaOAHuuuhROd5GzV7E2nEioZaBm7ovAUuxMRztd7tBlgAm8SIWPZW3I3yYxQbUd2tt4FMKls1mJolhFVlnAg2EzHYqNSu6o91SvUyEzDQ27gbSCSNPHRR1cRUe/oOe3oyA02dBkgjtCG7ZxBqFtixzQQ7fN5HldT82dEcij1Wah2LpBrC7EZ3CbNjozunUq3hK7alB7H16bHG45x4BteLnsWBzviC8kcIie9XqW0i0EZGunUuzOtwgmI03bkqxutszyRsnO0X05DHMe11nh0aA2ymRdC6mJdmMEjxKnxWOc8ZS1gFhDabG6aXAneqgpTu95RUHQ0MsIvZKzFOJu4nxWl2JiYM8AVljhy2+g7dPNFtm1JgAgk2ABuUkk0zvwvHNXoNPrONSmA5zWgw4tALg1/RcQHa/ihuPwpbV5vNLm02hthJGu7g1oKKjBOJAAcCJiCNQNPHTxQradR1OsHPZkqRFwdIAY688CE8Tz8srf+ihiMWMpYCZDs3Zub8iVrORdamBYvzOjMdIMnKQT3hZzHYXnC6oSA4kyLaWDQe3VXtj0ZLA4EgWhszG7TT8VJv9tHPez0DlCecozBqOpAHMLOAuHl3GCBu3IXsRjajs7nOIaCYNgO0idN0KenWNCi+nkkFwZmBI1gx26ny8F3A1aFSkKIq8yblwIAc69jJMO8EZKyi7oE7Q2k2m9snMHDP0YgEk5m9+i3nJ7b1J1JvW8vxWUxXJWnUjNiXGNJynXxRPZmyxSENqBw7RB+Ka64dEIY5L97s1WK2mwtIEyexB62IEEH8PNcqUA7V4HdKifgDFng9hJTOV9JSgov8AXgPoyLgwZAV7HYiqHw2zQwkGBqGk5e8mw70LxVJ9M3BF9dQfEWKu4PbEOl43R0fjCKYjKD9t1x9U+TU39PV+B+6Eap40u6r/AF8kn4l4+sU3oHkDHbuIH1XfcCQ2/iPsO+4EUfjn/aKiO0Kn2yt6N5Z5vUENf3IRUbYHtCL1uo7uQio6wHauaJ0PpawylxRiO5Q4XREW0muaMxaPaaSPvAiPNBR9aGbrZUpOUj3qZ2CtLYI4sOceIsR4ZkPq1IJHDiCPcQCkljcTKSZK6nfgpaTp7e1UhU8FPhWkmfqi6VKxmzLbXrZqzz/ER5W+SH1Cn13y4niSfNRE3XopUjz30mmyYXLp0TAsYeCiWysSQ5oAsDc338T4oWUT2Ux+gHQdJm2sQPegwrprsJh2vs9ocO0Soa2wHOcSwlrZsBEAdlkBbtPEt0zj+QeimZtzFj6zv6Y/xWQz2EMRsKozVzvd6Km/AuH1j7kyptzFu1c4/wDxt/xVc7QxHA/cHogYe/DP+0fd6KI0Hfad5pfTK53O/pj0TDiq/A/0x6LWzaJBQdvk96JYDDzqSO6B8kJ+mV+B+4PRPZtDEDSfuD0WHUkvhoG1ajCIqPA3aKPaeOc98vPOGAMztQBuEQgh2liN8/cHoo3Y2vwP9MeiyQj2F6GJgQbjdNwPBabYNbK0vFN8iwLQS2+pBCwP02sNR50x6InsTbFSS2YETAteQNyV409ino36WNSgQSXHOzO17GjKZBzB0yBrBib3QnE1huATsJtXmmlwDTMTmEzHZv19yyu1OUtR9SoS4ExAsIbGgaBYb/NCMH9DZoaddabZb2wJA8gvJWbfrbo+6r+H5W4lthl+4qUFSPXKuTL1W+QQ97RwC89/XXFfw/00w8ssTwZ9w+qHkLkb91Qi0mOCa168/wD1uxHBn3T6pzeVtfhT+6fVDyCzfh6ssxjuM96wOF5TYh5gNp/dPqif6UxAEwz7p9U3lgs1/wBIBVvC4IvbmBHmvO6nKTED6lPyd6pv6zVvsM8neqHgPo5V6ju5A3a+SNVj0H+ygjXSPJc0TpfS/htFfY6Gjok9oLwR4tHxVDC6K6JhsOy+Dz/a4fAo4/6DLg9j2mcriD2w/wB7Dm8yq+OpZxeoyePSB8i5TlznWOV/3XHyOWFG+QLsd96oPc2V0EuANlch+Q3PEaeSP08P+yI3uab94shGPpDrZY49cz3ueAruzcbmblOo+G5RlBJ2h07QFrcmnAdYO7tfI+qA1aJa4giCONlvnPQHazAXSd6eE2+k5Y18AB0UYRShhA+RMJlTZ8HrDy/FVtE/xsHItsbOSAZyaHs328VJsXZBqVIzAACSYJ7BaR+QtK/Y7KNO1yXDsGl4HklkzRi7IqtMQB2QmOYpqm5MqFQLnG0k/m0hu7k8FAJ2nTC4+ndSU1xyBiuad13mwnOSRCNNNddSC64rpKwCnjGdE9yBbLd0/D5hHsceg7uWSzncYPFWx8I5Om056WrICrL3nvXfpr4AznSD1r3me9VmtgzKokSDuwhId3o22mJHggmwDZ3gjzNR4KE/6OiH8k4pBN5oKULiUYaaIUOIpiytKGvqPFazBXknhwa9IcXtHmQvZeaGUNkwBG5ePcj7Yml2OnyBPyXqP6REwZA4wnUqElCytieTNBznOhwLtYdwtvCbR2HTYIGaO2PRF6GV2jwfz3q3TpwOKdMk9Hz7W6j/AGUDboe4I3X6j/ZKBsJiDawKhFWjpfQjhTZHNn4Zj2y4AxpKBYY2Wi2T1Eq6NLgH2nhcjyJMat4DshVTUduI8nfJwWl2nhg9naLhZgnUKqkJRSx1R5FyI/n+bimYKtEOG7XtG9SY7RD6D7FHoTTZpAI0IlB9rO0G+FfwE82PzZDtqHpeCWPTMhwDdT2FRVql1bwJAY/yVOo26qA03JKh0HO4ujwA/FE9vUA6m3dDviPwCi5ONigztk+ZMfJN2uypOYuHNyIE744eaDRP6U3NgNHYon6qaqdO5Q71IqSN1T02n6rpSmJKa4dUqZ0SJuiEjckEikFjCSXSFwrAK+OH7N/sn4LOUdjV3tD2U3Pad7Y9Vpcd+7f7J+CKcj3f6do4E/Eq2MjkMVT2BiSYNGoO0hPrcna7f+m42kkA2tN1tn7Ckk8/XEknr8VPtH9lhnjMTDHXcZJsdT4qlk6MdsCkAxx35o8AB6oy3UeCF7C/dH2j8kUbqFzz6dEeIsri6mjUJRh6irG4UjSoq+oWAG+R3/uqfef7SvSn0QV5lyQMYmmfa/scvQvpQ5t7muBc0OmDMEbiNyVpjWOdhjuVvDsOUZqpbNwJOmk+4qvs3Gc4HAiHN8iCNQhnKTaTqdRjRpzTD5yqY1vZOctaPMcR+7f7JWfoCGmeA+KSS2P+WNL+kFMNordSq4AAOc224kb0klJdKMj59/8AuP8AvFRZeKSSohShjnWQ7DMkxxKSSYwXfmGjiqGONxN7BJJaIrJKIin3lV4kgDfZJJOBm2wdMta0DcAPJVttYrLDCNYdPmEkk7WiK6Vah+Chm6SS5y5LT3/neV0rqSDCOppO1XElgjCkkksYcVyF1JYBW2j+6f7DvgqmweUTaFPI9rjckERGs7+9JJWx8I5AszlnSNgyoe7KfmqW3eUbatF1NrHguEdIABJJVolZX2EP2X8zvkidPckkuaXTpjwsSuA3XUkowgfgoa5uEkljGh5EU5xVIHifgVq8LjGVaWIcxob1pgRJiZPFJJP/AORPozY20W89zUDNDptc2zXPgncptoMZVDXNYTzbOs2TpxXUk0eiviP/2Q==">
            <a:extLst>
              <a:ext uri="{FF2B5EF4-FFF2-40B4-BE49-F238E27FC236}">
                <a16:creationId xmlns:a16="http://schemas.microsoft.com/office/drawing/2014/main" id="{8834F534-BC58-4179-BD10-82EDC3802F42}"/>
              </a:ext>
            </a:extLst>
          </p:cNvPr>
          <p:cNvSpPr>
            <a:spLocks noChangeAspect="1" noChangeArrowheads="1"/>
          </p:cNvSpPr>
          <p:nvPr/>
        </p:nvSpPr>
        <p:spPr bwMode="auto">
          <a:xfrm>
            <a:off x="2084743" y="7127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fr-FR" altLang="fr-FR" sz="1800" b="0" i="0" u="none" strike="noStrike" kern="1200" cap="none" spc="0" normalizeH="0" baseline="0" noProof="0">
              <a:ln>
                <a:noFill/>
              </a:ln>
              <a:solidFill>
                <a:srgbClr val="2E2E2E"/>
              </a:solidFill>
              <a:effectLst/>
              <a:uLnTx/>
              <a:uFillTx/>
              <a:latin typeface="Calibri" panose="020F0502020204030204" pitchFamily="34" charset="0"/>
              <a:ea typeface="+mn-ea"/>
              <a:cs typeface="+mn-cs"/>
            </a:endParaRPr>
          </a:p>
        </p:txBody>
      </p:sp>
      <p:sp>
        <p:nvSpPr>
          <p:cNvPr id="42" name="ZoneTexte 41">
            <a:extLst>
              <a:ext uri="{FF2B5EF4-FFF2-40B4-BE49-F238E27FC236}">
                <a16:creationId xmlns:a16="http://schemas.microsoft.com/office/drawing/2014/main" id="{AE0D3185-0E05-4C7C-A1BB-0214DFA11727}"/>
              </a:ext>
            </a:extLst>
          </p:cNvPr>
          <p:cNvSpPr txBox="1"/>
          <p:nvPr/>
        </p:nvSpPr>
        <p:spPr>
          <a:xfrm>
            <a:off x="7337475" y="3939409"/>
            <a:ext cx="2398413" cy="25391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rgbClr val="2E2E2E"/>
                </a:solidFill>
                <a:effectLst/>
                <a:uLnTx/>
                <a:uFillTx/>
                <a:latin typeface="Calibri"/>
                <a:ea typeface="+mn-ea"/>
                <a:cs typeface="+mn-cs"/>
              </a:rPr>
              <a:t>Signature : Votre Peugeot, notre passion</a:t>
            </a:r>
          </a:p>
        </p:txBody>
      </p:sp>
      <p:sp>
        <p:nvSpPr>
          <p:cNvPr id="37" name="Rectangle 7">
            <a:extLst>
              <a:ext uri="{FF2B5EF4-FFF2-40B4-BE49-F238E27FC236}">
                <a16:creationId xmlns:a16="http://schemas.microsoft.com/office/drawing/2014/main" id="{1DB32C72-712B-4C82-BEA2-666CF395DC2D}"/>
              </a:ext>
            </a:extLst>
          </p:cNvPr>
          <p:cNvSpPr>
            <a:spLocks noChangeAspect="1" noChangeArrowheads="1"/>
          </p:cNvSpPr>
          <p:nvPr/>
        </p:nvSpPr>
        <p:spPr bwMode="auto">
          <a:xfrm>
            <a:off x="3618132" y="694104"/>
            <a:ext cx="3033712" cy="431800"/>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Bef>
                <a:spcPct val="20000"/>
              </a:spcBef>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Midas</a:t>
            </a:r>
            <a:b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br>
            <a:r>
              <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Mobilité</a:t>
            </a:r>
          </a:p>
        </p:txBody>
      </p:sp>
      <p:sp>
        <p:nvSpPr>
          <p:cNvPr id="43" name="Rectangle à coins arrondis 42">
            <a:extLst>
              <a:ext uri="{FF2B5EF4-FFF2-40B4-BE49-F238E27FC236}">
                <a16:creationId xmlns:a16="http://schemas.microsoft.com/office/drawing/2014/main" id="{E70FA027-5661-4BE3-BAA1-E837AD4A6E62}"/>
              </a:ext>
            </a:extLst>
          </p:cNvPr>
          <p:cNvSpPr/>
          <p:nvPr/>
        </p:nvSpPr>
        <p:spPr bwMode="auto">
          <a:xfrm>
            <a:off x="3235544" y="1039161"/>
            <a:ext cx="360363" cy="265113"/>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44" name="Connecteur droit 43">
            <a:extLst>
              <a:ext uri="{FF2B5EF4-FFF2-40B4-BE49-F238E27FC236}">
                <a16:creationId xmlns:a16="http://schemas.microsoft.com/office/drawing/2014/main" id="{481CA40C-335B-48AF-832B-874CEA8834AF}"/>
              </a:ext>
            </a:extLst>
          </p:cNvPr>
          <p:cNvCxnSpPr/>
          <p:nvPr/>
        </p:nvCxnSpPr>
        <p:spPr bwMode="auto">
          <a:xfrm>
            <a:off x="3595907" y="1275699"/>
            <a:ext cx="1871662"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45" name="ZoneTexte 44">
            <a:extLst>
              <a:ext uri="{FF2B5EF4-FFF2-40B4-BE49-F238E27FC236}">
                <a16:creationId xmlns:a16="http://schemas.microsoft.com/office/drawing/2014/main" id="{A136D6B4-F9F8-4BCD-8017-B420F95FC467}"/>
              </a:ext>
            </a:extLst>
          </p:cNvPr>
          <p:cNvSpPr txBox="1"/>
          <p:nvPr/>
        </p:nvSpPr>
        <p:spPr>
          <a:xfrm>
            <a:off x="3495872" y="2488474"/>
            <a:ext cx="3412004" cy="4440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srgbClr val="2E2E2E"/>
                </a:solidFill>
                <a:effectLst/>
                <a:uLnTx/>
                <a:uFillTx/>
                <a:latin typeface="Calibri"/>
                <a:ea typeface="+mn-ea"/>
                <a:cs typeface="+mn-cs"/>
              </a:rPr>
              <a:t>Promesse: Avec Midas, vous pourrez toujours avancer</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143" dirty="0">
                <a:solidFill>
                  <a:srgbClr val="2E2E2E"/>
                </a:solidFill>
                <a:latin typeface="Calibri"/>
              </a:rPr>
              <a:t>Signature : Pour vous, on se dépasse</a:t>
            </a:r>
            <a:endParaRPr kumimoji="0" lang="fr-FR" sz="1143" b="0" i="0" u="none" strike="noStrike" kern="1200" cap="none" spc="0" normalizeH="0" baseline="0" noProof="0" dirty="0">
              <a:ln>
                <a:noFill/>
              </a:ln>
              <a:solidFill>
                <a:srgbClr val="2E2E2E"/>
              </a:solidFill>
              <a:effectLst/>
              <a:uLnTx/>
              <a:uFillTx/>
              <a:latin typeface="Calibri"/>
              <a:ea typeface="+mn-ea"/>
              <a:cs typeface="+mn-cs"/>
            </a:endParaRPr>
          </a:p>
        </p:txBody>
      </p:sp>
      <p:sp>
        <p:nvSpPr>
          <p:cNvPr id="46" name="Rectangle 7">
            <a:extLst>
              <a:ext uri="{FF2B5EF4-FFF2-40B4-BE49-F238E27FC236}">
                <a16:creationId xmlns:a16="http://schemas.microsoft.com/office/drawing/2014/main" id="{66B1A4D1-7160-4F42-9AB7-29F1B790E0B7}"/>
              </a:ext>
            </a:extLst>
          </p:cNvPr>
          <p:cNvSpPr>
            <a:spLocks noChangeAspect="1" noChangeArrowheads="1"/>
          </p:cNvSpPr>
          <p:nvPr/>
        </p:nvSpPr>
        <p:spPr bwMode="auto">
          <a:xfrm>
            <a:off x="915188" y="762715"/>
            <a:ext cx="2378075" cy="620711"/>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Bef>
                <a:spcPct val="20000"/>
              </a:spcBef>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Arial" charset="0"/>
              </a:rPr>
              <a:t>Point S</a:t>
            </a:r>
            <a:b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Arial" charset="0"/>
              </a:rPr>
            </a:br>
            <a:r>
              <a:rPr lang="fr-FR" sz="1600" dirty="0">
                <a:solidFill>
                  <a:srgbClr val="2E2E2E"/>
                </a:solidFill>
                <a:latin typeface="Avenir Next LT Pro" panose="020B0504020202020204" pitchFamily="34" charset="0"/>
                <a:cs typeface="Arial" charset="0"/>
              </a:rPr>
              <a:t>O</a:t>
            </a:r>
            <a:r>
              <a:rPr kumimoji="0" lang="fr-FR" sz="1600" i="0" u="none" strike="noStrike" kern="1200" cap="none" spc="0" normalizeH="0" baseline="0" noProof="0" dirty="0" err="1">
                <a:ln>
                  <a:noFill/>
                </a:ln>
                <a:solidFill>
                  <a:srgbClr val="2E2E2E"/>
                </a:solidFill>
                <a:effectLst/>
                <a:uLnTx/>
                <a:uFillTx/>
                <a:latin typeface="Avenir Next LT Pro" panose="020B0504020202020204" pitchFamily="34" charset="0"/>
                <a:ea typeface="+mn-ea"/>
                <a:cs typeface="Arial" charset="0"/>
              </a:rPr>
              <a:t>ffres</a:t>
            </a:r>
            <a:endPar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Arial" charset="0"/>
            </a:endParaRPr>
          </a:p>
        </p:txBody>
      </p:sp>
      <p:sp>
        <p:nvSpPr>
          <p:cNvPr id="49" name="Rectangle 7">
            <a:extLst>
              <a:ext uri="{FF2B5EF4-FFF2-40B4-BE49-F238E27FC236}">
                <a16:creationId xmlns:a16="http://schemas.microsoft.com/office/drawing/2014/main" id="{92BEFC8A-2C0A-4A72-9B20-30456CB6AFC8}"/>
              </a:ext>
            </a:extLst>
          </p:cNvPr>
          <p:cNvSpPr>
            <a:spLocks noChangeAspect="1" noChangeArrowheads="1"/>
          </p:cNvSpPr>
          <p:nvPr/>
        </p:nvSpPr>
        <p:spPr bwMode="auto">
          <a:xfrm>
            <a:off x="4196846" y="4960315"/>
            <a:ext cx="3051175" cy="431800"/>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Bef>
                <a:spcPct val="20000"/>
              </a:spcBef>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Allopneus.com</a:t>
            </a:r>
            <a:b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br>
            <a:r>
              <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Immédiateté</a:t>
            </a:r>
          </a:p>
        </p:txBody>
      </p:sp>
      <p:sp>
        <p:nvSpPr>
          <p:cNvPr id="50" name="Rectangle à coins arrondis 26">
            <a:extLst>
              <a:ext uri="{FF2B5EF4-FFF2-40B4-BE49-F238E27FC236}">
                <a16:creationId xmlns:a16="http://schemas.microsoft.com/office/drawing/2014/main" id="{3919F72A-EFCE-4742-BCC7-D7AC2B962A35}"/>
              </a:ext>
            </a:extLst>
          </p:cNvPr>
          <p:cNvSpPr/>
          <p:nvPr/>
        </p:nvSpPr>
        <p:spPr bwMode="auto">
          <a:xfrm>
            <a:off x="3839659" y="5233802"/>
            <a:ext cx="360362" cy="26511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51" name="Connecteur droit 50">
            <a:extLst>
              <a:ext uri="{FF2B5EF4-FFF2-40B4-BE49-F238E27FC236}">
                <a16:creationId xmlns:a16="http://schemas.microsoft.com/office/drawing/2014/main" id="{F4D9CCBB-DCAF-42BF-843A-2FFD269E3E86}"/>
              </a:ext>
            </a:extLst>
          </p:cNvPr>
          <p:cNvCxnSpPr/>
          <p:nvPr/>
        </p:nvCxnSpPr>
        <p:spPr bwMode="auto">
          <a:xfrm>
            <a:off x="4443542" y="5696728"/>
            <a:ext cx="1871663"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52" name="ZoneTexte 51">
            <a:extLst>
              <a:ext uri="{FF2B5EF4-FFF2-40B4-BE49-F238E27FC236}">
                <a16:creationId xmlns:a16="http://schemas.microsoft.com/office/drawing/2014/main" id="{AB86B9C4-C674-4FF8-AEB0-DDBAE055DA55}"/>
              </a:ext>
            </a:extLst>
          </p:cNvPr>
          <p:cNvSpPr txBox="1"/>
          <p:nvPr/>
        </p:nvSpPr>
        <p:spPr>
          <a:xfrm>
            <a:off x="4138006" y="6606919"/>
            <a:ext cx="2177199" cy="26821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prstClr val="black"/>
                </a:solidFill>
                <a:effectLst/>
                <a:uLnTx/>
                <a:uFillTx/>
                <a:latin typeface="Calibri Light" panose="020F0302020204030204"/>
                <a:ea typeface="+mn-ea"/>
                <a:cs typeface="+mn-cs"/>
              </a:rPr>
              <a:t>Signature : Choisissez c’est monté</a:t>
            </a:r>
          </a:p>
        </p:txBody>
      </p:sp>
      <p:sp>
        <p:nvSpPr>
          <p:cNvPr id="7" name="ZoneTexte 6">
            <a:extLst>
              <a:ext uri="{FF2B5EF4-FFF2-40B4-BE49-F238E27FC236}">
                <a16:creationId xmlns:a16="http://schemas.microsoft.com/office/drawing/2014/main" id="{2978FA03-64BC-0402-1CD6-F75FA43166F7}"/>
              </a:ext>
            </a:extLst>
          </p:cNvPr>
          <p:cNvSpPr txBox="1"/>
          <p:nvPr/>
        </p:nvSpPr>
        <p:spPr>
          <a:xfrm>
            <a:off x="814041" y="2488474"/>
            <a:ext cx="2321469" cy="26821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srgbClr val="2E2E2E"/>
                </a:solidFill>
                <a:effectLst/>
                <a:uLnTx/>
                <a:uFillTx/>
                <a:latin typeface="Calibri"/>
                <a:ea typeface="+mn-ea"/>
                <a:cs typeface="+mn-cs"/>
              </a:rPr>
              <a:t>Signature : Pas de stress, Y’a Point S</a:t>
            </a:r>
          </a:p>
        </p:txBody>
      </p:sp>
      <p:pic>
        <p:nvPicPr>
          <p:cNvPr id="12" name="[Point S] Publicité février 2023 - Jusqu'à 120€ remboursés pour l'achat de pneus GOODYEAR">
            <a:hlinkClick r:id="" action="ppaction://media"/>
            <a:extLst>
              <a:ext uri="{FF2B5EF4-FFF2-40B4-BE49-F238E27FC236}">
                <a16:creationId xmlns:a16="http://schemas.microsoft.com/office/drawing/2014/main" id="{6DB17661-08AA-0466-CC22-947567BC7B07}"/>
              </a:ext>
            </a:extLst>
          </p:cNvPr>
          <p:cNvPicPr>
            <a:picLocks noChangeAspect="1"/>
          </p:cNvPicPr>
          <p:nvPr>
            <a:videoFile r:link="rId2"/>
            <p:extLst>
              <p:ext uri="{DAA4B4D4-6D71-4841-9C94-3DE7FCFB9230}">
                <p14:media xmlns:p14="http://schemas.microsoft.com/office/powerpoint/2010/main" r:embed="rId1"/>
              </p:ext>
            </p:extLst>
          </p:nvPr>
        </p:nvPicPr>
        <p:blipFill>
          <a:blip r:embed="rId14"/>
          <a:stretch>
            <a:fillRect/>
          </a:stretch>
        </p:blipFill>
        <p:spPr>
          <a:xfrm>
            <a:off x="937319" y="1378422"/>
            <a:ext cx="1873250" cy="1053703"/>
          </a:xfrm>
          <a:prstGeom prst="rect">
            <a:avLst/>
          </a:prstGeom>
        </p:spPr>
      </p:pic>
      <p:pic>
        <p:nvPicPr>
          <p:cNvPr id="13" name="Le Pouvoir de Feu Vert _ 142€ d'économie sur votre Révision !">
            <a:hlinkClick r:id="" action="ppaction://media"/>
            <a:extLst>
              <a:ext uri="{FF2B5EF4-FFF2-40B4-BE49-F238E27FC236}">
                <a16:creationId xmlns:a16="http://schemas.microsoft.com/office/drawing/2014/main" id="{4EA903F8-8266-5274-66CA-01A710F55DC8}"/>
              </a:ext>
            </a:extLst>
          </p:cNvPr>
          <p:cNvPicPr>
            <a:picLocks noChangeAspect="1"/>
          </p:cNvPicPr>
          <p:nvPr>
            <a:videoFile r:link="rId4"/>
            <p:extLst>
              <p:ext uri="{DAA4B4D4-6D71-4841-9C94-3DE7FCFB9230}">
                <p14:media xmlns:p14="http://schemas.microsoft.com/office/powerpoint/2010/main" r:embed="rId3"/>
              </p:ext>
            </p:extLst>
          </p:nvPr>
        </p:nvPicPr>
        <p:blipFill>
          <a:blip r:embed="rId15"/>
          <a:stretch>
            <a:fillRect/>
          </a:stretch>
        </p:blipFill>
        <p:spPr>
          <a:xfrm>
            <a:off x="555618" y="3438974"/>
            <a:ext cx="1992750" cy="1120922"/>
          </a:xfrm>
          <a:prstGeom prst="rect">
            <a:avLst/>
          </a:prstGeom>
        </p:spPr>
      </p:pic>
      <p:pic>
        <p:nvPicPr>
          <p:cNvPr id="14" name="La e-révision Midas - Le film">
            <a:hlinkClick r:id="" action="ppaction://media"/>
            <a:extLst>
              <a:ext uri="{FF2B5EF4-FFF2-40B4-BE49-F238E27FC236}">
                <a16:creationId xmlns:a16="http://schemas.microsoft.com/office/drawing/2014/main" id="{38448030-E945-5821-C339-5F92C9781A21}"/>
              </a:ext>
            </a:extLst>
          </p:cNvPr>
          <p:cNvPicPr>
            <a:picLocks noChangeAspect="1"/>
          </p:cNvPicPr>
          <p:nvPr>
            <a:videoFile r:link="rId6"/>
            <p:extLst>
              <p:ext uri="{DAA4B4D4-6D71-4841-9C94-3DE7FCFB9230}">
                <p14:media xmlns:p14="http://schemas.microsoft.com/office/powerpoint/2010/main" r:embed="rId5"/>
              </p:ext>
            </p:extLst>
          </p:nvPr>
        </p:nvPicPr>
        <p:blipFill>
          <a:blip r:embed="rId16"/>
          <a:stretch>
            <a:fillRect/>
          </a:stretch>
        </p:blipFill>
        <p:spPr>
          <a:xfrm>
            <a:off x="3587696" y="1360853"/>
            <a:ext cx="2069086" cy="1163861"/>
          </a:xfrm>
          <a:prstGeom prst="rect">
            <a:avLst/>
          </a:prstGeom>
        </p:spPr>
      </p:pic>
      <p:sp>
        <p:nvSpPr>
          <p:cNvPr id="20" name="ZoneTexte 19">
            <a:extLst>
              <a:ext uri="{FF2B5EF4-FFF2-40B4-BE49-F238E27FC236}">
                <a16:creationId xmlns:a16="http://schemas.microsoft.com/office/drawing/2014/main" id="{C4DACF76-57DD-D96A-11A6-4216087FEAC8}"/>
              </a:ext>
            </a:extLst>
          </p:cNvPr>
          <p:cNvSpPr txBox="1"/>
          <p:nvPr/>
        </p:nvSpPr>
        <p:spPr>
          <a:xfrm>
            <a:off x="3484738" y="1672718"/>
            <a:ext cx="2021504" cy="577081"/>
          </a:xfrm>
          <a:prstGeom prst="rect">
            <a:avLst/>
          </a:prstGeom>
          <a:noFill/>
        </p:spPr>
        <p:txBody>
          <a:bodyPr wrap="square">
            <a:spAutoFit/>
          </a:bodyPr>
          <a:lstStyle/>
          <a:p>
            <a:r>
              <a:rPr lang="fr-FR" sz="1050" b="0" i="0" dirty="0">
                <a:solidFill>
                  <a:srgbClr val="212121"/>
                </a:solidFill>
                <a:effectLst/>
                <a:highlight>
                  <a:srgbClr val="FFFFFF"/>
                </a:highlight>
                <a:latin typeface="Avenir Next LT Pro" panose="020B0504020202020204" pitchFamily="34" charset="0"/>
              </a:rPr>
              <a:t>« </a:t>
            </a:r>
            <a:r>
              <a:rPr lang="fr-FR" sz="1050" b="1" i="1" dirty="0">
                <a:solidFill>
                  <a:srgbClr val="212121"/>
                </a:solidFill>
                <a:effectLst/>
                <a:highlight>
                  <a:srgbClr val="FFFFFF"/>
                </a:highlight>
                <a:latin typeface="Avenir Next LT Pro" panose="020B0504020202020204" pitchFamily="34" charset="0"/>
              </a:rPr>
              <a:t>En assurant votre mobilité quotidienne, en continu, quelle qu’elle soit</a:t>
            </a:r>
            <a:r>
              <a:rPr lang="fr-FR" sz="1050" b="0" i="0" dirty="0">
                <a:solidFill>
                  <a:srgbClr val="212121"/>
                </a:solidFill>
                <a:effectLst/>
                <a:highlight>
                  <a:srgbClr val="FFFFFF"/>
                </a:highlight>
                <a:latin typeface="Avenir Next LT Pro" panose="020B0504020202020204" pitchFamily="34" charset="0"/>
              </a:rPr>
              <a:t> »,</a:t>
            </a:r>
            <a:endParaRPr lang="fr-FR" sz="1050" dirty="0">
              <a:latin typeface="Avenir Next LT Pro" panose="020B0504020202020204" pitchFamily="34" charset="0"/>
            </a:endParaRPr>
          </a:p>
        </p:txBody>
      </p:sp>
      <p:pic>
        <p:nvPicPr>
          <p:cNvPr id="1026" name="Picture 2" descr="Renault Care Services : Longue vie aux voitures à vivre">
            <a:extLst>
              <a:ext uri="{FF2B5EF4-FFF2-40B4-BE49-F238E27FC236}">
                <a16:creationId xmlns:a16="http://schemas.microsoft.com/office/drawing/2014/main" id="{94B441AF-0F82-770E-382B-B0C4D0CD94F1}"/>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829502" y="704902"/>
            <a:ext cx="1435826" cy="10768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NAULT CARE SERVICE Jusqu'au 31... - Renault Troyes - Keos | Facebook">
            <a:extLst>
              <a:ext uri="{FF2B5EF4-FFF2-40B4-BE49-F238E27FC236}">
                <a16:creationId xmlns:a16="http://schemas.microsoft.com/office/drawing/2014/main" id="{9EFA3155-24EA-C3CE-F68C-DD7956F23D93}"/>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332716" y="704903"/>
            <a:ext cx="806613" cy="107687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CCESSOIRES -... - Peugeot Angoulême - Abcis by autosphere">
            <a:extLst>
              <a:ext uri="{FF2B5EF4-FFF2-40B4-BE49-F238E27FC236}">
                <a16:creationId xmlns:a16="http://schemas.microsoft.com/office/drawing/2014/main" id="{66403C5B-93AA-2A79-3AEF-5F20A495B54B}"/>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017381" y="2858964"/>
            <a:ext cx="1871663" cy="104813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eugeot Châtellerault - Abcis by autosphere | Châtellerault">
            <a:extLst>
              <a:ext uri="{FF2B5EF4-FFF2-40B4-BE49-F238E27FC236}">
                <a16:creationId xmlns:a16="http://schemas.microsoft.com/office/drawing/2014/main" id="{A795152E-D180-33E1-0E7C-F8C6814E4A19}"/>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921009" y="2863314"/>
            <a:ext cx="1863895" cy="104378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320F2C4F-D48A-20A5-3172-BA77B55579A9}"/>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l="26827" r="20889"/>
          <a:stretch/>
        </p:blipFill>
        <p:spPr bwMode="auto">
          <a:xfrm>
            <a:off x="4195129" y="5529137"/>
            <a:ext cx="3314700" cy="1047559"/>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7">
            <a:extLst>
              <a:ext uri="{FF2B5EF4-FFF2-40B4-BE49-F238E27FC236}">
                <a16:creationId xmlns:a16="http://schemas.microsoft.com/office/drawing/2014/main" id="{BFA6287A-83B7-A081-7DBB-DF06EB0C4CD3}"/>
              </a:ext>
            </a:extLst>
          </p:cNvPr>
          <p:cNvSpPr>
            <a:spLocks noChangeAspect="1" noChangeArrowheads="1"/>
          </p:cNvSpPr>
          <p:nvPr/>
        </p:nvSpPr>
        <p:spPr bwMode="auto">
          <a:xfrm>
            <a:off x="1590247" y="4889153"/>
            <a:ext cx="2378075" cy="620711"/>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Norauto</a:t>
            </a:r>
            <a:b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br>
            <a:r>
              <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Responsable</a:t>
            </a:r>
          </a:p>
        </p:txBody>
      </p:sp>
      <p:sp>
        <p:nvSpPr>
          <p:cNvPr id="22" name="Rectangle à coins arrondis 30">
            <a:extLst>
              <a:ext uri="{FF2B5EF4-FFF2-40B4-BE49-F238E27FC236}">
                <a16:creationId xmlns:a16="http://schemas.microsoft.com/office/drawing/2014/main" id="{B6576942-4EC8-C352-109F-270F81D62462}"/>
              </a:ext>
            </a:extLst>
          </p:cNvPr>
          <p:cNvSpPr/>
          <p:nvPr/>
        </p:nvSpPr>
        <p:spPr bwMode="auto">
          <a:xfrm>
            <a:off x="1175909" y="5210778"/>
            <a:ext cx="360362" cy="265113"/>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23" name="Connecteur droit 22">
            <a:extLst>
              <a:ext uri="{FF2B5EF4-FFF2-40B4-BE49-F238E27FC236}">
                <a16:creationId xmlns:a16="http://schemas.microsoft.com/office/drawing/2014/main" id="{669441A3-357D-E23A-3626-397ECD1513ED}"/>
              </a:ext>
            </a:extLst>
          </p:cNvPr>
          <p:cNvCxnSpPr/>
          <p:nvPr/>
        </p:nvCxnSpPr>
        <p:spPr bwMode="auto">
          <a:xfrm>
            <a:off x="1541033" y="5420101"/>
            <a:ext cx="1873250"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24" name="ZoneTexte 23">
            <a:extLst>
              <a:ext uri="{FF2B5EF4-FFF2-40B4-BE49-F238E27FC236}">
                <a16:creationId xmlns:a16="http://schemas.microsoft.com/office/drawing/2014/main" id="{A074024B-38BD-F6D0-8935-2D58859C2CE3}"/>
              </a:ext>
            </a:extLst>
          </p:cNvPr>
          <p:cNvSpPr txBox="1"/>
          <p:nvPr/>
        </p:nvSpPr>
        <p:spPr>
          <a:xfrm>
            <a:off x="1553654" y="6588141"/>
            <a:ext cx="1612942" cy="26821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srgbClr val="2E2E2E"/>
                </a:solidFill>
                <a:effectLst/>
                <a:uLnTx/>
                <a:uFillTx/>
                <a:latin typeface="Calibri"/>
                <a:ea typeface="+mn-ea"/>
                <a:cs typeface="+mn-cs"/>
              </a:rPr>
              <a:t>Des gestes pour demain</a:t>
            </a:r>
          </a:p>
        </p:txBody>
      </p:sp>
      <p:pic>
        <p:nvPicPr>
          <p:cNvPr id="47" name="Norauto-Geste pour demain">
            <a:hlinkClick r:id="" action="ppaction://media"/>
            <a:extLst>
              <a:ext uri="{FF2B5EF4-FFF2-40B4-BE49-F238E27FC236}">
                <a16:creationId xmlns:a16="http://schemas.microsoft.com/office/drawing/2014/main" id="{E49E0E6C-201F-2D91-37B4-0BB83CA9E190}"/>
              </a:ext>
            </a:extLst>
          </p:cNvPr>
          <p:cNvPicPr>
            <a:picLocks noChangeAspect="1"/>
          </p:cNvPicPr>
          <p:nvPr>
            <a:videoFile r:link="rId8"/>
            <p:extLst>
              <p:ext uri="{DAA4B4D4-6D71-4841-9C94-3DE7FCFB9230}">
                <p14:media xmlns:p14="http://schemas.microsoft.com/office/powerpoint/2010/main" r:embed="rId7"/>
              </p:ext>
            </p:extLst>
          </p:nvPr>
        </p:nvPicPr>
        <p:blipFill>
          <a:blip r:embed="rId22"/>
          <a:stretch>
            <a:fillRect/>
          </a:stretch>
        </p:blipFill>
        <p:spPr>
          <a:xfrm>
            <a:off x="1558045" y="5467219"/>
            <a:ext cx="1992751" cy="1120922"/>
          </a:xfrm>
          <a:prstGeom prst="rect">
            <a:avLst/>
          </a:prstGeom>
        </p:spPr>
      </p:pic>
      <p:pic>
        <p:nvPicPr>
          <p:cNvPr id="48" name="Fixter - N'entretenez plus votre voiture">
            <a:hlinkClick r:id="" action="ppaction://media"/>
            <a:extLst>
              <a:ext uri="{FF2B5EF4-FFF2-40B4-BE49-F238E27FC236}">
                <a16:creationId xmlns:a16="http://schemas.microsoft.com/office/drawing/2014/main" id="{16EE140D-6F50-0ED4-B46F-2492B68FEB92}"/>
              </a:ext>
            </a:extLst>
          </p:cNvPr>
          <p:cNvPicPr>
            <a:picLocks noChangeAspect="1"/>
          </p:cNvPicPr>
          <p:nvPr>
            <a:videoFile r:link="rId10"/>
            <p:extLst>
              <p:ext uri="{DAA4B4D4-6D71-4841-9C94-3DE7FCFB9230}">
                <p14:media xmlns:p14="http://schemas.microsoft.com/office/powerpoint/2010/main" r:embed="rId9"/>
              </p:ext>
            </p:extLst>
          </p:nvPr>
        </p:nvPicPr>
        <p:blipFill>
          <a:blip r:embed="rId23"/>
          <a:stretch>
            <a:fillRect/>
          </a:stretch>
        </p:blipFill>
        <p:spPr>
          <a:xfrm>
            <a:off x="4029601" y="3406871"/>
            <a:ext cx="2073437" cy="1166308"/>
          </a:xfrm>
          <a:prstGeom prst="rect">
            <a:avLst/>
          </a:prstGeom>
        </p:spPr>
      </p:pic>
      <p:sp>
        <p:nvSpPr>
          <p:cNvPr id="53" name="Rectangle 7">
            <a:extLst>
              <a:ext uri="{FF2B5EF4-FFF2-40B4-BE49-F238E27FC236}">
                <a16:creationId xmlns:a16="http://schemas.microsoft.com/office/drawing/2014/main" id="{E577F579-BA1F-B3D5-CDB4-A017CAC689C0}"/>
              </a:ext>
            </a:extLst>
          </p:cNvPr>
          <p:cNvSpPr>
            <a:spLocks noChangeAspect="1" noChangeArrowheads="1"/>
          </p:cNvSpPr>
          <p:nvPr/>
        </p:nvSpPr>
        <p:spPr bwMode="auto">
          <a:xfrm>
            <a:off x="8509427" y="4268846"/>
            <a:ext cx="2379663" cy="431800"/>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AD</a:t>
            </a:r>
          </a:p>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lang="fr-FR" sz="1600" dirty="0">
                <a:solidFill>
                  <a:srgbClr val="2E2E2E"/>
                </a:solidFill>
                <a:latin typeface="Avenir Next LT Pro" panose="020B0504020202020204" pitchFamily="34" charset="0"/>
                <a:cs typeface="Arial" charset="0"/>
              </a:rPr>
              <a:t>Mobilité/Accessible</a:t>
            </a:r>
            <a:endPar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endParaRPr>
          </a:p>
        </p:txBody>
      </p:sp>
      <p:sp>
        <p:nvSpPr>
          <p:cNvPr id="55" name="Rectangle à coins arrondis 38">
            <a:extLst>
              <a:ext uri="{FF2B5EF4-FFF2-40B4-BE49-F238E27FC236}">
                <a16:creationId xmlns:a16="http://schemas.microsoft.com/office/drawing/2014/main" id="{0CA06942-C327-CDEB-53E7-ACC7D4676C9C}"/>
              </a:ext>
            </a:extLst>
          </p:cNvPr>
          <p:cNvSpPr/>
          <p:nvPr/>
        </p:nvSpPr>
        <p:spPr bwMode="auto">
          <a:xfrm>
            <a:off x="8119428" y="4582378"/>
            <a:ext cx="360362" cy="26511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56" name="Connecteur droit 55">
            <a:extLst>
              <a:ext uri="{FF2B5EF4-FFF2-40B4-BE49-F238E27FC236}">
                <a16:creationId xmlns:a16="http://schemas.microsoft.com/office/drawing/2014/main" id="{47D953EB-D2D0-45A7-DDBD-A3BF2E9AE634}"/>
              </a:ext>
            </a:extLst>
          </p:cNvPr>
          <p:cNvCxnSpPr/>
          <p:nvPr/>
        </p:nvCxnSpPr>
        <p:spPr bwMode="auto">
          <a:xfrm>
            <a:off x="8479790" y="4818914"/>
            <a:ext cx="1871663"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57" name="ZoneTexte 56">
            <a:extLst>
              <a:ext uri="{FF2B5EF4-FFF2-40B4-BE49-F238E27FC236}">
                <a16:creationId xmlns:a16="http://schemas.microsoft.com/office/drawing/2014/main" id="{DDDAE47F-AADD-BB6B-62F6-B3E6A63A7201}"/>
              </a:ext>
            </a:extLst>
          </p:cNvPr>
          <p:cNvSpPr txBox="1"/>
          <p:nvPr/>
        </p:nvSpPr>
        <p:spPr>
          <a:xfrm>
            <a:off x="8011678" y="6240539"/>
            <a:ext cx="2460720" cy="4440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srgbClr val="2E2E2E"/>
                </a:solidFill>
                <a:effectLst/>
                <a:uLnTx/>
                <a:uFillTx/>
                <a:latin typeface="Calibri"/>
                <a:ea typeface="+mn-ea"/>
                <a:cs typeface="+mn-cs"/>
              </a:rPr>
              <a:t>Promesse : Mobilité plus abordable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143" dirty="0" err="1">
                <a:solidFill>
                  <a:srgbClr val="2E2E2E"/>
                </a:solidFill>
                <a:latin typeface="Calibri"/>
              </a:rPr>
              <a:t>Signatûre</a:t>
            </a:r>
            <a:r>
              <a:rPr lang="fr-FR" sz="1143" dirty="0">
                <a:solidFill>
                  <a:srgbClr val="2E2E2E"/>
                </a:solidFill>
                <a:latin typeface="Calibri"/>
              </a:rPr>
              <a:t> : C’est sûr</a:t>
            </a:r>
            <a:endParaRPr kumimoji="0" lang="fr-FR" sz="1143" b="0" i="0" u="none" strike="noStrike" kern="1200" cap="none" spc="0" normalizeH="0" baseline="0" noProof="0" dirty="0">
              <a:ln>
                <a:noFill/>
              </a:ln>
              <a:solidFill>
                <a:srgbClr val="2E2E2E"/>
              </a:solidFill>
              <a:effectLst/>
              <a:uLnTx/>
              <a:uFillTx/>
              <a:latin typeface="Calibri"/>
              <a:ea typeface="+mn-ea"/>
              <a:cs typeface="+mn-cs"/>
            </a:endParaRPr>
          </a:p>
        </p:txBody>
      </p:sp>
      <p:pic>
        <p:nvPicPr>
          <p:cNvPr id="59" name="PUB AD 2022 I Forfait entretien">
            <a:hlinkClick r:id="" action="ppaction://media"/>
            <a:extLst>
              <a:ext uri="{FF2B5EF4-FFF2-40B4-BE49-F238E27FC236}">
                <a16:creationId xmlns:a16="http://schemas.microsoft.com/office/drawing/2014/main" id="{1E1D56B3-2C35-0D84-3978-4BBDB699B826}"/>
              </a:ext>
            </a:extLst>
          </p:cNvPr>
          <p:cNvPicPr>
            <a:picLocks noChangeAspect="1"/>
          </p:cNvPicPr>
          <p:nvPr>
            <a:videoFile r:link="rId12"/>
            <p:extLst>
              <p:ext uri="{DAA4B4D4-6D71-4841-9C94-3DE7FCFB9230}">
                <p14:media xmlns:p14="http://schemas.microsoft.com/office/powerpoint/2010/main" r:embed="rId11"/>
              </p:ext>
            </p:extLst>
          </p:nvPr>
        </p:nvPicPr>
        <p:blipFill>
          <a:blip r:embed="rId24"/>
          <a:stretch>
            <a:fillRect/>
          </a:stretch>
        </p:blipFill>
        <p:spPr>
          <a:xfrm>
            <a:off x="8133122" y="4960315"/>
            <a:ext cx="2218331" cy="1247811"/>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childTnLst>
                          </p:cTn>
                        </p:par>
                      </p:childTnLst>
                    </p:cTn>
                  </p:par>
                </p:childTnLst>
              </p:cTn>
              <p:nextCondLst>
                <p:cond evt="onClick" delay="0">
                  <p:tgtEl>
                    <p:spTgt spid="12"/>
                  </p:tgtEl>
                </p:cond>
              </p:nextCondLst>
            </p:seq>
            <p:video fullScrn="1">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video fullScrn="1">
              <p:cMediaNode vol="80000">
                <p:cTn id="13" fill="hold" display="0">
                  <p:stCondLst>
                    <p:cond delay="indefinite"/>
                  </p:stCondLst>
                </p:cTn>
                <p:tgtEl>
                  <p:spTgt spid="14"/>
                </p:tgtEl>
              </p:cMediaNode>
            </p:video>
            <p:seq concurrent="1" nextAc="seek">
              <p:cTn id="14" restart="whenNotActive" fill="hold" evtFilter="cancelBubble" nodeType="interactiveSeq">
                <p:stCondLst>
                  <p:cond evt="onClick" delay="0">
                    <p:tgtEl>
                      <p:spTgt spid="48"/>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48"/>
                                        </p:tgtEl>
                                      </p:cBhvr>
                                    </p:cmd>
                                  </p:childTnLst>
                                </p:cTn>
                              </p:par>
                            </p:childTnLst>
                          </p:cTn>
                        </p:par>
                      </p:childTnLst>
                    </p:cTn>
                  </p:par>
                </p:childTnLst>
              </p:cTn>
              <p:nextCondLst>
                <p:cond evt="onClick" delay="0">
                  <p:tgtEl>
                    <p:spTgt spid="48"/>
                  </p:tgtEl>
                </p:cond>
              </p:nextCondLst>
            </p:seq>
            <p:video fullScrn="1">
              <p:cMediaNode vol="80000">
                <p:cTn id="19" fill="hold" display="0">
                  <p:stCondLst>
                    <p:cond delay="indefinite"/>
                  </p:stCondLst>
                </p:cTn>
                <p:tgtEl>
                  <p:spTgt spid="48"/>
                </p:tgtEl>
              </p:cMediaNode>
            </p:video>
            <p:seq concurrent="1" nextAc="seek">
              <p:cTn id="20" restart="whenNotActive" fill="hold" evtFilter="cancelBubble" nodeType="interactiveSeq">
                <p:stCondLst>
                  <p:cond evt="onClick" delay="0">
                    <p:tgtEl>
                      <p:spTgt spid="59"/>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59"/>
                                        </p:tgtEl>
                                      </p:cBhvr>
                                    </p:cmd>
                                  </p:childTnLst>
                                </p:cTn>
                              </p:par>
                            </p:childTnLst>
                          </p:cTn>
                        </p:par>
                      </p:childTnLst>
                    </p:cTn>
                  </p:par>
                </p:childTnLst>
              </p:cTn>
              <p:nextCondLst>
                <p:cond evt="onClick" delay="0">
                  <p:tgtEl>
                    <p:spTgt spid="59"/>
                  </p:tgtEl>
                </p:cond>
              </p:nextCondLst>
            </p:seq>
            <p:video fullScrn="1">
              <p:cMediaNode vol="80000">
                <p:cTn id="25" fill="hold" display="0">
                  <p:stCondLst>
                    <p:cond delay="indefinite"/>
                  </p:stCondLst>
                </p:cTn>
                <p:tgtEl>
                  <p:spTgt spid="59"/>
                </p:tgtEl>
              </p:cMediaNode>
            </p:video>
            <p:seq concurrent="1" nextAc="seek">
              <p:cTn id="26" restart="whenNotActive" fill="hold" evtFilter="cancelBubble" nodeType="interactiveSeq">
                <p:stCondLst>
                  <p:cond evt="onClick" delay="0">
                    <p:tgtEl>
                      <p:spTgt spid="47"/>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47"/>
                                        </p:tgtEl>
                                      </p:cBhvr>
                                    </p:cmd>
                                  </p:childTnLst>
                                </p:cTn>
                              </p:par>
                            </p:childTnLst>
                          </p:cTn>
                        </p:par>
                      </p:childTnLst>
                    </p:cTn>
                  </p:par>
                </p:childTnLst>
              </p:cTn>
              <p:nextCondLst>
                <p:cond evt="onClick" delay="0">
                  <p:tgtEl>
                    <p:spTgt spid="47"/>
                  </p:tgtEl>
                </p:cond>
              </p:nextCondLst>
            </p:seq>
            <p:video fullScrn="1">
              <p:cMediaNode vol="80000">
                <p:cTn id="31" fill="hold" display="0">
                  <p:stCondLst>
                    <p:cond delay="indefinite"/>
                  </p:stCondLst>
                </p:cTn>
                <p:tgtEl>
                  <p:spTgt spid="47"/>
                </p:tgtEl>
              </p:cMediaNode>
            </p:video>
            <p:seq concurrent="1" nextAc="seek">
              <p:cTn id="32" restart="whenNotActive" fill="hold" evtFilter="cancelBubble" nodeType="interactiveSeq">
                <p:stCondLst>
                  <p:cond evt="onClick" delay="0">
                    <p:tgtEl>
                      <p:spTgt spid="13"/>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13"/>
                                        </p:tgtEl>
                                      </p:cBhvr>
                                    </p:cmd>
                                  </p:childTnLst>
                                </p:cTn>
                              </p:par>
                            </p:childTnLst>
                          </p:cTn>
                        </p:par>
                      </p:childTnLst>
                    </p:cTn>
                  </p:par>
                </p:childTnLst>
              </p:cTn>
              <p:nextCondLst>
                <p:cond evt="onClick" delay="0">
                  <p:tgtEl>
                    <p:spTgt spid="13"/>
                  </p:tgtEl>
                </p:cond>
              </p:nextCondLst>
            </p:seq>
            <p:video fullScrn="1">
              <p:cMediaNode vol="80000">
                <p:cTn id="37" fill="hold" display="0">
                  <p:stCondLst>
                    <p:cond delay="indefinite"/>
                  </p:stCondLst>
                </p:cTn>
                <p:tgtEl>
                  <p:spTgt spid="13"/>
                </p:tgtEl>
              </p:cMediaNode>
            </p:video>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p:txBody>
          <a:bodyPr/>
          <a:lstStyle/>
          <a:p>
            <a:pPr algn="l">
              <a:defRPr/>
            </a:pPr>
            <a:r>
              <a:rPr lang="fr-FR" sz="2800" dirty="0"/>
              <a:t>Activation Tactique - Partenaire</a:t>
            </a:r>
          </a:p>
        </p:txBody>
      </p:sp>
      <p:sp>
        <p:nvSpPr>
          <p:cNvPr id="10" name="Rectangle à coins arrondis 9"/>
          <p:cNvSpPr/>
          <p:nvPr/>
        </p:nvSpPr>
        <p:spPr>
          <a:xfrm>
            <a:off x="420546" y="1613232"/>
            <a:ext cx="2783417" cy="847336"/>
          </a:xfrm>
          <a:prstGeom prst="roundRect">
            <a:avLst/>
          </a:prstGeom>
          <a:solidFill>
            <a:srgbClr val="D9117E"/>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a:defRPr/>
            </a:pPr>
            <a:r>
              <a:rPr lang="fr-FR" b="1" dirty="0">
                <a:latin typeface="Avenir Next LT Pro" panose="020B0504020202020204" pitchFamily="34" charset="0"/>
              </a:rPr>
              <a:t>OPERATIONS PARTENAIRE</a:t>
            </a:r>
          </a:p>
        </p:txBody>
      </p:sp>
      <p:sp>
        <p:nvSpPr>
          <p:cNvPr id="12" name="Rectangle 11"/>
          <p:cNvSpPr/>
          <p:nvPr/>
        </p:nvSpPr>
        <p:spPr>
          <a:xfrm>
            <a:off x="3449781" y="1775897"/>
            <a:ext cx="7789026" cy="369332"/>
          </a:xfrm>
          <a:prstGeom prst="rect">
            <a:avLst/>
          </a:prstGeom>
        </p:spPr>
        <p:txBody>
          <a:bodyPr wrap="square">
            <a:spAutoFit/>
          </a:bodyPr>
          <a:lstStyle/>
          <a:p>
            <a:pPr marL="457189" indent="-457189">
              <a:spcBef>
                <a:spcPct val="20000"/>
              </a:spcBef>
              <a:buFont typeface="Symbol" pitchFamily="18" charset="2"/>
              <a:buChar char="Þ"/>
              <a:defRPr/>
            </a:pPr>
            <a:r>
              <a:rPr lang="fr-FR" b="1" dirty="0">
                <a:latin typeface="Avenir Next LT Pro" panose="020B0504020202020204" pitchFamily="34" charset="0"/>
                <a:ea typeface="MS PGothic" pitchFamily="34" charset="-128"/>
              </a:rPr>
              <a:t>DES OPERATIONS COMMERCIALES NATIONALES TACTIQUES</a:t>
            </a:r>
            <a:endParaRPr lang="fr-FR" dirty="0">
              <a:latin typeface="Avenir Next LT Pro" panose="020B0504020202020204" pitchFamily="34" charset="0"/>
              <a:ea typeface="MS PGothic" pitchFamily="34" charset="-128"/>
            </a:endParaRPr>
          </a:p>
        </p:txBody>
      </p:sp>
      <p:sp>
        <p:nvSpPr>
          <p:cNvPr id="2" name="ZoneTexte 1"/>
          <p:cNvSpPr txBox="1"/>
          <p:nvPr/>
        </p:nvSpPr>
        <p:spPr>
          <a:xfrm>
            <a:off x="3535238" y="2145229"/>
            <a:ext cx="6159096" cy="861774"/>
          </a:xfrm>
          <a:prstGeom prst="rect">
            <a:avLst/>
          </a:prstGeom>
          <a:noFill/>
        </p:spPr>
        <p:txBody>
          <a:bodyPr wrap="square">
            <a:spAutoFit/>
          </a:bodyPr>
          <a:lstStyle/>
          <a:p>
            <a:pPr>
              <a:defRPr/>
            </a:pPr>
            <a:r>
              <a:rPr lang="fr-FR" sz="1600" dirty="0">
                <a:latin typeface="Avenir Next LT Pro" panose="020B0504020202020204" pitchFamily="34" charset="0"/>
                <a:ea typeface="MS PGothic" pitchFamily="34" charset="-128"/>
              </a:rPr>
              <a:t>Mise en place d’opérations (à durée plus courte) </a:t>
            </a:r>
            <a:br>
              <a:rPr lang="fr-FR" sz="1600" dirty="0">
                <a:latin typeface="Avenir Next LT Pro" panose="020B0504020202020204" pitchFamily="34" charset="0"/>
                <a:ea typeface="MS PGothic" pitchFamily="34" charset="-128"/>
              </a:rPr>
            </a:br>
            <a:r>
              <a:rPr lang="fr-FR" sz="1600" dirty="0">
                <a:latin typeface="Avenir Next LT Pro" panose="020B0504020202020204" pitchFamily="34" charset="0"/>
                <a:ea typeface="MS PGothic" pitchFamily="34" charset="-128"/>
              </a:rPr>
              <a:t>avec des mécaniques promotionnelles booster de trafic  </a:t>
            </a:r>
          </a:p>
          <a:p>
            <a:pPr>
              <a:defRPr/>
            </a:pPr>
            <a:endParaRPr lang="fr-FR" sz="1600" dirty="0">
              <a:latin typeface="Avenir Next LT Pro" panose="020B0504020202020204" pitchFamily="34" charset="0"/>
              <a:ea typeface="MS PGothic" pitchFamily="34" charset="-128"/>
            </a:endParaRPr>
          </a:p>
        </p:txBody>
      </p:sp>
      <p:sp>
        <p:nvSpPr>
          <p:cNvPr id="3" name="Rectangle 2">
            <a:extLst>
              <a:ext uri="{FF2B5EF4-FFF2-40B4-BE49-F238E27FC236}">
                <a16:creationId xmlns:a16="http://schemas.microsoft.com/office/drawing/2014/main" id="{0462780A-F6E1-0779-6424-70CFC677D1FF}"/>
              </a:ext>
            </a:extLst>
          </p:cNvPr>
          <p:cNvSpPr/>
          <p:nvPr/>
        </p:nvSpPr>
        <p:spPr>
          <a:xfrm>
            <a:off x="3535238" y="2971773"/>
            <a:ext cx="4469918" cy="1200329"/>
          </a:xfrm>
          <a:prstGeom prst="rect">
            <a:avLst/>
          </a:prstGeom>
        </p:spPr>
        <p:txBody>
          <a:bodyPr wrap="square">
            <a:spAutoFit/>
          </a:bodyPr>
          <a:lstStyle/>
          <a:p>
            <a:r>
              <a:rPr lang="fr-FR" altLang="fr-FR" sz="1200" b="1" dirty="0" err="1">
                <a:latin typeface="Avenir Next LT Pro" panose="020B0504020202020204" pitchFamily="34" charset="0"/>
              </a:rPr>
              <a:t>Ticketing</a:t>
            </a:r>
            <a:endParaRPr lang="fr-FR" altLang="fr-FR" sz="1200" b="1" dirty="0">
              <a:latin typeface="Avenir Next LT Pro" panose="020B0504020202020204" pitchFamily="34" charset="0"/>
            </a:endParaRPr>
          </a:p>
          <a:p>
            <a:r>
              <a:rPr lang="fr-FR" altLang="fr-FR" sz="1200" dirty="0">
                <a:latin typeface="Avenir Next LT Pro" panose="020B0504020202020204" pitchFamily="34" charset="0"/>
              </a:rPr>
              <a:t>En couplage radio, il est possible de distribuer des codes uniquement valables pendant le trajet et de créer du trafic sur un site par exemple. Grâce à un ciblage géographique précis, il est aussi un outil tactique qui permet d’annoncer, par exemple, la présence de la marque à la prochaine sortie.</a:t>
            </a:r>
          </a:p>
        </p:txBody>
      </p:sp>
      <p:sp>
        <p:nvSpPr>
          <p:cNvPr id="4" name="Rectangle 3">
            <a:extLst>
              <a:ext uri="{FF2B5EF4-FFF2-40B4-BE49-F238E27FC236}">
                <a16:creationId xmlns:a16="http://schemas.microsoft.com/office/drawing/2014/main" id="{7CE9F580-6EA5-90DD-EFD0-9D4EA4040153}"/>
              </a:ext>
            </a:extLst>
          </p:cNvPr>
          <p:cNvSpPr/>
          <p:nvPr/>
        </p:nvSpPr>
        <p:spPr>
          <a:xfrm>
            <a:off x="2144291" y="5545145"/>
            <a:ext cx="3528392" cy="461665"/>
          </a:xfrm>
          <a:prstGeom prst="rect">
            <a:avLst/>
          </a:prstGeom>
        </p:spPr>
        <p:txBody>
          <a:bodyPr wrap="square">
            <a:spAutoFit/>
          </a:bodyPr>
          <a:lstStyle/>
          <a:p>
            <a:r>
              <a:rPr lang="fr-FR" altLang="fr-FR" sz="1200" dirty="0">
                <a:latin typeface="Avenir Next LT Pro" panose="020B0504020202020204" pitchFamily="34" charset="0"/>
              </a:rPr>
              <a:t>Partenariat avec des auto-écoles</a:t>
            </a:r>
          </a:p>
          <a:p>
            <a:r>
              <a:rPr lang="fr-FR" altLang="fr-FR" sz="1200" dirty="0">
                <a:latin typeface="Avenir Next LT Pro" panose="020B0504020202020204" pitchFamily="34" charset="0"/>
              </a:rPr>
              <a:t>Mise en avant d’une l’offre ‘jeunes conducteurs’</a:t>
            </a:r>
          </a:p>
        </p:txBody>
      </p:sp>
      <p:sp>
        <p:nvSpPr>
          <p:cNvPr id="5" name="Rectangle 4">
            <a:extLst>
              <a:ext uri="{FF2B5EF4-FFF2-40B4-BE49-F238E27FC236}">
                <a16:creationId xmlns:a16="http://schemas.microsoft.com/office/drawing/2014/main" id="{F2BCDF5C-B35A-8700-A539-5EB28B809F82}"/>
              </a:ext>
            </a:extLst>
          </p:cNvPr>
          <p:cNvSpPr/>
          <p:nvPr/>
        </p:nvSpPr>
        <p:spPr>
          <a:xfrm>
            <a:off x="6096000" y="5544532"/>
            <a:ext cx="3373221" cy="1015663"/>
          </a:xfrm>
          <a:prstGeom prst="rect">
            <a:avLst/>
          </a:prstGeom>
        </p:spPr>
        <p:txBody>
          <a:bodyPr wrap="square">
            <a:spAutoFit/>
          </a:bodyPr>
          <a:lstStyle/>
          <a:p>
            <a:r>
              <a:rPr lang="fr-FR" altLang="fr-FR" sz="1200" dirty="0">
                <a:latin typeface="Avenir Next LT Pro" panose="020B0504020202020204" pitchFamily="34" charset="0"/>
              </a:rPr>
              <a:t>Partenariat avec les parkings Indigo  ou parkings indépendants ( + station de lavage) </a:t>
            </a:r>
          </a:p>
          <a:p>
            <a:r>
              <a:rPr lang="fr-FR" altLang="fr-FR" sz="1200" dirty="0">
                <a:latin typeface="Avenir Next LT Pro" panose="020B0504020202020204" pitchFamily="34" charset="0"/>
              </a:rPr>
              <a:t>Une animatrice dédiée au niveau des barrières d’entrées et de  sorties pour remettre de la main à la main le </a:t>
            </a:r>
            <a:r>
              <a:rPr lang="fr-FR" altLang="fr-FR" sz="1200" dirty="0" err="1">
                <a:latin typeface="Avenir Next LT Pro" panose="020B0504020202020204" pitchFamily="34" charset="0"/>
              </a:rPr>
              <a:t>leaflet</a:t>
            </a:r>
            <a:r>
              <a:rPr lang="fr-FR" altLang="fr-FR" sz="1200" dirty="0">
                <a:latin typeface="Avenir Next LT Pro" panose="020B0504020202020204" pitchFamily="34" charset="0"/>
              </a:rPr>
              <a:t> </a:t>
            </a:r>
          </a:p>
        </p:txBody>
      </p:sp>
      <p:sp>
        <p:nvSpPr>
          <p:cNvPr id="6" name="Rectangle : coins arrondis 5">
            <a:extLst>
              <a:ext uri="{FF2B5EF4-FFF2-40B4-BE49-F238E27FC236}">
                <a16:creationId xmlns:a16="http://schemas.microsoft.com/office/drawing/2014/main" id="{366FE992-E17D-926D-F1A3-882AD4E56FE9}"/>
              </a:ext>
            </a:extLst>
          </p:cNvPr>
          <p:cNvSpPr/>
          <p:nvPr/>
        </p:nvSpPr>
        <p:spPr>
          <a:xfrm>
            <a:off x="861548" y="2879699"/>
            <a:ext cx="2119344" cy="1292282"/>
          </a:xfrm>
          <a:prstGeom prst="roundRect">
            <a:avLst/>
          </a:prstGeom>
          <a:solidFill>
            <a:srgbClr val="FBEC1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venir Next LT Pro" panose="020B0504020202020204" pitchFamily="34" charset="0"/>
              </a:rPr>
              <a:t>Action Péages autoroutiers </a:t>
            </a:r>
          </a:p>
        </p:txBody>
      </p:sp>
      <p:sp>
        <p:nvSpPr>
          <p:cNvPr id="7" name="Rectangle : coins arrondis 6">
            <a:extLst>
              <a:ext uri="{FF2B5EF4-FFF2-40B4-BE49-F238E27FC236}">
                <a16:creationId xmlns:a16="http://schemas.microsoft.com/office/drawing/2014/main" id="{6CABF968-84FA-2711-F04D-C5EAB470AA79}"/>
              </a:ext>
            </a:extLst>
          </p:cNvPr>
          <p:cNvSpPr/>
          <p:nvPr/>
        </p:nvSpPr>
        <p:spPr>
          <a:xfrm>
            <a:off x="6096000" y="4897514"/>
            <a:ext cx="2119344" cy="527523"/>
          </a:xfrm>
          <a:prstGeom prst="roundRect">
            <a:avLst/>
          </a:prstGeom>
          <a:solidFill>
            <a:srgbClr val="FBEC1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venir Next LT Pro" panose="020B0504020202020204" pitchFamily="34" charset="0"/>
              </a:rPr>
              <a:t>Action Parkings</a:t>
            </a:r>
          </a:p>
        </p:txBody>
      </p:sp>
      <p:sp>
        <p:nvSpPr>
          <p:cNvPr id="8" name="Rectangle : coins arrondis 7">
            <a:extLst>
              <a:ext uri="{FF2B5EF4-FFF2-40B4-BE49-F238E27FC236}">
                <a16:creationId xmlns:a16="http://schemas.microsoft.com/office/drawing/2014/main" id="{36FB421D-5FC7-3DBA-3A43-06F5DDB87049}"/>
              </a:ext>
            </a:extLst>
          </p:cNvPr>
          <p:cNvSpPr/>
          <p:nvPr/>
        </p:nvSpPr>
        <p:spPr>
          <a:xfrm>
            <a:off x="2236125" y="4897514"/>
            <a:ext cx="2119344" cy="527523"/>
          </a:xfrm>
          <a:prstGeom prst="roundRect">
            <a:avLst/>
          </a:prstGeom>
          <a:solidFill>
            <a:srgbClr val="FBEC1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venir Next LT Pro" panose="020B0504020202020204" pitchFamily="34" charset="0"/>
              </a:rPr>
              <a:t>Action Auto-écoles </a:t>
            </a:r>
          </a:p>
        </p:txBody>
      </p:sp>
      <p:sp>
        <p:nvSpPr>
          <p:cNvPr id="14" name="ZoneTexte 13">
            <a:extLst>
              <a:ext uri="{FF2B5EF4-FFF2-40B4-BE49-F238E27FC236}">
                <a16:creationId xmlns:a16="http://schemas.microsoft.com/office/drawing/2014/main" id="{85F29F9A-8628-330E-E8DF-6847BAA4A80B}"/>
              </a:ext>
            </a:extLst>
          </p:cNvPr>
          <p:cNvSpPr txBox="1"/>
          <p:nvPr/>
        </p:nvSpPr>
        <p:spPr>
          <a:xfrm>
            <a:off x="8559502" y="2929176"/>
            <a:ext cx="3190854" cy="1200329"/>
          </a:xfrm>
          <a:prstGeom prst="rect">
            <a:avLst/>
          </a:prstGeom>
          <a:noFill/>
        </p:spPr>
        <p:txBody>
          <a:bodyPr wrap="square">
            <a:spAutoFit/>
          </a:bodyPr>
          <a:lstStyle/>
          <a:p>
            <a:endParaRPr lang="fr-FR" sz="1200" dirty="0">
              <a:latin typeface="Avenir Next LT Pro" panose="020B0504020202020204" pitchFamily="34" charset="0"/>
            </a:endParaRPr>
          </a:p>
          <a:p>
            <a:r>
              <a:rPr lang="fr-FR" sz="1200" dirty="0">
                <a:latin typeface="Avenir Next LT Pro" panose="020B0504020202020204" pitchFamily="34" charset="0"/>
              </a:rPr>
              <a:t>&gt;1 à 10 millions de tickets par campagne</a:t>
            </a:r>
          </a:p>
          <a:p>
            <a:r>
              <a:rPr lang="fr-FR" sz="1200" dirty="0">
                <a:latin typeface="Avenir Next LT Pro" panose="020B0504020202020204" pitchFamily="34" charset="0"/>
              </a:rPr>
              <a:t>&gt;Un ciblage géographique</a:t>
            </a:r>
          </a:p>
          <a:p>
            <a:r>
              <a:rPr lang="fr-FR" sz="1200" dirty="0">
                <a:latin typeface="Avenir Next LT Pro" panose="020B0504020202020204" pitchFamily="34" charset="0"/>
              </a:rPr>
              <a:t>&gt;Une approche tactique en région</a:t>
            </a:r>
          </a:p>
          <a:p>
            <a:r>
              <a:rPr lang="fr-FR" sz="1200" dirty="0">
                <a:latin typeface="Avenir Next LT Pro" panose="020B0504020202020204" pitchFamily="34" charset="0"/>
              </a:rPr>
              <a:t>&gt;Un support simple : logo + QR code = accès à votre offre en 1 clic</a:t>
            </a:r>
          </a:p>
        </p:txBody>
      </p:sp>
      <p:pic>
        <p:nvPicPr>
          <p:cNvPr id="6147" name="Picture 3">
            <a:extLst>
              <a:ext uri="{FF2B5EF4-FFF2-40B4-BE49-F238E27FC236}">
                <a16:creationId xmlns:a16="http://schemas.microsoft.com/office/drawing/2014/main" id="{B8395A63-7AED-BE3D-D295-AB6F34D83D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6125" y="3824186"/>
            <a:ext cx="1110528" cy="77913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164354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53" name="Rectangle 1">
            <a:extLst>
              <a:ext uri="{FF2B5EF4-FFF2-40B4-BE49-F238E27FC236}">
                <a16:creationId xmlns:a16="http://schemas.microsoft.com/office/drawing/2014/main" id="{976F2528-5C0C-DA5F-4A3B-CD898DACFBFE}"/>
              </a:ext>
            </a:extLst>
          </p:cNvPr>
          <p:cNvSpPr>
            <a:spLocks noChangeArrowheads="1"/>
          </p:cNvSpPr>
          <p:nvPr/>
        </p:nvSpPr>
        <p:spPr bwMode="auto">
          <a:xfrm>
            <a:off x="7058118" y="4492900"/>
            <a:ext cx="3142338" cy="26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eaLnBrk="1" hangingPunct="1">
              <a:spcBef>
                <a:spcPct val="0"/>
              </a:spcBef>
              <a:buFontTx/>
              <a:buNone/>
            </a:pPr>
            <a:r>
              <a:rPr lang="fr-FR" altLang="fr-FR" sz="1143" spc="429" dirty="0">
                <a:solidFill>
                  <a:schemeClr val="tx1"/>
                </a:solidFill>
                <a:latin typeface="Avenir Next LT Pro" panose="020B0504020202020204" pitchFamily="34" charset="0"/>
              </a:rPr>
              <a:t>- RADIO-   - WEB &amp; RS- </a:t>
            </a:r>
            <a:endParaRPr lang="fr-FR" altLang="fr-FR" sz="1429" b="1" dirty="0">
              <a:solidFill>
                <a:schemeClr val="tx1"/>
              </a:solidFill>
              <a:latin typeface="Avenir Next LT Pro" panose="020B0504020202020204" pitchFamily="34" charset="0"/>
            </a:endParaRPr>
          </a:p>
        </p:txBody>
      </p:sp>
      <p:sp>
        <p:nvSpPr>
          <p:cNvPr id="87062" name="Rectangle 1">
            <a:extLst>
              <a:ext uri="{FF2B5EF4-FFF2-40B4-BE49-F238E27FC236}">
                <a16:creationId xmlns:a16="http://schemas.microsoft.com/office/drawing/2014/main" id="{6EA40FA0-E182-6241-BE1C-92D97C30AC86}"/>
              </a:ext>
            </a:extLst>
          </p:cNvPr>
          <p:cNvSpPr>
            <a:spLocks noChangeArrowheads="1"/>
          </p:cNvSpPr>
          <p:nvPr/>
        </p:nvSpPr>
        <p:spPr bwMode="auto">
          <a:xfrm>
            <a:off x="7054876" y="4882346"/>
            <a:ext cx="3142339" cy="26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143" spc="429" dirty="0">
                <a:solidFill>
                  <a:schemeClr val="tx1"/>
                </a:solidFill>
                <a:latin typeface="Avenir Next LT Pro" panose="020B0504020202020204" pitchFamily="34" charset="0"/>
              </a:rPr>
              <a:t>- MEDIAS TACTIQUES-</a:t>
            </a:r>
            <a:endParaRPr lang="fr-FR" altLang="fr-FR" sz="1429" dirty="0">
              <a:solidFill>
                <a:schemeClr val="tx1"/>
              </a:solidFill>
              <a:latin typeface="Avenir Next LT Pro" panose="020B0504020202020204" pitchFamily="34" charset="0"/>
            </a:endParaRPr>
          </a:p>
        </p:txBody>
      </p:sp>
      <p:sp>
        <p:nvSpPr>
          <p:cNvPr id="87042" name="Titre 1"/>
          <p:cNvSpPr>
            <a:spLocks noGrp="1"/>
          </p:cNvSpPr>
          <p:nvPr>
            <p:ph type="title"/>
          </p:nvPr>
        </p:nvSpPr>
        <p:spPr>
          <a:xfrm rot="16200000">
            <a:off x="-5097551" y="2755448"/>
            <a:ext cx="11591925" cy="1385766"/>
          </a:xfrm>
          <a:solidFill>
            <a:schemeClr val="bg1"/>
          </a:solidFill>
        </p:spPr>
        <p:txBody>
          <a:bodyPr>
            <a:noAutofit/>
          </a:bodyPr>
          <a:lstStyle/>
          <a:p>
            <a:pPr>
              <a:tabLst>
                <a:tab pos="5378450" algn="l"/>
              </a:tabLst>
            </a:pPr>
            <a:r>
              <a:rPr lang="fr-FR" altLang="fr-FR" sz="7200" spc="-214" dirty="0">
                <a:solidFill>
                  <a:schemeClr val="bg1">
                    <a:lumMod val="85000"/>
                  </a:schemeClr>
                </a:solidFill>
                <a:ea typeface="Helvetica" panose="020B0604020202020204" pitchFamily="34" charset="0"/>
              </a:rPr>
              <a:t>Road map BtoC</a:t>
            </a:r>
            <a:endParaRPr lang="fr-FR" altLang="fr-FR" sz="2800" spc="-214" dirty="0">
              <a:solidFill>
                <a:schemeClr val="bg1">
                  <a:lumMod val="85000"/>
                </a:schemeClr>
              </a:solidFill>
              <a:ea typeface="Helvetica" panose="020B0604020202020204" pitchFamily="34" charset="0"/>
            </a:endParaRPr>
          </a:p>
        </p:txBody>
      </p:sp>
      <p:sp>
        <p:nvSpPr>
          <p:cNvPr id="3" name="Rectangle 1">
            <a:extLst>
              <a:ext uri="{FF2B5EF4-FFF2-40B4-BE49-F238E27FC236}">
                <a16:creationId xmlns:a16="http://schemas.microsoft.com/office/drawing/2014/main" id="{EDFA9B8A-D36A-4151-A01B-A1ED3D033442}"/>
              </a:ext>
            </a:extLst>
          </p:cNvPr>
          <p:cNvSpPr>
            <a:spLocks noChangeArrowheads="1"/>
          </p:cNvSpPr>
          <p:nvPr/>
        </p:nvSpPr>
        <p:spPr bwMode="auto">
          <a:xfrm>
            <a:off x="1547736" y="347951"/>
            <a:ext cx="400727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CHALLENGE DE </a:t>
            </a:r>
            <a:br>
              <a:rPr lang="fr-FR" altLang="fr-FR" sz="1400" b="1" spc="143" dirty="0">
                <a:solidFill>
                  <a:schemeClr val="tx1"/>
                </a:solidFill>
                <a:latin typeface="Avenir Next LT Pro" panose="020B0504020202020204" pitchFamily="34" charset="0"/>
              </a:rPr>
            </a:br>
            <a:r>
              <a:rPr lang="fr-FR" altLang="fr-FR" sz="1600" b="1" spc="214" dirty="0">
                <a:solidFill>
                  <a:schemeClr val="tx1"/>
                </a:solidFill>
                <a:latin typeface="Avenir Next LT Pro" panose="020B0504020202020204" pitchFamily="34" charset="0"/>
              </a:rPr>
              <a:t>NOTORIÉTÉ QUALIFIEE</a:t>
            </a:r>
            <a:br>
              <a:rPr lang="fr-FR" altLang="fr-FR" sz="1800" b="1" spc="214" dirty="0">
                <a:solidFill>
                  <a:schemeClr val="tx1"/>
                </a:solidFill>
                <a:latin typeface="Avenir Next LT Pro" panose="020B0504020202020204" pitchFamily="34" charset="0"/>
              </a:rPr>
            </a:br>
            <a:endParaRPr lang="fr-FR" altLang="fr-FR" sz="1400" b="1" spc="214" dirty="0">
              <a:solidFill>
                <a:schemeClr val="tx1"/>
              </a:solidFill>
              <a:latin typeface="Avenir Next LT Pro" panose="020B0504020202020204" pitchFamily="34" charset="0"/>
            </a:endParaRPr>
          </a:p>
        </p:txBody>
      </p:sp>
      <p:sp>
        <p:nvSpPr>
          <p:cNvPr id="4" name="Rectangle 1">
            <a:extLst>
              <a:ext uri="{FF2B5EF4-FFF2-40B4-BE49-F238E27FC236}">
                <a16:creationId xmlns:a16="http://schemas.microsoft.com/office/drawing/2014/main" id="{9735A7DD-E505-402A-94CB-ACFCA5819FFB}"/>
              </a:ext>
            </a:extLst>
          </p:cNvPr>
          <p:cNvSpPr>
            <a:spLocks noChangeArrowheads="1"/>
          </p:cNvSpPr>
          <p:nvPr/>
        </p:nvSpPr>
        <p:spPr bwMode="auto">
          <a:xfrm>
            <a:off x="5236951" y="347951"/>
            <a:ext cx="243280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CHALLENGE </a:t>
            </a:r>
            <a:br>
              <a:rPr lang="fr-FR" altLang="fr-FR" sz="1400" b="1" spc="264" dirty="0">
                <a:solidFill>
                  <a:schemeClr val="tx1"/>
                </a:solidFill>
                <a:latin typeface="Avenir Next LT Pro" panose="020B0504020202020204" pitchFamily="34" charset="0"/>
              </a:rPr>
            </a:br>
            <a:r>
              <a:rPr lang="fr-FR" altLang="fr-FR" sz="1600" b="1" spc="264" dirty="0">
                <a:solidFill>
                  <a:schemeClr val="tx1"/>
                </a:solidFill>
                <a:latin typeface="Avenir Next LT Pro" panose="020B0504020202020204" pitchFamily="34" charset="0"/>
              </a:rPr>
              <a:t>D’IMAGE</a:t>
            </a:r>
            <a:endParaRPr lang="fr-FR" altLang="fr-FR" sz="1800" b="1" dirty="0">
              <a:solidFill>
                <a:schemeClr val="tx1"/>
              </a:solidFill>
              <a:latin typeface="Avenir Next LT Pro" panose="020B0504020202020204" pitchFamily="34" charset="0"/>
            </a:endParaRPr>
          </a:p>
        </p:txBody>
      </p:sp>
      <p:sp>
        <p:nvSpPr>
          <p:cNvPr id="2" name="Triangle isocèle 1">
            <a:extLst>
              <a:ext uri="{FF2B5EF4-FFF2-40B4-BE49-F238E27FC236}">
                <a16:creationId xmlns:a16="http://schemas.microsoft.com/office/drawing/2014/main" id="{2B8AF573-2F2B-461C-A815-D4E5BA18DBE4}"/>
              </a:ext>
            </a:extLst>
          </p:cNvPr>
          <p:cNvSpPr/>
          <p:nvPr/>
        </p:nvSpPr>
        <p:spPr>
          <a:xfrm flipV="1">
            <a:off x="3325283" y="11957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6" name="Triangle isocèle 5">
            <a:extLst>
              <a:ext uri="{FF2B5EF4-FFF2-40B4-BE49-F238E27FC236}">
                <a16:creationId xmlns:a16="http://schemas.microsoft.com/office/drawing/2014/main" id="{B11A3B89-559B-450D-BBBF-DA5410B15E63}"/>
              </a:ext>
            </a:extLst>
          </p:cNvPr>
          <p:cNvSpPr/>
          <p:nvPr/>
        </p:nvSpPr>
        <p:spPr>
          <a:xfrm flipV="1">
            <a:off x="6227263" y="11957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8" name="Rectangle 1">
            <a:extLst>
              <a:ext uri="{FF2B5EF4-FFF2-40B4-BE49-F238E27FC236}">
                <a16:creationId xmlns:a16="http://schemas.microsoft.com/office/drawing/2014/main" id="{542B03CC-1CA9-4293-8260-97572A017E24}"/>
              </a:ext>
            </a:extLst>
          </p:cNvPr>
          <p:cNvSpPr>
            <a:spLocks noChangeArrowheads="1"/>
          </p:cNvSpPr>
          <p:nvPr/>
        </p:nvSpPr>
        <p:spPr bwMode="auto">
          <a:xfrm>
            <a:off x="2063552" y="1000986"/>
            <a:ext cx="8136904" cy="299503"/>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PARTIS PRIS STRATEGIQUES</a:t>
            </a:r>
            <a:endParaRPr lang="fr-FR" altLang="fr-FR" sz="1286" b="1" spc="214" dirty="0">
              <a:solidFill>
                <a:schemeClr val="bg1"/>
              </a:solidFill>
              <a:latin typeface="Avenir Next LT Pro" panose="020B0504020202020204" pitchFamily="34" charset="0"/>
            </a:endParaRPr>
          </a:p>
        </p:txBody>
      </p:sp>
      <p:sp>
        <p:nvSpPr>
          <p:cNvPr id="16" name="Rectangle 1">
            <a:extLst>
              <a:ext uri="{FF2B5EF4-FFF2-40B4-BE49-F238E27FC236}">
                <a16:creationId xmlns:a16="http://schemas.microsoft.com/office/drawing/2014/main" id="{C51978F2-8862-4893-868D-CDB58981008F}"/>
              </a:ext>
            </a:extLst>
          </p:cNvPr>
          <p:cNvSpPr>
            <a:spLocks noChangeArrowheads="1"/>
          </p:cNvSpPr>
          <p:nvPr/>
        </p:nvSpPr>
        <p:spPr bwMode="auto">
          <a:xfrm>
            <a:off x="1907025" y="7904411"/>
            <a:ext cx="8136904" cy="290208"/>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STRATEGIE D’ACTIVATION </a:t>
            </a:r>
            <a:endParaRPr lang="fr-FR" altLang="fr-FR" sz="1286" b="1" spc="214" dirty="0">
              <a:solidFill>
                <a:schemeClr val="bg1"/>
              </a:solidFill>
              <a:latin typeface="Avenir Next LT Pro" panose="020B0504020202020204" pitchFamily="34" charset="0"/>
            </a:endParaRPr>
          </a:p>
        </p:txBody>
      </p:sp>
      <p:sp>
        <p:nvSpPr>
          <p:cNvPr id="17" name="Rectangle 1">
            <a:extLst>
              <a:ext uri="{FF2B5EF4-FFF2-40B4-BE49-F238E27FC236}">
                <a16:creationId xmlns:a16="http://schemas.microsoft.com/office/drawing/2014/main" id="{F4380885-D23B-424D-B72E-F6CC6E911AAF}"/>
              </a:ext>
            </a:extLst>
          </p:cNvPr>
          <p:cNvSpPr>
            <a:spLocks noChangeArrowheads="1"/>
          </p:cNvSpPr>
          <p:nvPr/>
        </p:nvSpPr>
        <p:spPr bwMode="auto">
          <a:xfrm>
            <a:off x="1796533" y="8341837"/>
            <a:ext cx="3078325" cy="88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spc="214" dirty="0">
                <a:solidFill>
                  <a:schemeClr val="tx1"/>
                </a:solidFill>
                <a:latin typeface="Avenir Next LT Pro" panose="020B0504020202020204" pitchFamily="34" charset="0"/>
              </a:rPr>
              <a:t>OFFENSIVE : </a:t>
            </a:r>
            <a:r>
              <a:rPr lang="fr-FR" altLang="fr-FR" sz="1286" spc="214" dirty="0" err="1">
                <a:solidFill>
                  <a:schemeClr val="tx1"/>
                </a:solidFill>
                <a:latin typeface="Avenir Next LT Pro" panose="020B0504020202020204" pitchFamily="34" charset="0"/>
              </a:rPr>
              <a:t>BtoB</a:t>
            </a:r>
            <a:endParaRPr lang="fr-FR" altLang="fr-FR" sz="1286" spc="214" dirty="0">
              <a:solidFill>
                <a:schemeClr val="tx1"/>
              </a:solidFill>
              <a:latin typeface="Avenir Next LT Pro" panose="020B0504020202020204" pitchFamily="34" charset="0"/>
            </a:endParaRPr>
          </a:p>
          <a:p>
            <a:pPr algn="ctr">
              <a:spcBef>
                <a:spcPct val="0"/>
              </a:spcBef>
              <a:buNone/>
            </a:pPr>
            <a:r>
              <a:rPr lang="fr-FR" altLang="fr-FR" sz="1286" spc="214" dirty="0">
                <a:solidFill>
                  <a:schemeClr val="tx1"/>
                </a:solidFill>
                <a:latin typeface="Avenir Next LT Pro" panose="020B0504020202020204" pitchFamily="34" charset="0"/>
              </a:rPr>
              <a:t>OPPORTUNISTE: BtoC</a:t>
            </a:r>
          </a:p>
          <a:p>
            <a:pPr algn="ctr">
              <a:spcBef>
                <a:spcPct val="0"/>
              </a:spcBef>
              <a:buNone/>
            </a:pPr>
            <a:r>
              <a:rPr lang="fr-FR" altLang="fr-FR" sz="1286" b="1" spc="214" dirty="0">
                <a:solidFill>
                  <a:schemeClr val="tx1"/>
                </a:solidFill>
                <a:latin typeface="Avenir Next LT Pro" panose="020B0504020202020204" pitchFamily="34" charset="0"/>
              </a:rPr>
              <a:t>ADOPTER UNE ATTITUDE « BUSINESS ORIENTED » </a:t>
            </a:r>
            <a:endParaRPr lang="fr-FR" altLang="fr-FR" sz="1714" b="1" spc="214" dirty="0">
              <a:solidFill>
                <a:schemeClr val="tx1"/>
              </a:solidFill>
              <a:latin typeface="Avenir Next LT Pro" panose="020B0504020202020204" pitchFamily="34" charset="0"/>
            </a:endParaRPr>
          </a:p>
        </p:txBody>
      </p:sp>
      <p:sp>
        <p:nvSpPr>
          <p:cNvPr id="18" name="Triangle isocèle 17">
            <a:extLst>
              <a:ext uri="{FF2B5EF4-FFF2-40B4-BE49-F238E27FC236}">
                <a16:creationId xmlns:a16="http://schemas.microsoft.com/office/drawing/2014/main" id="{8F38984A-E173-4750-B5FA-FE46A9094D84}"/>
              </a:ext>
            </a:extLst>
          </p:cNvPr>
          <p:cNvSpPr/>
          <p:nvPr/>
        </p:nvSpPr>
        <p:spPr>
          <a:xfrm rot="16200000" flipV="1">
            <a:off x="5162978" y="8678350"/>
            <a:ext cx="701053" cy="210805"/>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20" name="Rectangle à coins arrondis 1">
            <a:extLst>
              <a:ext uri="{FF2B5EF4-FFF2-40B4-BE49-F238E27FC236}">
                <a16:creationId xmlns:a16="http://schemas.microsoft.com/office/drawing/2014/main" id="{B43512E1-8045-4340-9D4C-992EDCE73A3B}"/>
              </a:ext>
            </a:extLst>
          </p:cNvPr>
          <p:cNvSpPr/>
          <p:nvPr/>
        </p:nvSpPr>
        <p:spPr>
          <a:xfrm>
            <a:off x="6034622" y="8312271"/>
            <a:ext cx="1747560" cy="47409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LEVIERS DE</a:t>
            </a:r>
            <a:br>
              <a:rPr lang="fr-FR" sz="857" dirty="0">
                <a:solidFill>
                  <a:schemeClr val="tx1"/>
                </a:solidFill>
                <a:latin typeface="Avenir Next LT Pro" panose="020B0504020202020204" pitchFamily="34" charset="0"/>
              </a:rPr>
            </a:br>
            <a:r>
              <a:rPr lang="fr-FR" sz="857" dirty="0">
                <a:solidFill>
                  <a:schemeClr val="tx1"/>
                </a:solidFill>
                <a:latin typeface="Avenir Next LT Pro" panose="020B0504020202020204" pitchFamily="34" charset="0"/>
              </a:rPr>
              <a:t>COMMUNICATION DECISIONNAIRES</a:t>
            </a:r>
          </a:p>
        </p:txBody>
      </p:sp>
      <p:sp>
        <p:nvSpPr>
          <p:cNvPr id="21" name="Rectangle à coins arrondis 6">
            <a:extLst>
              <a:ext uri="{FF2B5EF4-FFF2-40B4-BE49-F238E27FC236}">
                <a16:creationId xmlns:a16="http://schemas.microsoft.com/office/drawing/2014/main" id="{10FDF430-E342-4D4D-AE33-1EDF5DC6AD8A}"/>
              </a:ext>
            </a:extLst>
          </p:cNvPr>
          <p:cNvSpPr/>
          <p:nvPr/>
        </p:nvSpPr>
        <p:spPr>
          <a:xfrm>
            <a:off x="7913792" y="8321199"/>
            <a:ext cx="1919661" cy="45674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PAC : TEMPS FORTS + TEMPS THEMATIQUES</a:t>
            </a:r>
          </a:p>
        </p:txBody>
      </p:sp>
      <p:sp>
        <p:nvSpPr>
          <p:cNvPr id="22" name="Rectangle à coins arrondis 7">
            <a:extLst>
              <a:ext uri="{FF2B5EF4-FFF2-40B4-BE49-F238E27FC236}">
                <a16:creationId xmlns:a16="http://schemas.microsoft.com/office/drawing/2014/main" id="{EA7DB5A8-8E9E-4964-836F-DD1F754B3551}"/>
              </a:ext>
            </a:extLst>
          </p:cNvPr>
          <p:cNvSpPr/>
          <p:nvPr/>
        </p:nvSpPr>
        <p:spPr>
          <a:xfrm>
            <a:off x="6034516" y="8865169"/>
            <a:ext cx="3797731" cy="290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LEVIERS DE COMMUNICATION</a:t>
            </a:r>
            <a:br>
              <a:rPr lang="fr-FR" sz="857" dirty="0">
                <a:solidFill>
                  <a:schemeClr val="tx1"/>
                </a:solidFill>
                <a:latin typeface="Avenir Next LT Pro" panose="020B0504020202020204" pitchFamily="34" charset="0"/>
              </a:rPr>
            </a:br>
            <a:r>
              <a:rPr lang="fr-FR" sz="857" dirty="0">
                <a:solidFill>
                  <a:schemeClr val="tx1"/>
                </a:solidFill>
                <a:latin typeface="Avenir Next LT Pro" panose="020B0504020202020204" pitchFamily="34" charset="0"/>
              </a:rPr>
              <a:t>PROS UTILISATEURS ET PARTS</a:t>
            </a:r>
          </a:p>
        </p:txBody>
      </p:sp>
      <p:sp>
        <p:nvSpPr>
          <p:cNvPr id="35" name="Rectangle 1">
            <a:extLst>
              <a:ext uri="{FF2B5EF4-FFF2-40B4-BE49-F238E27FC236}">
                <a16:creationId xmlns:a16="http://schemas.microsoft.com/office/drawing/2014/main" id="{FB162B45-ECE1-4716-94F2-7D9D49751708}"/>
              </a:ext>
            </a:extLst>
          </p:cNvPr>
          <p:cNvSpPr>
            <a:spLocks noChangeArrowheads="1"/>
          </p:cNvSpPr>
          <p:nvPr/>
        </p:nvSpPr>
        <p:spPr bwMode="auto">
          <a:xfrm>
            <a:off x="1907025" y="7035849"/>
            <a:ext cx="8136904" cy="290208"/>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3 PROMESSES CLES</a:t>
            </a:r>
            <a:endParaRPr lang="fr-FR" altLang="fr-FR" sz="1286" b="1" spc="214" dirty="0">
              <a:solidFill>
                <a:schemeClr val="bg1"/>
              </a:solidFill>
              <a:latin typeface="Avenir Next LT Pro" panose="020B0504020202020204" pitchFamily="34" charset="0"/>
            </a:endParaRPr>
          </a:p>
        </p:txBody>
      </p:sp>
      <p:sp>
        <p:nvSpPr>
          <p:cNvPr id="28" name="Rectangle 1">
            <a:extLst>
              <a:ext uri="{FF2B5EF4-FFF2-40B4-BE49-F238E27FC236}">
                <a16:creationId xmlns:a16="http://schemas.microsoft.com/office/drawing/2014/main" id="{93F2D120-0482-4AAB-8228-E60BE278F907}"/>
              </a:ext>
            </a:extLst>
          </p:cNvPr>
          <p:cNvSpPr>
            <a:spLocks noChangeArrowheads="1"/>
          </p:cNvSpPr>
          <p:nvPr/>
        </p:nvSpPr>
        <p:spPr bwMode="auto">
          <a:xfrm>
            <a:off x="2063552" y="2197346"/>
            <a:ext cx="8136904" cy="296877"/>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214" dirty="0">
                <a:solidFill>
                  <a:schemeClr val="bg1"/>
                </a:solidFill>
                <a:latin typeface="Avenir Next LT Pro" panose="020B0504020202020204" pitchFamily="34" charset="0"/>
              </a:rPr>
              <a:t>PROMESSES [TBD</a:t>
            </a:r>
            <a:r>
              <a:rPr lang="fr-FR" altLang="fr-FR" sz="1200" b="1" spc="214" dirty="0">
                <a:solidFill>
                  <a:schemeClr val="bg1"/>
                </a:solidFill>
                <a:latin typeface="Avenir Next LT Pro" panose="020B0504020202020204" pitchFamily="34" charset="0"/>
              </a:rPr>
              <a:t>]</a:t>
            </a:r>
            <a:endParaRPr lang="fr-FR" altLang="fr-FR" sz="1286" b="1" spc="214" dirty="0">
              <a:solidFill>
                <a:schemeClr val="bg1"/>
              </a:solidFill>
              <a:latin typeface="Avenir Next LT Pro" panose="020B0504020202020204" pitchFamily="34" charset="0"/>
            </a:endParaRPr>
          </a:p>
        </p:txBody>
      </p:sp>
      <p:sp>
        <p:nvSpPr>
          <p:cNvPr id="47" name="Rectangle à coins arrondis 1">
            <a:extLst>
              <a:ext uri="{FF2B5EF4-FFF2-40B4-BE49-F238E27FC236}">
                <a16:creationId xmlns:a16="http://schemas.microsoft.com/office/drawing/2014/main" id="{AA0893A4-6F74-4FE6-8E48-451C45ABAF75}"/>
              </a:ext>
            </a:extLst>
          </p:cNvPr>
          <p:cNvSpPr/>
          <p:nvPr/>
        </p:nvSpPr>
        <p:spPr>
          <a:xfrm>
            <a:off x="2242961" y="7545232"/>
            <a:ext cx="1680288" cy="29148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chemeClr val="tx1"/>
                </a:solidFill>
                <a:latin typeface="Avenir Next LT Pro" panose="020B0504020202020204" pitchFamily="34" charset="0"/>
              </a:rPr>
              <a:t>Preuve propriétaire</a:t>
            </a:r>
          </a:p>
        </p:txBody>
      </p:sp>
      <p:sp>
        <p:nvSpPr>
          <p:cNvPr id="48" name="Rectangle à coins arrondis 1">
            <a:extLst>
              <a:ext uri="{FF2B5EF4-FFF2-40B4-BE49-F238E27FC236}">
                <a16:creationId xmlns:a16="http://schemas.microsoft.com/office/drawing/2014/main" id="{36A0DCD5-9287-4347-B5A8-B570551681E1}"/>
              </a:ext>
            </a:extLst>
          </p:cNvPr>
          <p:cNvSpPr/>
          <p:nvPr/>
        </p:nvSpPr>
        <p:spPr>
          <a:xfrm>
            <a:off x="5149294" y="7546508"/>
            <a:ext cx="1680852" cy="290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chemeClr val="tx1"/>
                </a:solidFill>
                <a:latin typeface="Avenir Next LT Pro" panose="020B0504020202020204" pitchFamily="34" charset="0"/>
              </a:rPr>
              <a:t>Preuve de leadership</a:t>
            </a:r>
          </a:p>
        </p:txBody>
      </p:sp>
      <p:sp>
        <p:nvSpPr>
          <p:cNvPr id="49" name="Rectangle à coins arrondis 1">
            <a:extLst>
              <a:ext uri="{FF2B5EF4-FFF2-40B4-BE49-F238E27FC236}">
                <a16:creationId xmlns:a16="http://schemas.microsoft.com/office/drawing/2014/main" id="{376C538E-C6A2-41D4-84C4-6E3B8326707C}"/>
              </a:ext>
            </a:extLst>
          </p:cNvPr>
          <p:cNvSpPr/>
          <p:nvPr/>
        </p:nvSpPr>
        <p:spPr>
          <a:xfrm>
            <a:off x="7811681" y="7546508"/>
            <a:ext cx="1680852" cy="290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chemeClr val="tx1"/>
                </a:solidFill>
                <a:latin typeface="Avenir Next LT Pro" panose="020B0504020202020204" pitchFamily="34" charset="0"/>
              </a:rPr>
              <a:t>Preuve évocatrice</a:t>
            </a:r>
          </a:p>
        </p:txBody>
      </p:sp>
      <p:sp>
        <p:nvSpPr>
          <p:cNvPr id="50" name="Triangle isocèle 49">
            <a:extLst>
              <a:ext uri="{FF2B5EF4-FFF2-40B4-BE49-F238E27FC236}">
                <a16:creationId xmlns:a16="http://schemas.microsoft.com/office/drawing/2014/main" id="{A6540BB0-A362-443C-9100-923E7776CDDE}"/>
              </a:ext>
            </a:extLst>
          </p:cNvPr>
          <p:cNvSpPr/>
          <p:nvPr/>
        </p:nvSpPr>
        <p:spPr>
          <a:xfrm flipV="1">
            <a:off x="2857017" y="7333233"/>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51" name="Triangle isocèle 50">
            <a:extLst>
              <a:ext uri="{FF2B5EF4-FFF2-40B4-BE49-F238E27FC236}">
                <a16:creationId xmlns:a16="http://schemas.microsoft.com/office/drawing/2014/main" id="{69066D13-1BA8-489F-82C8-A41BCD060E1A}"/>
              </a:ext>
            </a:extLst>
          </p:cNvPr>
          <p:cNvSpPr/>
          <p:nvPr/>
        </p:nvSpPr>
        <p:spPr>
          <a:xfrm flipV="1">
            <a:off x="5808428" y="732966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52" name="Triangle isocèle 51">
            <a:extLst>
              <a:ext uri="{FF2B5EF4-FFF2-40B4-BE49-F238E27FC236}">
                <a16:creationId xmlns:a16="http://schemas.microsoft.com/office/drawing/2014/main" id="{03464594-A81E-45D5-9A6A-19B0321B7916}"/>
              </a:ext>
            </a:extLst>
          </p:cNvPr>
          <p:cNvSpPr/>
          <p:nvPr/>
        </p:nvSpPr>
        <p:spPr>
          <a:xfrm flipV="1">
            <a:off x="8511216" y="7345160"/>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57" name="Rectangle à coins arrondis 1">
            <a:extLst>
              <a:ext uri="{FF2B5EF4-FFF2-40B4-BE49-F238E27FC236}">
                <a16:creationId xmlns:a16="http://schemas.microsoft.com/office/drawing/2014/main" id="{AF6FC07C-8FD9-4AFF-8396-2BE7195E54A2}"/>
              </a:ext>
            </a:extLst>
          </p:cNvPr>
          <p:cNvSpPr/>
          <p:nvPr/>
        </p:nvSpPr>
        <p:spPr>
          <a:xfrm>
            <a:off x="3095419" y="1646890"/>
            <a:ext cx="2320293" cy="32720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spc="600" dirty="0">
                <a:solidFill>
                  <a:schemeClr val="tx1"/>
                </a:solidFill>
                <a:latin typeface="Avenir Next LT Pro" panose="020B0504020202020204" pitchFamily="34" charset="0"/>
              </a:rPr>
              <a:t>VALORISER</a:t>
            </a:r>
          </a:p>
        </p:txBody>
      </p:sp>
      <p:sp>
        <p:nvSpPr>
          <p:cNvPr id="30" name="Rectangle à coins arrondis 1">
            <a:extLst>
              <a:ext uri="{FF2B5EF4-FFF2-40B4-BE49-F238E27FC236}">
                <a16:creationId xmlns:a16="http://schemas.microsoft.com/office/drawing/2014/main" id="{574D5B24-19F6-4B8A-93DA-D1CE30C2021D}"/>
              </a:ext>
            </a:extLst>
          </p:cNvPr>
          <p:cNvSpPr/>
          <p:nvPr/>
        </p:nvSpPr>
        <p:spPr>
          <a:xfrm>
            <a:off x="7080156" y="1657464"/>
            <a:ext cx="2320293" cy="323251"/>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spc="600" dirty="0">
                <a:solidFill>
                  <a:schemeClr val="tx1"/>
                </a:solidFill>
                <a:latin typeface="Avenir Next LT Pro" panose="020B0504020202020204" pitchFamily="34" charset="0"/>
              </a:rPr>
              <a:t>SE POSITIONNER</a:t>
            </a:r>
          </a:p>
        </p:txBody>
      </p:sp>
      <p:sp>
        <p:nvSpPr>
          <p:cNvPr id="36" name="Espace réservé du contenu 2">
            <a:extLst>
              <a:ext uri="{FF2B5EF4-FFF2-40B4-BE49-F238E27FC236}">
                <a16:creationId xmlns:a16="http://schemas.microsoft.com/office/drawing/2014/main" id="{1C2C1795-8CF6-4131-804F-CB151C125EF0}"/>
              </a:ext>
            </a:extLst>
          </p:cNvPr>
          <p:cNvSpPr txBox="1">
            <a:spLocks/>
          </p:cNvSpPr>
          <p:nvPr/>
        </p:nvSpPr>
        <p:spPr>
          <a:xfrm>
            <a:off x="2863252" y="1958740"/>
            <a:ext cx="2768000" cy="197086"/>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643" dirty="0">
                <a:latin typeface="Avenir Next LT Pro" panose="020B0504020202020204" pitchFamily="34" charset="0"/>
              </a:rPr>
              <a:t>Valorisation duale : Expérience &amp; Expertise</a:t>
            </a:r>
            <a:endParaRPr lang="fr-FR" sz="857" dirty="0">
              <a:latin typeface="Avenir Next LT Pro" panose="020B0504020202020204" pitchFamily="34" charset="0"/>
            </a:endParaRPr>
          </a:p>
        </p:txBody>
      </p:sp>
      <p:sp>
        <p:nvSpPr>
          <p:cNvPr id="5" name="Rectangle 1">
            <a:extLst>
              <a:ext uri="{FF2B5EF4-FFF2-40B4-BE49-F238E27FC236}">
                <a16:creationId xmlns:a16="http://schemas.microsoft.com/office/drawing/2014/main" id="{FBC2C994-FFE4-F781-7882-5779A6A7A2DE}"/>
              </a:ext>
            </a:extLst>
          </p:cNvPr>
          <p:cNvSpPr>
            <a:spLocks noChangeArrowheads="1"/>
          </p:cNvSpPr>
          <p:nvPr/>
        </p:nvSpPr>
        <p:spPr bwMode="auto">
          <a:xfrm>
            <a:off x="7709218" y="342891"/>
            <a:ext cx="243280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CHALLENGE </a:t>
            </a:r>
            <a:br>
              <a:rPr lang="fr-FR" altLang="fr-FR" sz="1400" b="1" spc="264" dirty="0">
                <a:solidFill>
                  <a:schemeClr val="tx1"/>
                </a:solidFill>
                <a:latin typeface="Avenir Next LT Pro" panose="020B0504020202020204" pitchFamily="34" charset="0"/>
              </a:rPr>
            </a:br>
            <a:r>
              <a:rPr lang="fr-FR" altLang="fr-FR" sz="1600" b="1" spc="264" dirty="0">
                <a:solidFill>
                  <a:schemeClr val="tx1"/>
                </a:solidFill>
                <a:latin typeface="Avenir Next LT Pro" panose="020B0504020202020204" pitchFamily="34" charset="0"/>
              </a:rPr>
              <a:t>DE CONQUETE</a:t>
            </a:r>
            <a:endParaRPr lang="fr-FR" altLang="fr-FR" sz="1800" b="1" dirty="0">
              <a:solidFill>
                <a:schemeClr val="tx1"/>
              </a:solidFill>
              <a:latin typeface="Avenir Next LT Pro" panose="020B0504020202020204" pitchFamily="34" charset="0"/>
            </a:endParaRPr>
          </a:p>
        </p:txBody>
      </p:sp>
      <p:sp>
        <p:nvSpPr>
          <p:cNvPr id="9" name="Triangle isocèle 8">
            <a:extLst>
              <a:ext uri="{FF2B5EF4-FFF2-40B4-BE49-F238E27FC236}">
                <a16:creationId xmlns:a16="http://schemas.microsoft.com/office/drawing/2014/main" id="{B4A3FB85-91F3-EA97-D067-D3D99EFB859B}"/>
              </a:ext>
            </a:extLst>
          </p:cNvPr>
          <p:cNvSpPr/>
          <p:nvPr/>
        </p:nvSpPr>
        <p:spPr>
          <a:xfrm flipV="1">
            <a:off x="8699530" y="11451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10" name="Espace réservé du contenu 2">
            <a:extLst>
              <a:ext uri="{FF2B5EF4-FFF2-40B4-BE49-F238E27FC236}">
                <a16:creationId xmlns:a16="http://schemas.microsoft.com/office/drawing/2014/main" id="{9EA82D79-94FD-7FEA-27E4-2CB1182ADC77}"/>
              </a:ext>
            </a:extLst>
          </p:cNvPr>
          <p:cNvSpPr txBox="1">
            <a:spLocks/>
          </p:cNvSpPr>
          <p:nvPr/>
        </p:nvSpPr>
        <p:spPr>
          <a:xfrm>
            <a:off x="1953061" y="1315571"/>
            <a:ext cx="8357888" cy="261001"/>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446777" algn="ctr">
              <a:buNone/>
              <a:defRPr/>
            </a:pPr>
            <a:r>
              <a:rPr lang="fr-FR" sz="1600" spc="300" dirty="0">
                <a:latin typeface="Avenir Next LT Pro" panose="020B0504020202020204" pitchFamily="34" charset="0"/>
              </a:rPr>
              <a:t>accroitre sa place de marque référente sur le segment du pneu</a:t>
            </a:r>
            <a:br>
              <a:rPr lang="fr-FR" sz="1200" spc="300" dirty="0">
                <a:latin typeface="Avenir Next LT Pro" panose="020B0504020202020204" pitchFamily="34" charset="0"/>
              </a:rPr>
            </a:br>
            <a:endParaRPr lang="fr-FR" sz="2000" spc="300" dirty="0">
              <a:latin typeface="Avenir Next LT Pro" panose="020B0504020202020204" pitchFamily="34" charset="0"/>
            </a:endParaRPr>
          </a:p>
        </p:txBody>
      </p:sp>
      <p:sp>
        <p:nvSpPr>
          <p:cNvPr id="11" name="Espace réservé du contenu 2">
            <a:extLst>
              <a:ext uri="{FF2B5EF4-FFF2-40B4-BE49-F238E27FC236}">
                <a16:creationId xmlns:a16="http://schemas.microsoft.com/office/drawing/2014/main" id="{8A961BE0-8A25-AFCD-29D3-ED40AE1CDAE8}"/>
              </a:ext>
            </a:extLst>
          </p:cNvPr>
          <p:cNvSpPr txBox="1">
            <a:spLocks/>
          </p:cNvSpPr>
          <p:nvPr/>
        </p:nvSpPr>
        <p:spPr>
          <a:xfrm>
            <a:off x="6856121" y="1977549"/>
            <a:ext cx="2768000" cy="197086"/>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700" dirty="0">
                <a:latin typeface="Avenir Next LT Pro" panose="020B0504020202020204" pitchFamily="34" charset="0"/>
              </a:rPr>
              <a:t>Donner une personnalité à l’enseigne</a:t>
            </a:r>
          </a:p>
        </p:txBody>
      </p:sp>
      <p:sp>
        <p:nvSpPr>
          <p:cNvPr id="46" name="ZoneTexte 45">
            <a:extLst>
              <a:ext uri="{FF2B5EF4-FFF2-40B4-BE49-F238E27FC236}">
                <a16:creationId xmlns:a16="http://schemas.microsoft.com/office/drawing/2014/main" id="{BA324CCA-2644-CAD3-3D86-B7562D7AF95E}"/>
              </a:ext>
            </a:extLst>
          </p:cNvPr>
          <p:cNvSpPr txBox="1"/>
          <p:nvPr/>
        </p:nvSpPr>
        <p:spPr>
          <a:xfrm>
            <a:off x="1352726" y="3250902"/>
            <a:ext cx="2104900" cy="2585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SIMPLICITÉ</a:t>
            </a:r>
            <a:endParaRPr kumimoji="0" lang="fr-FR" sz="12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53" name="ZoneTexte 52">
            <a:extLst>
              <a:ext uri="{FF2B5EF4-FFF2-40B4-BE49-F238E27FC236}">
                <a16:creationId xmlns:a16="http://schemas.microsoft.com/office/drawing/2014/main" id="{3087F591-197B-2535-9562-F57479A9E454}"/>
              </a:ext>
            </a:extLst>
          </p:cNvPr>
          <p:cNvSpPr txBox="1"/>
          <p:nvPr/>
        </p:nvSpPr>
        <p:spPr>
          <a:xfrm>
            <a:off x="1233416" y="2859227"/>
            <a:ext cx="2535376"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000" b="0" i="0" u="none" strike="noStrike" kern="1200" cap="none" spc="0" normalizeH="0" baseline="0" noProof="0" dirty="0">
                <a:ln>
                  <a:noFill/>
                </a:ln>
                <a:solidFill>
                  <a:schemeClr val="tx1"/>
                </a:solidFill>
                <a:effectLst/>
                <a:uLnTx/>
                <a:uFillTx/>
                <a:latin typeface="Avenir Next LT Pro" panose="020B0504020202020204" pitchFamily="34" charset="0"/>
              </a:rPr>
              <a:t>Faire évoluer la promesse actuelle et la nourrir des atouts clés de l’enseigne</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54" name="ZoneTexte 53">
            <a:extLst>
              <a:ext uri="{FF2B5EF4-FFF2-40B4-BE49-F238E27FC236}">
                <a16:creationId xmlns:a16="http://schemas.microsoft.com/office/drawing/2014/main" id="{E3F4A8E5-5D3F-000D-9BDF-8A09BDD51901}"/>
              </a:ext>
            </a:extLst>
          </p:cNvPr>
          <p:cNvSpPr txBox="1"/>
          <p:nvPr/>
        </p:nvSpPr>
        <p:spPr>
          <a:xfrm>
            <a:off x="2115709" y="2437183"/>
            <a:ext cx="1103312" cy="461665"/>
          </a:xfrm>
          <a:prstGeom prst="rect">
            <a:avLst/>
          </a:prstGeom>
          <a:noFill/>
        </p:spPr>
        <p:txBody>
          <a:bodyPr wrap="square" rtlCol="0">
            <a:spAutoFit/>
          </a:bodyPr>
          <a:lstStyle/>
          <a:p>
            <a:r>
              <a:rPr lang="fr-FR" sz="2400" b="1" dirty="0">
                <a:latin typeface="Avenir Next LT Pro" panose="020B0504020202020204" pitchFamily="34" charset="0"/>
              </a:rPr>
              <a:t>#1</a:t>
            </a:r>
          </a:p>
        </p:txBody>
      </p:sp>
      <p:cxnSp>
        <p:nvCxnSpPr>
          <p:cNvPr id="55" name="Connecteur droit 54">
            <a:extLst>
              <a:ext uri="{FF2B5EF4-FFF2-40B4-BE49-F238E27FC236}">
                <a16:creationId xmlns:a16="http://schemas.microsoft.com/office/drawing/2014/main" id="{5BF71CCA-EAD9-C8A5-7BEC-AC78BE287A43}"/>
              </a:ext>
            </a:extLst>
          </p:cNvPr>
          <p:cNvCxnSpPr/>
          <p:nvPr/>
        </p:nvCxnSpPr>
        <p:spPr>
          <a:xfrm>
            <a:off x="3811394" y="2519506"/>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56" name="ZoneTexte 55">
            <a:extLst>
              <a:ext uri="{FF2B5EF4-FFF2-40B4-BE49-F238E27FC236}">
                <a16:creationId xmlns:a16="http://schemas.microsoft.com/office/drawing/2014/main" id="{74757840-C3EC-6637-CE28-3A29FCF80C75}"/>
              </a:ext>
            </a:extLst>
          </p:cNvPr>
          <p:cNvSpPr txBox="1"/>
          <p:nvPr/>
        </p:nvSpPr>
        <p:spPr>
          <a:xfrm>
            <a:off x="4703338" y="2437183"/>
            <a:ext cx="569387" cy="461665"/>
          </a:xfrm>
          <a:prstGeom prst="rect">
            <a:avLst/>
          </a:prstGeom>
          <a:noFill/>
        </p:spPr>
        <p:txBody>
          <a:bodyPr wrap="none" rtlCol="0">
            <a:spAutoFit/>
          </a:bodyPr>
          <a:lstStyle/>
          <a:p>
            <a:r>
              <a:rPr lang="fr-FR" sz="2400" b="1" dirty="0">
                <a:latin typeface="Avenir Next LT Pro" panose="020B0504020202020204" pitchFamily="34" charset="0"/>
              </a:rPr>
              <a:t>#2</a:t>
            </a:r>
          </a:p>
        </p:txBody>
      </p:sp>
      <p:sp>
        <p:nvSpPr>
          <p:cNvPr id="59" name="ZoneTexte 58">
            <a:extLst>
              <a:ext uri="{FF2B5EF4-FFF2-40B4-BE49-F238E27FC236}">
                <a16:creationId xmlns:a16="http://schemas.microsoft.com/office/drawing/2014/main" id="{79B01EF0-D1D3-0ED1-6A63-63E82659C1B9}"/>
              </a:ext>
            </a:extLst>
          </p:cNvPr>
          <p:cNvSpPr txBox="1"/>
          <p:nvPr/>
        </p:nvSpPr>
        <p:spPr>
          <a:xfrm>
            <a:off x="3719267" y="2859227"/>
            <a:ext cx="2966762"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000" b="0" i="0" u="none" strike="noStrike" kern="1200" cap="none" spc="0" normalizeH="0" baseline="0" noProof="0" dirty="0">
                <a:ln>
                  <a:noFill/>
                </a:ln>
                <a:solidFill>
                  <a:schemeClr val="tx1"/>
                </a:solidFill>
                <a:effectLst/>
                <a:uLnTx/>
                <a:uFillTx/>
                <a:latin typeface="Avenir Next LT Pro" panose="020B0504020202020204" pitchFamily="34" charset="0"/>
              </a:rPr>
              <a:t>Adopter une nouvelle expression résolument fondée sur l’offre (TBC)</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60" name="ZoneTexte 59">
            <a:extLst>
              <a:ext uri="{FF2B5EF4-FFF2-40B4-BE49-F238E27FC236}">
                <a16:creationId xmlns:a16="http://schemas.microsoft.com/office/drawing/2014/main" id="{CB18456F-62ED-E12A-3E61-40F439854BB7}"/>
              </a:ext>
            </a:extLst>
          </p:cNvPr>
          <p:cNvSpPr txBox="1"/>
          <p:nvPr/>
        </p:nvSpPr>
        <p:spPr>
          <a:xfrm>
            <a:off x="4254833" y="3234110"/>
            <a:ext cx="1922225" cy="276999"/>
          </a:xfrm>
          <a:prstGeom prst="rect">
            <a:avLst/>
          </a:prstGeom>
          <a:noFill/>
        </p:spPr>
        <p:txBody>
          <a:bodyPr wrap="square" rtlCol="0">
            <a:spAutoFit/>
          </a:bodyPr>
          <a:lstStyle/>
          <a:p>
            <a:pPr algn="ct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SÉRÉNITÉ</a:t>
            </a:r>
          </a:p>
        </p:txBody>
      </p:sp>
      <p:cxnSp>
        <p:nvCxnSpPr>
          <p:cNvPr id="61" name="Connecteur droit 60">
            <a:extLst>
              <a:ext uri="{FF2B5EF4-FFF2-40B4-BE49-F238E27FC236}">
                <a16:creationId xmlns:a16="http://schemas.microsoft.com/office/drawing/2014/main" id="{D754F980-9A2F-0DD1-4D63-166354C83F22}"/>
              </a:ext>
            </a:extLst>
          </p:cNvPr>
          <p:cNvCxnSpPr>
            <a:cxnSpLocks/>
          </p:cNvCxnSpPr>
          <p:nvPr/>
        </p:nvCxnSpPr>
        <p:spPr>
          <a:xfrm>
            <a:off x="6602899" y="2632858"/>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62" name="ZoneTexte 61">
            <a:extLst>
              <a:ext uri="{FF2B5EF4-FFF2-40B4-BE49-F238E27FC236}">
                <a16:creationId xmlns:a16="http://schemas.microsoft.com/office/drawing/2014/main" id="{5AAD5B95-2332-0A0D-EBE4-1D328B4C640F}"/>
              </a:ext>
            </a:extLst>
          </p:cNvPr>
          <p:cNvSpPr txBox="1"/>
          <p:nvPr/>
        </p:nvSpPr>
        <p:spPr>
          <a:xfrm>
            <a:off x="7490053" y="2437183"/>
            <a:ext cx="569387" cy="461665"/>
          </a:xfrm>
          <a:prstGeom prst="rect">
            <a:avLst/>
          </a:prstGeom>
          <a:noFill/>
        </p:spPr>
        <p:txBody>
          <a:bodyPr wrap="none" rtlCol="0">
            <a:spAutoFit/>
          </a:bodyPr>
          <a:lstStyle/>
          <a:p>
            <a:r>
              <a:rPr lang="fr-FR" sz="2400" b="1" dirty="0">
                <a:latin typeface="Avenir Next LT Pro" panose="020B0504020202020204" pitchFamily="34" charset="0"/>
              </a:rPr>
              <a:t>#3</a:t>
            </a:r>
          </a:p>
        </p:txBody>
      </p:sp>
      <p:sp>
        <p:nvSpPr>
          <p:cNvPr id="63" name="ZoneTexte 62">
            <a:extLst>
              <a:ext uri="{FF2B5EF4-FFF2-40B4-BE49-F238E27FC236}">
                <a16:creationId xmlns:a16="http://schemas.microsoft.com/office/drawing/2014/main" id="{6B5AE84E-2E4B-546B-69BF-58F5550235C3}"/>
              </a:ext>
            </a:extLst>
          </p:cNvPr>
          <p:cNvSpPr txBox="1"/>
          <p:nvPr/>
        </p:nvSpPr>
        <p:spPr>
          <a:xfrm>
            <a:off x="6556232" y="2859227"/>
            <a:ext cx="2379787"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000" b="0" i="0" u="none" strike="noStrike" kern="1200" cap="none" spc="0" normalizeH="0" baseline="0" noProof="0" dirty="0">
                <a:ln>
                  <a:noFill/>
                </a:ln>
                <a:solidFill>
                  <a:schemeClr val="tx1"/>
                </a:solidFill>
                <a:effectLst/>
                <a:uLnTx/>
                <a:uFillTx/>
                <a:latin typeface="Avenir Next LT Pro" panose="020B0504020202020204" pitchFamily="34" charset="0"/>
              </a:rPr>
              <a:t>Répondre à un insight majeur et congruent</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87040" name="ZoneTexte 87039">
            <a:extLst>
              <a:ext uri="{FF2B5EF4-FFF2-40B4-BE49-F238E27FC236}">
                <a16:creationId xmlns:a16="http://schemas.microsoft.com/office/drawing/2014/main" id="{9A8AEFDC-E47B-7F2F-2DEF-40458B51E22B}"/>
              </a:ext>
            </a:extLst>
          </p:cNvPr>
          <p:cNvSpPr txBox="1"/>
          <p:nvPr/>
        </p:nvSpPr>
        <p:spPr>
          <a:xfrm>
            <a:off x="9019149" y="3218368"/>
            <a:ext cx="2436918" cy="276999"/>
          </a:xfrm>
          <a:prstGeom prst="rect">
            <a:avLst/>
          </a:prstGeom>
          <a:noFill/>
        </p:spPr>
        <p:txBody>
          <a:bodyPr wrap="square" rtlCol="0">
            <a:spAutoFit/>
          </a:bodyPr>
          <a:lstStyle/>
          <a:p>
            <a:pPr algn="ct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LEADERSHIP</a:t>
            </a:r>
          </a:p>
        </p:txBody>
      </p:sp>
      <p:sp>
        <p:nvSpPr>
          <p:cNvPr id="87041" name="ZoneTexte 87040">
            <a:extLst>
              <a:ext uri="{FF2B5EF4-FFF2-40B4-BE49-F238E27FC236}">
                <a16:creationId xmlns:a16="http://schemas.microsoft.com/office/drawing/2014/main" id="{B4EA0E2E-C394-FE2A-3C30-3CB3C26A5176}"/>
              </a:ext>
            </a:extLst>
          </p:cNvPr>
          <p:cNvSpPr txBox="1"/>
          <p:nvPr/>
        </p:nvSpPr>
        <p:spPr>
          <a:xfrm>
            <a:off x="1183891" y="3452816"/>
            <a:ext cx="2535376" cy="415498"/>
          </a:xfrm>
          <a:prstGeom prst="rect">
            <a:avLst/>
          </a:prstGeom>
          <a:noFill/>
        </p:spPr>
        <p:txBody>
          <a:bodyPr wrap="square">
            <a:spAutoFit/>
          </a:bodyPr>
          <a:lstStyle/>
          <a:p>
            <a:pPr algn="ctr"/>
            <a:r>
              <a:rPr lang="fr-FR" sz="1050" dirty="0">
                <a:latin typeface="Georgia" panose="02040502050405020303" pitchFamily="18" charset="0"/>
                <a:ea typeface="Tahoma" panose="020B0604030504040204" pitchFamily="34" charset="0"/>
                <a:cs typeface="Tahoma" panose="020B0604030504040204" pitchFamily="34" charset="0"/>
              </a:rPr>
              <a:t>EUROMASTER GÈRE TOUT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POUR VOUS !</a:t>
            </a:r>
            <a:endParaRPr lang="fr-FR" sz="1050" dirty="0"/>
          </a:p>
        </p:txBody>
      </p:sp>
      <p:sp>
        <p:nvSpPr>
          <p:cNvPr id="87043" name="ZoneTexte 87042">
            <a:extLst>
              <a:ext uri="{FF2B5EF4-FFF2-40B4-BE49-F238E27FC236}">
                <a16:creationId xmlns:a16="http://schemas.microsoft.com/office/drawing/2014/main" id="{F2A67207-1D59-6AFF-4E0E-0FA4CD112918}"/>
              </a:ext>
            </a:extLst>
          </p:cNvPr>
          <p:cNvSpPr txBox="1"/>
          <p:nvPr/>
        </p:nvSpPr>
        <p:spPr>
          <a:xfrm>
            <a:off x="3548850" y="3453503"/>
            <a:ext cx="3208200" cy="577081"/>
          </a:xfrm>
          <a:prstGeom prst="rect">
            <a:avLst/>
          </a:prstGeom>
          <a:noFill/>
        </p:spPr>
        <p:txBody>
          <a:bodyPr wrap="square">
            <a:spAutoFit/>
          </a:bodyPr>
          <a:lstStyle/>
          <a:p>
            <a:pPr algn="ctr"/>
            <a:r>
              <a:rPr lang="fr-FR" sz="1050" dirty="0">
                <a:latin typeface="Georgia" panose="02040502050405020303" pitchFamily="18" charset="0"/>
                <a:ea typeface="Tahoma" panose="020B0604030504040204" pitchFamily="34" charset="0"/>
                <a:cs typeface="Tahoma" panose="020B0604030504040204" pitchFamily="34" charset="0"/>
              </a:rPr>
              <a:t>CHEZ EUROMASTER, VOTRE SÉCURITÉ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ET CELLES DES AUTRES :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NOTRE PRIORITÉ. </a:t>
            </a:r>
          </a:p>
        </p:txBody>
      </p:sp>
      <p:sp>
        <p:nvSpPr>
          <p:cNvPr id="87044" name="ZoneTexte 87043">
            <a:extLst>
              <a:ext uri="{FF2B5EF4-FFF2-40B4-BE49-F238E27FC236}">
                <a16:creationId xmlns:a16="http://schemas.microsoft.com/office/drawing/2014/main" id="{67341141-2D0B-479E-CD0F-23EC2A32F75F}"/>
              </a:ext>
            </a:extLst>
          </p:cNvPr>
          <p:cNvSpPr txBox="1"/>
          <p:nvPr/>
        </p:nvSpPr>
        <p:spPr>
          <a:xfrm>
            <a:off x="6376327" y="3493950"/>
            <a:ext cx="2739597" cy="430887"/>
          </a:xfrm>
          <a:prstGeom prst="rect">
            <a:avLst/>
          </a:prstGeom>
          <a:noFill/>
        </p:spPr>
        <p:txBody>
          <a:bodyPr wrap="square">
            <a:spAutoFit/>
          </a:bodyPr>
          <a:lstStyle/>
          <a:p>
            <a:pPr algn="ctr"/>
            <a:r>
              <a:rPr lang="fr-FR" sz="1050" dirty="0">
                <a:latin typeface="Georgia" panose="02040502050405020303" pitchFamily="18" charset="0"/>
                <a:ea typeface="Tahoma" panose="020B0604030504040204" pitchFamily="34" charset="0"/>
                <a:cs typeface="Tahoma" panose="020B0604030504040204" pitchFamily="34" charset="0"/>
              </a:rPr>
              <a:t>CHEZ EUROMASTER, ON NE VOUS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CACHE RIEN</a:t>
            </a:r>
          </a:p>
        </p:txBody>
      </p:sp>
      <p:cxnSp>
        <p:nvCxnSpPr>
          <p:cNvPr id="87045" name="Connecteur droit 87044">
            <a:extLst>
              <a:ext uri="{FF2B5EF4-FFF2-40B4-BE49-F238E27FC236}">
                <a16:creationId xmlns:a16="http://schemas.microsoft.com/office/drawing/2014/main" id="{CB1187F7-B8E5-9669-DCD0-8C8DB63574C4}"/>
              </a:ext>
            </a:extLst>
          </p:cNvPr>
          <p:cNvCxnSpPr>
            <a:cxnSpLocks/>
          </p:cNvCxnSpPr>
          <p:nvPr/>
        </p:nvCxnSpPr>
        <p:spPr>
          <a:xfrm>
            <a:off x="9020212" y="2632858"/>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87046" name="ZoneTexte 87045">
            <a:extLst>
              <a:ext uri="{FF2B5EF4-FFF2-40B4-BE49-F238E27FC236}">
                <a16:creationId xmlns:a16="http://schemas.microsoft.com/office/drawing/2014/main" id="{26555130-4720-39FC-EC26-D6D836FF240A}"/>
              </a:ext>
            </a:extLst>
          </p:cNvPr>
          <p:cNvSpPr txBox="1"/>
          <p:nvPr/>
        </p:nvSpPr>
        <p:spPr>
          <a:xfrm>
            <a:off x="9928149" y="2437183"/>
            <a:ext cx="569387" cy="461665"/>
          </a:xfrm>
          <a:prstGeom prst="rect">
            <a:avLst/>
          </a:prstGeom>
          <a:noFill/>
        </p:spPr>
        <p:txBody>
          <a:bodyPr wrap="none" rtlCol="0">
            <a:spAutoFit/>
          </a:bodyPr>
          <a:lstStyle/>
          <a:p>
            <a:r>
              <a:rPr lang="fr-FR" sz="2400" b="1" dirty="0">
                <a:latin typeface="Avenir Next LT Pro" panose="020B0504020202020204" pitchFamily="34" charset="0"/>
              </a:rPr>
              <a:t>#4</a:t>
            </a:r>
          </a:p>
        </p:txBody>
      </p:sp>
      <p:sp>
        <p:nvSpPr>
          <p:cNvPr id="87047" name="ZoneTexte 87046">
            <a:extLst>
              <a:ext uri="{FF2B5EF4-FFF2-40B4-BE49-F238E27FC236}">
                <a16:creationId xmlns:a16="http://schemas.microsoft.com/office/drawing/2014/main" id="{52AA4FEB-A9B9-50D4-D190-B52A2B3236B3}"/>
              </a:ext>
            </a:extLst>
          </p:cNvPr>
          <p:cNvSpPr txBox="1"/>
          <p:nvPr/>
        </p:nvSpPr>
        <p:spPr>
          <a:xfrm>
            <a:off x="9022950" y="2868034"/>
            <a:ext cx="2379787"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1000" dirty="0">
                <a:latin typeface="Avenir Next LT Pro" panose="020B0504020202020204" pitchFamily="34" charset="0"/>
              </a:rPr>
              <a:t>Valoriser un des atouts reconnus de l’enseigne </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87048" name="ZoneTexte 87047">
            <a:extLst>
              <a:ext uri="{FF2B5EF4-FFF2-40B4-BE49-F238E27FC236}">
                <a16:creationId xmlns:a16="http://schemas.microsoft.com/office/drawing/2014/main" id="{B8E846EA-CA9A-98F7-E0F0-BDDB09EBFF9E}"/>
              </a:ext>
            </a:extLst>
          </p:cNvPr>
          <p:cNvSpPr txBox="1"/>
          <p:nvPr/>
        </p:nvSpPr>
        <p:spPr>
          <a:xfrm>
            <a:off x="8716841" y="3443295"/>
            <a:ext cx="3168108" cy="715581"/>
          </a:xfrm>
          <a:prstGeom prst="rect">
            <a:avLst/>
          </a:prstGeom>
          <a:noFill/>
        </p:spPr>
        <p:txBody>
          <a:bodyPr wrap="square">
            <a:spAutoFit/>
          </a:bodyPr>
          <a:lstStyle/>
          <a:p>
            <a:pPr algn="ctr"/>
            <a:r>
              <a:rPr lang="fr-FR" sz="900" dirty="0">
                <a:latin typeface="Georgia" panose="02040502050405020303" pitchFamily="18" charset="0"/>
                <a:ea typeface="Tahoma" panose="020B0604030504040204" pitchFamily="34" charset="0"/>
                <a:cs typeface="Tahoma" panose="020B0604030504040204" pitchFamily="34" charset="0"/>
              </a:rPr>
              <a:t>EUROMASTER N°1 SUR LES PROS</a:t>
            </a:r>
            <a:br>
              <a:rPr lang="fr-FR" sz="100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LES PROS NE SE TROMPENT PAS,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ILS CHOISISSENT EUROMASTER ;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ET VOUS ?</a:t>
            </a:r>
            <a:endParaRPr lang="fr-FR" sz="1000" dirty="0">
              <a:latin typeface="Georgia" panose="02040502050405020303" pitchFamily="18" charset="0"/>
              <a:ea typeface="Tahoma" panose="020B0604030504040204" pitchFamily="34" charset="0"/>
              <a:cs typeface="Tahoma" panose="020B0604030504040204" pitchFamily="34" charset="0"/>
            </a:endParaRPr>
          </a:p>
        </p:txBody>
      </p:sp>
      <p:sp>
        <p:nvSpPr>
          <p:cNvPr id="87049" name="ZoneTexte 87048">
            <a:extLst>
              <a:ext uri="{FF2B5EF4-FFF2-40B4-BE49-F238E27FC236}">
                <a16:creationId xmlns:a16="http://schemas.microsoft.com/office/drawing/2014/main" id="{7380EE15-5671-1667-2CF6-CBF3233C83CC}"/>
              </a:ext>
            </a:extLst>
          </p:cNvPr>
          <p:cNvSpPr txBox="1"/>
          <p:nvPr/>
        </p:nvSpPr>
        <p:spPr>
          <a:xfrm>
            <a:off x="6376327" y="3218369"/>
            <a:ext cx="2739596" cy="276999"/>
          </a:xfrm>
          <a:prstGeom prst="rect">
            <a:avLst/>
          </a:prstGeom>
          <a:noFill/>
        </p:spPr>
        <p:txBody>
          <a:bodyPr wrap="square" rtlCol="0">
            <a:spAutoFit/>
          </a:bodyPr>
          <a:lstStyle/>
          <a:p>
            <a:pPr algn="ct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TRANSPARENCE</a:t>
            </a:r>
          </a:p>
        </p:txBody>
      </p:sp>
      <p:sp>
        <p:nvSpPr>
          <p:cNvPr id="87050" name="Rectangle 1">
            <a:extLst>
              <a:ext uri="{FF2B5EF4-FFF2-40B4-BE49-F238E27FC236}">
                <a16:creationId xmlns:a16="http://schemas.microsoft.com/office/drawing/2014/main" id="{C4524E79-EAAB-35EA-CB9E-D8C55C2C5144}"/>
              </a:ext>
            </a:extLst>
          </p:cNvPr>
          <p:cNvSpPr>
            <a:spLocks noChangeArrowheads="1"/>
          </p:cNvSpPr>
          <p:nvPr/>
        </p:nvSpPr>
        <p:spPr bwMode="auto">
          <a:xfrm>
            <a:off x="2071669" y="4187152"/>
            <a:ext cx="8128787" cy="290208"/>
          </a:xfrm>
          <a:prstGeom prst="rect">
            <a:avLst/>
          </a:prstGeom>
          <a:solidFill>
            <a:srgbClr val="D9117E"/>
          </a:solidFill>
          <a:ln>
            <a:noFill/>
          </a:ln>
        </p:spPr>
        <p:txBody>
          <a:bodyPr wrap="square" anchor="ctr">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PARTI PRIS MEDIA</a:t>
            </a:r>
            <a:endParaRPr lang="fr-FR" altLang="fr-FR" sz="1286" b="1" spc="214" dirty="0">
              <a:solidFill>
                <a:schemeClr val="bg1"/>
              </a:solidFill>
              <a:latin typeface="Avenir Next LT Pro" panose="020B0504020202020204" pitchFamily="34" charset="0"/>
            </a:endParaRPr>
          </a:p>
        </p:txBody>
      </p:sp>
      <p:sp>
        <p:nvSpPr>
          <p:cNvPr id="87051" name="Rectangle 1">
            <a:extLst>
              <a:ext uri="{FF2B5EF4-FFF2-40B4-BE49-F238E27FC236}">
                <a16:creationId xmlns:a16="http://schemas.microsoft.com/office/drawing/2014/main" id="{3730FA6D-9A8B-6F58-761D-1600331CB39D}"/>
              </a:ext>
            </a:extLst>
          </p:cNvPr>
          <p:cNvSpPr>
            <a:spLocks noChangeArrowheads="1"/>
          </p:cNvSpPr>
          <p:nvPr/>
        </p:nvSpPr>
        <p:spPr bwMode="auto">
          <a:xfrm>
            <a:off x="4423049" y="4555854"/>
            <a:ext cx="2432801" cy="48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286" spc="214" dirty="0">
                <a:solidFill>
                  <a:schemeClr val="tx1"/>
                </a:solidFill>
                <a:latin typeface="Avenir Next LT Pro" panose="020B0504020202020204" pitchFamily="34" charset="0"/>
              </a:rPr>
              <a:t>Concentrer l’investissement</a:t>
            </a:r>
            <a:endParaRPr lang="fr-FR" altLang="fr-FR" sz="1714" b="1" spc="214" dirty="0">
              <a:solidFill>
                <a:schemeClr val="tx1"/>
              </a:solidFill>
              <a:latin typeface="Avenir Next LT Pro" panose="020B0504020202020204" pitchFamily="34" charset="0"/>
            </a:endParaRPr>
          </a:p>
        </p:txBody>
      </p:sp>
      <p:sp>
        <p:nvSpPr>
          <p:cNvPr id="87052" name="Triangle isocèle 87051">
            <a:extLst>
              <a:ext uri="{FF2B5EF4-FFF2-40B4-BE49-F238E27FC236}">
                <a16:creationId xmlns:a16="http://schemas.microsoft.com/office/drawing/2014/main" id="{1E937F29-68A9-695C-0E47-01242ACBA671}"/>
              </a:ext>
            </a:extLst>
          </p:cNvPr>
          <p:cNvSpPr/>
          <p:nvPr/>
        </p:nvSpPr>
        <p:spPr>
          <a:xfrm rot="16200000" flipV="1">
            <a:off x="4405128" y="4693180"/>
            <a:ext cx="246987" cy="211145"/>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54" name="Rectangle 1">
            <a:extLst>
              <a:ext uri="{FF2B5EF4-FFF2-40B4-BE49-F238E27FC236}">
                <a16:creationId xmlns:a16="http://schemas.microsoft.com/office/drawing/2014/main" id="{A3450AAC-1051-C6FD-2D27-7639B729BA6D}"/>
              </a:ext>
            </a:extLst>
          </p:cNvPr>
          <p:cNvSpPr>
            <a:spLocks noChangeArrowheads="1"/>
          </p:cNvSpPr>
          <p:nvPr/>
        </p:nvSpPr>
        <p:spPr bwMode="auto">
          <a:xfrm>
            <a:off x="2070378" y="5173628"/>
            <a:ext cx="4023398" cy="290208"/>
          </a:xfrm>
          <a:prstGeom prst="rect">
            <a:avLst/>
          </a:prstGeom>
          <a:solidFill>
            <a:srgbClr val="D9117E"/>
          </a:solidFill>
          <a:ln>
            <a:noFill/>
          </a:ln>
        </p:spPr>
        <p:txBody>
          <a:bodyPr wrap="square" anchor="ctr">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STRATEGIE DE CONTENU</a:t>
            </a:r>
            <a:endParaRPr lang="fr-FR" altLang="fr-FR" sz="1286" b="1" spc="214" dirty="0">
              <a:solidFill>
                <a:schemeClr val="bg1"/>
              </a:solidFill>
              <a:latin typeface="Avenir Next LT Pro" panose="020B0504020202020204" pitchFamily="34" charset="0"/>
            </a:endParaRPr>
          </a:p>
        </p:txBody>
      </p:sp>
      <p:sp>
        <p:nvSpPr>
          <p:cNvPr id="87055" name="Rectangle 1">
            <a:extLst>
              <a:ext uri="{FF2B5EF4-FFF2-40B4-BE49-F238E27FC236}">
                <a16:creationId xmlns:a16="http://schemas.microsoft.com/office/drawing/2014/main" id="{68EECAA3-DCA5-B98D-77A2-93D961F017A4}"/>
              </a:ext>
            </a:extLst>
          </p:cNvPr>
          <p:cNvSpPr>
            <a:spLocks noChangeArrowheads="1"/>
          </p:cNvSpPr>
          <p:nvPr/>
        </p:nvSpPr>
        <p:spPr bwMode="auto">
          <a:xfrm>
            <a:off x="6967648" y="5510760"/>
            <a:ext cx="2432801"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286" spc="214" dirty="0">
                <a:solidFill>
                  <a:schemeClr val="tx1"/>
                </a:solidFill>
                <a:latin typeface="Avenir Next LT Pro" panose="020B0504020202020204" pitchFamily="34" charset="0"/>
              </a:rPr>
              <a:t>Donner du rythme</a:t>
            </a:r>
            <a:endParaRPr lang="fr-FR" altLang="fr-FR" sz="1714" b="1" spc="214" dirty="0">
              <a:solidFill>
                <a:schemeClr val="tx1"/>
              </a:solidFill>
              <a:latin typeface="Avenir Next LT Pro" panose="020B0504020202020204" pitchFamily="34" charset="0"/>
            </a:endParaRPr>
          </a:p>
        </p:txBody>
      </p:sp>
      <p:sp>
        <p:nvSpPr>
          <p:cNvPr id="87056" name="Triangle isocèle 87055">
            <a:extLst>
              <a:ext uri="{FF2B5EF4-FFF2-40B4-BE49-F238E27FC236}">
                <a16:creationId xmlns:a16="http://schemas.microsoft.com/office/drawing/2014/main" id="{B0E4A29C-B8BD-88A2-3568-809FCC71B160}"/>
              </a:ext>
            </a:extLst>
          </p:cNvPr>
          <p:cNvSpPr/>
          <p:nvPr/>
        </p:nvSpPr>
        <p:spPr>
          <a:xfrm flipV="1">
            <a:off x="8043516" y="5773266"/>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57" name="Rectangle à coins arrondis 1">
            <a:extLst>
              <a:ext uri="{FF2B5EF4-FFF2-40B4-BE49-F238E27FC236}">
                <a16:creationId xmlns:a16="http://schemas.microsoft.com/office/drawing/2014/main" id="{DDE92C11-53FA-E380-2837-52CCB9F18AF5}"/>
              </a:ext>
            </a:extLst>
          </p:cNvPr>
          <p:cNvSpPr/>
          <p:nvPr/>
        </p:nvSpPr>
        <p:spPr>
          <a:xfrm>
            <a:off x="7100792" y="5963057"/>
            <a:ext cx="2228271" cy="27220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TEMPS FORTS</a:t>
            </a:r>
          </a:p>
        </p:txBody>
      </p:sp>
      <p:sp>
        <p:nvSpPr>
          <p:cNvPr id="87058" name="Rectangle à coins arrondis 7">
            <a:extLst>
              <a:ext uri="{FF2B5EF4-FFF2-40B4-BE49-F238E27FC236}">
                <a16:creationId xmlns:a16="http://schemas.microsoft.com/office/drawing/2014/main" id="{81F61152-2842-F93B-88F7-4E50668A45C5}"/>
              </a:ext>
            </a:extLst>
          </p:cNvPr>
          <p:cNvSpPr/>
          <p:nvPr/>
        </p:nvSpPr>
        <p:spPr>
          <a:xfrm>
            <a:off x="7111749" y="6295958"/>
            <a:ext cx="2228271" cy="21945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dirty="0">
                <a:solidFill>
                  <a:schemeClr val="tx1"/>
                </a:solidFill>
                <a:latin typeface="Avenir Next LT Pro" panose="020B0504020202020204" pitchFamily="34" charset="0"/>
              </a:rPr>
              <a:t>OPE THEMATIQUES</a:t>
            </a:r>
          </a:p>
        </p:txBody>
      </p:sp>
      <p:sp>
        <p:nvSpPr>
          <p:cNvPr id="87060" name="Rectangle 1">
            <a:extLst>
              <a:ext uri="{FF2B5EF4-FFF2-40B4-BE49-F238E27FC236}">
                <a16:creationId xmlns:a16="http://schemas.microsoft.com/office/drawing/2014/main" id="{EC91EE74-4015-8390-0B43-BBE82A25EF2D}"/>
              </a:ext>
            </a:extLst>
          </p:cNvPr>
          <p:cNvSpPr>
            <a:spLocks noChangeArrowheads="1"/>
          </p:cNvSpPr>
          <p:nvPr/>
        </p:nvSpPr>
        <p:spPr bwMode="auto">
          <a:xfrm>
            <a:off x="2195220" y="4567443"/>
            <a:ext cx="2260126" cy="44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143" dirty="0">
                <a:solidFill>
                  <a:schemeClr val="tx1"/>
                </a:solidFill>
                <a:latin typeface="Avenir Next LT Pro" panose="020B0504020202020204" pitchFamily="34" charset="0"/>
              </a:rPr>
              <a:t>Notoriété qualifiée / image</a:t>
            </a:r>
            <a:br>
              <a:rPr lang="fr-FR" altLang="fr-FR" sz="1143" dirty="0">
                <a:solidFill>
                  <a:schemeClr val="tx1"/>
                </a:solidFill>
                <a:latin typeface="Avenir Next LT Pro" panose="020B0504020202020204" pitchFamily="34" charset="0"/>
              </a:rPr>
            </a:br>
            <a:r>
              <a:rPr lang="fr-FR" altLang="fr-FR" sz="1143" dirty="0">
                <a:solidFill>
                  <a:schemeClr val="tx1"/>
                </a:solidFill>
                <a:latin typeface="Avenir Next LT Pro" panose="020B0504020202020204" pitchFamily="34" charset="0"/>
              </a:rPr>
              <a:t>&amp; activation trafic</a:t>
            </a:r>
            <a:endParaRPr lang="fr-FR" altLang="fr-FR" sz="1429" dirty="0">
              <a:solidFill>
                <a:schemeClr val="tx1"/>
              </a:solidFill>
              <a:latin typeface="Avenir Next LT Pro" panose="020B0504020202020204" pitchFamily="34" charset="0"/>
            </a:endParaRPr>
          </a:p>
        </p:txBody>
      </p:sp>
      <p:sp>
        <p:nvSpPr>
          <p:cNvPr id="87063" name="Rectangle 1">
            <a:extLst>
              <a:ext uri="{FF2B5EF4-FFF2-40B4-BE49-F238E27FC236}">
                <a16:creationId xmlns:a16="http://schemas.microsoft.com/office/drawing/2014/main" id="{91B212E7-02D1-BF1E-4708-B98651E42FAB}"/>
              </a:ext>
            </a:extLst>
          </p:cNvPr>
          <p:cNvSpPr>
            <a:spLocks noChangeArrowheads="1"/>
          </p:cNvSpPr>
          <p:nvPr/>
        </p:nvSpPr>
        <p:spPr bwMode="auto">
          <a:xfrm>
            <a:off x="6177058" y="5173628"/>
            <a:ext cx="4023398" cy="290208"/>
          </a:xfrm>
          <a:prstGeom prst="rect">
            <a:avLst/>
          </a:prstGeom>
          <a:solidFill>
            <a:srgbClr val="D9117E"/>
          </a:solidFill>
          <a:ln>
            <a:noFill/>
          </a:ln>
        </p:spPr>
        <p:txBody>
          <a:bodyPr wrap="square" anchor="ctr">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PARTI PRIS PAC</a:t>
            </a:r>
            <a:endParaRPr lang="fr-FR" altLang="fr-FR" sz="1286" b="1" spc="214" dirty="0">
              <a:solidFill>
                <a:schemeClr val="bg1"/>
              </a:solidFill>
              <a:latin typeface="Avenir Next LT Pro" panose="020B0504020202020204" pitchFamily="34" charset="0"/>
            </a:endParaRPr>
          </a:p>
        </p:txBody>
      </p:sp>
      <p:sp>
        <p:nvSpPr>
          <p:cNvPr id="87064" name="Rectangle 1">
            <a:extLst>
              <a:ext uri="{FF2B5EF4-FFF2-40B4-BE49-F238E27FC236}">
                <a16:creationId xmlns:a16="http://schemas.microsoft.com/office/drawing/2014/main" id="{FA0BD824-0D9D-25A5-0144-4B2FCFD8DC5F}"/>
              </a:ext>
            </a:extLst>
          </p:cNvPr>
          <p:cNvSpPr>
            <a:spLocks noChangeArrowheads="1"/>
          </p:cNvSpPr>
          <p:nvPr/>
        </p:nvSpPr>
        <p:spPr bwMode="auto">
          <a:xfrm>
            <a:off x="2963071" y="5505070"/>
            <a:ext cx="2432801"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286" spc="214" dirty="0">
                <a:solidFill>
                  <a:schemeClr val="tx1"/>
                </a:solidFill>
                <a:latin typeface="Avenir Next LT Pro" panose="020B0504020202020204" pitchFamily="34" charset="0"/>
              </a:rPr>
              <a:t>Brand content </a:t>
            </a:r>
            <a:endParaRPr lang="fr-FR" altLang="fr-FR" sz="1714" b="1" spc="214" dirty="0">
              <a:solidFill>
                <a:schemeClr val="tx1"/>
              </a:solidFill>
              <a:latin typeface="Avenir Next LT Pro" panose="020B0504020202020204" pitchFamily="34" charset="0"/>
            </a:endParaRPr>
          </a:p>
        </p:txBody>
      </p:sp>
      <p:sp>
        <p:nvSpPr>
          <p:cNvPr id="87065" name="Triangle isocèle 87064">
            <a:extLst>
              <a:ext uri="{FF2B5EF4-FFF2-40B4-BE49-F238E27FC236}">
                <a16:creationId xmlns:a16="http://schemas.microsoft.com/office/drawing/2014/main" id="{E0AA1F22-BAD8-0F47-E128-69EEAEA61880}"/>
              </a:ext>
            </a:extLst>
          </p:cNvPr>
          <p:cNvSpPr/>
          <p:nvPr/>
        </p:nvSpPr>
        <p:spPr>
          <a:xfrm flipV="1">
            <a:off x="2464636" y="5832734"/>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66" name="Rectangle à coins arrondis 1">
            <a:extLst>
              <a:ext uri="{FF2B5EF4-FFF2-40B4-BE49-F238E27FC236}">
                <a16:creationId xmlns:a16="http://schemas.microsoft.com/office/drawing/2014/main" id="{8079E688-C9E6-61D3-CE6E-83899C64095E}"/>
              </a:ext>
            </a:extLst>
          </p:cNvPr>
          <p:cNvSpPr/>
          <p:nvPr/>
        </p:nvSpPr>
        <p:spPr>
          <a:xfrm>
            <a:off x="2115710" y="6023999"/>
            <a:ext cx="1114528" cy="43349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CONTENU</a:t>
            </a:r>
          </a:p>
          <a:p>
            <a:pPr algn="ctr"/>
            <a:r>
              <a:rPr lang="fr-FR" sz="857" dirty="0">
                <a:solidFill>
                  <a:schemeClr val="tx1"/>
                </a:solidFill>
                <a:latin typeface="Avenir Next LT Pro" panose="020B0504020202020204" pitchFamily="34" charset="0"/>
              </a:rPr>
              <a:t>MULTI PLATEFORME</a:t>
            </a:r>
          </a:p>
        </p:txBody>
      </p:sp>
      <p:sp>
        <p:nvSpPr>
          <p:cNvPr id="87067" name="Triangle isocèle 87066">
            <a:extLst>
              <a:ext uri="{FF2B5EF4-FFF2-40B4-BE49-F238E27FC236}">
                <a16:creationId xmlns:a16="http://schemas.microsoft.com/office/drawing/2014/main" id="{C175810C-744A-1CB4-BF12-0AD9EEBD59FD}"/>
              </a:ext>
            </a:extLst>
          </p:cNvPr>
          <p:cNvSpPr/>
          <p:nvPr/>
        </p:nvSpPr>
        <p:spPr>
          <a:xfrm flipV="1">
            <a:off x="3867728" y="5829435"/>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68" name="Rectangle à coins arrondis 1">
            <a:extLst>
              <a:ext uri="{FF2B5EF4-FFF2-40B4-BE49-F238E27FC236}">
                <a16:creationId xmlns:a16="http://schemas.microsoft.com/office/drawing/2014/main" id="{76D4DD2E-7C2D-9122-BDC0-AF2DEC8E991D}"/>
              </a:ext>
            </a:extLst>
          </p:cNvPr>
          <p:cNvSpPr/>
          <p:nvPr/>
        </p:nvSpPr>
        <p:spPr>
          <a:xfrm>
            <a:off x="3509826" y="6023999"/>
            <a:ext cx="1114528" cy="43349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PODCAST</a:t>
            </a:r>
          </a:p>
          <a:p>
            <a:pPr algn="ctr"/>
            <a:r>
              <a:rPr lang="fr-FR" sz="857" dirty="0">
                <a:solidFill>
                  <a:schemeClr val="tx1"/>
                </a:solidFill>
                <a:latin typeface="Avenir Next LT Pro" panose="020B0504020202020204" pitchFamily="34" charset="0"/>
              </a:rPr>
              <a:t>PROPRIETAIRE</a:t>
            </a:r>
          </a:p>
        </p:txBody>
      </p:sp>
      <p:sp>
        <p:nvSpPr>
          <p:cNvPr id="87069" name="Triangle isocèle 87068">
            <a:extLst>
              <a:ext uri="{FF2B5EF4-FFF2-40B4-BE49-F238E27FC236}">
                <a16:creationId xmlns:a16="http://schemas.microsoft.com/office/drawing/2014/main" id="{CF546BE5-0124-38B0-36C3-78061157E275}"/>
              </a:ext>
            </a:extLst>
          </p:cNvPr>
          <p:cNvSpPr/>
          <p:nvPr/>
        </p:nvSpPr>
        <p:spPr>
          <a:xfrm flipV="1">
            <a:off x="5286589" y="5825343"/>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70" name="Rectangle à coins arrondis 1">
            <a:extLst>
              <a:ext uri="{FF2B5EF4-FFF2-40B4-BE49-F238E27FC236}">
                <a16:creationId xmlns:a16="http://schemas.microsoft.com/office/drawing/2014/main" id="{F2BC9430-A0AB-99D0-429F-FECDE5EDC530}"/>
              </a:ext>
            </a:extLst>
          </p:cNvPr>
          <p:cNvSpPr/>
          <p:nvPr/>
        </p:nvSpPr>
        <p:spPr>
          <a:xfrm>
            <a:off x="4949068" y="6023999"/>
            <a:ext cx="1114528" cy="43349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CONTENU</a:t>
            </a:r>
            <a:br>
              <a:rPr lang="fr-FR" sz="857" dirty="0">
                <a:solidFill>
                  <a:schemeClr val="tx1"/>
                </a:solidFill>
                <a:latin typeface="Avenir Next LT Pro" panose="020B0504020202020204" pitchFamily="34" charset="0"/>
              </a:rPr>
            </a:br>
            <a:r>
              <a:rPr lang="fr-FR" sz="857" dirty="0">
                <a:solidFill>
                  <a:schemeClr val="tx1"/>
                </a:solidFill>
                <a:latin typeface="Avenir Next LT Pro" panose="020B0504020202020204" pitchFamily="34" charset="0"/>
              </a:rPr>
              <a:t>RS</a:t>
            </a:r>
          </a:p>
        </p:txBody>
      </p:sp>
      <p:sp>
        <p:nvSpPr>
          <p:cNvPr id="7" name="Rectangle 1">
            <a:extLst>
              <a:ext uri="{FF2B5EF4-FFF2-40B4-BE49-F238E27FC236}">
                <a16:creationId xmlns:a16="http://schemas.microsoft.com/office/drawing/2014/main" id="{A4C2B33B-1E61-7FE2-257B-C0C486205969}"/>
              </a:ext>
            </a:extLst>
          </p:cNvPr>
          <p:cNvSpPr>
            <a:spLocks noChangeArrowheads="1"/>
          </p:cNvSpPr>
          <p:nvPr/>
        </p:nvSpPr>
        <p:spPr bwMode="auto">
          <a:xfrm>
            <a:off x="6450863" y="4701314"/>
            <a:ext cx="4046674" cy="26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143" spc="429" dirty="0">
                <a:solidFill>
                  <a:schemeClr val="tx1"/>
                </a:solidFill>
                <a:latin typeface="Avenir Next LT Pro" panose="020B0504020202020204" pitchFamily="34" charset="0"/>
              </a:rPr>
              <a:t>- SPONSO SPORT- TV CONTENT-</a:t>
            </a:r>
            <a:endParaRPr lang="fr-FR" altLang="fr-FR" sz="1429" dirty="0">
              <a:solidFill>
                <a:schemeClr val="tx1"/>
              </a:solidFill>
              <a:latin typeface="Avenir Next LT Pro" panose="020B0504020202020204" pitchFamily="34" charset="0"/>
            </a:endParaRPr>
          </a:p>
        </p:txBody>
      </p:sp>
    </p:spTree>
    <p:extLst>
      <p:ext uri="{BB962C8B-B14F-4D97-AF65-F5344CB8AC3E}">
        <p14:creationId xmlns:p14="http://schemas.microsoft.com/office/powerpoint/2010/main" val="1336562653"/>
      </p:ext>
    </p:extLst>
  </p:cSld>
  <p:clrMapOvr>
    <a:masterClrMapping/>
  </p:clrMapOvr>
  <p:transition/>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29856</TotalTime>
  <Words>6637</Words>
  <Application>Microsoft Office PowerPoint</Application>
  <PresentationFormat>Grand écran</PresentationFormat>
  <Paragraphs>770</Paragraphs>
  <Slides>91</Slides>
  <Notes>3</Notes>
  <HiddenSlides>0</HiddenSlides>
  <MMClips>7</MMClips>
  <ScaleCrop>false</ScaleCrop>
  <HeadingPairs>
    <vt:vector size="6" baseType="variant">
      <vt:variant>
        <vt:lpstr>Polices utilisées</vt:lpstr>
      </vt:variant>
      <vt:variant>
        <vt:i4>12</vt:i4>
      </vt:variant>
      <vt:variant>
        <vt:lpstr>Thème</vt:lpstr>
      </vt:variant>
      <vt:variant>
        <vt:i4>1</vt:i4>
      </vt:variant>
      <vt:variant>
        <vt:lpstr>Titres des diapositives</vt:lpstr>
      </vt:variant>
      <vt:variant>
        <vt:i4>91</vt:i4>
      </vt:variant>
    </vt:vector>
  </HeadingPairs>
  <TitlesOfParts>
    <vt:vector size="104" baseType="lpstr">
      <vt:lpstr>Impact</vt:lpstr>
      <vt:lpstr>Georgia</vt:lpstr>
      <vt:lpstr>Arial</vt:lpstr>
      <vt:lpstr>Wingdings</vt:lpstr>
      <vt:lpstr>Symbol</vt:lpstr>
      <vt:lpstr>Playfair Display</vt:lpstr>
      <vt:lpstr>Times New Roman</vt:lpstr>
      <vt:lpstr>Calibri</vt:lpstr>
      <vt:lpstr>Avenir Next LT Pro</vt:lpstr>
      <vt:lpstr>Helvetica</vt:lpstr>
      <vt:lpstr>Police système Courant</vt:lpstr>
      <vt:lpstr>Calibri Light</vt:lpstr>
      <vt:lpstr>1_Thème LNB</vt:lpstr>
      <vt:lpstr>Stratégie de communication BtoC EUROMASTER 2025 1er juillet 2024  </vt:lpstr>
      <vt:lpstr>Constats </vt:lpstr>
      <vt:lpstr>Présentation PowerPoint</vt:lpstr>
      <vt:lpstr>Présentation PowerPoint</vt:lpstr>
      <vt:lpstr>Présentation PowerPoint</vt:lpstr>
      <vt:lpstr>Présentation PowerPoint</vt:lpstr>
      <vt:lpstr>Communication concurrente</vt:lpstr>
      <vt:lpstr>Constellation sémantique communication concurrence – base site web 2024</vt:lpstr>
      <vt:lpstr>Les territoires concurrents </vt:lpstr>
      <vt:lpstr>Les territoires de communication</vt:lpstr>
      <vt:lpstr>Les territoires de communication</vt:lpstr>
      <vt:lpstr>Où en sont les les automobilistes ?</vt:lpstr>
      <vt:lpstr>Présentation PowerPoint</vt:lpstr>
      <vt:lpstr>Insights des automobilistes</vt:lpstr>
      <vt:lpstr>Présentation PowerPoint</vt:lpstr>
      <vt:lpstr>Présentation PowerPoint</vt:lpstr>
      <vt:lpstr>Réflexions  stratégiques</vt:lpstr>
      <vt:lpstr>#1  Challenge de notoriété qualifiée</vt:lpstr>
      <vt:lpstr>Présentation PowerPoint</vt:lpstr>
      <vt:lpstr>Notoriété immédiate</vt:lpstr>
      <vt:lpstr>#2  Challenge d’image</vt:lpstr>
      <vt:lpstr>Qualification de la notoriété</vt:lpstr>
      <vt:lpstr>#3  Challenge de conquête</vt:lpstr>
      <vt:lpstr>Enjeux</vt:lpstr>
      <vt:lpstr>Présentation PowerPoint</vt:lpstr>
      <vt:lpstr>Parti pris stratégique </vt:lpstr>
      <vt:lpstr>Parti pris stratégique </vt:lpstr>
      <vt:lpstr>Présentation PowerPoint</vt:lpstr>
      <vt:lpstr>Mais quelles promesses pour soutenir les éléments uniques de la marque,  ses forces et ses avantages compétitifs</vt:lpstr>
      <vt:lpstr>Une promesse qui doit prendre son essence dans la raison d’être de l’enseigne : favoriser la mobilité durable de ses clients   </vt:lpstr>
      <vt:lpstr>Présentation PowerPoint</vt:lpstr>
      <vt:lpstr>Promesse #1</vt:lpstr>
      <vt:lpstr>Promesse #1</vt:lpstr>
      <vt:lpstr>Promesse #1</vt:lpstr>
      <vt:lpstr>Promesse #1</vt:lpstr>
      <vt:lpstr>Promesse #2</vt:lpstr>
      <vt:lpstr>Promesse #2</vt:lpstr>
      <vt:lpstr>Promesse #2</vt:lpstr>
      <vt:lpstr>Promesse #2</vt:lpstr>
      <vt:lpstr>Promesse #3</vt:lpstr>
      <vt:lpstr>Promesse #3</vt:lpstr>
      <vt:lpstr>Promesse #3</vt:lpstr>
      <vt:lpstr>Promesse #3</vt:lpstr>
      <vt:lpstr>Promesse #4</vt:lpstr>
      <vt:lpstr>Promesse #4</vt:lpstr>
      <vt:lpstr>Promesse #4</vt:lpstr>
      <vt:lpstr>Présentation PowerPoint</vt:lpstr>
      <vt:lpstr>Présentation PowerPoint</vt:lpstr>
      <vt:lpstr>Pour encore mieux adresser nos clients, nous devons également mieux les connaitre…</vt:lpstr>
      <vt:lpstr>Etude client</vt:lpstr>
      <vt:lpstr>Etude client</vt:lpstr>
      <vt:lpstr>Réflexions  médias</vt:lpstr>
      <vt:lpstr>Recommandation stratégie des moyens BtoC</vt:lpstr>
      <vt:lpstr>Recommandation stratégie des moyens BtoC</vt:lpstr>
      <vt:lpstr>Consommation média de nos clients</vt:lpstr>
      <vt:lpstr> Leviers médias</vt:lpstr>
      <vt:lpstr> Leviers médias</vt:lpstr>
      <vt:lpstr>Focus Média Radio</vt:lpstr>
      <vt:lpstr>Focus Média Radio</vt:lpstr>
      <vt:lpstr>Focus Média Radio</vt:lpstr>
      <vt:lpstr>Focus Média Radio</vt:lpstr>
      <vt:lpstr>Autres médias majeurs à investiguer pour développer une « notoriété visuelle » de la marque </vt:lpstr>
      <vt:lpstr>Focus Opportunité média TV</vt:lpstr>
      <vt:lpstr>Focus Opportunité Sponsoring Sportif </vt:lpstr>
      <vt:lpstr>Un mix média digital/SMS plus performant à travers une logique de Test &amp; Learn </vt:lpstr>
      <vt:lpstr>Focus conquête - SMS</vt:lpstr>
      <vt:lpstr>Focus conquête -  </vt:lpstr>
      <vt:lpstr> Leviers médias   notoriété qualifiée &amp; de Drive to Store</vt:lpstr>
      <vt:lpstr>Stratégie brand content</vt:lpstr>
      <vt:lpstr>Stratégie brand content</vt:lpstr>
      <vt:lpstr>Stratégie brand content</vt:lpstr>
      <vt:lpstr>Stratégie brand content</vt:lpstr>
      <vt:lpstr>Pourquoi  un programme de Podcast</vt:lpstr>
      <vt:lpstr>Les forces des podcasts</vt:lpstr>
      <vt:lpstr>Les règles du succés</vt:lpstr>
      <vt:lpstr>Podcast Euromaster « Grandir »</vt:lpstr>
      <vt:lpstr>Podcast Euromaster « Grandir »</vt:lpstr>
      <vt:lpstr>Présentation PowerPoint</vt:lpstr>
      <vt:lpstr>Présentation PowerPoint</vt:lpstr>
      <vt:lpstr>Parti pris contenu RS</vt:lpstr>
      <vt:lpstr>Parti pris contenu RS</vt:lpstr>
      <vt:lpstr>La ligne éditoriale commune</vt:lpstr>
      <vt:lpstr>Le plan commercial</vt:lpstr>
      <vt:lpstr>Le plan commercial actuel : principaux constats</vt:lpstr>
      <vt:lpstr>Le plan commercial : Partis Pris</vt:lpstr>
      <vt:lpstr>Le plan commercial : Partis Pris</vt:lpstr>
      <vt:lpstr>Le plan commercial : Partis Pris</vt:lpstr>
      <vt:lpstr>Le plan commercial : Partis Pris</vt:lpstr>
      <vt:lpstr>Le plan commercial : Partis Pris</vt:lpstr>
      <vt:lpstr>Activation Tactique - Partenaire</vt:lpstr>
      <vt:lpstr>Road map BtoC</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Antoine Jubert</cp:lastModifiedBy>
  <cp:revision>63</cp:revision>
  <cp:lastPrinted>2024-07-02T13:57:05Z</cp:lastPrinted>
  <dcterms:created xsi:type="dcterms:W3CDTF">2023-04-17T13:19:25Z</dcterms:created>
  <dcterms:modified xsi:type="dcterms:W3CDTF">2024-07-04T07:31:16Z</dcterms:modified>
  <cp:category/>
</cp:coreProperties>
</file>