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5"/>
  </p:notesMasterIdLst>
  <p:handoutMasterIdLst>
    <p:handoutMasterId r:id="rId106"/>
  </p:handoutMasterIdLst>
  <p:sldIdLst>
    <p:sldId id="265" r:id="rId2"/>
    <p:sldId id="1413" r:id="rId3"/>
    <p:sldId id="1414" r:id="rId4"/>
    <p:sldId id="1411" r:id="rId5"/>
    <p:sldId id="263" r:id="rId6"/>
    <p:sldId id="262" r:id="rId7"/>
    <p:sldId id="1415" r:id="rId8"/>
    <p:sldId id="270" r:id="rId9"/>
    <p:sldId id="271" r:id="rId10"/>
    <p:sldId id="273" r:id="rId11"/>
    <p:sldId id="272" r:id="rId12"/>
    <p:sldId id="274" r:id="rId13"/>
    <p:sldId id="275" r:id="rId14"/>
    <p:sldId id="276" r:id="rId15"/>
    <p:sldId id="277" r:id="rId16"/>
    <p:sldId id="278" r:id="rId17"/>
    <p:sldId id="279" r:id="rId18"/>
    <p:sldId id="286" r:id="rId19"/>
    <p:sldId id="283" r:id="rId20"/>
    <p:sldId id="284" r:id="rId21"/>
    <p:sldId id="285" r:id="rId22"/>
    <p:sldId id="280" r:id="rId23"/>
    <p:sldId id="287" r:id="rId24"/>
    <p:sldId id="288" r:id="rId25"/>
    <p:sldId id="289" r:id="rId26"/>
    <p:sldId id="290" r:id="rId27"/>
    <p:sldId id="281" r:id="rId28"/>
    <p:sldId id="291" r:id="rId29"/>
    <p:sldId id="292" r:id="rId30"/>
    <p:sldId id="282" r:id="rId31"/>
    <p:sldId id="293" r:id="rId32"/>
    <p:sldId id="294" r:id="rId33"/>
    <p:sldId id="295" r:id="rId34"/>
    <p:sldId id="296" r:id="rId35"/>
    <p:sldId id="297" r:id="rId36"/>
    <p:sldId id="298" r:id="rId37"/>
    <p:sldId id="299" r:id="rId38"/>
    <p:sldId id="300" r:id="rId39"/>
    <p:sldId id="301" r:id="rId40"/>
    <p:sldId id="302" r:id="rId41"/>
    <p:sldId id="303" r:id="rId42"/>
    <p:sldId id="304" r:id="rId43"/>
    <p:sldId id="305" r:id="rId44"/>
    <p:sldId id="306" r:id="rId45"/>
    <p:sldId id="307" r:id="rId46"/>
    <p:sldId id="308" r:id="rId47"/>
    <p:sldId id="318" r:id="rId48"/>
    <p:sldId id="309" r:id="rId49"/>
    <p:sldId id="310" r:id="rId50"/>
    <p:sldId id="319" r:id="rId51"/>
    <p:sldId id="311" r:id="rId52"/>
    <p:sldId id="312" r:id="rId53"/>
    <p:sldId id="313" r:id="rId54"/>
    <p:sldId id="320" r:id="rId55"/>
    <p:sldId id="314" r:id="rId56"/>
    <p:sldId id="315" r:id="rId57"/>
    <p:sldId id="316" r:id="rId58"/>
    <p:sldId id="317" r:id="rId59"/>
    <p:sldId id="321" r:id="rId60"/>
    <p:sldId id="361" r:id="rId61"/>
    <p:sldId id="363" r:id="rId62"/>
    <p:sldId id="362" r:id="rId63"/>
    <p:sldId id="322" r:id="rId64"/>
    <p:sldId id="323" r:id="rId65"/>
    <p:sldId id="325" r:id="rId66"/>
    <p:sldId id="324" r:id="rId67"/>
    <p:sldId id="326" r:id="rId68"/>
    <p:sldId id="327" r:id="rId69"/>
    <p:sldId id="328" r:id="rId70"/>
    <p:sldId id="329" r:id="rId71"/>
    <p:sldId id="330" r:id="rId72"/>
    <p:sldId id="364" r:id="rId73"/>
    <p:sldId id="365" r:id="rId74"/>
    <p:sldId id="331" r:id="rId75"/>
    <p:sldId id="333" r:id="rId76"/>
    <p:sldId id="332" r:id="rId77"/>
    <p:sldId id="335" r:id="rId78"/>
    <p:sldId id="334" r:id="rId79"/>
    <p:sldId id="336" r:id="rId80"/>
    <p:sldId id="337" r:id="rId81"/>
    <p:sldId id="338" r:id="rId82"/>
    <p:sldId id="348" r:id="rId83"/>
    <p:sldId id="349" r:id="rId84"/>
    <p:sldId id="350" r:id="rId85"/>
    <p:sldId id="339" r:id="rId86"/>
    <p:sldId id="340" r:id="rId87"/>
    <p:sldId id="341" r:id="rId88"/>
    <p:sldId id="342" r:id="rId89"/>
    <p:sldId id="351" r:id="rId90"/>
    <p:sldId id="343" r:id="rId91"/>
    <p:sldId id="344" r:id="rId92"/>
    <p:sldId id="345" r:id="rId93"/>
    <p:sldId id="346" r:id="rId94"/>
    <p:sldId id="352" r:id="rId95"/>
    <p:sldId id="347" r:id="rId96"/>
    <p:sldId id="353" r:id="rId97"/>
    <p:sldId id="354" r:id="rId98"/>
    <p:sldId id="355" r:id="rId99"/>
    <p:sldId id="358" r:id="rId100"/>
    <p:sldId id="356" r:id="rId101"/>
    <p:sldId id="357" r:id="rId102"/>
    <p:sldId id="359" r:id="rId103"/>
    <p:sldId id="360" r:id="rId104"/>
  </p:sldIdLst>
  <p:sldSz cx="12192000" cy="6858000"/>
  <p:notesSz cx="9872663" cy="6797675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39" userDrawn="1">
          <p15:clr>
            <a:srgbClr val="A4A3A4"/>
          </p15:clr>
        </p15:guide>
        <p15:guide id="2" pos="311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toine Jubert" initials="AJ" lastIdx="2" clrIdx="0">
    <p:extLst>
      <p:ext uri="{19B8F6BF-5375-455C-9EA6-DF929625EA0E}">
        <p15:presenceInfo xmlns:p15="http://schemas.microsoft.com/office/powerpoint/2012/main" userId="Antoine Jubert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131"/>
    <a:srgbClr val="FFD71F"/>
    <a:srgbClr val="407B83"/>
    <a:srgbClr val="BED26F"/>
    <a:srgbClr val="267883"/>
    <a:srgbClr val="A93168"/>
    <a:srgbClr val="EC700F"/>
    <a:srgbClr val="E23E42"/>
    <a:srgbClr val="70BE4B"/>
    <a:srgbClr val="DA21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793" autoAdjust="0"/>
    <p:restoredTop sz="89103" autoAdjust="0"/>
  </p:normalViewPr>
  <p:slideViewPr>
    <p:cSldViewPr>
      <p:cViewPr varScale="1">
        <p:scale>
          <a:sx n="76" d="100"/>
          <a:sy n="76" d="100"/>
        </p:scale>
        <p:origin x="998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10" d="100"/>
        <a:sy n="110" d="100"/>
      </p:scale>
      <p:origin x="0" y="20652"/>
    </p:cViewPr>
  </p:sorterViewPr>
  <p:notesViewPr>
    <p:cSldViewPr>
      <p:cViewPr varScale="1">
        <p:scale>
          <a:sx n="49" d="100"/>
          <a:sy n="49" d="100"/>
        </p:scale>
        <p:origin x="-2970" y="-102"/>
      </p:cViewPr>
      <p:guideLst>
        <p:guide orient="horz" pos="2139"/>
        <p:guide pos="311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07" Type="http://schemas.openxmlformats.org/officeDocument/2006/relationships/commentAuthors" Target="commentAuthors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presProps" Target="presProps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viewProps" Target="viewProp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279486" cy="338090"/>
          </a:xfrm>
          <a:prstGeom prst="rect">
            <a:avLst/>
          </a:prstGeom>
        </p:spPr>
        <p:txBody>
          <a:bodyPr vert="horz" lIns="91712" tIns="45857" rIns="91712" bIns="45857" rtlCol="0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5593176" y="1"/>
            <a:ext cx="4277136" cy="338090"/>
          </a:xfrm>
          <a:prstGeom prst="rect">
            <a:avLst/>
          </a:prstGeom>
        </p:spPr>
        <p:txBody>
          <a:bodyPr vert="horz" lIns="91712" tIns="45857" rIns="91712" bIns="45857" rtlCol="0"/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B3752A0A-F714-4B9A-93FD-832CCCD2E29A}" type="datetimeFigureOut">
              <a:rPr lang="fr-FR"/>
              <a:pPr>
                <a:defRPr/>
              </a:pPr>
              <a:t>30/03/2020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6456326"/>
            <a:ext cx="4279486" cy="340264"/>
          </a:xfrm>
          <a:prstGeom prst="rect">
            <a:avLst/>
          </a:prstGeom>
        </p:spPr>
        <p:txBody>
          <a:bodyPr vert="horz" lIns="91712" tIns="45857" rIns="91712" bIns="45857" rtlCol="0" anchor="b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5593176" y="6456326"/>
            <a:ext cx="4277136" cy="340264"/>
          </a:xfrm>
          <a:prstGeom prst="rect">
            <a:avLst/>
          </a:prstGeom>
        </p:spPr>
        <p:txBody>
          <a:bodyPr vert="horz" wrap="square" lIns="91712" tIns="45857" rIns="91712" bIns="45857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FD34474-E049-4C0F-9C0B-BC59CCCA729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340482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9486" cy="340264"/>
          </a:xfrm>
          <a:prstGeom prst="rect">
            <a:avLst/>
          </a:prstGeom>
        </p:spPr>
        <p:txBody>
          <a:bodyPr vert="horz" lIns="91712" tIns="45857" rIns="91712" bIns="45857" rtlCol="0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593176" y="0"/>
            <a:ext cx="4277136" cy="340264"/>
          </a:xfrm>
          <a:prstGeom prst="rect">
            <a:avLst/>
          </a:prstGeom>
        </p:spPr>
        <p:txBody>
          <a:bodyPr vert="horz" lIns="91712" tIns="45857" rIns="91712" bIns="45857" rtlCol="0"/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11271F5-F43B-4781-A7DC-AC026911E632}" type="datetimeFigureOut">
              <a:rPr lang="fr-FR"/>
              <a:pPr>
                <a:defRPr/>
              </a:pPr>
              <a:t>30/03/2020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2671763" y="509588"/>
            <a:ext cx="4529137" cy="2547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712" tIns="45857" rIns="91712" bIns="45857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987033" y="3228706"/>
            <a:ext cx="7898601" cy="3058030"/>
          </a:xfrm>
          <a:prstGeom prst="rect">
            <a:avLst/>
          </a:prstGeom>
        </p:spPr>
        <p:txBody>
          <a:bodyPr vert="horz" lIns="91712" tIns="45857" rIns="91712" bIns="45857" rtlCol="0"/>
          <a:lstStyle/>
          <a:p>
            <a:pPr lvl="0"/>
            <a:r>
              <a:rPr lang="fr-FR" noProof="0"/>
              <a:t>Modifiez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6456326"/>
            <a:ext cx="4279486" cy="340264"/>
          </a:xfrm>
          <a:prstGeom prst="rect">
            <a:avLst/>
          </a:prstGeom>
        </p:spPr>
        <p:txBody>
          <a:bodyPr vert="horz" lIns="91712" tIns="45857" rIns="91712" bIns="45857" rtlCol="0" anchor="b"/>
          <a:lstStyle>
            <a:lvl1pPr algn="l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593176" y="6456326"/>
            <a:ext cx="4277136" cy="340264"/>
          </a:xfrm>
          <a:prstGeom prst="rect">
            <a:avLst/>
          </a:prstGeom>
        </p:spPr>
        <p:txBody>
          <a:bodyPr vert="horz" wrap="square" lIns="91712" tIns="45857" rIns="91712" bIns="45857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0253634-AA7C-46B8-A5C4-22D0D7C13F9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01429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01636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70891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28911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38931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77688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1865797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907641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5719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10846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06220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31229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3106710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670524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05061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34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7187771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35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73554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36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886331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37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7820389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39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381517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40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780923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41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6377902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43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89879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43465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44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4803841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45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7683055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46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4695787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48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799358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49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544942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51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1070732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52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630018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53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905195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55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9498381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56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94047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7425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57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42279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58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696734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59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7140112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60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0572570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61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576894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62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278905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64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174358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65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201889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66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1678409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68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92284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620285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69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136304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70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9389767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71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3917527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73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7098787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75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4611482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76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585622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554908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616802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28102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B6E57F-3840-4C17-8C38-2104D708EF93}" type="slidenum">
              <a:rPr lang="fr-FR" smtClean="0"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368723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/>
          <p:cNvCxnSpPr/>
          <p:nvPr userDrawn="1"/>
        </p:nvCxnSpPr>
        <p:spPr>
          <a:xfrm>
            <a:off x="0" y="1187450"/>
            <a:ext cx="619125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44624"/>
            <a:ext cx="10972800" cy="1143000"/>
          </a:xfrm>
          <a:ln>
            <a:noFill/>
          </a:ln>
        </p:spPr>
        <p:txBody>
          <a:bodyPr/>
          <a:lstStyle>
            <a:lvl1pPr algn="l">
              <a:defRPr sz="3200" b="0" u="none">
                <a:solidFill>
                  <a:srgbClr val="002060"/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 dirty="0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609600" y="1412777"/>
            <a:ext cx="10972800" cy="4713387"/>
          </a:xfrm>
        </p:spPr>
        <p:txBody>
          <a:bodyPr/>
          <a:lstStyle>
            <a:lvl1pPr>
              <a:defRPr sz="2400"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>
              <a:defRPr sz="2000">
                <a:latin typeface="Helvetica" panose="020B0604020202020204" pitchFamily="34" charset="0"/>
                <a:cs typeface="Helvetica" panose="020B0604020202020204" pitchFamily="34" charset="0"/>
              </a:defRPr>
            </a:lvl2pPr>
            <a:lvl3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3pPr>
            <a:lvl4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4pPr>
            <a:lvl5pPr>
              <a:defRPr sz="1800">
                <a:latin typeface="Helvetica" panose="020B0604020202020204" pitchFamily="34" charset="0"/>
                <a:cs typeface="Helvetica" panose="020B0604020202020204" pitchFamily="34" charset="0"/>
              </a:defRPr>
            </a:lvl5pPr>
          </a:lstStyle>
          <a:p>
            <a:pPr lvl="0"/>
            <a:r>
              <a:rPr lang="fr-FR" dirty="0"/>
              <a:t>Modifiez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1"/>
          </p:nvPr>
        </p:nvSpPr>
        <p:spPr>
          <a:xfrm>
            <a:off x="4656138" y="6381750"/>
            <a:ext cx="2844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14A090-AFF1-4D49-8081-6E3A932AC75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2573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FE7C4F-4F8C-4B76-A9C1-1605F3882CAA}" type="datetimeFigureOut">
              <a:rPr lang="fr-FR"/>
              <a:pPr>
                <a:defRPr/>
              </a:pPr>
              <a:t>30/03/2020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9295E7-2060-4F80-A62B-9B2D34F3EB6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7167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E83814-C770-4FA0-980F-E51110CF0032}" type="datetimeFigureOut">
              <a:rPr lang="fr-FR"/>
              <a:pPr>
                <a:defRPr/>
              </a:pPr>
              <a:t>30/03/2020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CB96A9-5D1C-4E75-8732-1143F0AAC91D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71344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position personnalisé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52747A-BC0D-46B4-8EB2-A2810AA77C33}" type="datetimeFigureOut">
              <a:rPr lang="fr-FR"/>
              <a:pPr>
                <a:defRPr/>
              </a:pPr>
              <a:t>30/03/2020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E35BDF-D2ED-432C-B374-97318D96E89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432251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latin typeface="Helvetica" panose="020B0604020202020204" pitchFamily="34" charset="0"/>
                <a:cs typeface="Helvetica" panose="020B060402020202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  <a:latin typeface="Helvetica" panose="020B0604020202020204" pitchFamily="34" charset="0"/>
                <a:cs typeface="Helvetica" panose="020B060402020202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C52AED-8674-4307-A42F-DA3F91F7B2A4}" type="datetimeFigureOut">
              <a:rPr lang="fr-FR"/>
              <a:pPr>
                <a:defRPr/>
              </a:pPr>
              <a:t>30/03/2020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560E6E-5B0B-4AA4-AC67-CE2990DFBA9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1678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447893-CFA0-47B5-8532-5AC8D55D703D}" type="datetimeFigureOut">
              <a:rPr lang="fr-FR"/>
              <a:pPr>
                <a:defRPr/>
              </a:pPr>
              <a:t>30/03/2020</a:t>
            </a:fld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A3CD7-886E-4FA6-8FC2-850E2A966DF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85961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97B55E-785F-44C8-BB6C-C6E69D88713E}" type="datetimeFigureOut">
              <a:rPr lang="fr-FR"/>
              <a:pPr>
                <a:defRPr/>
              </a:pPr>
              <a:t>30/03/2020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F067A-88E9-4871-A8D8-F8F644B46BC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88745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AC4C9-230F-4E77-B9E4-CC6A5F66A3E6}" type="datetimeFigureOut">
              <a:rPr lang="fr-FR"/>
              <a:pPr>
                <a:defRPr/>
              </a:pPr>
              <a:t>30/03/2020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8E127-EFF4-44C4-9723-71B84FB4F904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829644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F62022-F92A-46BE-B770-175C3A106A10}" type="datetimeFigureOut">
              <a:rPr lang="fr-FR"/>
              <a:pPr>
                <a:defRPr/>
              </a:pPr>
              <a:t>30/03/2020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D3046-38EA-470F-8399-34B1DDA66838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99623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30/03/2020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0063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B73614-1878-4BDB-BE85-F2254E523EE0}" type="datetimeFigureOut">
              <a:rPr lang="fr-FR"/>
              <a:pPr>
                <a:defRPr/>
              </a:pPr>
              <a:t>30/03/2020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DA322-1BC4-4F54-AEA2-D6A678520609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134931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D759B6-5D9F-4441-A6EC-DCA1870C72AD}" type="datetimeFigureOut">
              <a:rPr lang="fr-FR"/>
              <a:pPr>
                <a:defRPr/>
              </a:pPr>
              <a:t>30/03/2020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4FEC9-1185-4B47-830D-70CE4CC8A0A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68452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 style du 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609600" y="1600200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/>
              <a:t>Modifiez les styles du texte du masque</a:t>
            </a:r>
          </a:p>
          <a:p>
            <a:pPr lvl="1"/>
            <a:r>
              <a:rPr lang="fr-FR" altLang="fr-FR"/>
              <a:t>Deuxième niveau</a:t>
            </a:r>
          </a:p>
          <a:p>
            <a:pPr lvl="2"/>
            <a:r>
              <a:rPr lang="fr-FR" altLang="fr-FR"/>
              <a:t>Troisième niveau</a:t>
            </a:r>
          </a:p>
          <a:p>
            <a:pPr lvl="3"/>
            <a:r>
              <a:rPr lang="fr-FR" altLang="fr-FR"/>
              <a:t>Quatrième niveau</a:t>
            </a:r>
          </a:p>
          <a:p>
            <a:pPr lvl="4"/>
            <a:r>
              <a:rPr lang="fr-FR" alt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C5AE0BE-CB12-4338-A305-765E453D820A}" type="datetimeFigureOut">
              <a:rPr lang="fr-FR"/>
              <a:pPr>
                <a:defRPr/>
              </a:pPr>
              <a:t>30/03/2020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203C662-D2CD-4A1D-810A-6E65E0B7FD6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  <p:pic>
        <p:nvPicPr>
          <p:cNvPr id="1031" name="Picture 8" descr="fond.jpg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Connecteur droit 13"/>
          <p:cNvCxnSpPr/>
          <p:nvPr userDrawn="1"/>
        </p:nvCxnSpPr>
        <p:spPr>
          <a:xfrm>
            <a:off x="152400" y="6308725"/>
            <a:ext cx="11895138" cy="0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3" name="Picture 4" descr="C:\Users\Antoine Jubert\Documents\PRES LNB\logo LNB.jpg"/>
          <p:cNvPicPr>
            <a:picLocks noChangeAspect="1" noChangeArrowheads="1"/>
          </p:cNvPicPr>
          <p:nvPr userDrawn="1"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6296025"/>
            <a:ext cx="658813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Image 11"/>
          <p:cNvPicPr>
            <a:picLocks noChangeAspect="1"/>
          </p:cNvPicPr>
          <p:nvPr userDrawn="1"/>
        </p:nvPicPr>
        <p:blipFill>
          <a:blip r:embed="rId1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78122" y="6308725"/>
            <a:ext cx="1141647" cy="53657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52" r:id="rId1"/>
    <p:sldLayoutId id="2147484242" r:id="rId2"/>
    <p:sldLayoutId id="2147484253" r:id="rId3"/>
    <p:sldLayoutId id="2147484243" r:id="rId4"/>
    <p:sldLayoutId id="2147484244" r:id="rId5"/>
    <p:sldLayoutId id="2147484245" r:id="rId6"/>
    <p:sldLayoutId id="2147484246" r:id="rId7"/>
    <p:sldLayoutId id="2147484247" r:id="rId8"/>
    <p:sldLayoutId id="2147484248" r:id="rId9"/>
    <p:sldLayoutId id="2147484249" r:id="rId10"/>
    <p:sldLayoutId id="2147484250" r:id="rId11"/>
    <p:sldLayoutId id="214748425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eg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jpeg"/><Relationship Id="rId2" Type="http://schemas.openxmlformats.org/officeDocument/2006/relationships/image" Target="../media/image140.jpe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png"/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2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9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4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6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8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0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8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1.jpe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3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5.png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7.jpe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1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5.jpeg"/><Relationship Id="rId4" Type="http://schemas.openxmlformats.org/officeDocument/2006/relationships/image" Target="../media/image104.png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7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image" Target="../media/image113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pn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4.jpeg"/><Relationship Id="rId2" Type="http://schemas.openxmlformats.org/officeDocument/2006/relationships/image" Target="../media/image123.jpe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png"/><Relationship Id="rId2" Type="http://schemas.openxmlformats.org/officeDocument/2006/relationships/image" Target="../media/image125.pn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image" Target="../media/image131.pn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pn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image" Target="../media/image13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9DBD653F-05A6-48D2-95D3-8DB5A98E976A}"/>
              </a:ext>
            </a:extLst>
          </p:cNvPr>
          <p:cNvSpPr txBox="1"/>
          <p:nvPr/>
        </p:nvSpPr>
        <p:spPr>
          <a:xfrm>
            <a:off x="2077486" y="2509157"/>
            <a:ext cx="8158003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r-FR" sz="4000" dirty="0"/>
              <a:t>Impact </a:t>
            </a:r>
            <a:r>
              <a:rPr lang="fr-FR" sz="4000" dirty="0" err="1"/>
              <a:t>Covid</a:t>
            </a:r>
            <a:r>
              <a:rPr lang="fr-FR" sz="4000" dirty="0"/>
              <a:t> 19</a:t>
            </a:r>
            <a:br>
              <a:rPr lang="fr-FR" sz="4000" dirty="0"/>
            </a:br>
            <a:r>
              <a:rPr lang="fr-FR" sz="4000" dirty="0"/>
              <a:t>Tendances et attentes consommateurs</a:t>
            </a:r>
          </a:p>
          <a:p>
            <a:pPr algn="ctr"/>
            <a:endParaRPr lang="fr-FR" sz="3200" dirty="0"/>
          </a:p>
        </p:txBody>
      </p:sp>
    </p:spTree>
    <p:extLst>
      <p:ext uri="{BB962C8B-B14F-4D97-AF65-F5344CB8AC3E}">
        <p14:creationId xmlns:p14="http://schemas.microsoft.com/office/powerpoint/2010/main" val="21688861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capture d’écran, journal, ordinateur&#10;&#10;Description générée automatiquement">
            <a:extLst>
              <a:ext uri="{FF2B5EF4-FFF2-40B4-BE49-F238E27FC236}">
                <a16:creationId xmlns:a16="http://schemas.microsoft.com/office/drawing/2014/main" id="{DA791D39-0585-47F3-8651-461D4C887EF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9427" y="643467"/>
            <a:ext cx="3899746" cy="5571066"/>
          </a:xfrm>
          <a:prstGeom prst="rect">
            <a:avLst/>
          </a:prstGeom>
        </p:spPr>
      </p:pic>
      <p:pic>
        <p:nvPicPr>
          <p:cNvPr id="11" name="Image 10" descr="Une image contenant capture d’écran, équipement électronique, ordinateur, homme&#10;&#10;Description générée automatiquement">
            <a:extLst>
              <a:ext uri="{FF2B5EF4-FFF2-40B4-BE49-F238E27FC236}">
                <a16:creationId xmlns:a16="http://schemas.microsoft.com/office/drawing/2014/main" id="{EF0F7313-42B0-4DE1-A651-58DBCD86E24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4802" y="643467"/>
            <a:ext cx="4275793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439459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E79217FB-0788-40E3-9400-4819BCD51ED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0513" y="643467"/>
            <a:ext cx="4317574" cy="5571066"/>
          </a:xfrm>
          <a:prstGeom prst="rect">
            <a:avLst/>
          </a:prstGeom>
        </p:spPr>
      </p:pic>
      <p:pic>
        <p:nvPicPr>
          <p:cNvPr id="6" name="Image 5" descr="Une image contenant plante, fleur, herbe, table&#10;&#10;Description générée automatiquement">
            <a:extLst>
              <a:ext uri="{FF2B5EF4-FFF2-40B4-BE49-F238E27FC236}">
                <a16:creationId xmlns:a16="http://schemas.microsoft.com/office/drawing/2014/main" id="{0962070B-28C0-460E-9379-4610CA90FD1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6055" y="643467"/>
            <a:ext cx="4373286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868473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texte&#10;&#10;Description générée automatiquement">
            <a:extLst>
              <a:ext uri="{FF2B5EF4-FFF2-40B4-BE49-F238E27FC236}">
                <a16:creationId xmlns:a16="http://schemas.microsoft.com/office/drawing/2014/main" id="{3B5D8C3A-EBC9-4D74-8812-AB9DA9FE1FA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5138" y="643467"/>
            <a:ext cx="3788324" cy="5571066"/>
          </a:xfrm>
          <a:prstGeom prst="rect">
            <a:avLst/>
          </a:prstGeom>
        </p:spPr>
      </p:pic>
      <p:pic>
        <p:nvPicPr>
          <p:cNvPr id="3" name="Image 2" descr="Une image contenant texte, capture d’écran&#10;&#10;Description générée automatiquement">
            <a:extLst>
              <a:ext uri="{FF2B5EF4-FFF2-40B4-BE49-F238E27FC236}">
                <a16:creationId xmlns:a16="http://schemas.microsoft.com/office/drawing/2014/main" id="{9B5BD6A3-73FD-4303-9A92-92A29C52618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9983" y="643467"/>
            <a:ext cx="4345431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998527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A9EB42A-E916-42AD-9372-63DD832007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DESPAR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63A23DD-9602-4803-9011-B4C43997A5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085911867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intérieur, homme, debout, femme&#10;&#10;Description générée automatiquement">
            <a:extLst>
              <a:ext uri="{FF2B5EF4-FFF2-40B4-BE49-F238E27FC236}">
                <a16:creationId xmlns:a16="http://schemas.microsoft.com/office/drawing/2014/main" id="{DA5D5675-6056-4AF5-95E2-A9901F78B89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3548" y="643467"/>
            <a:ext cx="4331503" cy="5571066"/>
          </a:xfrm>
          <a:prstGeom prst="rect">
            <a:avLst/>
          </a:prstGeom>
        </p:spPr>
      </p:pic>
      <p:pic>
        <p:nvPicPr>
          <p:cNvPr id="4" name="Image 3" descr="Une image contenant jouet, camion, différent, nombreux&#10;&#10;Description générée automatiquement">
            <a:extLst>
              <a:ext uri="{FF2B5EF4-FFF2-40B4-BE49-F238E27FC236}">
                <a16:creationId xmlns:a16="http://schemas.microsoft.com/office/drawing/2014/main" id="{FB3388D8-9CD9-4B3F-AE8C-F71878A9BF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6865" y="1266031"/>
            <a:ext cx="5291667" cy="4325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0118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66B00CE9-2C69-4C77-89E0-A2CB030A254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7450" y="643467"/>
            <a:ext cx="3523699" cy="5571066"/>
          </a:xfrm>
          <a:prstGeom prst="rect">
            <a:avLst/>
          </a:prstGeom>
        </p:spPr>
      </p:pic>
      <p:pic>
        <p:nvPicPr>
          <p:cNvPr id="3" name="Image 2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011A20F6-D5FB-45BC-99E9-E73326D3FF4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9066" y="643467"/>
            <a:ext cx="3607265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08755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A9EB42A-E916-42AD-9372-63DD832007FD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0" y="2130425"/>
            <a:ext cx="10363200" cy="1470025"/>
          </a:xfrm>
        </p:spPr>
        <p:txBody>
          <a:bodyPr/>
          <a:lstStyle/>
          <a:p>
            <a:r>
              <a:rPr lang="fr-FR" dirty="0"/>
              <a:t>MONOPRIX</a:t>
            </a:r>
          </a:p>
        </p:txBody>
      </p:sp>
    </p:spTree>
    <p:extLst>
      <p:ext uri="{BB962C8B-B14F-4D97-AF65-F5344CB8AC3E}">
        <p14:creationId xmlns:p14="http://schemas.microsoft.com/office/powerpoint/2010/main" val="26161710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06FC6F61-66DD-4EB9-B285-F1CE26737E2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9595" y="643467"/>
            <a:ext cx="3579409" cy="5571066"/>
          </a:xfrm>
          <a:prstGeom prst="rect">
            <a:avLst/>
          </a:prstGeom>
        </p:spPr>
      </p:pic>
      <p:pic>
        <p:nvPicPr>
          <p:cNvPr id="3" name="Image 2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1C3A7918-9BF2-42CF-9126-3951B3461FB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8536" y="643467"/>
            <a:ext cx="3788324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9219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capture d’écran, homme, femme, table&#10;&#10;Description générée automatiquement">
            <a:extLst>
              <a:ext uri="{FF2B5EF4-FFF2-40B4-BE49-F238E27FC236}">
                <a16:creationId xmlns:a16="http://schemas.microsoft.com/office/drawing/2014/main" id="{FDBFAD97-4216-4209-AEFD-AD95F1F2B05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6391" y="643467"/>
            <a:ext cx="3885818" cy="5571066"/>
          </a:xfrm>
          <a:prstGeom prst="rect">
            <a:avLst/>
          </a:prstGeom>
        </p:spPr>
      </p:pic>
      <p:pic>
        <p:nvPicPr>
          <p:cNvPr id="4" name="Image 3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C07FD8F7-D63C-4700-B8F9-34FF31FBD47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38898" y="643467"/>
            <a:ext cx="3927600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6347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31EF6CA6-F5DE-4C48-80A4-A56E79AD3F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0539" y="643466"/>
            <a:ext cx="8670922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0439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F9EED7ED-E176-4F33-99B9-70B55C3784F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7283" y="643467"/>
            <a:ext cx="3844034" cy="5571066"/>
          </a:xfrm>
          <a:prstGeom prst="rect">
            <a:avLst/>
          </a:prstGeom>
        </p:spPr>
      </p:pic>
      <p:pic>
        <p:nvPicPr>
          <p:cNvPr id="4" name="Image 3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96450C79-6584-4CFF-842A-DC221DD85C5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2826" y="643467"/>
            <a:ext cx="3899744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6239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A9EB42A-E916-42AD-9372-63DD832007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LIDL</a:t>
            </a:r>
          </a:p>
        </p:txBody>
      </p:sp>
    </p:spTree>
    <p:extLst>
      <p:ext uri="{BB962C8B-B14F-4D97-AF65-F5344CB8AC3E}">
        <p14:creationId xmlns:p14="http://schemas.microsoft.com/office/powerpoint/2010/main" val="69780791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1D032CD2-8FC3-427C-A25F-4890D5584DB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432" y="476672"/>
            <a:ext cx="4303648" cy="5571067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FBA7D044-984A-4FE0-9944-C4EAC5DC07B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717"/>
          <a:stretch/>
        </p:blipFill>
        <p:spPr>
          <a:xfrm>
            <a:off x="6104213" y="496201"/>
            <a:ext cx="4274594" cy="555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5416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13FB3353-9C85-458A-896C-FE087517FDA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46391" y="643467"/>
            <a:ext cx="3885818" cy="5571066"/>
          </a:xfrm>
          <a:prstGeom prst="rect">
            <a:avLst/>
          </a:prstGeom>
        </p:spPr>
      </p:pic>
      <p:pic>
        <p:nvPicPr>
          <p:cNvPr id="3" name="Image 2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F0667411-CE5A-45F4-9065-22440F24923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4441" y="643467"/>
            <a:ext cx="4136515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9030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D1A422C-B26F-4BEC-A7BE-5A53948036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Covid</a:t>
            </a:r>
            <a:r>
              <a:rPr lang="fr-FR" dirty="0"/>
              <a:t> 19 - Attente en terme de communication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AAFA2F3-173C-46FF-BADA-2ABE299BD5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4183" y="1481135"/>
            <a:ext cx="10210800" cy="4765994"/>
          </a:xfrm>
        </p:spPr>
        <p:txBody>
          <a:bodyPr/>
          <a:lstStyle/>
          <a:p>
            <a:pPr marL="0" indent="0">
              <a:buNone/>
            </a:pPr>
            <a:r>
              <a:rPr lang="fr-FR" sz="2000" b="1" dirty="0"/>
              <a:t>Kantar a questionné plus de 25 000 consommateurs dans une trentaine de pays afin de connaître leurs attentes vis à vis des marques en ce temps de pandémie de coronavirus.</a:t>
            </a:r>
            <a:endParaRPr lang="fr-FR" sz="2000" dirty="0"/>
          </a:p>
          <a:p>
            <a:r>
              <a:rPr lang="fr-FR" sz="1800" dirty="0"/>
              <a:t>Les consommateurs attendent d'abord que les marques se soucient de la santé de leurs employés : 78 % d'entre eux déclarant qu'elles devraient s'occuper de la santé de leurs salariés et 62 % qu'elles devraient mettre en place un système de travail flexible.</a:t>
            </a:r>
          </a:p>
          <a:p>
            <a:endParaRPr lang="fr-FR" sz="1800" dirty="0"/>
          </a:p>
          <a:p>
            <a:r>
              <a:rPr lang="fr-FR" sz="1800" dirty="0"/>
              <a:t> </a:t>
            </a:r>
            <a:r>
              <a:rPr lang="fr-FR" sz="1800" b="1" dirty="0"/>
              <a:t>Les consommateurs veulent également que les marques se rendent utiles</a:t>
            </a:r>
            <a:r>
              <a:rPr lang="fr-FR" sz="1800" dirty="0"/>
              <a:t>, face des dons aux autorités sanitaires, à la recherche. </a:t>
            </a:r>
            <a:br>
              <a:rPr lang="fr-FR" sz="1800" dirty="0"/>
            </a:br>
            <a:r>
              <a:rPr lang="fr-FR" sz="1800" dirty="0"/>
              <a:t>Enfin, en cette période compliquée, où nombreux sont ceux qui sont au chômage partiel ou qui ne peuvent pas travailler, </a:t>
            </a:r>
            <a:r>
              <a:rPr lang="fr-FR" sz="1800" b="1" dirty="0"/>
              <a:t>une partie des consommateurs attendent que les marques fassent des offres promotionnelles</a:t>
            </a:r>
            <a:r>
              <a:rPr lang="fr-FR" sz="1800" dirty="0"/>
              <a:t> afin qu'ils puissent faire des économies. </a:t>
            </a:r>
          </a:p>
          <a:p>
            <a:endParaRPr lang="fr-FR" sz="1800" dirty="0"/>
          </a:p>
          <a:p>
            <a:r>
              <a:rPr lang="fr-FR" sz="1800" dirty="0"/>
              <a:t>A noter que les consommateurs dans leur </a:t>
            </a:r>
            <a:r>
              <a:rPr lang="fr-FR" sz="1800" b="1" dirty="0"/>
              <a:t>grande majorité n'attendent pas que les marques arrêtent de faire de la publicité</a:t>
            </a:r>
            <a:r>
              <a:rPr lang="fr-FR" sz="1800" dirty="0"/>
              <a:t>. Moins de 10% ne veulent plus de publicité.</a:t>
            </a:r>
          </a:p>
          <a:p>
            <a:endParaRPr lang="fr-FR" sz="1800" dirty="0"/>
          </a:p>
        </p:txBody>
      </p:sp>
    </p:spTree>
    <p:extLst>
      <p:ext uri="{BB962C8B-B14F-4D97-AF65-F5344CB8AC3E}">
        <p14:creationId xmlns:p14="http://schemas.microsoft.com/office/powerpoint/2010/main" val="35414281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152867F2-472B-461F-9067-E20C520383E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6222" y="643467"/>
            <a:ext cx="4206155" cy="5571066"/>
          </a:xfrm>
          <a:prstGeom prst="rect">
            <a:avLst/>
          </a:prstGeom>
        </p:spPr>
      </p:pic>
      <p:pic>
        <p:nvPicPr>
          <p:cNvPr id="6" name="Image 5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99C4CEA7-31B3-448D-986A-B770B7196FF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0874" y="643467"/>
            <a:ext cx="4303648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8443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1B234B0B-7539-43E6-9826-E109287B073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467" y="1779610"/>
            <a:ext cx="10905066" cy="3298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1591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A9EB42A-E916-42AD-9372-63DD832007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CARREFOUR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63A23DD-9602-4803-9011-B4C43997A5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649431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59B90D94-BEAE-4A93-B347-00C62CCE893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48342" y="643467"/>
            <a:ext cx="3481916" cy="5571066"/>
          </a:xfrm>
          <a:prstGeom prst="rect">
            <a:avLst/>
          </a:prstGeom>
        </p:spPr>
      </p:pic>
      <p:pic>
        <p:nvPicPr>
          <p:cNvPr id="3" name="Image 2" descr="Une image contenant capture d’écran, personne, femme, homme&#10;&#10;Description générée automatiquement">
            <a:extLst>
              <a:ext uri="{FF2B5EF4-FFF2-40B4-BE49-F238E27FC236}">
                <a16:creationId xmlns:a16="http://schemas.microsoft.com/office/drawing/2014/main" id="{78799BBF-0534-4809-A547-91085A0858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5332" y="643467"/>
            <a:ext cx="4094732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3550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5851A2F6-9C9F-4FDC-B420-26C94CFFA3D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0680" y="643467"/>
            <a:ext cx="3997239" cy="5571066"/>
          </a:xfrm>
          <a:prstGeom prst="rect">
            <a:avLst/>
          </a:prstGeom>
        </p:spPr>
      </p:pic>
      <p:pic>
        <p:nvPicPr>
          <p:cNvPr id="7" name="Image 6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5F45468E-1D10-48FA-9109-8084BF8A785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0151" y="643467"/>
            <a:ext cx="4025095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9771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apture d’écran, assis&#10;&#10;Description générée automatiquement">
            <a:extLst>
              <a:ext uri="{FF2B5EF4-FFF2-40B4-BE49-F238E27FC236}">
                <a16:creationId xmlns:a16="http://schemas.microsoft.com/office/drawing/2014/main" id="{281FC4E2-3335-4AF0-A562-AAA1E556A4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0008" y="643467"/>
            <a:ext cx="5278584" cy="5571066"/>
          </a:xfrm>
          <a:prstGeom prst="rect">
            <a:avLst/>
          </a:prstGeom>
        </p:spPr>
      </p:pic>
      <p:pic>
        <p:nvPicPr>
          <p:cNvPr id="6" name="Image 5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5F035A0B-3F98-4669-8E7F-6E753C3500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6865" y="1153584"/>
            <a:ext cx="5291667" cy="4550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6768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apture d’écran, camion, photo, assis&#10;&#10;Description générée automatiquement">
            <a:extLst>
              <a:ext uri="{FF2B5EF4-FFF2-40B4-BE49-F238E27FC236}">
                <a16:creationId xmlns:a16="http://schemas.microsoft.com/office/drawing/2014/main" id="{AB9F40A3-2553-4C95-B951-4D66AE2B09E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467" y="1752346"/>
            <a:ext cx="10905066" cy="3353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33866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A9EB42A-E916-42AD-9372-63DD832007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FRANPRIX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63A23DD-9602-4803-9011-B4C43997A5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33540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7C21B0A6-E102-4517-A498-71A228CE1DC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994" y="643467"/>
            <a:ext cx="3732612" cy="5571066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174564A2-EEC4-4660-B25C-F2D6CE3FA00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66753" y="643467"/>
            <a:ext cx="3871890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0311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DFBFBE7D-814A-4E9B-87C5-8FC6038D32D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7476" y="643467"/>
            <a:ext cx="4303648" cy="5571066"/>
          </a:xfrm>
          <a:prstGeom prst="rect">
            <a:avLst/>
          </a:prstGeom>
        </p:spPr>
      </p:pic>
      <p:pic>
        <p:nvPicPr>
          <p:cNvPr id="6" name="Image 5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4A6BE753-A608-45C9-A01E-819BA03C9A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6865" y="1041136"/>
            <a:ext cx="5291667" cy="4775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4140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D1A422C-B26F-4BEC-A7BE-5A53948036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Covid</a:t>
            </a:r>
            <a:r>
              <a:rPr lang="fr-FR" dirty="0"/>
              <a:t> 19 - Attente en terme de communication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AAFA2F3-173C-46FF-BADA-2ABE299BD5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277935"/>
            <a:ext cx="10210800" cy="4765994"/>
          </a:xfrm>
        </p:spPr>
        <p:txBody>
          <a:bodyPr/>
          <a:lstStyle/>
          <a:p>
            <a:r>
              <a:rPr lang="fr-FR" b="1" dirty="0"/>
              <a:t>Kantar a questionné plus de 25 000 consommateurs dans une trentaine de pays afin de connaître leurs attentes vis à vis des marques en ce temps de pandémie de coronavirus.</a:t>
            </a:r>
            <a:endParaRPr lang="fr-FR" dirty="0"/>
          </a:p>
          <a:p>
            <a:endParaRPr lang="fr-FR" sz="2000" dirty="0"/>
          </a:p>
        </p:txBody>
      </p:sp>
      <p:pic>
        <p:nvPicPr>
          <p:cNvPr id="1026" name="Image 6">
            <a:extLst>
              <a:ext uri="{FF2B5EF4-FFF2-40B4-BE49-F238E27FC236}">
                <a16:creationId xmlns:a16="http://schemas.microsoft.com/office/drawing/2014/main" id="{2FE167B2-46D8-476F-ABE9-C821B551AD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56758" y="2683015"/>
            <a:ext cx="8847138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213328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A9EB42A-E916-42AD-9372-63DD832007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CASINO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63A23DD-9602-4803-9011-B4C43997A5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8796417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capture d’écran, bouteille&#10;&#10;Description générée automatiquement">
            <a:extLst>
              <a:ext uri="{FF2B5EF4-FFF2-40B4-BE49-F238E27FC236}">
                <a16:creationId xmlns:a16="http://schemas.microsoft.com/office/drawing/2014/main" id="{787EE190-E075-4F60-AF98-9383BE744FF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0849" y="643467"/>
            <a:ext cx="3676902" cy="5571066"/>
          </a:xfrm>
          <a:prstGeom prst="rect">
            <a:avLst/>
          </a:prstGeom>
        </p:spPr>
      </p:pic>
      <p:pic>
        <p:nvPicPr>
          <p:cNvPr id="9" name="Image 8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5D9045F4-E1F1-4096-B7DF-4CBA3F0BF2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6865" y="803010"/>
            <a:ext cx="5291667" cy="5251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95389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>
            <a:extLst>
              <a:ext uri="{FF2B5EF4-FFF2-40B4-BE49-F238E27FC236}">
                <a16:creationId xmlns:a16="http://schemas.microsoft.com/office/drawing/2014/main" id="{DED926E2-B913-4825-9549-0A65CFEB04E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1933" y="643467"/>
            <a:ext cx="4094733" cy="5571066"/>
          </a:xfrm>
          <a:prstGeom prst="rect">
            <a:avLst/>
          </a:prstGeom>
        </p:spPr>
      </p:pic>
      <p:pic>
        <p:nvPicPr>
          <p:cNvPr id="4" name="Image 3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AAC7E86E-9981-4A73-814D-55A424CBB44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6865" y="1133740"/>
            <a:ext cx="5291667" cy="4590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23730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A9EB42A-E916-42AD-9372-63DD832007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LECLERC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63A23DD-9602-4803-9011-B4C43997A5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2480518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EE6EC009-C8AE-491C-9CA5-FDEE66F011B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7238" y="643466"/>
            <a:ext cx="5097524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34530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6A5C2978-5AE3-451F-AB10-971D5FDDD52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0487" y="643467"/>
            <a:ext cx="3537626" cy="5571066"/>
          </a:xfrm>
          <a:prstGeom prst="rect">
            <a:avLst/>
          </a:prstGeom>
        </p:spPr>
      </p:pic>
      <p:pic>
        <p:nvPicPr>
          <p:cNvPr id="6" name="Image 5" descr="Une image contenant signe&#10;&#10;Description générée automatiquement">
            <a:extLst>
              <a:ext uri="{FF2B5EF4-FFF2-40B4-BE49-F238E27FC236}">
                <a16:creationId xmlns:a16="http://schemas.microsoft.com/office/drawing/2014/main" id="{7E426014-F2B1-473E-9FF6-BBD5493A683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50319" y="643467"/>
            <a:ext cx="3704758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89733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bâtiment, intérieur, camion, table&#10;&#10;Description générée automatiquement">
            <a:extLst>
              <a:ext uri="{FF2B5EF4-FFF2-40B4-BE49-F238E27FC236}">
                <a16:creationId xmlns:a16="http://schemas.microsoft.com/office/drawing/2014/main" id="{9E2AF5BC-245F-46C9-BEEB-9A6C43E6933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25073" y="643466"/>
            <a:ext cx="4331503" cy="5571066"/>
          </a:xfrm>
          <a:prstGeom prst="rect">
            <a:avLst/>
          </a:prstGeom>
        </p:spPr>
      </p:pic>
      <p:pic>
        <p:nvPicPr>
          <p:cNvPr id="6" name="Image 5" descr="Une image contenant bibliothèque&#10;&#10;Description générée automatiquement">
            <a:extLst>
              <a:ext uri="{FF2B5EF4-FFF2-40B4-BE49-F238E27FC236}">
                <a16:creationId xmlns:a16="http://schemas.microsoft.com/office/drawing/2014/main" id="{5E2060B0-DC91-44BA-94FC-6961742F04F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34867" y="643467"/>
            <a:ext cx="3732614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35045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91CFBB19-0A4D-470F-96C6-72232EFACAC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7812" y="643467"/>
            <a:ext cx="3662975" cy="5571066"/>
          </a:xfrm>
          <a:prstGeom prst="rect">
            <a:avLst/>
          </a:prstGeom>
        </p:spPr>
      </p:pic>
      <p:pic>
        <p:nvPicPr>
          <p:cNvPr id="6" name="Image 5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84A55D56-6629-4DC1-871F-CB0868107AB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8562" y="643467"/>
            <a:ext cx="4568273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58828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A9EB42A-E916-42AD-9372-63DD832007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AUCHAN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63A23DD-9602-4803-9011-B4C43997A5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20880953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capture d’écran, homme, ordinateur, tenant&#10;&#10;Description générée automatiquement">
            <a:extLst>
              <a:ext uri="{FF2B5EF4-FFF2-40B4-BE49-F238E27FC236}">
                <a16:creationId xmlns:a16="http://schemas.microsoft.com/office/drawing/2014/main" id="{0557F93C-3D54-4DC1-B78B-36D55CC1727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0318" y="643467"/>
            <a:ext cx="3857963" cy="5571066"/>
          </a:xfrm>
          <a:prstGeom prst="rect">
            <a:avLst/>
          </a:prstGeom>
        </p:spPr>
      </p:pic>
      <p:pic>
        <p:nvPicPr>
          <p:cNvPr id="3" name="Image 2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BEF97465-36BE-4C7F-B63B-8E1AC90EFEE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13549" y="643467"/>
            <a:ext cx="4178298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0178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D1A422C-B26F-4BEC-A7BE-5A53948036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Grande tendance … CONSCIENCE ÉCOLOGIQUE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AAFA2F3-173C-46FF-BADA-2ABE299BD5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414522"/>
            <a:ext cx="10210800" cy="4765994"/>
          </a:xfrm>
        </p:spPr>
        <p:txBody>
          <a:bodyPr/>
          <a:lstStyle/>
          <a:p>
            <a:pPr marL="0" indent="0">
              <a:buNone/>
            </a:pPr>
            <a:r>
              <a:rPr lang="fr-FR" sz="2000" i="1" dirty="0"/>
              <a:t>En France et dans le monde, l'épidémie de COVID-19 a de multiples effets sur l'environnement : dauphins dans le port de Cagliari, poissons dans les canaux de Venise, baisse de la pollution atmosphérique…</a:t>
            </a:r>
          </a:p>
          <a:p>
            <a:endParaRPr lang="fr-FR" sz="1050" dirty="0"/>
          </a:p>
          <a:p>
            <a:pPr marL="0" indent="0">
              <a:buNone/>
            </a:pPr>
            <a:r>
              <a:rPr lang="fr-FR" sz="2000" b="1" dirty="0"/>
              <a:t>Vers une prise de conscience écologique ?</a:t>
            </a:r>
            <a:endParaRPr lang="fr-FR" sz="2000" dirty="0"/>
          </a:p>
          <a:p>
            <a:r>
              <a:rPr lang="fr-FR" sz="2000" dirty="0"/>
              <a:t>Si 48% des Français affirment que le monde tirera des enseignements écologiques après cette crise sanitaire, 44% pensent que ce ne sera pas le cas.</a:t>
            </a:r>
          </a:p>
          <a:p>
            <a:r>
              <a:rPr lang="fr-FR" sz="2000" dirty="0"/>
              <a:t>77% de la population considère que cette crise sanitaire est l'occasion de mener une </a:t>
            </a:r>
            <a:r>
              <a:rPr lang="fr-FR" sz="2000" b="1" dirty="0"/>
              <a:t>politique ambitieuse de transition écologique.</a:t>
            </a:r>
          </a:p>
          <a:p>
            <a:r>
              <a:rPr lang="fr-FR" sz="2000" dirty="0"/>
              <a:t>A titre personnel, </a:t>
            </a:r>
            <a:r>
              <a:rPr lang="fr-FR" sz="2000" b="1" dirty="0"/>
              <a:t>68% des Français souhaitent adopter un comportement plus éco-responsable </a:t>
            </a:r>
            <a:r>
              <a:rPr lang="fr-FR" sz="2000" dirty="0"/>
              <a:t>suite à cette épidémie – un chiffre tiré à la hausse par les femmes (72% vs. 65% des hommes).</a:t>
            </a:r>
          </a:p>
          <a:p>
            <a:endParaRPr lang="fr-FR" sz="18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1955E1-62DD-48DF-B4E4-FC779F1FCA35}"/>
              </a:ext>
            </a:extLst>
          </p:cNvPr>
          <p:cNvSpPr/>
          <p:nvPr/>
        </p:nvSpPr>
        <p:spPr>
          <a:xfrm>
            <a:off x="2032000" y="6407414"/>
            <a:ext cx="86811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1875"/>
              </a:spcAft>
            </a:pPr>
            <a:r>
              <a:rPr lang="fr-FR" sz="1200" dirty="0">
                <a:solidFill>
                  <a:srgbClr val="333333"/>
                </a:solidFill>
                <a:latin typeface="Helvetica" panose="020B0604020202020204" pitchFamily="34" charset="0"/>
                <a:ea typeface="Calibri" panose="020F0502020204030204" pitchFamily="34" charset="0"/>
              </a:rPr>
              <a:t>Etude Omnibus réalisée du 20 au 23 mars 2020 auprès de 1 006 personnes représentatives de la population nationale âgée de 18 ans et plus, selon la méthode des quotas.</a:t>
            </a:r>
            <a:endParaRPr lang="fr-FR" sz="11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803850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327A8F5E-BA53-43E8-AC94-D24BFA001C4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5500" y="643467"/>
            <a:ext cx="3927600" cy="5571066"/>
          </a:xfrm>
          <a:prstGeom prst="rect">
            <a:avLst/>
          </a:prstGeom>
        </p:spPr>
      </p:pic>
      <p:pic>
        <p:nvPicPr>
          <p:cNvPr id="4" name="Image 3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499C15B3-AB71-4AB3-8AD4-497CE925E08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2658" y="643467"/>
            <a:ext cx="4220081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93536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432797F0-FADF-41F4-8F72-D87EC762678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87910" y="643466"/>
            <a:ext cx="3816179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60649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A9EB42A-E916-42AD-9372-63DD832007FD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0" y="2130425"/>
            <a:ext cx="10363200" cy="1470025"/>
          </a:xfrm>
        </p:spPr>
        <p:txBody>
          <a:bodyPr/>
          <a:lstStyle/>
          <a:p>
            <a:r>
              <a:rPr lang="fr-FR" dirty="0"/>
              <a:t>CORA</a:t>
            </a:r>
          </a:p>
        </p:txBody>
      </p:sp>
    </p:spTree>
    <p:extLst>
      <p:ext uri="{BB962C8B-B14F-4D97-AF65-F5344CB8AC3E}">
        <p14:creationId xmlns:p14="http://schemas.microsoft.com/office/powerpoint/2010/main" val="254973993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F1DA006B-322D-4A6F-9B9D-72313AE78D0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2632" y="643467"/>
            <a:ext cx="3593336" cy="5571066"/>
          </a:xfrm>
          <a:prstGeom prst="rect">
            <a:avLst/>
          </a:prstGeom>
        </p:spPr>
      </p:pic>
      <p:pic>
        <p:nvPicPr>
          <p:cNvPr id="7" name="Image 6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B0E6A7E9-871C-49C9-B65C-B13EFCCE33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6865" y="809626"/>
            <a:ext cx="5291667" cy="5238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34152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BE8662E0-27C4-42B2-87B4-70CB8260AD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7864" y="643467"/>
            <a:ext cx="5222872" cy="5571066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31CC38E2-951F-4831-AD85-5EA5A7C041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6865" y="1618122"/>
            <a:ext cx="5291667" cy="3621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35403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apture d’écran, ordinateur&#10;&#10;Description générée automatiquement">
            <a:extLst>
              <a:ext uri="{FF2B5EF4-FFF2-40B4-BE49-F238E27FC236}">
                <a16:creationId xmlns:a16="http://schemas.microsoft.com/office/drawing/2014/main" id="{DBAC903E-73AC-4402-B8E5-B0B225F9621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25499" y="643467"/>
            <a:ext cx="3927601" cy="5571066"/>
          </a:xfrm>
          <a:prstGeom prst="rect">
            <a:avLst/>
          </a:prstGeom>
        </p:spPr>
      </p:pic>
      <p:pic>
        <p:nvPicPr>
          <p:cNvPr id="5" name="Image 4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6CD4D4CC-185D-46EC-AB47-51505CB2418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41404" y="643467"/>
            <a:ext cx="4122588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42116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00A84CD3-A7CF-48DC-AA19-87DDDECB569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4439" y="643467"/>
            <a:ext cx="4289721" cy="5571066"/>
          </a:xfrm>
          <a:prstGeom prst="rect">
            <a:avLst/>
          </a:prstGeom>
        </p:spPr>
      </p:pic>
      <p:pic>
        <p:nvPicPr>
          <p:cNvPr id="5" name="Image 4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2F83C1E5-4D54-4807-B354-6683620F109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9983" y="643467"/>
            <a:ext cx="4345431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90156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A9EB42A-E916-42AD-9372-63DD832007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BIOCOOP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63A23DD-9602-4803-9011-B4C43997A5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51024766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17A96092-E1B2-4074-9C96-07AB153945E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5138" y="643467"/>
            <a:ext cx="3788324" cy="5571066"/>
          </a:xfrm>
          <a:prstGeom prst="rect">
            <a:avLst/>
          </a:prstGeom>
        </p:spPr>
      </p:pic>
      <p:pic>
        <p:nvPicPr>
          <p:cNvPr id="3" name="Image 2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A2FF8619-B8DC-4899-8A85-943261AE755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5332" y="643467"/>
            <a:ext cx="4094732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41703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F56DD27E-578F-49A0-A505-8DE9AA5F58E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2658" y="643467"/>
            <a:ext cx="4373284" cy="5571066"/>
          </a:xfrm>
          <a:prstGeom prst="rect">
            <a:avLst/>
          </a:prstGeom>
        </p:spPr>
      </p:pic>
      <p:pic>
        <p:nvPicPr>
          <p:cNvPr id="5" name="Image 4" descr="Une image contenant capture d’écran, moniteur, joueur, bus&#10;&#10;Description générée automatiquement">
            <a:extLst>
              <a:ext uri="{FF2B5EF4-FFF2-40B4-BE49-F238E27FC236}">
                <a16:creationId xmlns:a16="http://schemas.microsoft.com/office/drawing/2014/main" id="{9CD31FD2-2792-48C9-ADE1-C37493D93F9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6865" y="2615406"/>
            <a:ext cx="5291667" cy="1627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1816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A9EB42A-E916-42AD-9372-63DD832007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639721"/>
            <a:ext cx="9144000" cy="2387600"/>
          </a:xfrm>
        </p:spPr>
        <p:txBody>
          <a:bodyPr/>
          <a:lstStyle/>
          <a:p>
            <a:r>
              <a:rPr lang="fr-FR" dirty="0"/>
              <a:t>VEILLE CORONAVIRUS</a:t>
            </a:r>
            <a:br>
              <a:rPr lang="fr-FR" dirty="0"/>
            </a:br>
            <a:r>
              <a:rPr lang="fr-FR" dirty="0"/>
              <a:t>FACEBOOK</a:t>
            </a:r>
          </a:p>
        </p:txBody>
      </p:sp>
    </p:spTree>
    <p:extLst>
      <p:ext uri="{BB962C8B-B14F-4D97-AF65-F5344CB8AC3E}">
        <p14:creationId xmlns:p14="http://schemas.microsoft.com/office/powerpoint/2010/main" val="82223019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A9EB42A-E916-42AD-9372-63DD832007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GRAND FRAIS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63A23DD-9602-4803-9011-B4C43997A5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5127468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A19B083B-8CF2-4D6B-81F7-8B58711931E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3355" y="643467"/>
            <a:ext cx="3871890" cy="5571066"/>
          </a:xfrm>
          <a:prstGeom prst="rect">
            <a:avLst/>
          </a:prstGeom>
        </p:spPr>
      </p:pic>
      <p:pic>
        <p:nvPicPr>
          <p:cNvPr id="3" name="Image 2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19189B91-73CC-477E-9D08-2754AC43E48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59790" y="643467"/>
            <a:ext cx="3885817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52071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04FF1133-26FF-449A-B0FF-51D2F79F22B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452" y="643467"/>
            <a:ext cx="4679695" cy="5571066"/>
          </a:xfrm>
          <a:prstGeom prst="rect">
            <a:avLst/>
          </a:prstGeom>
        </p:spPr>
      </p:pic>
      <p:pic>
        <p:nvPicPr>
          <p:cNvPr id="3" name="Image 2" descr="Une image contenant capture d’écran, jeu&#10;&#10;Description générée automatiquement">
            <a:extLst>
              <a:ext uri="{FF2B5EF4-FFF2-40B4-BE49-F238E27FC236}">
                <a16:creationId xmlns:a16="http://schemas.microsoft.com/office/drawing/2014/main" id="{98870249-2A2A-4B25-A88D-274A6242887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3212" y="643467"/>
            <a:ext cx="4818972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46486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apture d’écran, alimentation&#10;&#10;Description générée automatiquement">
            <a:extLst>
              <a:ext uri="{FF2B5EF4-FFF2-40B4-BE49-F238E27FC236}">
                <a16:creationId xmlns:a16="http://schemas.microsoft.com/office/drawing/2014/main" id="{FB1129F7-DE0D-4402-92BC-D650CF2D2CD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467" y="1043517"/>
            <a:ext cx="10905066" cy="4770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633679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A9EB42A-E916-42AD-9372-63DD832007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INTERMARCHE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63A23DD-9602-4803-9011-B4C43997A5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0173862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alimentation, fruit&#10;&#10;Description générée automatiquement">
            <a:extLst>
              <a:ext uri="{FF2B5EF4-FFF2-40B4-BE49-F238E27FC236}">
                <a16:creationId xmlns:a16="http://schemas.microsoft.com/office/drawing/2014/main" id="{538268FE-9805-40B2-8945-7040433F349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7644" y="643467"/>
            <a:ext cx="3983312" cy="5571066"/>
          </a:xfrm>
          <a:prstGeom prst="rect">
            <a:avLst/>
          </a:prstGeom>
        </p:spPr>
      </p:pic>
      <p:pic>
        <p:nvPicPr>
          <p:cNvPr id="3" name="Image 2" descr="Une image contenant capture d’écran, afficher, gens&#10;&#10;Description générée automatiquement">
            <a:extLst>
              <a:ext uri="{FF2B5EF4-FFF2-40B4-BE49-F238E27FC236}">
                <a16:creationId xmlns:a16="http://schemas.microsoft.com/office/drawing/2014/main" id="{24C77080-D8F1-4FE7-AE76-F9A4883FD23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6865" y="687204"/>
            <a:ext cx="5291667" cy="5483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12956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personne, intérieur, regardant, femme&#10;&#10;Description générée automatiquement">
            <a:extLst>
              <a:ext uri="{FF2B5EF4-FFF2-40B4-BE49-F238E27FC236}">
                <a16:creationId xmlns:a16="http://schemas.microsoft.com/office/drawing/2014/main" id="{D1EFAAC1-DB85-4FCD-903A-62542E81C773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9065" y="643467"/>
            <a:ext cx="3760469" cy="5571066"/>
          </a:xfrm>
          <a:prstGeom prst="rect">
            <a:avLst/>
          </a:prstGeom>
        </p:spPr>
      </p:pic>
      <p:pic>
        <p:nvPicPr>
          <p:cNvPr id="3" name="Image 2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B4C1FE63-F990-48C6-8435-F5FA7885DB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6865" y="1272646"/>
            <a:ext cx="5291667" cy="4312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10546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C0EFEEAB-0D9D-4BE8-9715-D0C4D2F641F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2296" y="643467"/>
            <a:ext cx="4234008" cy="5571066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26001575-F2C4-4E1B-B54B-D0A6E57C13A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0344" y="643467"/>
            <a:ext cx="4484708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51847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6C22367D-420A-4FAB-A10A-DD2D48B6F18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2929" y="643466"/>
            <a:ext cx="4275791" cy="5571066"/>
          </a:xfrm>
          <a:prstGeom prst="rect">
            <a:avLst/>
          </a:prstGeom>
        </p:spPr>
      </p:pic>
      <p:pic>
        <p:nvPicPr>
          <p:cNvPr id="5" name="Image 4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1ACCC33A-F873-4CD5-B772-1B0EF44FDC8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3085" y="643467"/>
            <a:ext cx="3816178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14289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119564FF-C602-42F7-9D33-68DA1A40ABD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34970" y="643467"/>
            <a:ext cx="4108659" cy="5571066"/>
          </a:xfrm>
          <a:prstGeom prst="rect">
            <a:avLst/>
          </a:prstGeom>
        </p:spPr>
      </p:pic>
      <p:pic>
        <p:nvPicPr>
          <p:cNvPr id="7" name="Image 6" descr="Une image contenant capture d’écran, oiseau&#10;&#10;Description générée automatiquement">
            <a:extLst>
              <a:ext uri="{FF2B5EF4-FFF2-40B4-BE49-F238E27FC236}">
                <a16:creationId xmlns:a16="http://schemas.microsoft.com/office/drawing/2014/main" id="{228320F0-A369-410E-9CEB-FD9C958ED6A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6865" y="1742282"/>
            <a:ext cx="5291667" cy="3373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3801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A9EB42A-E916-42AD-9372-63DD832007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SUPER U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63A23DD-9602-4803-9011-B4C43997A5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5708678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1FA0213F-FF39-4110-B003-8E06F693A4F0}"/>
              </a:ext>
            </a:extLst>
          </p:cNvPr>
          <p:cNvSpPr txBox="1"/>
          <p:nvPr/>
        </p:nvSpPr>
        <p:spPr>
          <a:xfrm>
            <a:off x="510552" y="554503"/>
            <a:ext cx="3975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Campagne digitale sur une app météo</a:t>
            </a:r>
          </a:p>
          <a:p>
            <a:endParaRPr lang="fr-FR" dirty="0"/>
          </a:p>
        </p:txBody>
      </p:sp>
      <p:pic>
        <p:nvPicPr>
          <p:cNvPr id="5" name="Image 4" descr="Une image contenant alimentation&#10;&#10;Description générée automatiquement">
            <a:extLst>
              <a:ext uri="{FF2B5EF4-FFF2-40B4-BE49-F238E27FC236}">
                <a16:creationId xmlns:a16="http://schemas.microsoft.com/office/drawing/2014/main" id="{2D117F8E-E087-499E-A0F2-8BD1166943B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97237" y="1344831"/>
            <a:ext cx="2606166" cy="4635500"/>
          </a:xfrm>
          <a:prstGeom prst="rect">
            <a:avLst/>
          </a:prstGeom>
        </p:spPr>
      </p:pic>
      <p:pic>
        <p:nvPicPr>
          <p:cNvPr id="8" name="Image 7" descr="Une image contenant alimentation&#10;&#10;Description générée automatiquement">
            <a:extLst>
              <a:ext uri="{FF2B5EF4-FFF2-40B4-BE49-F238E27FC236}">
                <a16:creationId xmlns:a16="http://schemas.microsoft.com/office/drawing/2014/main" id="{726EE5B5-2989-44D6-A41A-BD54395DD59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552" y="1344831"/>
            <a:ext cx="2606166" cy="4635500"/>
          </a:xfrm>
          <a:prstGeom prst="rect">
            <a:avLst/>
          </a:prstGeom>
        </p:spPr>
      </p:pic>
      <p:pic>
        <p:nvPicPr>
          <p:cNvPr id="10" name="Image 9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6B407855-A165-4D87-87CC-C96E4C6E506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0569" y="1344831"/>
            <a:ext cx="2606166" cy="4635500"/>
          </a:xfrm>
          <a:prstGeom prst="rect">
            <a:avLst/>
          </a:prstGeom>
        </p:spPr>
      </p:pic>
      <p:pic>
        <p:nvPicPr>
          <p:cNvPr id="12" name="Image 11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100B7801-AFD0-4C0A-98A5-543DD73354F3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84652" y="1344831"/>
            <a:ext cx="2606166" cy="463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33605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1FA0213F-FF39-4110-B003-8E06F693A4F0}"/>
              </a:ext>
            </a:extLst>
          </p:cNvPr>
          <p:cNvSpPr txBox="1"/>
          <p:nvPr/>
        </p:nvSpPr>
        <p:spPr>
          <a:xfrm>
            <a:off x="510552" y="554503"/>
            <a:ext cx="3975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PRESSE</a:t>
            </a:r>
          </a:p>
          <a:p>
            <a:endParaRPr lang="fr-FR" dirty="0"/>
          </a:p>
        </p:txBody>
      </p:sp>
      <p:pic>
        <p:nvPicPr>
          <p:cNvPr id="1026" name="Picture 2" descr="Résultat de recherche d'images pour &quot;intermarché soutenons&quot;">
            <a:extLst>
              <a:ext uri="{FF2B5EF4-FFF2-40B4-BE49-F238E27FC236}">
                <a16:creationId xmlns:a16="http://schemas.microsoft.com/office/drawing/2014/main" id="{1728F877-A947-496D-BFBD-E7B21993D9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0552" y="1473200"/>
            <a:ext cx="3271925" cy="438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Résultat de recherche d'images pour &quot;intermarché soutenons fraise&quot;">
            <a:extLst>
              <a:ext uri="{FF2B5EF4-FFF2-40B4-BE49-F238E27FC236}">
                <a16:creationId xmlns:a16="http://schemas.microsoft.com/office/drawing/2014/main" id="{3007CCCF-1DD0-48D4-B26D-0982306CDA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06126" y="1473200"/>
            <a:ext cx="4560743" cy="438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973656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1FA0213F-FF39-4110-B003-8E06F693A4F0}"/>
              </a:ext>
            </a:extLst>
          </p:cNvPr>
          <p:cNvSpPr txBox="1"/>
          <p:nvPr/>
        </p:nvSpPr>
        <p:spPr>
          <a:xfrm>
            <a:off x="510552" y="554503"/>
            <a:ext cx="3975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Post </a:t>
            </a:r>
            <a:r>
              <a:rPr lang="fr-FR" dirty="0" err="1"/>
              <a:t>Sea</a:t>
            </a:r>
            <a:r>
              <a:rPr lang="fr-FR" dirty="0"/>
              <a:t> Shepherd France</a:t>
            </a:r>
          </a:p>
          <a:p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80329137-36A4-47B4-9C4B-2A453BA3EAE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48952" y="1638300"/>
            <a:ext cx="6609497" cy="385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910694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A9EB42A-E916-42AD-9372-63DD832007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NATURALIA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63A23DD-9602-4803-9011-B4C43997A5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6805163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apture d’écran, oiseau&#10;&#10;Description générée automatiquement">
            <a:extLst>
              <a:ext uri="{FF2B5EF4-FFF2-40B4-BE49-F238E27FC236}">
                <a16:creationId xmlns:a16="http://schemas.microsoft.com/office/drawing/2014/main" id="{7D3AB795-E1A9-4D64-856C-502952B447C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4246" y="643467"/>
            <a:ext cx="3830107" cy="5571066"/>
          </a:xfrm>
          <a:prstGeom prst="rect">
            <a:avLst/>
          </a:prstGeom>
        </p:spPr>
      </p:pic>
      <p:pic>
        <p:nvPicPr>
          <p:cNvPr id="6" name="Image 5" descr="Une image contenant bibliothèque, table, pièce, homme&#10;&#10;Description générée automatiquement">
            <a:extLst>
              <a:ext uri="{FF2B5EF4-FFF2-40B4-BE49-F238E27FC236}">
                <a16:creationId xmlns:a16="http://schemas.microsoft.com/office/drawing/2014/main" id="{A3982F39-8859-4649-8B02-74601B85065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5862" y="643467"/>
            <a:ext cx="3913673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10717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D992C139-5695-4693-AC96-99610E32219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7812" y="643467"/>
            <a:ext cx="3662975" cy="5571066"/>
          </a:xfrm>
          <a:prstGeom prst="rect">
            <a:avLst/>
          </a:prstGeom>
        </p:spPr>
      </p:pic>
      <p:pic>
        <p:nvPicPr>
          <p:cNvPr id="6" name="Image 5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154A0CF9-79DB-4448-828C-DD1CF5819BD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87645" y="643467"/>
            <a:ext cx="3830107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96959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3C21DEC4-554D-40A5-96D5-0AE421B4C45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1572" y="643467"/>
            <a:ext cx="3955456" cy="5571066"/>
          </a:xfrm>
          <a:prstGeom prst="rect">
            <a:avLst/>
          </a:prstGeom>
        </p:spPr>
      </p:pic>
      <p:pic>
        <p:nvPicPr>
          <p:cNvPr id="6" name="Image 5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8540F227-C7F1-4F02-84C9-FB0806EEF26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6865" y="2324364"/>
            <a:ext cx="5291667" cy="2209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86269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A9EB42A-E916-42AD-9372-63DD832007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ASDA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63A23DD-9602-4803-9011-B4C43997A5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600931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grand, ordinateur, gens&#10;&#10;Description générée automatiquement">
            <a:extLst>
              <a:ext uri="{FF2B5EF4-FFF2-40B4-BE49-F238E27FC236}">
                <a16:creationId xmlns:a16="http://schemas.microsoft.com/office/drawing/2014/main" id="{1BD2E125-38B9-4833-9AB4-30FE6705B75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0487" y="643467"/>
            <a:ext cx="3537626" cy="5571066"/>
          </a:xfrm>
          <a:prstGeom prst="rect">
            <a:avLst/>
          </a:prstGeom>
        </p:spPr>
      </p:pic>
      <p:pic>
        <p:nvPicPr>
          <p:cNvPr id="4" name="Image 3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A633F6F4-B979-410A-951C-02731BE6463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3187" y="643467"/>
            <a:ext cx="4039022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7009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9A5DF735-5065-49E8-9CA9-7CB09B6731F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22993" y="643467"/>
            <a:ext cx="3732614" cy="5571066"/>
          </a:xfrm>
          <a:prstGeom prst="rect">
            <a:avLst/>
          </a:prstGeom>
        </p:spPr>
      </p:pic>
      <p:pic>
        <p:nvPicPr>
          <p:cNvPr id="3" name="Image 2" descr="Une image contenant capture d’écran, texte&#10;&#10;Description générée automatiquement">
            <a:extLst>
              <a:ext uri="{FF2B5EF4-FFF2-40B4-BE49-F238E27FC236}">
                <a16:creationId xmlns:a16="http://schemas.microsoft.com/office/drawing/2014/main" id="{04730C93-640C-4839-97E4-7CAD7331BCD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9983" y="643467"/>
            <a:ext cx="4345431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744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5AB94816-A0F8-4EF7-885B-61DB55E0635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567608" y="980728"/>
            <a:ext cx="3024336" cy="468052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7B4B8C82-032D-4331-A114-93057D99DBE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0016" y="1052736"/>
            <a:ext cx="3305135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24737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sac&#10;&#10;Description générée automatiquement">
            <a:extLst>
              <a:ext uri="{FF2B5EF4-FFF2-40B4-BE49-F238E27FC236}">
                <a16:creationId xmlns:a16="http://schemas.microsoft.com/office/drawing/2014/main" id="{BA861FF9-BBF3-4B18-A7EE-30B1DFFC2A5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1210" y="643467"/>
            <a:ext cx="3816180" cy="5571066"/>
          </a:xfrm>
          <a:prstGeom prst="rect">
            <a:avLst/>
          </a:prstGeom>
        </p:spPr>
      </p:pic>
      <p:pic>
        <p:nvPicPr>
          <p:cNvPr id="5" name="Image 4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169BA751-8C05-4F87-984A-2C6A7BD313B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3044" y="643467"/>
            <a:ext cx="5139308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327685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19C93A61-43D2-43D2-8901-77F0873568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2418" y="643466"/>
            <a:ext cx="5167164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89805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A9EB42A-E916-42AD-9372-63DD832007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err="1"/>
              <a:t>Morrisons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63A23DD-9602-4803-9011-B4C43997A5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90359752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B8E4D14B-695E-4194-8F0A-74E2C99676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7408" y="1916832"/>
            <a:ext cx="4920547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E16F7DD9-277F-40A5-B41D-F1159418EB2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48328" y="1412776"/>
            <a:ext cx="2952328" cy="3672408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AE5AB86F-1B7D-4ECB-A2C5-E1F5B153A9F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1412776"/>
            <a:ext cx="2952328" cy="446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950331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A9EB42A-E916-42AD-9372-63DD832007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WAITROSE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63A23DD-9602-4803-9011-B4C43997A5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52201667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BA568A44-0161-47BC-89E2-40A4040767F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0849" y="643467"/>
            <a:ext cx="3676902" cy="5571066"/>
          </a:xfrm>
          <a:prstGeom prst="rect">
            <a:avLst/>
          </a:prstGeom>
        </p:spPr>
      </p:pic>
      <p:pic>
        <p:nvPicPr>
          <p:cNvPr id="6" name="Image 5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2004B479-CF49-44A1-9750-25B71A50E28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5862" y="643467"/>
            <a:ext cx="3913673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460556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3D66AC94-D00A-4904-AAE9-A460AA66466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92922" y="643466"/>
            <a:ext cx="4206155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25181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A9EB42A-E916-42AD-9372-63DD832007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WHOLEFOODS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63A23DD-9602-4803-9011-B4C43997A5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1053239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Une image contenant capture d’écran, vert&#10;&#10;Description générée automatiquement">
            <a:extLst>
              <a:ext uri="{FF2B5EF4-FFF2-40B4-BE49-F238E27FC236}">
                <a16:creationId xmlns:a16="http://schemas.microsoft.com/office/drawing/2014/main" id="{7E00FF01-DED1-4623-A812-1D8D6F60949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3466" y="643467"/>
            <a:ext cx="5372099" cy="5571066"/>
          </a:xfrm>
          <a:prstGeom prst="rect">
            <a:avLst/>
          </a:prstGeom>
        </p:spPr>
      </p:pic>
      <p:pic>
        <p:nvPicPr>
          <p:cNvPr id="5" name="Espace réservé du contenu 4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D2D4ACFB-78D9-4C74-A240-910829D9C9B0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19900" y="642938"/>
            <a:ext cx="537210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481270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A9EB42A-E916-42AD-9372-63DD832007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ALDI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63A23DD-9602-4803-9011-B4C43997A5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2023616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525561F3-B69D-4F78-9A3F-64F4E97241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140" y="643467"/>
            <a:ext cx="4944320" cy="5571066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5A289959-C8E9-4714-AB39-86D05B572F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5720" y="643467"/>
            <a:ext cx="5013957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379772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Espace réservé du contenu 5" descr="Une image contenant capture d’écran, ordinateur&#10;&#10;Description générée automatiquement">
            <a:extLst>
              <a:ext uri="{FF2B5EF4-FFF2-40B4-BE49-F238E27FC236}">
                <a16:creationId xmlns:a16="http://schemas.microsoft.com/office/drawing/2014/main" id="{62281936-941C-49BA-A315-11442939EC9A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0951" y="642938"/>
            <a:ext cx="5372100" cy="5572125"/>
          </a:xfrm>
          <a:prstGeom prst="rect">
            <a:avLst/>
          </a:prstGeom>
        </p:spPr>
      </p:pic>
      <p:pic>
        <p:nvPicPr>
          <p:cNvPr id="9" name="Image 8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B966E28C-F0C2-4723-99B0-FEE37C1D243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40016" y="643467"/>
            <a:ext cx="5372099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623389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 descr="Une image contenant capture d’écran, signe&#10;&#10;Description générée automatiquement">
            <a:extLst>
              <a:ext uri="{FF2B5EF4-FFF2-40B4-BE49-F238E27FC236}">
                <a16:creationId xmlns:a16="http://schemas.microsoft.com/office/drawing/2014/main" id="{0EBFACE6-4598-412A-BB04-807D0CA5520B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3"/>
          <a:stretch/>
        </p:blipFill>
        <p:spPr>
          <a:xfrm>
            <a:off x="335360" y="642937"/>
            <a:ext cx="5372100" cy="5572125"/>
          </a:xfrm>
          <a:prstGeom prst="rect">
            <a:avLst/>
          </a:prstGeom>
        </p:spPr>
      </p:pic>
      <p:pic>
        <p:nvPicPr>
          <p:cNvPr id="6" name="Image 5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3BC67B67-9F2D-4AF9-A7E4-B56CE575D79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76433" y="643467"/>
            <a:ext cx="5372099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401273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A9EB42A-E916-42AD-9372-63DD832007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CONAD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63A23DD-9602-4803-9011-B4C43997A5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17611697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0EBEAF74-EAF8-4180-83D6-D3FECD6C37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3466" y="643467"/>
            <a:ext cx="5372099" cy="5571066"/>
          </a:xfrm>
          <a:prstGeom prst="rect">
            <a:avLst/>
          </a:prstGeom>
        </p:spPr>
      </p:pic>
      <p:pic>
        <p:nvPicPr>
          <p:cNvPr id="7" name="Image 6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2A6B00DB-06F2-489A-8A88-C0DDF4D2AFD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76433" y="643467"/>
            <a:ext cx="5372099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890916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A9EB42A-E916-42AD-9372-63DD832007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EL CORTE INGLES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63A23DD-9602-4803-9011-B4C43997A5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4516209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BE2313B0-164A-447A-9479-D95A150EC4E1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7728" y="642937"/>
            <a:ext cx="537210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806896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1E00B497-4F12-44C2-9CD3-B617A3B3E7E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3466" y="643467"/>
            <a:ext cx="5372099" cy="5571066"/>
          </a:xfrm>
          <a:prstGeom prst="rect">
            <a:avLst/>
          </a:prstGeom>
        </p:spPr>
      </p:pic>
      <p:pic>
        <p:nvPicPr>
          <p:cNvPr id="4" name="Espace réservé du contenu 3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559B461A-EC3A-4852-B43E-7876153CB936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19900" y="642938"/>
            <a:ext cx="537210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691214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6DBD72C0-284D-4CBD-A1C4-24591896877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3466" y="643467"/>
            <a:ext cx="5372099" cy="5571066"/>
          </a:xfrm>
          <a:prstGeom prst="rect">
            <a:avLst/>
          </a:prstGeom>
        </p:spPr>
      </p:pic>
      <p:pic>
        <p:nvPicPr>
          <p:cNvPr id="4" name="Espace réservé du contenu 3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8448F097-3CC0-4609-ADAD-D423AFBCB639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"/>
          <a:stretch/>
        </p:blipFill>
        <p:spPr>
          <a:xfrm>
            <a:off x="6819900" y="642938"/>
            <a:ext cx="537210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18131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 descr="Une image contenant assis, table, tenant, joueur&#10;&#10;Description générée automatiquement">
            <a:extLst>
              <a:ext uri="{FF2B5EF4-FFF2-40B4-BE49-F238E27FC236}">
                <a16:creationId xmlns:a16="http://schemas.microsoft.com/office/drawing/2014/main" id="{D25749A4-EB8A-4061-95EB-2B861CB1D51C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9376" y="404664"/>
            <a:ext cx="10906125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087210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A9EB42A-E916-42AD-9372-63DD832007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AHORRAMAS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63A23DD-9602-4803-9011-B4C43997A5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37838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 descr="Une image contenant homme, capture d’écran, tenant, grand&#10;&#10;Description générée automatiquement">
            <a:extLst>
              <a:ext uri="{FF2B5EF4-FFF2-40B4-BE49-F238E27FC236}">
                <a16:creationId xmlns:a16="http://schemas.microsoft.com/office/drawing/2014/main" id="{738A7129-0A51-4B45-B847-E88FE4033A0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9427" y="643467"/>
            <a:ext cx="3899746" cy="5571066"/>
          </a:xfrm>
          <a:prstGeom prst="rect">
            <a:avLst/>
          </a:prstGeom>
        </p:spPr>
      </p:pic>
      <p:pic>
        <p:nvPicPr>
          <p:cNvPr id="3" name="Image 2" descr="Une image contenant capture d’écran, photo, homme, ordinateur&#10;&#10;Description générée automatiquement">
            <a:extLst>
              <a:ext uri="{FF2B5EF4-FFF2-40B4-BE49-F238E27FC236}">
                <a16:creationId xmlns:a16="http://schemas.microsoft.com/office/drawing/2014/main" id="{64F645E9-E5D7-4D56-A072-02910AF37D1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6585" y="643467"/>
            <a:ext cx="4192227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887927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intérieur, afficher, compteur, table&#10;&#10;Description générée automatiquement">
            <a:extLst>
              <a:ext uri="{FF2B5EF4-FFF2-40B4-BE49-F238E27FC236}">
                <a16:creationId xmlns:a16="http://schemas.microsoft.com/office/drawing/2014/main" id="{603E2F48-4B94-4516-8040-61925B66C22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3466" y="643467"/>
            <a:ext cx="5372099" cy="5571066"/>
          </a:xfrm>
          <a:prstGeom prst="rect">
            <a:avLst/>
          </a:prstGeom>
        </p:spPr>
      </p:pic>
      <p:pic>
        <p:nvPicPr>
          <p:cNvPr id="4" name="Espace réservé du contenu 3" descr="Une image contenant jaune, garé, bus, peint&#10;&#10;Description générée automatiquement">
            <a:extLst>
              <a:ext uri="{FF2B5EF4-FFF2-40B4-BE49-F238E27FC236}">
                <a16:creationId xmlns:a16="http://schemas.microsoft.com/office/drawing/2014/main" id="{4B5320A4-8F4E-40AD-BDA6-2A0F56F9CFF8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19900" y="642938"/>
            <a:ext cx="537210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321907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6B0152A2-2255-40DB-913B-2A7F910D506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3466" y="643467"/>
            <a:ext cx="5372099" cy="5571066"/>
          </a:xfrm>
          <a:prstGeom prst="rect">
            <a:avLst/>
          </a:prstGeom>
        </p:spPr>
      </p:pic>
      <p:pic>
        <p:nvPicPr>
          <p:cNvPr id="4" name="Espace réservé du contenu 3" descr="Une image contenant capture d’écran, alimentation&#10;&#10;Description générée automatiquement">
            <a:extLst>
              <a:ext uri="{FF2B5EF4-FFF2-40B4-BE49-F238E27FC236}">
                <a16:creationId xmlns:a16="http://schemas.microsoft.com/office/drawing/2014/main" id="{1BB7108E-CD06-40E7-A32F-CD51E116A598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2"/>
          <a:stretch/>
        </p:blipFill>
        <p:spPr>
          <a:xfrm>
            <a:off x="6196337" y="642937"/>
            <a:ext cx="537210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0033634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BC13C7BC-D245-4E66-B9F0-BEEEC8E87BC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3466" y="643467"/>
            <a:ext cx="5372099" cy="5571066"/>
          </a:xfrm>
          <a:prstGeom prst="rect">
            <a:avLst/>
          </a:prstGeom>
        </p:spPr>
      </p:pic>
      <p:pic>
        <p:nvPicPr>
          <p:cNvPr id="4" name="Espace réservé du contenu 3" descr="Une image contenant capture d’écran, jaune, assis, trafic&#10;&#10;Description générée automatiquement">
            <a:extLst>
              <a:ext uri="{FF2B5EF4-FFF2-40B4-BE49-F238E27FC236}">
                <a16:creationId xmlns:a16="http://schemas.microsoft.com/office/drawing/2014/main" id="{FC8FA383-AAB2-45CA-B8FE-4BBAC36DBCEE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3"/>
          <a:stretch/>
        </p:blipFill>
        <p:spPr>
          <a:xfrm>
            <a:off x="6819900" y="642938"/>
            <a:ext cx="5372100" cy="557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866593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capture d’écran, texte&#10;&#10;Description générée automatiquement">
            <a:extLst>
              <a:ext uri="{FF2B5EF4-FFF2-40B4-BE49-F238E27FC236}">
                <a16:creationId xmlns:a16="http://schemas.microsoft.com/office/drawing/2014/main" id="{2DB35F38-D3E2-4F58-B480-0105A0FDF96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199" y="643467"/>
            <a:ext cx="4582201" cy="5571066"/>
          </a:xfrm>
          <a:prstGeom prst="rect">
            <a:avLst/>
          </a:prstGeom>
        </p:spPr>
      </p:pic>
      <p:pic>
        <p:nvPicPr>
          <p:cNvPr id="4" name="Espace réservé du contenu 3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728AB4EF-7DFD-4450-A13B-E06376A87EA9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25953" y="662674"/>
            <a:ext cx="5292725" cy="5330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626349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A9EB42A-E916-42AD-9372-63DD832007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BON AREA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63A23DD-9602-4803-9011-B4C43997A5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706734594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0669ECBA-9B2E-4436-A4E0-4352E8F91FC0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9621" y="643467"/>
            <a:ext cx="4359358" cy="5571066"/>
          </a:xfrm>
          <a:prstGeom prst="rect">
            <a:avLst/>
          </a:prstGeom>
        </p:spPr>
      </p:pic>
      <p:pic>
        <p:nvPicPr>
          <p:cNvPr id="4" name="Image 3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8FF55078-D229-476A-B62D-18EDC20508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56865" y="672923"/>
            <a:ext cx="5291667" cy="5512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406779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1A1BD6A1-62B4-4A3E-90FA-8F7B9B862F9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06295" y="643466"/>
            <a:ext cx="3579410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2420760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A9EB42A-E916-42AD-9372-63DD832007F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/>
              <a:t>BENNET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63A23DD-9602-4803-9011-B4C43997A5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37444321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 descr="Une image contenant rouge, femme, joueur&#10;&#10;Description générée automatiquement">
            <a:extLst>
              <a:ext uri="{FF2B5EF4-FFF2-40B4-BE49-F238E27FC236}">
                <a16:creationId xmlns:a16="http://schemas.microsoft.com/office/drawing/2014/main" id="{330B85B2-3B02-41F9-89E4-B5FCDB8A6DB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3467" y="2416385"/>
            <a:ext cx="5294716" cy="2025228"/>
          </a:xfrm>
          <a:prstGeom prst="rect">
            <a:avLst/>
          </a:prstGeom>
        </p:spPr>
      </p:pic>
      <p:pic>
        <p:nvPicPr>
          <p:cNvPr id="6" name="Image 5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49A82EC5-AC31-4D10-B2A5-CA7D1FA7D13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8459" y="643467"/>
            <a:ext cx="4345431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721575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029CF581-1F76-44E0-94C8-C73573BA4FE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874" y="643467"/>
            <a:ext cx="4456851" cy="5571066"/>
          </a:xfrm>
          <a:prstGeom prst="rect">
            <a:avLst/>
          </a:prstGeom>
        </p:spPr>
      </p:pic>
      <p:pic>
        <p:nvPicPr>
          <p:cNvPr id="5" name="Image 4" descr="Une image contenant capture d’écran&#10;&#10;Description générée automatiquement">
            <a:extLst>
              <a:ext uri="{FF2B5EF4-FFF2-40B4-BE49-F238E27FC236}">
                <a16:creationId xmlns:a16="http://schemas.microsoft.com/office/drawing/2014/main" id="{D2B417A0-7D24-4DA8-86B3-F2DA5009050D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3742" y="643467"/>
            <a:ext cx="4637912" cy="557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51619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57206</TotalTime>
  <Words>495</Words>
  <Application>Microsoft Office PowerPoint</Application>
  <PresentationFormat>Grand écran</PresentationFormat>
  <Paragraphs>101</Paragraphs>
  <Slides>103</Slides>
  <Notes>55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103</vt:i4>
      </vt:variant>
    </vt:vector>
  </HeadingPairs>
  <TitlesOfParts>
    <vt:vector size="107" baseType="lpstr">
      <vt:lpstr>Arial</vt:lpstr>
      <vt:lpstr>Calibri</vt:lpstr>
      <vt:lpstr>Helvetica</vt:lpstr>
      <vt:lpstr>Thème Office</vt:lpstr>
      <vt:lpstr>Présentation PowerPoint</vt:lpstr>
      <vt:lpstr>Covid 19 - Attente en terme de communication</vt:lpstr>
      <vt:lpstr>Covid 19 - Attente en terme de communication</vt:lpstr>
      <vt:lpstr>Grande tendance … CONSCIENCE ÉCOLOGIQUE</vt:lpstr>
      <vt:lpstr>VEILLE CORONAVIRUS FACEBOOK</vt:lpstr>
      <vt:lpstr>SUPER U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MONOPRIX</vt:lpstr>
      <vt:lpstr>Présentation PowerPoint</vt:lpstr>
      <vt:lpstr>Présentation PowerPoint</vt:lpstr>
      <vt:lpstr>Présentation PowerPoint</vt:lpstr>
      <vt:lpstr>Présentation PowerPoint</vt:lpstr>
      <vt:lpstr>LIDL</vt:lpstr>
      <vt:lpstr>Présentation PowerPoint</vt:lpstr>
      <vt:lpstr>Présentation PowerPoint</vt:lpstr>
      <vt:lpstr>Présentation PowerPoint</vt:lpstr>
      <vt:lpstr>Présentation PowerPoint</vt:lpstr>
      <vt:lpstr>CARREFOUR</vt:lpstr>
      <vt:lpstr>Présentation PowerPoint</vt:lpstr>
      <vt:lpstr>Présentation PowerPoint</vt:lpstr>
      <vt:lpstr>Présentation PowerPoint</vt:lpstr>
      <vt:lpstr>Présentation PowerPoint</vt:lpstr>
      <vt:lpstr>FRANPRIX</vt:lpstr>
      <vt:lpstr>Présentation PowerPoint</vt:lpstr>
      <vt:lpstr>Présentation PowerPoint</vt:lpstr>
      <vt:lpstr>CASINO</vt:lpstr>
      <vt:lpstr>Présentation PowerPoint</vt:lpstr>
      <vt:lpstr>Présentation PowerPoint</vt:lpstr>
      <vt:lpstr>LECLERC</vt:lpstr>
      <vt:lpstr>Présentation PowerPoint</vt:lpstr>
      <vt:lpstr>Présentation PowerPoint</vt:lpstr>
      <vt:lpstr>Présentation PowerPoint</vt:lpstr>
      <vt:lpstr>Présentation PowerPoint</vt:lpstr>
      <vt:lpstr>AUCHAN</vt:lpstr>
      <vt:lpstr>Présentation PowerPoint</vt:lpstr>
      <vt:lpstr>Présentation PowerPoint</vt:lpstr>
      <vt:lpstr>Présentation PowerPoint</vt:lpstr>
      <vt:lpstr>CORA</vt:lpstr>
      <vt:lpstr>Présentation PowerPoint</vt:lpstr>
      <vt:lpstr>Présentation PowerPoint</vt:lpstr>
      <vt:lpstr>Présentation PowerPoint</vt:lpstr>
      <vt:lpstr>Présentation PowerPoint</vt:lpstr>
      <vt:lpstr>BIOCOOP</vt:lpstr>
      <vt:lpstr>Présentation PowerPoint</vt:lpstr>
      <vt:lpstr>Présentation PowerPoint</vt:lpstr>
      <vt:lpstr>GRAND FRAIS</vt:lpstr>
      <vt:lpstr>Présentation PowerPoint</vt:lpstr>
      <vt:lpstr>Présentation PowerPoint</vt:lpstr>
      <vt:lpstr>Présentation PowerPoint</vt:lpstr>
      <vt:lpstr>INTERMARCHE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NATURALIA</vt:lpstr>
      <vt:lpstr>Présentation PowerPoint</vt:lpstr>
      <vt:lpstr>Présentation PowerPoint</vt:lpstr>
      <vt:lpstr>Présentation PowerPoint</vt:lpstr>
      <vt:lpstr>ASDA</vt:lpstr>
      <vt:lpstr>Présentation PowerPoint</vt:lpstr>
      <vt:lpstr>Présentation PowerPoint</vt:lpstr>
      <vt:lpstr>Présentation PowerPoint</vt:lpstr>
      <vt:lpstr>Présentation PowerPoint</vt:lpstr>
      <vt:lpstr>Morrisons</vt:lpstr>
      <vt:lpstr>Présentation PowerPoint</vt:lpstr>
      <vt:lpstr>WAITROSE</vt:lpstr>
      <vt:lpstr>Présentation PowerPoint</vt:lpstr>
      <vt:lpstr>Présentation PowerPoint</vt:lpstr>
      <vt:lpstr>WHOLEFOODS</vt:lpstr>
      <vt:lpstr>Présentation PowerPoint</vt:lpstr>
      <vt:lpstr>ALDI</vt:lpstr>
      <vt:lpstr>Présentation PowerPoint</vt:lpstr>
      <vt:lpstr>Présentation PowerPoint</vt:lpstr>
      <vt:lpstr>CONAD</vt:lpstr>
      <vt:lpstr>Présentation PowerPoint</vt:lpstr>
      <vt:lpstr>EL CORTE INGLES</vt:lpstr>
      <vt:lpstr>Présentation PowerPoint</vt:lpstr>
      <vt:lpstr>Présentation PowerPoint</vt:lpstr>
      <vt:lpstr>Présentation PowerPoint</vt:lpstr>
      <vt:lpstr>Présentation PowerPoint</vt:lpstr>
      <vt:lpstr>AHORRAMAS</vt:lpstr>
      <vt:lpstr>Présentation PowerPoint</vt:lpstr>
      <vt:lpstr>Présentation PowerPoint</vt:lpstr>
      <vt:lpstr>Présentation PowerPoint</vt:lpstr>
      <vt:lpstr>Présentation PowerPoint</vt:lpstr>
      <vt:lpstr>BON AREA</vt:lpstr>
      <vt:lpstr>Présentation PowerPoint</vt:lpstr>
      <vt:lpstr>Présentation PowerPoint</vt:lpstr>
      <vt:lpstr>BENNET</vt:lpstr>
      <vt:lpstr>Présentation PowerPoint</vt:lpstr>
      <vt:lpstr>Présentation PowerPoint</vt:lpstr>
      <vt:lpstr>Présentation PowerPoint</vt:lpstr>
      <vt:lpstr>Présentation PowerPoint</vt:lpstr>
      <vt:lpstr>DESPAR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User</dc:creator>
  <cp:lastModifiedBy>Antoine JUBERT</cp:lastModifiedBy>
  <cp:revision>834</cp:revision>
  <cp:lastPrinted>2017-03-16T07:48:45Z</cp:lastPrinted>
  <dcterms:created xsi:type="dcterms:W3CDTF">2011-11-08T18:44:07Z</dcterms:created>
  <dcterms:modified xsi:type="dcterms:W3CDTF">2020-03-30T07:47:45Z</dcterms:modified>
</cp:coreProperties>
</file>