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4"/>
  </p:notesMasterIdLst>
  <p:sldIdLst>
    <p:sldId id="257" r:id="rId2"/>
    <p:sldId id="664" r:id="rId3"/>
    <p:sldId id="666" r:id="rId4"/>
    <p:sldId id="1628" r:id="rId5"/>
    <p:sldId id="1629" r:id="rId6"/>
    <p:sldId id="1609" r:id="rId7"/>
    <p:sldId id="1646" r:id="rId8"/>
    <p:sldId id="1630" r:id="rId9"/>
    <p:sldId id="1647" r:id="rId10"/>
    <p:sldId id="1631" r:id="rId11"/>
    <p:sldId id="1632" r:id="rId12"/>
    <p:sldId id="1633" r:id="rId13"/>
    <p:sldId id="1634" r:id="rId14"/>
    <p:sldId id="1640" r:id="rId15"/>
    <p:sldId id="1636" r:id="rId16"/>
    <p:sldId id="1635" r:id="rId17"/>
    <p:sldId id="1639" r:id="rId18"/>
    <p:sldId id="1641" r:id="rId19"/>
    <p:sldId id="1638" r:id="rId20"/>
    <p:sldId id="1637" r:id="rId21"/>
    <p:sldId id="1642" r:id="rId22"/>
    <p:sldId id="1643" r:id="rId23"/>
  </p:sldIdLst>
  <p:sldSz cx="12192000" cy="6858000"/>
  <p:notesSz cx="9906000" cy="14335125"/>
  <p:embeddedFontLst>
    <p:embeddedFont>
      <p:font typeface="Avenir Next LT Pro" panose="020B0504020202020204" pitchFamily="34" charset="0"/>
      <p:regular r:id="rId25"/>
      <p:bold r:id="rId26"/>
      <p:italic r:id="rId27"/>
      <p:boldItalic r:id="rId28"/>
    </p:embeddedFont>
    <p:embeddedFont>
      <p:font typeface="Calibri" panose="020F0502020204030204" pitchFamily="34" charset="0"/>
      <p:regular r:id="rId29"/>
      <p:bold r:id="rId30"/>
      <p:italic r:id="rId31"/>
      <p:boldItalic r:id="rId32"/>
    </p:embeddedFont>
    <p:embeddedFont>
      <p:font typeface="Cambria" panose="02040503050406030204" pitchFamily="18" charset="0"/>
      <p:regular r:id="rId33"/>
      <p:bold r:id="rId34"/>
      <p:italic r:id="rId35"/>
      <p:boldItalic r:id="rId36"/>
    </p:embeddedFont>
    <p:embeddedFont>
      <p:font typeface="Georgia" panose="02040502050405020303" pitchFamily="18" charset="0"/>
      <p:regular r:id="rId37"/>
      <p:bold r:id="rId38"/>
      <p:italic r:id="rId39"/>
      <p:boldItalic r:id="rId40"/>
    </p:embeddedFont>
    <p:embeddedFont>
      <p:font typeface="Playfair Display" panose="00000500000000000000" pitchFamily="2" charset="0"/>
      <p:regular r:id="rId41"/>
      <p:bold r:id="rId42"/>
      <p:italic r:id="rId43"/>
    </p:embeddedFont>
    <p:embeddedFont>
      <p:font typeface="Tahoma" panose="020B0604030504040204" pitchFamily="34" charset="0"/>
      <p:regular r:id="rId44"/>
      <p:bold r:id="rId45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B7E"/>
    <a:srgbClr val="D9117E"/>
    <a:srgbClr val="FFFFFF"/>
    <a:srgbClr val="EDE8E3"/>
    <a:srgbClr val="FBEC13"/>
    <a:srgbClr val="A27F4A"/>
    <a:srgbClr val="DAA478"/>
    <a:srgbClr val="237756"/>
    <a:srgbClr val="6F8E30"/>
    <a:srgbClr val="4E64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002" autoAdjust="0"/>
    <p:restoredTop sz="97259" autoAdjust="0"/>
  </p:normalViewPr>
  <p:slideViewPr>
    <p:cSldViewPr snapToGrid="0">
      <p:cViewPr varScale="1">
        <p:scale>
          <a:sx n="92" d="100"/>
          <a:sy n="92" d="100"/>
        </p:scale>
        <p:origin x="307" y="72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9" Type="http://schemas.openxmlformats.org/officeDocument/2006/relationships/font" Target="fonts/font15.fntdata"/><Relationship Id="rId21" Type="http://schemas.openxmlformats.org/officeDocument/2006/relationships/slide" Target="slides/slide20.xml"/><Relationship Id="rId34" Type="http://schemas.openxmlformats.org/officeDocument/2006/relationships/font" Target="fonts/font10.fntdata"/><Relationship Id="rId42" Type="http://schemas.openxmlformats.org/officeDocument/2006/relationships/font" Target="fonts/font18.fntdata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font" Target="fonts/font5.fntdata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32" Type="http://schemas.openxmlformats.org/officeDocument/2006/relationships/font" Target="fonts/font8.fntdata"/><Relationship Id="rId37" Type="http://schemas.openxmlformats.org/officeDocument/2006/relationships/font" Target="fonts/font13.fntdata"/><Relationship Id="rId40" Type="http://schemas.openxmlformats.org/officeDocument/2006/relationships/font" Target="fonts/font16.fntdata"/><Relationship Id="rId45" Type="http://schemas.openxmlformats.org/officeDocument/2006/relationships/font" Target="fonts/font2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36" Type="http://schemas.openxmlformats.org/officeDocument/2006/relationships/font" Target="fonts/font12.fntdata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7.fntdata"/><Relationship Id="rId44" Type="http://schemas.openxmlformats.org/officeDocument/2006/relationships/font" Target="fonts/font20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Relationship Id="rId35" Type="http://schemas.openxmlformats.org/officeDocument/2006/relationships/font" Target="fonts/font11.fntdata"/><Relationship Id="rId43" Type="http://schemas.openxmlformats.org/officeDocument/2006/relationships/font" Target="fonts/font19.fntdata"/><Relationship Id="rId48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font" Target="fonts/font9.fntdata"/><Relationship Id="rId38" Type="http://schemas.openxmlformats.org/officeDocument/2006/relationships/font" Target="fonts/font14.fntdata"/><Relationship Id="rId46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font" Target="fonts/font17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17/10/2023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1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339542" y="1052600"/>
            <a:ext cx="3581401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2A1B42-FE22-4FCF-9A57-A534C68A0BD0}" type="datetimeFigureOut">
              <a:rPr lang="fr-FR"/>
              <a:pPr>
                <a:defRPr/>
              </a:pPr>
              <a:t>17/10/2023</a:t>
            </a:fld>
            <a:endParaRPr lang="fr-FR"/>
          </a:p>
        </p:txBody>
      </p:sp>
      <p:sp>
        <p:nvSpPr>
          <p:cNvPr id="3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fr-FR"/>
          </a:p>
        </p:txBody>
      </p:sp>
      <p:sp>
        <p:nvSpPr>
          <p:cNvPr id="4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AC8A65-8773-4D04-9978-5C5E9D8C1317}" type="slidenum">
              <a:rPr lang="fr-FR" smtClean="0"/>
              <a:pPr>
                <a:defRPr/>
              </a:pPr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57225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image" Target="../media/image1.emf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3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  <p:sldLayoutId id="2147483709" r:id="rId36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emf"/><Relationship Id="rId1" Type="http://schemas.openxmlformats.org/officeDocument/2006/relationships/slideLayout" Target="../slideLayouts/slideLayout27.xml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2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662DD9F-1E84-F9D9-BC9B-C141C28362F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0" lang="fr-FR" sz="6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layfair Display" panose="00000500000000000000" pitchFamily="2" charset="0"/>
                <a:ea typeface="+mj-ea"/>
                <a:cs typeface="+mj-cs"/>
              </a:rPr>
              <a:t>Dispositif com</a:t>
            </a:r>
            <a:br>
              <a:rPr kumimoji="0" lang="fr-FR" sz="6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layfair Display" panose="00000500000000000000" pitchFamily="2" charset="0"/>
                <a:ea typeface="+mj-ea"/>
                <a:cs typeface="+mj-cs"/>
              </a:rPr>
            </a:br>
            <a:r>
              <a:rPr kumimoji="0" lang="fr-FR" sz="6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layfair Display" panose="00000500000000000000" pitchFamily="2" charset="0"/>
                <a:ea typeface="+mj-ea"/>
                <a:cs typeface="+mj-cs"/>
              </a:rPr>
              <a:t>CPNP</a:t>
            </a:r>
            <a:br>
              <a:rPr kumimoji="0" lang="fr-FR" sz="6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layfair Display" panose="00000500000000000000" pitchFamily="2" charset="0"/>
                <a:ea typeface="+mj-ea"/>
                <a:cs typeface="+mj-cs"/>
              </a:rPr>
            </a:br>
            <a:br>
              <a:rPr lang="fr-FR" dirty="0">
                <a:latin typeface="Playfair Display" panose="00000500000000000000" pitchFamily="2" charset="0"/>
              </a:rPr>
            </a:br>
            <a:r>
              <a:rPr lang="fr-FR" sz="2400" dirty="0">
                <a:latin typeface="Playfair Display" panose="00000500000000000000" pitchFamily="2" charset="0"/>
                <a:ea typeface="+mj-ea"/>
                <a:cs typeface="+mj-cs"/>
              </a:rPr>
              <a:t>16 octobre 2023</a:t>
            </a:r>
            <a:br>
              <a:rPr kumimoji="0" lang="fr-FR" sz="240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Playfair Display" panose="00000500000000000000" pitchFamily="2" charset="0"/>
                <a:ea typeface="+mj-ea"/>
                <a:cs typeface="+mj-cs"/>
              </a:rPr>
            </a:br>
            <a:endParaRPr lang="fr-FR" dirty="0">
              <a:latin typeface="Playfair Display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3148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45DAE894-B819-F6D6-E3F5-B9F58F65AD2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65371" y="484188"/>
            <a:ext cx="3441700" cy="222250"/>
          </a:xfrm>
        </p:spPr>
        <p:txBody>
          <a:bodyPr/>
          <a:lstStyle/>
          <a:p>
            <a:r>
              <a:rPr lang="fr-FR" b="1" dirty="0">
                <a:latin typeface="Playfair Display" panose="00000500000000000000" pitchFamily="2" charset="0"/>
              </a:rPr>
              <a:t>Communication </a:t>
            </a:r>
            <a:br>
              <a:rPr lang="fr-FR" b="1" dirty="0">
                <a:latin typeface="Playfair Display" panose="00000500000000000000" pitchFamily="2" charset="0"/>
              </a:rPr>
            </a:br>
            <a:r>
              <a:rPr lang="fr-FR" b="1" dirty="0">
                <a:latin typeface="Playfair Display" panose="00000500000000000000" pitchFamily="2" charset="0"/>
              </a:rPr>
              <a:t>extérieur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EE0F44D7-CDF0-67D0-0237-C60F4694A74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65371" y="1148608"/>
            <a:ext cx="3441700" cy="214312"/>
          </a:xfrm>
        </p:spPr>
        <p:txBody>
          <a:bodyPr/>
          <a:lstStyle/>
          <a:p>
            <a:r>
              <a:rPr lang="fr-FR" b="1" dirty="0">
                <a:solidFill>
                  <a:srgbClr val="D9117E"/>
                </a:solidFill>
                <a:latin typeface="Playfair Display" panose="00000500000000000000" pitchFamily="2" charset="0"/>
              </a:rPr>
              <a:t>Bélier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C1487B3-89EB-6E2F-9561-EC73E0CA2A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90253" y="0"/>
            <a:ext cx="2058098" cy="6858000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57475FFB-0F85-5687-0B2B-F73FC331DAC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661" t="30546" r="49078" b="10643"/>
          <a:stretch/>
        </p:blipFill>
        <p:spPr>
          <a:xfrm>
            <a:off x="5170517" y="340678"/>
            <a:ext cx="6622915" cy="5810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6095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45DAE894-B819-F6D6-E3F5-B9F58F65AD2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33362" y="484188"/>
            <a:ext cx="3441700" cy="222250"/>
          </a:xfrm>
        </p:spPr>
        <p:txBody>
          <a:bodyPr/>
          <a:lstStyle/>
          <a:p>
            <a:r>
              <a:rPr lang="fr-FR" b="1" dirty="0">
                <a:latin typeface="Playfair Display" panose="00000500000000000000" pitchFamily="2" charset="0"/>
              </a:rPr>
              <a:t>Communication </a:t>
            </a:r>
            <a:br>
              <a:rPr lang="fr-FR" b="1" dirty="0">
                <a:latin typeface="Playfair Display" panose="00000500000000000000" pitchFamily="2" charset="0"/>
              </a:rPr>
            </a:br>
            <a:r>
              <a:rPr lang="fr-FR" b="1" dirty="0">
                <a:latin typeface="Playfair Display" panose="00000500000000000000" pitchFamily="2" charset="0"/>
              </a:rPr>
              <a:t>Intérieur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EE0F44D7-CDF0-67D0-0237-C60F4694A74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33362" y="1148608"/>
            <a:ext cx="3441700" cy="214312"/>
          </a:xfrm>
        </p:spPr>
        <p:txBody>
          <a:bodyPr/>
          <a:lstStyle/>
          <a:p>
            <a:r>
              <a:rPr lang="fr-FR" b="1" dirty="0">
                <a:solidFill>
                  <a:srgbClr val="D9117E"/>
                </a:solidFill>
                <a:latin typeface="Playfair Display" panose="00000500000000000000" pitchFamily="2" charset="0"/>
              </a:rPr>
              <a:t>Totem magasin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96A86EB-DE22-C6EA-937B-4D6A4F4820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6531" y="112308"/>
            <a:ext cx="9515475" cy="6334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0515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45DAE894-B819-F6D6-E3F5-B9F58F65AD2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33362" y="484188"/>
            <a:ext cx="3441700" cy="222250"/>
          </a:xfrm>
        </p:spPr>
        <p:txBody>
          <a:bodyPr/>
          <a:lstStyle/>
          <a:p>
            <a:r>
              <a:rPr lang="fr-FR" b="1" dirty="0">
                <a:latin typeface="Playfair Display" panose="00000500000000000000" pitchFamily="2" charset="0"/>
              </a:rPr>
              <a:t>Communication </a:t>
            </a:r>
            <a:br>
              <a:rPr lang="fr-FR" b="1" dirty="0">
                <a:latin typeface="Playfair Display" panose="00000500000000000000" pitchFamily="2" charset="0"/>
              </a:rPr>
            </a:br>
            <a:r>
              <a:rPr lang="fr-FR" b="1" dirty="0">
                <a:latin typeface="Playfair Display" panose="00000500000000000000" pitchFamily="2" charset="0"/>
              </a:rPr>
              <a:t>Intérieur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EE0F44D7-CDF0-67D0-0237-C60F4694A74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33362" y="1148608"/>
            <a:ext cx="3441700" cy="214312"/>
          </a:xfrm>
        </p:spPr>
        <p:txBody>
          <a:bodyPr/>
          <a:lstStyle/>
          <a:p>
            <a:r>
              <a:rPr lang="fr-FR" b="1" dirty="0">
                <a:solidFill>
                  <a:srgbClr val="D9117E"/>
                </a:solidFill>
                <a:latin typeface="Playfair Display" panose="00000500000000000000" pitchFamily="2" charset="0"/>
              </a:rPr>
              <a:t>Bandes de rive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3EA78FB6-0634-D996-24F3-587E98E1BC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7308" y="101946"/>
            <a:ext cx="10134432" cy="6392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08085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45DAE894-B819-F6D6-E3F5-B9F58F65AD2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33362" y="484188"/>
            <a:ext cx="3441700" cy="222250"/>
          </a:xfrm>
        </p:spPr>
        <p:txBody>
          <a:bodyPr/>
          <a:lstStyle/>
          <a:p>
            <a:r>
              <a:rPr lang="fr-FR" b="1" dirty="0">
                <a:latin typeface="Playfair Display" panose="00000500000000000000" pitchFamily="2" charset="0"/>
              </a:rPr>
              <a:t>Communication </a:t>
            </a:r>
            <a:br>
              <a:rPr lang="fr-FR" b="1" dirty="0">
                <a:latin typeface="Playfair Display" panose="00000500000000000000" pitchFamily="2" charset="0"/>
              </a:rPr>
            </a:br>
            <a:r>
              <a:rPr lang="fr-FR" b="1" dirty="0">
                <a:latin typeface="Playfair Display" panose="00000500000000000000" pitchFamily="2" charset="0"/>
              </a:rPr>
              <a:t>Intérieur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EE0F44D7-CDF0-67D0-0237-C60F4694A74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33362" y="1148608"/>
            <a:ext cx="3441700" cy="214312"/>
          </a:xfrm>
        </p:spPr>
        <p:txBody>
          <a:bodyPr/>
          <a:lstStyle/>
          <a:p>
            <a:r>
              <a:rPr lang="fr-FR" b="1" dirty="0">
                <a:solidFill>
                  <a:srgbClr val="D9117E"/>
                </a:solidFill>
                <a:latin typeface="Playfair Display" panose="00000500000000000000" pitchFamily="2" charset="0"/>
              </a:rPr>
              <a:t>Mobiles</a:t>
            </a:r>
          </a:p>
          <a:p>
            <a:r>
              <a:rPr lang="fr-FR" b="1" dirty="0">
                <a:solidFill>
                  <a:srgbClr val="D9117E"/>
                </a:solidFill>
                <a:latin typeface="Playfair Display" panose="00000500000000000000" pitchFamily="2" charset="0"/>
              </a:rPr>
              <a:t>&amp; Sticker de sol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46B8BCB-1799-BFA0-0E1C-723B54B5F7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362" y="2016389"/>
            <a:ext cx="2047981" cy="1616827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BBD53FF5-365F-7E44-8248-1013315404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97825" y="440348"/>
            <a:ext cx="8950463" cy="5964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825320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45DAE894-B819-F6D6-E3F5-B9F58F65AD2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33362" y="484188"/>
            <a:ext cx="3441700" cy="222250"/>
          </a:xfrm>
        </p:spPr>
        <p:txBody>
          <a:bodyPr/>
          <a:lstStyle/>
          <a:p>
            <a:r>
              <a:rPr lang="fr-FR" b="1" dirty="0">
                <a:latin typeface="Playfair Display" panose="00000500000000000000" pitchFamily="2" charset="0"/>
              </a:rPr>
              <a:t>Communication </a:t>
            </a:r>
            <a:br>
              <a:rPr lang="fr-FR" b="1" dirty="0">
                <a:latin typeface="Playfair Display" panose="00000500000000000000" pitchFamily="2" charset="0"/>
              </a:rPr>
            </a:br>
            <a:r>
              <a:rPr lang="fr-FR" b="1" dirty="0">
                <a:latin typeface="Playfair Display" panose="00000500000000000000" pitchFamily="2" charset="0"/>
              </a:rPr>
              <a:t>Intérieur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EE0F44D7-CDF0-67D0-0237-C60F4694A74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33362" y="1148608"/>
            <a:ext cx="3441700" cy="214312"/>
          </a:xfrm>
        </p:spPr>
        <p:txBody>
          <a:bodyPr/>
          <a:lstStyle/>
          <a:p>
            <a:r>
              <a:rPr lang="fr-FR" b="1" dirty="0">
                <a:solidFill>
                  <a:srgbClr val="D9117E"/>
                </a:solidFill>
                <a:latin typeface="Playfair Display" panose="00000500000000000000" pitchFamily="2" charset="0"/>
              </a:rPr>
              <a:t>Meuble dédié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7B0CFB0-F56C-4DF8-D66B-9BFE9457F2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4825" y="1805090"/>
            <a:ext cx="1750591" cy="2332123"/>
          </a:xfrm>
          <a:prstGeom prst="rect">
            <a:avLst/>
          </a:prstGeom>
        </p:spPr>
      </p:pic>
      <p:pic>
        <p:nvPicPr>
          <p:cNvPr id="4" name="Image 3" descr="Une image contenant texte, Magasin, chaussures, Commerce&#10;&#10;Description générée automatiquement">
            <a:extLst>
              <a:ext uri="{FF2B5EF4-FFF2-40B4-BE49-F238E27FC236}">
                <a16:creationId xmlns:a16="http://schemas.microsoft.com/office/drawing/2014/main" id="{F7A641D5-09CF-231E-9671-08D12D4589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8500" y="0"/>
            <a:ext cx="5143500" cy="685800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CB0BD11F-89D8-8CEE-26B6-AA254D8B23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5840" y="1805090"/>
            <a:ext cx="4597190" cy="2332124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64488839-5024-8682-C6D4-8EFC9FBBE62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5841" y="4235442"/>
            <a:ext cx="6529576" cy="1139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582312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45DAE894-B819-F6D6-E3F5-B9F58F65AD2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84826" y="484188"/>
            <a:ext cx="3441700" cy="222250"/>
          </a:xfrm>
        </p:spPr>
        <p:txBody>
          <a:bodyPr/>
          <a:lstStyle/>
          <a:p>
            <a:r>
              <a:rPr lang="fr-FR" b="1" dirty="0">
                <a:latin typeface="Playfair Display" panose="00000500000000000000" pitchFamily="2" charset="0"/>
              </a:rPr>
              <a:t>Communication </a:t>
            </a:r>
            <a:br>
              <a:rPr lang="fr-FR" b="1" dirty="0">
                <a:latin typeface="Playfair Display" panose="00000500000000000000" pitchFamily="2" charset="0"/>
              </a:rPr>
            </a:br>
            <a:r>
              <a:rPr lang="fr-FR" b="1" dirty="0">
                <a:latin typeface="Playfair Display" panose="00000500000000000000" pitchFamily="2" charset="0"/>
              </a:rPr>
              <a:t>magasin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EE0F44D7-CDF0-67D0-0237-C60F4694A74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84826" y="1148608"/>
            <a:ext cx="3441700" cy="214312"/>
          </a:xfrm>
        </p:spPr>
        <p:txBody>
          <a:bodyPr/>
          <a:lstStyle/>
          <a:p>
            <a:r>
              <a:rPr lang="fr-FR" b="1" dirty="0">
                <a:solidFill>
                  <a:srgbClr val="D9117E"/>
                </a:solidFill>
                <a:latin typeface="Playfair Display" panose="00000500000000000000" pitchFamily="2" charset="0"/>
              </a:rPr>
              <a:t>Spot Radio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6E9423F-FBBE-F319-72A0-58A742362119}"/>
              </a:ext>
            </a:extLst>
          </p:cNvPr>
          <p:cNvSpPr txBox="1"/>
          <p:nvPr/>
        </p:nvSpPr>
        <p:spPr>
          <a:xfrm>
            <a:off x="2877311" y="1859339"/>
            <a:ext cx="8455411" cy="3139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1800" i="1" u="sng" kern="100" dirty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Playfair Display" panose="00000500000000000000" pitchFamily="2" charset="0"/>
                <a:ea typeface="Arial Unicode MS"/>
                <a:cs typeface="Arial Unicode MS"/>
              </a:rPr>
              <a:t>Hook Sonore </a:t>
            </a:r>
            <a:r>
              <a:rPr lang="fr-FR" sz="1800" i="1" kern="100" dirty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Playfair Display" panose="00000500000000000000" pitchFamily="2" charset="0"/>
                <a:ea typeface="Arial Unicode MS"/>
                <a:cs typeface="Arial Unicode MS"/>
              </a:rPr>
              <a:t>: </a:t>
            </a:r>
            <a:r>
              <a:rPr lang="fr-FR" sz="1800" kern="100" dirty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Playfair Display" panose="00000500000000000000" pitchFamily="2" charset="0"/>
                <a:ea typeface="Arial Unicode MS"/>
                <a:cs typeface="Arial Unicode MS"/>
              </a:rPr>
              <a:t>♫ Supermarché Match </a:t>
            </a:r>
            <a:r>
              <a:rPr lang="fr-FR" sz="1800" b="1" kern="100" dirty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Playfair Display" panose="00000500000000000000" pitchFamily="2" charset="0"/>
                <a:ea typeface="Arial Unicode MS"/>
                <a:cs typeface="Arial Unicode MS"/>
              </a:rPr>
              <a:t>♬</a:t>
            </a:r>
            <a:endParaRPr lang="fr-FR" sz="1800" kern="100" dirty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Playfair Display" panose="00000500000000000000" pitchFamily="2" charset="0"/>
              <a:ea typeface="Arial Unicode MS"/>
              <a:cs typeface="Arial Unicode MS"/>
            </a:endParaRPr>
          </a:p>
          <a:p>
            <a:pPr algn="just"/>
            <a:r>
              <a:rPr lang="fr-FR" sz="1800" kern="100" dirty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Playfair Display" panose="00000500000000000000" pitchFamily="2" charset="0"/>
                <a:ea typeface="Arial Unicode MS"/>
                <a:cs typeface="Arial Unicode MS"/>
              </a:rPr>
              <a:t> </a:t>
            </a:r>
          </a:p>
          <a:p>
            <a:pPr algn="just"/>
            <a:r>
              <a:rPr lang="fr-FR" sz="1800" kern="100" dirty="0"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Vous aimez les bons petits plats mais vous n’avez pas toujours le temps de cuisiner ? Et si vous laissiez nos pros s’en occuper ! Ils vont vous régaler avec leurs plats « cuisinés par nos pros ». « Cuisinés par nos pros », ce sont de petits plats comme à la maison, cuisinés tous les jours par nos pros dans nos cuisines à partir de produits frais sélectionnés dans nos rayons ! Le tout sans pesticide, sans additif et sans gaz de conservation</a:t>
            </a:r>
            <a:r>
              <a:rPr lang="fr-FR" sz="1800" kern="100" dirty="0">
                <a:solidFill>
                  <a:srgbClr val="000000"/>
                </a:solidFill>
                <a:effectLst/>
                <a:latin typeface="Playfair Display" panose="00000500000000000000" pitchFamily="2" charset="0"/>
                <a:ea typeface="Calibri" panose="020F0502020204030204" pitchFamily="34" charset="0"/>
                <a:cs typeface="Times New Roman (Corps CS)"/>
              </a:rPr>
              <a:t>. Eh oui, chez Supermarché Match, nos pros se retroussent les manches pour vous régaler !</a:t>
            </a:r>
            <a:endParaRPr lang="fr-FR" sz="1800" kern="100" dirty="0">
              <a:effectLst/>
              <a:latin typeface="Playfair Display" panose="00000500000000000000" pitchFamily="2" charset="0"/>
              <a:ea typeface="Calibri" panose="020F0502020204030204" pitchFamily="34" charset="0"/>
              <a:cs typeface="Times New Roman (Corps CS)"/>
            </a:endParaRPr>
          </a:p>
          <a:p>
            <a:pPr algn="just"/>
            <a:r>
              <a:rPr lang="fr-FR" sz="1800" kern="100" dirty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Playfair Display" panose="00000500000000000000" pitchFamily="2" charset="0"/>
                <a:ea typeface="Arial Unicode MS"/>
                <a:cs typeface="Arial Unicode MS"/>
              </a:rPr>
              <a:t> </a:t>
            </a:r>
          </a:p>
          <a:p>
            <a:pPr algn="just"/>
            <a:r>
              <a:rPr lang="fr-FR" sz="1800" i="1" u="sng" kern="100" dirty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Playfair Display" panose="00000500000000000000" pitchFamily="2" charset="0"/>
                <a:ea typeface="Arial Unicode MS"/>
                <a:cs typeface="Arial Unicode MS"/>
              </a:rPr>
              <a:t>Signature sonore :</a:t>
            </a:r>
            <a:r>
              <a:rPr lang="fr-FR" sz="1800" i="1" kern="100" dirty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Playfair Display" panose="00000500000000000000" pitchFamily="2" charset="0"/>
                <a:ea typeface="Arial Unicode MS"/>
                <a:cs typeface="Arial Unicode MS"/>
              </a:rPr>
              <a:t> </a:t>
            </a:r>
            <a:r>
              <a:rPr lang="fr-FR" sz="1800" kern="100" dirty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Playfair Display" panose="00000500000000000000" pitchFamily="2" charset="0"/>
                <a:ea typeface="Arial Unicode MS"/>
                <a:cs typeface="Arial Unicode MS"/>
              </a:rPr>
              <a:t>♫ Supermarché Match </a:t>
            </a:r>
            <a:r>
              <a:rPr lang="fr-FR" sz="1800" b="1" kern="100" dirty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Playfair Display" panose="00000500000000000000" pitchFamily="2" charset="0"/>
                <a:ea typeface="Arial Unicode MS"/>
                <a:cs typeface="Arial Unicode MS"/>
              </a:rPr>
              <a:t>♬</a:t>
            </a:r>
            <a:r>
              <a:rPr lang="fr-FR" sz="1800" kern="100" dirty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Playfair Display" panose="00000500000000000000" pitchFamily="2" charset="0"/>
                <a:ea typeface="Arial Unicode MS"/>
                <a:cs typeface="Arial Unicode MS"/>
              </a:rPr>
              <a:t> c</a:t>
            </a:r>
            <a:r>
              <a:rPr lang="ar-SA" sz="1800" kern="100" dirty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Playfair Display" panose="00000500000000000000" pitchFamily="2" charset="0"/>
                <a:ea typeface="Arial Unicode MS"/>
                <a:cs typeface="Arial Unicode MS"/>
              </a:rPr>
              <a:t>’</a:t>
            </a:r>
            <a:r>
              <a:rPr lang="fr-FR" sz="1800" kern="100" dirty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Playfair Display" panose="00000500000000000000" pitchFamily="2" charset="0"/>
                <a:ea typeface="Arial Unicode MS"/>
                <a:cs typeface="Arial Unicode MS"/>
              </a:rPr>
              <a:t>est tous les jours le marché</a:t>
            </a:r>
          </a:p>
        </p:txBody>
      </p:sp>
    </p:spTree>
    <p:extLst>
      <p:ext uri="{BB962C8B-B14F-4D97-AF65-F5344CB8AC3E}">
        <p14:creationId xmlns:p14="http://schemas.microsoft.com/office/powerpoint/2010/main" val="19469293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4754D67B-DA42-5824-15CF-CD2E1A069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Dispositif affichage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C7B840A-C6D0-8D61-5159-42D3121CFE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0038" y="5399614"/>
            <a:ext cx="11587162" cy="395073"/>
          </a:xfrm>
        </p:spPr>
        <p:txBody>
          <a:bodyPr/>
          <a:lstStyle/>
          <a:p>
            <a:r>
              <a:rPr lang="fr-FR" dirty="0" err="1"/>
              <a:t>Evenementialiser</a:t>
            </a:r>
            <a:r>
              <a:rPr lang="fr-FR" dirty="0"/>
              <a:t> et incarner les CPNP</a:t>
            </a:r>
          </a:p>
        </p:txBody>
      </p:sp>
    </p:spTree>
    <p:extLst>
      <p:ext uri="{BB962C8B-B14F-4D97-AF65-F5344CB8AC3E}">
        <p14:creationId xmlns:p14="http://schemas.microsoft.com/office/powerpoint/2010/main" val="39539009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45DAE894-B819-F6D6-E3F5-B9F58F65AD2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84826" y="484188"/>
            <a:ext cx="3441700" cy="222250"/>
          </a:xfrm>
        </p:spPr>
        <p:txBody>
          <a:bodyPr/>
          <a:lstStyle/>
          <a:p>
            <a:r>
              <a:rPr lang="fr-FR" b="1" dirty="0">
                <a:latin typeface="Playfair Display" panose="00000500000000000000" pitchFamily="2" charset="0"/>
              </a:rPr>
              <a:t>Communication </a:t>
            </a:r>
            <a:br>
              <a:rPr lang="fr-FR" b="1" dirty="0">
                <a:latin typeface="Playfair Display" panose="00000500000000000000" pitchFamily="2" charset="0"/>
              </a:rPr>
            </a:br>
            <a:r>
              <a:rPr lang="fr-FR" b="1" dirty="0">
                <a:latin typeface="Playfair Display" panose="00000500000000000000" pitchFamily="2" charset="0"/>
              </a:rPr>
              <a:t>media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EE0F44D7-CDF0-67D0-0237-C60F4694A74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84826" y="1148608"/>
            <a:ext cx="3441700" cy="214312"/>
          </a:xfrm>
        </p:spPr>
        <p:txBody>
          <a:bodyPr/>
          <a:lstStyle/>
          <a:p>
            <a:r>
              <a:rPr lang="fr-FR" b="1" dirty="0">
                <a:solidFill>
                  <a:srgbClr val="D9117E"/>
                </a:solidFill>
                <a:latin typeface="Playfair Display" panose="00000500000000000000" pitchFamily="2" charset="0"/>
              </a:rPr>
              <a:t>Affichage Decaux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34F0A2F-460A-9CF1-F355-8D23A24B7C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5564" y="0"/>
            <a:ext cx="46408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66276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45DAE894-B819-F6D6-E3F5-B9F58F65AD2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84826" y="484188"/>
            <a:ext cx="3441700" cy="222250"/>
          </a:xfrm>
        </p:spPr>
        <p:txBody>
          <a:bodyPr/>
          <a:lstStyle/>
          <a:p>
            <a:r>
              <a:rPr lang="fr-FR" b="1" dirty="0">
                <a:latin typeface="Playfair Display" panose="00000500000000000000" pitchFamily="2" charset="0"/>
              </a:rPr>
              <a:t>Communication </a:t>
            </a:r>
            <a:br>
              <a:rPr lang="fr-FR" b="1" dirty="0">
                <a:latin typeface="Playfair Display" panose="00000500000000000000" pitchFamily="2" charset="0"/>
              </a:rPr>
            </a:br>
            <a:r>
              <a:rPr lang="fr-FR" b="1" dirty="0">
                <a:latin typeface="Playfair Display" panose="00000500000000000000" pitchFamily="2" charset="0"/>
              </a:rPr>
              <a:t>media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EE0F44D7-CDF0-67D0-0237-C60F4694A74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84826" y="1148608"/>
            <a:ext cx="3441700" cy="214312"/>
          </a:xfrm>
        </p:spPr>
        <p:txBody>
          <a:bodyPr/>
          <a:lstStyle/>
          <a:p>
            <a:r>
              <a:rPr lang="fr-FR" b="1" dirty="0">
                <a:solidFill>
                  <a:srgbClr val="D9117E"/>
                </a:solidFill>
                <a:latin typeface="Playfair Display" panose="00000500000000000000" pitchFamily="2" charset="0"/>
              </a:rPr>
              <a:t>Affichage Decaux</a:t>
            </a:r>
          </a:p>
        </p:txBody>
      </p:sp>
      <p:pic>
        <p:nvPicPr>
          <p:cNvPr id="5" name="Image 4" descr="Une image contenant texte, plein air, ciel, bâtiment&#10;&#10;Description générée automatiquement">
            <a:extLst>
              <a:ext uri="{FF2B5EF4-FFF2-40B4-BE49-F238E27FC236}">
                <a16:creationId xmlns:a16="http://schemas.microsoft.com/office/drawing/2014/main" id="{7F64A630-AE27-5067-C8BB-21D0418E5A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36174" y="0"/>
            <a:ext cx="551965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92947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4754D67B-DA42-5824-15CF-CD2E1A069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Dispositif RS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C7B840A-C6D0-8D61-5159-42D3121CFE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0038" y="5399614"/>
            <a:ext cx="11587162" cy="395073"/>
          </a:xfrm>
        </p:spPr>
        <p:txBody>
          <a:bodyPr/>
          <a:lstStyle/>
          <a:p>
            <a:r>
              <a:rPr lang="fr-FR" dirty="0"/>
              <a:t>Contenu </a:t>
            </a:r>
          </a:p>
        </p:txBody>
      </p:sp>
    </p:spTree>
    <p:extLst>
      <p:ext uri="{BB962C8B-B14F-4D97-AF65-F5344CB8AC3E}">
        <p14:creationId xmlns:p14="http://schemas.microsoft.com/office/powerpoint/2010/main" val="9543871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5C614AF7-B27F-55C8-0DE1-6868B5B327B8}"/>
              </a:ext>
            </a:extLst>
          </p:cNvPr>
          <p:cNvSpPr txBox="1"/>
          <p:nvPr/>
        </p:nvSpPr>
        <p:spPr>
          <a:xfrm>
            <a:off x="1147863" y="2522654"/>
            <a:ext cx="944555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indent="0" eaLnBrk="1" hangingPunct="1">
              <a:buNone/>
              <a:defRPr/>
            </a:pPr>
            <a:r>
              <a:rPr lang="fr-FR" sz="3600" b="1" dirty="0">
                <a:solidFill>
                  <a:prstClr val="black"/>
                </a:solidFill>
                <a:latin typeface="Georgia" panose="02040502050405020303" pitchFamily="18" charset="0"/>
                <a:cs typeface="Calibri Light" panose="020F0302020204030204" pitchFamily="34" charset="0"/>
              </a:rPr>
              <a:t>Quel dispositif pour soutenir les CPNP</a:t>
            </a:r>
          </a:p>
          <a:p>
            <a:pPr marL="0" lvl="1" indent="0" eaLnBrk="1" hangingPunct="1">
              <a:buNone/>
              <a:defRPr/>
            </a:pPr>
            <a:r>
              <a:rPr lang="fr-FR" sz="1600" b="1" dirty="0">
                <a:solidFill>
                  <a:srgbClr val="D9117E"/>
                </a:solidFill>
                <a:latin typeface="Georgia" panose="02040502050405020303" pitchFamily="18" charset="0"/>
                <a:cs typeface="Calibri Light" panose="020F0302020204030204" pitchFamily="34" charset="0"/>
              </a:rPr>
              <a:t>	</a:t>
            </a:r>
            <a:r>
              <a:rPr lang="fr-FR" b="1" dirty="0">
                <a:solidFill>
                  <a:srgbClr val="D9117E"/>
                </a:solidFill>
                <a:latin typeface="Georgia" panose="02040502050405020303" pitchFamily="18" charset="0"/>
                <a:cs typeface="Calibri Light" panose="020F0302020204030204" pitchFamily="34" charset="0"/>
                <a:sym typeface="Wingdings" panose="05000000000000000000" pitchFamily="2" charset="2"/>
              </a:rPr>
              <a:t></a:t>
            </a:r>
            <a:r>
              <a:rPr lang="fr-FR" b="1" dirty="0">
                <a:solidFill>
                  <a:srgbClr val="D9117E"/>
                </a:solidFill>
                <a:latin typeface="Georgia" panose="02040502050405020303" pitchFamily="18" charset="0"/>
                <a:cs typeface="Calibri Light" panose="020F0302020204030204" pitchFamily="34" charset="0"/>
              </a:rPr>
              <a:t> un levier majeur de différenciation pour Match</a:t>
            </a:r>
          </a:p>
        </p:txBody>
      </p:sp>
    </p:spTree>
    <p:extLst>
      <p:ext uri="{BB962C8B-B14F-4D97-AF65-F5344CB8AC3E}">
        <p14:creationId xmlns:p14="http://schemas.microsoft.com/office/powerpoint/2010/main" val="14691556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45DAE894-B819-F6D6-E3F5-B9F58F65AD2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84826" y="484188"/>
            <a:ext cx="3441700" cy="222250"/>
          </a:xfrm>
        </p:spPr>
        <p:txBody>
          <a:bodyPr/>
          <a:lstStyle/>
          <a:p>
            <a:r>
              <a:rPr lang="fr-FR" b="1" dirty="0">
                <a:latin typeface="Playfair Display" panose="00000500000000000000" pitchFamily="2" charset="0"/>
              </a:rPr>
              <a:t>Dispositif media RS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EE0F44D7-CDF0-67D0-0237-C60F4694A74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84826" y="1148608"/>
            <a:ext cx="3441700" cy="214312"/>
          </a:xfrm>
        </p:spPr>
        <p:txBody>
          <a:bodyPr/>
          <a:lstStyle/>
          <a:p>
            <a:r>
              <a:rPr lang="fr-FR" b="1" dirty="0">
                <a:solidFill>
                  <a:srgbClr val="D9117E"/>
                </a:solidFill>
                <a:latin typeface="Playfair Display" panose="00000500000000000000" pitchFamily="2" charset="0"/>
              </a:rPr>
              <a:t>Vidéo 1/2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6E9423F-FBBE-F319-72A0-58A742362119}"/>
              </a:ext>
            </a:extLst>
          </p:cNvPr>
          <p:cNvSpPr txBox="1"/>
          <p:nvPr/>
        </p:nvSpPr>
        <p:spPr>
          <a:xfrm>
            <a:off x="2758847" y="1000003"/>
            <a:ext cx="8790432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1800" i="1" u="sng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Le principe</a:t>
            </a:r>
            <a:r>
              <a:rPr lang="fr-FR" sz="1800" i="1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 : un mix d’extraits de vidéos déjà tournées (ou de stock) et de motion.</a:t>
            </a:r>
            <a:endParaRPr lang="fr-FR" sz="1800" kern="1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r>
              <a:rPr lang="fr-FR" sz="1800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 </a:t>
            </a:r>
          </a:p>
          <a:p>
            <a:pPr algn="just"/>
            <a:r>
              <a:rPr lang="fr-FR" sz="1800" b="1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VOUS AIMEZ VOUS RÉGALER…</a:t>
            </a:r>
            <a:endParaRPr lang="fr-FR" sz="1800" kern="1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pPr algn="just"/>
            <a:r>
              <a:rPr lang="fr-FR" sz="1800" i="1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Vidéo stock de qqn qui savoure un plat les yeux fermés</a:t>
            </a:r>
            <a:endParaRPr lang="fr-FR" sz="1800" kern="1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pPr algn="just"/>
            <a:r>
              <a:rPr lang="fr-FR" sz="1800" b="1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MAIS VOUS N’AVEZ PAS LE TEMPS DE CUISINER ?</a:t>
            </a:r>
            <a:endParaRPr lang="fr-FR" sz="1800" kern="1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pPr algn="just"/>
            <a:r>
              <a:rPr lang="fr-FR" sz="1800" i="1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Succession de plans très rapides de nos pros qui se préparent (mettent leur toque, ajustent leur tablier etc… &gt; extrait des vidéos trad)</a:t>
            </a:r>
            <a:endParaRPr lang="fr-FR" sz="1800" kern="1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pPr algn="just"/>
            <a:r>
              <a:rPr lang="fr-FR" sz="1800" b="1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NOS PROS CUISINENT POUR VOUS !</a:t>
            </a:r>
            <a:endParaRPr lang="fr-FR" sz="1800" kern="1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pPr algn="just"/>
            <a:r>
              <a:rPr lang="fr-FR" sz="1800" i="1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Logo CPNP</a:t>
            </a:r>
            <a:endParaRPr lang="fr-FR" sz="1800" kern="1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pPr algn="just"/>
            <a:r>
              <a:rPr lang="fr-FR" sz="1800" b="1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DES PLATS CUISINÉS</a:t>
            </a:r>
            <a:endParaRPr lang="fr-FR" sz="1800" kern="1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r>
              <a:rPr lang="fr-FR" sz="1800" b="1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TOUS LES JOURS</a:t>
            </a:r>
            <a:endParaRPr lang="fr-FR" sz="1800" kern="1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pPr algn="just"/>
            <a:r>
              <a:rPr lang="fr-FR" sz="1800" b="1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PAR NOS CHEFS</a:t>
            </a:r>
            <a:endParaRPr lang="fr-FR" sz="1800" kern="1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pPr algn="just"/>
            <a:r>
              <a:rPr lang="fr-FR" sz="1800" b="1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DANS NOS CUISINES</a:t>
            </a:r>
            <a:endParaRPr lang="fr-FR" sz="1800" kern="1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pPr algn="just"/>
            <a:r>
              <a:rPr lang="fr-FR" sz="1800" i="1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Succession de plans de nos pros qui cuisinent (découpe de fruits et légumes, mélangeage… &gt; extrait des vidéos trad)</a:t>
            </a:r>
            <a:endParaRPr lang="fr-FR" sz="1800" kern="1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pPr algn="just"/>
            <a:r>
              <a:rPr lang="fr-FR" sz="1800" b="1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À PARTIR DE PRODUITS FRAIS ET DE SAISON</a:t>
            </a:r>
            <a:endParaRPr lang="fr-FR" sz="1800" kern="1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pPr algn="just"/>
            <a:r>
              <a:rPr lang="fr-FR" sz="1800" b="1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SANS PESTICIDE, SANS ADDITIF</a:t>
            </a:r>
            <a:endParaRPr lang="fr-FR" sz="1800" kern="1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pPr algn="just"/>
            <a:r>
              <a:rPr lang="fr-FR" sz="1800" b="1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ET SANS GAZ DE CONSERVATION</a:t>
            </a:r>
            <a:endParaRPr lang="fr-FR" sz="1800" kern="1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pPr algn="just"/>
            <a:r>
              <a:rPr lang="fr-FR" sz="1800" i="1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 </a:t>
            </a:r>
            <a:endParaRPr lang="fr-FR" sz="1800" kern="1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pPr algn="just"/>
            <a:endParaRPr lang="fr-FR" sz="1800" kern="100" dirty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Playfair Display" panose="00000500000000000000" pitchFamily="2" charset="0"/>
              <a:ea typeface="Arial Unicode MS"/>
              <a:cs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231139301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45DAE894-B819-F6D6-E3F5-B9F58F65AD2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84826" y="484188"/>
            <a:ext cx="3441700" cy="222250"/>
          </a:xfrm>
        </p:spPr>
        <p:txBody>
          <a:bodyPr/>
          <a:lstStyle/>
          <a:p>
            <a:r>
              <a:rPr lang="fr-FR" b="1" dirty="0">
                <a:latin typeface="Playfair Display" panose="00000500000000000000" pitchFamily="2" charset="0"/>
              </a:rPr>
              <a:t>Dispositif media RS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EE0F44D7-CDF0-67D0-0237-C60F4694A74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84826" y="1148608"/>
            <a:ext cx="3441700" cy="214312"/>
          </a:xfrm>
        </p:spPr>
        <p:txBody>
          <a:bodyPr/>
          <a:lstStyle/>
          <a:p>
            <a:r>
              <a:rPr lang="fr-FR" b="1" dirty="0">
                <a:solidFill>
                  <a:srgbClr val="D9117E"/>
                </a:solidFill>
                <a:latin typeface="Playfair Display" panose="00000500000000000000" pitchFamily="2" charset="0"/>
              </a:rPr>
              <a:t>Vidéo 2/2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6E9423F-FBBE-F319-72A0-58A742362119}"/>
              </a:ext>
            </a:extLst>
          </p:cNvPr>
          <p:cNvSpPr txBox="1"/>
          <p:nvPr/>
        </p:nvSpPr>
        <p:spPr>
          <a:xfrm>
            <a:off x="2829186" y="1058619"/>
            <a:ext cx="8790432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i="1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Succession de plans des rayons produits frais (&gt; extrait de la vidéo parcours client pour la convention Match ?), vidéo d’une main qui prend des produits frais en rayon (tomate fraiche dans la vidéo trad par exemple ?)</a:t>
            </a:r>
            <a:endParaRPr lang="fr-FR" kern="1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pPr algn="just"/>
            <a:r>
              <a:rPr lang="fr-FR" b="1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GRATIN D’ENDIVES</a:t>
            </a:r>
            <a:endParaRPr lang="fr-FR" kern="1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pPr algn="just"/>
            <a:r>
              <a:rPr lang="fr-FR" b="1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PARMENTIER DE CANARD</a:t>
            </a:r>
            <a:endParaRPr lang="fr-FR" kern="1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pPr algn="just"/>
            <a:r>
              <a:rPr lang="fr-FR" b="1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RISOTTO AUX CHAMPIGNONS</a:t>
            </a:r>
            <a:endParaRPr lang="fr-FR" kern="1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pPr algn="just"/>
            <a:r>
              <a:rPr lang="fr-FR" b="1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SAUCISSE DE MORTEAU</a:t>
            </a:r>
            <a:endParaRPr lang="fr-FR" kern="1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pPr algn="just"/>
            <a:r>
              <a:rPr lang="fr-FR" b="1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FILET MIGNON</a:t>
            </a:r>
            <a:endParaRPr lang="fr-FR" kern="1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pPr algn="just"/>
            <a:r>
              <a:rPr lang="fr-FR" b="1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TARTIFLETTE</a:t>
            </a:r>
            <a:endParaRPr lang="fr-FR" kern="1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pPr algn="just"/>
            <a:r>
              <a:rPr lang="fr-FR" b="1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TOMATES FARCIES…</a:t>
            </a:r>
            <a:endParaRPr lang="fr-FR" kern="1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pPr algn="just"/>
            <a:r>
              <a:rPr lang="fr-FR" i="1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Les différents plats apparaissent en split screen. Le plat central reste, le prix s’affiche</a:t>
            </a:r>
            <a:endParaRPr lang="fr-FR" kern="1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pPr algn="just"/>
            <a:r>
              <a:rPr lang="fr-FR" b="1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ET VOUS N’AVEZ PLUS QU’À VOUS RÉGALER !</a:t>
            </a:r>
            <a:endParaRPr lang="fr-FR" kern="100" dirty="0">
              <a:effectLst/>
              <a:latin typeface="Cambria" panose="02040503050406030204" pitchFamily="18" charset="0"/>
              <a:ea typeface="Calibri" panose="020F0502020204030204" pitchFamily="34" charset="0"/>
              <a:cs typeface="Times New Roman (Corps CS)"/>
            </a:endParaRPr>
          </a:p>
          <a:p>
            <a:pPr algn="just"/>
            <a:r>
              <a:rPr lang="fr-FR" kern="100" dirty="0">
                <a:effectLst/>
                <a:latin typeface="Cambria" panose="02040503050406030204" pitchFamily="18" charset="0"/>
                <a:ea typeface="Calibri" panose="020F0502020204030204" pitchFamily="34" charset="0"/>
                <a:cs typeface="Times New Roman (Corps CS)"/>
              </a:rPr>
              <a:t> </a:t>
            </a:r>
          </a:p>
          <a:p>
            <a:pPr algn="just"/>
            <a:endParaRPr lang="fr-FR" sz="1800" kern="100" dirty="0">
              <a:ln>
                <a:noFill/>
              </a:ln>
              <a:solidFill>
                <a:srgbClr val="000000"/>
              </a:solidFill>
              <a:effectLst/>
              <a:uFill>
                <a:solidFill>
                  <a:srgbClr val="000000"/>
                </a:solidFill>
              </a:uFill>
              <a:latin typeface="Playfair Display" panose="00000500000000000000" pitchFamily="2" charset="0"/>
              <a:ea typeface="Arial Unicode MS"/>
              <a:cs typeface="Arial Unicode MS"/>
            </a:endParaRPr>
          </a:p>
        </p:txBody>
      </p:sp>
    </p:spTree>
    <p:extLst>
      <p:ext uri="{BB962C8B-B14F-4D97-AF65-F5344CB8AC3E}">
        <p14:creationId xmlns:p14="http://schemas.microsoft.com/office/powerpoint/2010/main" val="292997777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4754D67B-DA42-5824-15CF-CD2E1A069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Campagne radio 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C7B840A-C6D0-8D61-5159-42D3121CFE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0038" y="5399614"/>
            <a:ext cx="11587162" cy="395073"/>
          </a:xfrm>
        </p:spPr>
        <p:txBody>
          <a:bodyPr/>
          <a:lstStyle/>
          <a:p>
            <a:r>
              <a:rPr lang="fr-FR" dirty="0"/>
              <a:t>A venir </a:t>
            </a:r>
          </a:p>
        </p:txBody>
      </p:sp>
    </p:spTree>
    <p:extLst>
      <p:ext uri="{BB962C8B-B14F-4D97-AF65-F5344CB8AC3E}">
        <p14:creationId xmlns:p14="http://schemas.microsoft.com/office/powerpoint/2010/main" val="15435006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Texte 6">
            <a:extLst>
              <a:ext uri="{FF2B5EF4-FFF2-40B4-BE49-F238E27FC236}">
                <a16:creationId xmlns:a16="http://schemas.microsoft.com/office/drawing/2014/main" id="{5C614AF7-B27F-55C8-0DE1-6868B5B327B8}"/>
              </a:ext>
            </a:extLst>
          </p:cNvPr>
          <p:cNvSpPr txBox="1"/>
          <p:nvPr/>
        </p:nvSpPr>
        <p:spPr>
          <a:xfrm>
            <a:off x="1186774" y="2211369"/>
            <a:ext cx="10454241" cy="298543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indent="0" eaLnBrk="1" hangingPunct="1">
              <a:buNone/>
              <a:defRPr/>
            </a:pPr>
            <a:r>
              <a:rPr lang="fr-FR" sz="2400" b="1" dirty="0">
                <a:solidFill>
                  <a:prstClr val="black"/>
                </a:solidFill>
                <a:latin typeface="Georgia" panose="02040502050405020303" pitchFamily="18" charset="0"/>
                <a:cs typeface="Calibri Light" panose="020F0302020204030204" pitchFamily="34" charset="0"/>
              </a:rPr>
              <a:t>Notre enjeu </a:t>
            </a:r>
          </a:p>
          <a:p>
            <a:pPr marL="0" lvl="1" indent="0" eaLnBrk="1" hangingPunct="1">
              <a:buNone/>
              <a:defRPr/>
            </a:pPr>
            <a:r>
              <a:rPr lang="fr-FR" sz="2800" dirty="0">
                <a:solidFill>
                  <a:prstClr val="black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&gt;&gt;Rendre visible et lisible l’offre CPNP</a:t>
            </a:r>
          </a:p>
          <a:p>
            <a:pPr marL="0" lvl="1" indent="0" eaLnBrk="1" hangingPunct="1">
              <a:buNone/>
              <a:defRPr/>
            </a:pPr>
            <a:r>
              <a:rPr lang="fr-FR" sz="2800" dirty="0">
                <a:solidFill>
                  <a:prstClr val="black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&gt;&gt; Valoriser les points de différenciation de l’offre</a:t>
            </a:r>
          </a:p>
          <a:p>
            <a:pPr marL="0" lvl="1" indent="0" eaLnBrk="1" hangingPunct="1">
              <a:buNone/>
              <a:defRPr/>
            </a:pPr>
            <a:r>
              <a:rPr lang="fr-FR" sz="2800" dirty="0">
                <a:solidFill>
                  <a:prstClr val="black"/>
                </a:solidFill>
                <a:latin typeface="Avenir Next LT Pro" panose="020B0504020202020204" pitchFamily="34" charset="0"/>
                <a:cs typeface="Calibri Light" panose="020F0302020204030204" pitchFamily="34" charset="0"/>
              </a:rPr>
              <a:t>&gt;&gt;Incarner davantage les CPNP pour les différencier des PPNP</a:t>
            </a:r>
          </a:p>
          <a:p>
            <a:r>
              <a:rPr lang="fr-FR" sz="1600" b="1" dirty="0">
                <a:solidFill>
                  <a:srgbClr val="D9117E"/>
                </a:solidFill>
                <a:latin typeface="Georgia" panose="02040502050405020303" pitchFamily="18" charset="0"/>
                <a:cs typeface="Calibri Light" panose="020F0302020204030204" pitchFamily="34" charset="0"/>
              </a:rPr>
              <a:t>	</a:t>
            </a:r>
            <a:endParaRPr lang="fr-FR" sz="1800" dirty="0">
              <a:solidFill>
                <a:srgbClr val="D9117E"/>
              </a:solidFill>
              <a:latin typeface="Avenir Next LT Pro" panose="020B0504020202020204" pitchFamily="34" charset="0"/>
              <a:cs typeface="Calibri Light" panose="020F0302020204030204" pitchFamily="34" charset="0"/>
            </a:endParaRPr>
          </a:p>
          <a:p>
            <a:pPr marL="0" lvl="1" indent="0" eaLnBrk="1" hangingPunct="1">
              <a:buNone/>
              <a:defRPr/>
            </a:pPr>
            <a:r>
              <a:rPr lang="fr-FR" sz="3200" b="1" dirty="0">
                <a:latin typeface="Playfair Display" panose="00000500000000000000" pitchFamily="2" charset="0"/>
                <a:cs typeface="Calibri Light" panose="020F0302020204030204" pitchFamily="34" charset="0"/>
                <a:sym typeface="Wingdings" panose="05000000000000000000" pitchFamily="2" charset="2"/>
              </a:rPr>
              <a:t>Faire des CPNP : un véritable levier de différenciation et de conquête pour les clients</a:t>
            </a:r>
            <a:endParaRPr lang="fr-FR" sz="3200" b="1" dirty="0">
              <a:latin typeface="Playfair Display" panose="00000500000000000000" pitchFamily="2" charset="0"/>
              <a:cs typeface="Calibri Light" panose="020F0302020204030204" pitchFamily="34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7F0EB493-B2C8-6C00-E761-C7555AAE16D9}"/>
              </a:ext>
            </a:extLst>
          </p:cNvPr>
          <p:cNvSpPr txBox="1"/>
          <p:nvPr/>
        </p:nvSpPr>
        <p:spPr>
          <a:xfrm>
            <a:off x="235894" y="938879"/>
            <a:ext cx="1102873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indent="0" eaLnBrk="1" hangingPunct="1">
              <a:buNone/>
              <a:defRPr/>
            </a:pPr>
            <a:r>
              <a:rPr lang="fr-FR" sz="3200" b="1" dirty="0">
                <a:solidFill>
                  <a:srgbClr val="D9117E"/>
                </a:solidFill>
                <a:latin typeface="Playfair Display" panose="00000500000000000000" pitchFamily="2" charset="0"/>
                <a:cs typeface="Calibri Light" panose="020F0302020204030204" pitchFamily="34" charset="0"/>
              </a:rPr>
              <a:t>Concevoir un dispositif puissant &amp; émergeant </a:t>
            </a:r>
          </a:p>
        </p:txBody>
      </p:sp>
    </p:spTree>
    <p:extLst>
      <p:ext uri="{BB962C8B-B14F-4D97-AF65-F5344CB8AC3E}">
        <p14:creationId xmlns:p14="http://schemas.microsoft.com/office/powerpoint/2010/main" val="20840167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re 7">
            <a:extLst>
              <a:ext uri="{FF2B5EF4-FFF2-40B4-BE49-F238E27FC236}">
                <a16:creationId xmlns:a16="http://schemas.microsoft.com/office/drawing/2014/main" id="{4754D67B-DA42-5824-15CF-CD2E1A06978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Dispositif in-store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4C7B840A-C6D0-8D61-5159-42D3121CFE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0038" y="5399614"/>
            <a:ext cx="11587162" cy="395073"/>
          </a:xfrm>
        </p:spPr>
        <p:txBody>
          <a:bodyPr/>
          <a:lstStyle/>
          <a:p>
            <a:r>
              <a:rPr lang="fr-FR" dirty="0" err="1"/>
              <a:t>Evenementialiser</a:t>
            </a:r>
            <a:r>
              <a:rPr lang="fr-FR" dirty="0"/>
              <a:t> et incarner les CPNP</a:t>
            </a:r>
          </a:p>
        </p:txBody>
      </p:sp>
    </p:spTree>
    <p:extLst>
      <p:ext uri="{BB962C8B-B14F-4D97-AF65-F5344CB8AC3E}">
        <p14:creationId xmlns:p14="http://schemas.microsoft.com/office/powerpoint/2010/main" val="151283781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45DAE894-B819-F6D6-E3F5-B9F58F65AD2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84826" y="484188"/>
            <a:ext cx="3441700" cy="222250"/>
          </a:xfrm>
        </p:spPr>
        <p:txBody>
          <a:bodyPr/>
          <a:lstStyle/>
          <a:p>
            <a:r>
              <a:rPr lang="fr-FR" b="1" dirty="0">
                <a:latin typeface="Playfair Display" panose="00000500000000000000" pitchFamily="2" charset="0"/>
              </a:rPr>
              <a:t>Communication </a:t>
            </a:r>
            <a:br>
              <a:rPr lang="fr-FR" b="1" dirty="0">
                <a:latin typeface="Playfair Display" panose="00000500000000000000" pitchFamily="2" charset="0"/>
              </a:rPr>
            </a:br>
            <a:r>
              <a:rPr lang="fr-FR" b="1" dirty="0">
                <a:latin typeface="Playfair Display" panose="00000500000000000000" pitchFamily="2" charset="0"/>
              </a:rPr>
              <a:t>extérieur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EE0F44D7-CDF0-67D0-0237-C60F4694A74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84826" y="1148608"/>
            <a:ext cx="3441700" cy="214312"/>
          </a:xfrm>
        </p:spPr>
        <p:txBody>
          <a:bodyPr/>
          <a:lstStyle/>
          <a:p>
            <a:r>
              <a:rPr lang="fr-FR" b="1" dirty="0" err="1">
                <a:solidFill>
                  <a:srgbClr val="D9117E"/>
                </a:solidFill>
                <a:latin typeface="Playfair Display" panose="00000500000000000000" pitchFamily="2" charset="0"/>
              </a:rPr>
              <a:t>Akilux</a:t>
            </a:r>
            <a:r>
              <a:rPr lang="fr-FR" b="1" dirty="0">
                <a:solidFill>
                  <a:srgbClr val="D9117E"/>
                </a:solidFill>
                <a:latin typeface="Playfair Display" panose="00000500000000000000" pitchFamily="2" charset="0"/>
              </a:rPr>
              <a:t> - Recto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0E81DF8-4D77-6E3D-BCEF-459849F169B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676" y="-218873"/>
            <a:ext cx="9730477" cy="7295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27709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45DAE894-B819-F6D6-E3F5-B9F58F65AD2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87392" y="484188"/>
            <a:ext cx="3441700" cy="222250"/>
          </a:xfrm>
        </p:spPr>
        <p:txBody>
          <a:bodyPr/>
          <a:lstStyle/>
          <a:p>
            <a:r>
              <a:rPr lang="fr-FR" b="1" dirty="0">
                <a:latin typeface="Playfair Display" panose="00000500000000000000" pitchFamily="2" charset="0"/>
              </a:rPr>
              <a:t>Communication </a:t>
            </a:r>
            <a:br>
              <a:rPr lang="fr-FR" b="1" dirty="0">
                <a:latin typeface="Playfair Display" panose="00000500000000000000" pitchFamily="2" charset="0"/>
              </a:rPr>
            </a:br>
            <a:r>
              <a:rPr lang="fr-FR" b="1" dirty="0">
                <a:latin typeface="Playfair Display" panose="00000500000000000000" pitchFamily="2" charset="0"/>
              </a:rPr>
              <a:t>extérieur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EE0F44D7-CDF0-67D0-0237-C60F4694A74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87392" y="1148608"/>
            <a:ext cx="3441700" cy="214312"/>
          </a:xfrm>
        </p:spPr>
        <p:txBody>
          <a:bodyPr/>
          <a:lstStyle/>
          <a:p>
            <a:r>
              <a:rPr lang="fr-FR" b="1" dirty="0" err="1">
                <a:solidFill>
                  <a:srgbClr val="D9117E"/>
                </a:solidFill>
                <a:latin typeface="Playfair Display" panose="00000500000000000000" pitchFamily="2" charset="0"/>
              </a:rPr>
              <a:t>Akilux</a:t>
            </a:r>
            <a:r>
              <a:rPr lang="fr-FR" b="1" dirty="0">
                <a:solidFill>
                  <a:srgbClr val="D9117E"/>
                </a:solidFill>
                <a:latin typeface="Playfair Display" panose="00000500000000000000" pitchFamily="2" charset="0"/>
              </a:rPr>
              <a:t> - Verso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5DA7D0D-6555-6C8D-030E-45224A08E70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7157" y="0"/>
            <a:ext cx="91463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49247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45DAE894-B819-F6D6-E3F5-B9F58F65AD2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87392" y="484188"/>
            <a:ext cx="3441700" cy="222250"/>
          </a:xfrm>
        </p:spPr>
        <p:txBody>
          <a:bodyPr/>
          <a:lstStyle/>
          <a:p>
            <a:r>
              <a:rPr lang="fr-FR" b="1" dirty="0">
                <a:latin typeface="Playfair Display" panose="00000500000000000000" pitchFamily="2" charset="0"/>
              </a:rPr>
              <a:t>Communication </a:t>
            </a:r>
            <a:br>
              <a:rPr lang="fr-FR" b="1" dirty="0">
                <a:latin typeface="Playfair Display" panose="00000500000000000000" pitchFamily="2" charset="0"/>
              </a:rPr>
            </a:br>
            <a:r>
              <a:rPr lang="fr-FR" b="1" dirty="0">
                <a:latin typeface="Playfair Display" panose="00000500000000000000" pitchFamily="2" charset="0"/>
              </a:rPr>
              <a:t>extérieur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EE0F44D7-CDF0-67D0-0237-C60F4694A74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187392" y="1148608"/>
            <a:ext cx="3441700" cy="214312"/>
          </a:xfrm>
        </p:spPr>
        <p:txBody>
          <a:bodyPr/>
          <a:lstStyle/>
          <a:p>
            <a:r>
              <a:rPr lang="fr-FR" b="1" dirty="0" err="1">
                <a:solidFill>
                  <a:srgbClr val="D9117E"/>
                </a:solidFill>
                <a:latin typeface="Playfair Display" panose="00000500000000000000" pitchFamily="2" charset="0"/>
              </a:rPr>
              <a:t>Akilux</a:t>
            </a:r>
            <a:r>
              <a:rPr lang="fr-FR" b="1" dirty="0">
                <a:solidFill>
                  <a:srgbClr val="D9117E"/>
                </a:solidFill>
                <a:latin typeface="Playfair Display" panose="00000500000000000000" pitchFamily="2" charset="0"/>
              </a:rPr>
              <a:t> - Verso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E95B763-FA55-1332-5B2F-3B028DA30C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837" y="0"/>
            <a:ext cx="914632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25506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45DAE894-B819-F6D6-E3F5-B9F58F65AD2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72375" y="484188"/>
            <a:ext cx="3441700" cy="222250"/>
          </a:xfrm>
        </p:spPr>
        <p:txBody>
          <a:bodyPr/>
          <a:lstStyle/>
          <a:p>
            <a:r>
              <a:rPr lang="fr-FR" b="1" dirty="0">
                <a:latin typeface="Playfair Display" panose="00000500000000000000" pitchFamily="2" charset="0"/>
              </a:rPr>
              <a:t>Communication </a:t>
            </a:r>
            <a:br>
              <a:rPr lang="fr-FR" b="1" dirty="0">
                <a:latin typeface="Playfair Display" panose="00000500000000000000" pitchFamily="2" charset="0"/>
              </a:rPr>
            </a:br>
            <a:r>
              <a:rPr lang="fr-FR" b="1" dirty="0">
                <a:latin typeface="Playfair Display" panose="00000500000000000000" pitchFamily="2" charset="0"/>
              </a:rPr>
              <a:t>extérieur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EE0F44D7-CDF0-67D0-0237-C60F4694A74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72375" y="1148608"/>
            <a:ext cx="3441700" cy="214312"/>
          </a:xfrm>
        </p:spPr>
        <p:txBody>
          <a:bodyPr/>
          <a:lstStyle/>
          <a:p>
            <a:r>
              <a:rPr lang="fr-FR" b="1" dirty="0" err="1">
                <a:solidFill>
                  <a:srgbClr val="D9117E"/>
                </a:solidFill>
                <a:latin typeface="Playfair Display" panose="00000500000000000000" pitchFamily="2" charset="0"/>
              </a:rPr>
              <a:t>Akilux</a:t>
            </a:r>
            <a:r>
              <a:rPr lang="fr-FR" b="1" dirty="0">
                <a:solidFill>
                  <a:srgbClr val="D9117E"/>
                </a:solidFill>
                <a:latin typeface="Playfair Display" panose="00000500000000000000" pitchFamily="2" charset="0"/>
              </a:rPr>
              <a:t> 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D2D1187-0276-55AB-8C57-BACBA64318B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76261" y="0"/>
            <a:ext cx="3973349" cy="68580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35DC5122-7886-D42B-506D-A98D9C41FD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8224" y="0"/>
            <a:ext cx="39766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7728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Espace réservé du texte 9">
            <a:extLst>
              <a:ext uri="{FF2B5EF4-FFF2-40B4-BE49-F238E27FC236}">
                <a16:creationId xmlns:a16="http://schemas.microsoft.com/office/drawing/2014/main" id="{45DAE894-B819-F6D6-E3F5-B9F58F65AD2F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72375" y="484188"/>
            <a:ext cx="3441700" cy="222250"/>
          </a:xfrm>
        </p:spPr>
        <p:txBody>
          <a:bodyPr/>
          <a:lstStyle/>
          <a:p>
            <a:r>
              <a:rPr lang="fr-FR" b="1" dirty="0">
                <a:latin typeface="Playfair Display" panose="00000500000000000000" pitchFamily="2" charset="0"/>
              </a:rPr>
              <a:t>Communication </a:t>
            </a:r>
            <a:br>
              <a:rPr lang="fr-FR" b="1" dirty="0">
                <a:latin typeface="Playfair Display" panose="00000500000000000000" pitchFamily="2" charset="0"/>
              </a:rPr>
            </a:br>
            <a:r>
              <a:rPr lang="fr-FR" b="1" dirty="0">
                <a:latin typeface="Playfair Display" panose="00000500000000000000" pitchFamily="2" charset="0"/>
              </a:rPr>
              <a:t>extérieur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EE0F44D7-CDF0-67D0-0237-C60F4694A744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272375" y="1148608"/>
            <a:ext cx="3441700" cy="214312"/>
          </a:xfrm>
        </p:spPr>
        <p:txBody>
          <a:bodyPr/>
          <a:lstStyle/>
          <a:p>
            <a:r>
              <a:rPr lang="fr-FR" b="1" dirty="0" err="1">
                <a:solidFill>
                  <a:srgbClr val="D9117E"/>
                </a:solidFill>
                <a:latin typeface="Playfair Display" panose="00000500000000000000" pitchFamily="2" charset="0"/>
              </a:rPr>
              <a:t>Akilux</a:t>
            </a:r>
            <a:r>
              <a:rPr lang="fr-FR" b="1" dirty="0">
                <a:solidFill>
                  <a:srgbClr val="D9117E"/>
                </a:solidFill>
                <a:latin typeface="Playfair Display" panose="00000500000000000000" pitchFamily="2" charset="0"/>
              </a:rPr>
              <a:t>  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C3255C65-38A4-6BE9-2E4C-160BF38D56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9442" y="0"/>
            <a:ext cx="3976663" cy="68580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32A0E61-CE5F-ACFC-945C-C8ED50B778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08068" y="0"/>
            <a:ext cx="397666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8929719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638</TotalTime>
  <Words>517</Words>
  <Application>Microsoft Office PowerPoint</Application>
  <PresentationFormat>Grand écran</PresentationFormat>
  <Paragraphs>82</Paragraphs>
  <Slides>22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9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32" baseType="lpstr">
      <vt:lpstr>Police système Courant</vt:lpstr>
      <vt:lpstr>Cambria</vt:lpstr>
      <vt:lpstr>Playfair Display</vt:lpstr>
      <vt:lpstr>Calibri</vt:lpstr>
      <vt:lpstr>Wingdings</vt:lpstr>
      <vt:lpstr>Arial</vt:lpstr>
      <vt:lpstr>Tahoma</vt:lpstr>
      <vt:lpstr>Avenir Next LT Pro</vt:lpstr>
      <vt:lpstr>Georgia</vt:lpstr>
      <vt:lpstr>1_Thème LNB</vt:lpstr>
      <vt:lpstr>Dispositif com CPNP  16 octobre 2023 </vt:lpstr>
      <vt:lpstr>Présentation PowerPoint</vt:lpstr>
      <vt:lpstr>Présentation PowerPoint</vt:lpstr>
      <vt:lpstr>Dispositif in-store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Dispositif affichage</vt:lpstr>
      <vt:lpstr>Présentation PowerPoint</vt:lpstr>
      <vt:lpstr>Présentation PowerPoint</vt:lpstr>
      <vt:lpstr>Dispositif RS</vt:lpstr>
      <vt:lpstr>Présentation PowerPoint</vt:lpstr>
      <vt:lpstr>Présentation PowerPoint</vt:lpstr>
      <vt:lpstr>Campagne radio 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Emilie Proteau</dc:creator>
  <cp:keywords/>
  <dc:description/>
  <cp:lastModifiedBy>Antoine Jubert</cp:lastModifiedBy>
  <cp:revision>33</cp:revision>
  <cp:lastPrinted>2022-07-05T07:32:58Z</cp:lastPrinted>
  <dcterms:created xsi:type="dcterms:W3CDTF">2023-04-17T13:19:25Z</dcterms:created>
  <dcterms:modified xsi:type="dcterms:W3CDTF">2023-10-17T14:42:36Z</dcterms:modified>
  <cp:category/>
</cp:coreProperties>
</file>