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933" r:id="rId4"/>
  </p:sldMasterIdLst>
  <p:notesMasterIdLst>
    <p:notesMasterId r:id="rId10"/>
  </p:notesMasterIdLst>
  <p:sldIdLst>
    <p:sldId id="2147474631" r:id="rId5"/>
    <p:sldId id="2147474662" r:id="rId6"/>
    <p:sldId id="2147474663" r:id="rId7"/>
    <p:sldId id="2147474664" r:id="rId8"/>
    <p:sldId id="2147474665" r:id="rId9"/>
  </p:sldIdLst>
  <p:sldSz cx="12192000" cy="6858000"/>
  <p:notesSz cx="6797675" cy="9926638"/>
  <p:embeddedFontLst>
    <p:embeddedFont>
      <p:font typeface="Avenir Black" panose="020B0803020203020204" pitchFamily="34" charset="-78"/>
      <p:bold r:id="rId11"/>
    </p:embeddedFont>
    <p:embeddedFont>
      <p:font typeface="Avenir Next LT Pro" panose="020B0504020202020204" pitchFamily="34" charset="0"/>
      <p:regular r:id="rId12"/>
      <p:bold r:id="rId13"/>
      <p:italic r:id="rId14"/>
      <p:boldItalic r:id="rId15"/>
    </p:embeddedFont>
    <p:embeddedFont>
      <p:font typeface="CA Metro" panose="020B0604020202020204" charset="0"/>
      <p:regular r:id="rId16"/>
      <p:bold r:id="rId17"/>
    </p:embeddedFont>
    <p:embeddedFont>
      <p:font typeface="Gill Sans Nova Cond Ultra Bold" panose="020B0B04020104020203" pitchFamily="34" charset="0"/>
      <p:bold r:id="rId18"/>
    </p:embeddedFont>
  </p:embeddedFontLst>
  <p:custDataLst>
    <p:tags r:id="rId19"/>
  </p:custDataLst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796FC49B-F9DA-449F-8A2A-C505D26CAA22}">
          <p14:sldIdLst>
            <p14:sldId id="2147474631"/>
            <p14:sldId id="2147474662"/>
            <p14:sldId id="2147474663"/>
            <p14:sldId id="2147474664"/>
            <p14:sldId id="214747466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ggarwal, Lalit" initials="AL" lastIdx="2" clrIdx="0">
    <p:extLst>
      <p:ext uri="{19B8F6BF-5375-455C-9EA6-DF929625EA0E}">
        <p15:presenceInfo xmlns:p15="http://schemas.microsoft.com/office/powerpoint/2012/main" userId="S::lalit.aggarwal@metro.de::16b51260-0ece-45e0-913a-4a07261b4eee" providerId="AD"/>
      </p:ext>
    </p:extLst>
  </p:cmAuthor>
  <p:cmAuthor id="2" name="Juliard, Albin Dorian" initials="JAD" lastIdx="2" clrIdx="1">
    <p:extLst>
      <p:ext uri="{19B8F6BF-5375-455C-9EA6-DF929625EA0E}">
        <p15:presenceInfo xmlns:p15="http://schemas.microsoft.com/office/powerpoint/2012/main" userId="S::albindorian.juliard@metro.de::9cc3c986-fb21-430b-b08c-73ef02ad1ff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181"/>
    <a:srgbClr val="F9AE00"/>
    <a:srgbClr val="FFE500"/>
    <a:srgbClr val="000000"/>
    <a:srgbClr val="003B7E"/>
    <a:srgbClr val="D9D9D9"/>
    <a:srgbClr val="FFFFFF"/>
    <a:srgbClr val="FDCA53"/>
    <a:srgbClr val="177B57"/>
    <a:srgbClr val="E2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40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customXml" Target="../customXml/item2.xml"/><Relationship Id="rId16" Type="http://schemas.openxmlformats.org/officeDocument/2006/relationships/font" Target="fonts/font6.fntdata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38BC32B-6D78-4F00-A7DE-6EF544761192}" type="datetimeFigureOut">
              <a:rPr lang="en-US" smtClean="0"/>
              <a:pPr/>
              <a:t>9/11/2025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6C96434F-A297-4444-BC53-D317DEF38C1E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432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434F-A297-4444-BC53-D317DEF38C1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805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D4751-9E51-3F46-BC5A-7A04F31EF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E85871E-3E29-5842-95E8-CDFA9BF889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D485137-571B-46DB-5682-A567112B35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2E0F466-2F48-69BC-B90C-4FE6619BC6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434F-A297-4444-BC53-D317DEF38C1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19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15EDA-151E-8FAC-4266-0A97BDC8A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0B27096-11D5-3178-E1CE-B215454DCF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4F54F17-A163-3ADA-0279-885CCCF22B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2E28384-F979-7EC0-A3F0-406A0BD12F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434F-A297-4444-BC53-D317DEF38C1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01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E83B55-0C4D-FFC2-32A3-120AB5C50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4A54C2D-15BC-54DA-D686-75D6670607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22B4280-3B5C-EE48-952D-A1EB67D425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C2248B3-C2F9-D2EC-2455-2679D28AE3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434F-A297-4444-BC53-D317DEF38C1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852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882993-CB44-9029-3561-DB046791E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831E31F-F6FB-A5C7-4D43-4E69BE582D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AD6D060-B942-F846-9E4F-42037A90CC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995D3CD-39F0-D37E-F954-C4603F734A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434F-A297-4444-BC53-D317DEF38C1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620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emf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3.emf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3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84EF2C61-3D85-48F5-8C20-EC8DE055B8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801" t="37679" b="-1802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AA444AD-05B0-421D-AFC9-F6B9C991DD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388" t="702" r="2570" b="55569"/>
          <a:stretch/>
        </p:blipFill>
        <p:spPr>
          <a:xfrm>
            <a:off x="1" y="1808162"/>
            <a:ext cx="12191999" cy="5049837"/>
          </a:xfrm>
          <a:prstGeom prst="rect">
            <a:avLst/>
          </a:prstGeom>
        </p:spPr>
      </p:pic>
      <p:pic>
        <p:nvPicPr>
          <p:cNvPr id="12" name="Picture 38">
            <a:extLst>
              <a:ext uri="{FF2B5EF4-FFF2-40B4-BE49-F238E27FC236}">
                <a16:creationId xmlns:a16="http://schemas.microsoft.com/office/drawing/2014/main" id="{4F19F9F6-A5E7-4451-AC4F-C8D74CA6EF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73702" y="3333353"/>
            <a:ext cx="1638315" cy="639907"/>
          </a:xfrm>
          <a:prstGeom prst="rect">
            <a:avLst/>
          </a:prstGeom>
        </p:spPr>
      </p:pic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/>
              <a:t>TITLE PAGE</a:t>
            </a:r>
            <a:br>
              <a:rPr lang="de-DE"/>
            </a:br>
            <a:r>
              <a:rPr lang="de-DE"/>
              <a:t>VERSION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2802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en-US"/>
              <a:t>Click on the icon to add a picture</a:t>
            </a:r>
            <a:endParaRPr lang="de-DE"/>
          </a:p>
          <a:p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F6F208B-A288-4E15-BF5E-D19294F3CF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88" t="702" r="2570" b="55569"/>
          <a:stretch/>
        </p:blipFill>
        <p:spPr>
          <a:xfrm>
            <a:off x="1" y="1808162"/>
            <a:ext cx="12191999" cy="5049837"/>
          </a:xfrm>
          <a:prstGeom prst="rect">
            <a:avLst/>
          </a:prstGeom>
        </p:spPr>
      </p:pic>
      <p:pic>
        <p:nvPicPr>
          <p:cNvPr id="24" name="Picture 38">
            <a:extLst>
              <a:ext uri="{FF2B5EF4-FFF2-40B4-BE49-F238E27FC236}">
                <a16:creationId xmlns:a16="http://schemas.microsoft.com/office/drawing/2014/main" id="{FF34BBB0-9294-4641-A84F-CB4B0FEE99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73702" y="3333353"/>
            <a:ext cx="1638315" cy="639907"/>
          </a:xfrm>
          <a:prstGeom prst="rect">
            <a:avLst/>
          </a:prstGeom>
        </p:spPr>
      </p:pic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/>
              <a:t>TITLE PAGE</a:t>
            </a:r>
            <a:br>
              <a:rPr lang="de-DE"/>
            </a:br>
            <a:r>
              <a:rPr lang="de-DE"/>
              <a:t>VERSION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3450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>
            <a:extLst>
              <a:ext uri="{FF2B5EF4-FFF2-40B4-BE49-F238E27FC236}">
                <a16:creationId xmlns:a16="http://schemas.microsoft.com/office/drawing/2014/main" id="{112D3EAB-CC85-47C4-8E39-1ED23EB24A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4574" t="33028" r="10704" b="123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3">
            <a:extLst>
              <a:ext uri="{FF2B5EF4-FFF2-40B4-BE49-F238E27FC236}">
                <a16:creationId xmlns:a16="http://schemas.microsoft.com/office/drawing/2014/main" id="{FCB42CC2-84CD-40C1-8894-BB7B0616AF28}"/>
              </a:ext>
            </a:extLst>
          </p:cNvPr>
          <p:cNvSpPr/>
          <p:nvPr userDrawn="1"/>
        </p:nvSpPr>
        <p:spPr>
          <a:xfrm>
            <a:off x="-20573" y="0"/>
            <a:ext cx="12233146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venir Next LT Pro" panose="020B0504020202020204" pitchFamily="34" charset="0"/>
            </a:endParaRP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24CB25B8-800D-444C-816C-822BD53FA3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388" r="2388" b="68955"/>
          <a:stretch/>
        </p:blipFill>
        <p:spPr>
          <a:xfrm>
            <a:off x="-20573" y="3273834"/>
            <a:ext cx="12212572" cy="3584167"/>
          </a:xfrm>
          <a:prstGeom prst="rect">
            <a:avLst/>
          </a:prstGeom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0D60D24F-09E7-44BC-BD8F-9C75CEA797F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73984" y="4874207"/>
            <a:ext cx="1638315" cy="639907"/>
          </a:xfrm>
          <a:prstGeom prst="rect">
            <a:avLst/>
          </a:prstGeom>
        </p:spPr>
      </p:pic>
      <p:sp>
        <p:nvSpPr>
          <p:cNvPr id="8" name="Textplatzhalter 2">
            <a:extLst>
              <a:ext uri="{FF2B5EF4-FFF2-40B4-BE49-F238E27FC236}">
                <a16:creationId xmlns:a16="http://schemas.microsoft.com/office/drawing/2014/main" id="{22AE18D5-537B-4C13-B257-FF52CBB478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/>
              <a:t>TITLE PAGE</a:t>
            </a:r>
            <a:br>
              <a:rPr lang="de-DE"/>
            </a:br>
            <a:r>
              <a:rPr lang="de-DE"/>
              <a:t>VERSION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3497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en-US"/>
              <a:t>Select the picture placeholder and click on ‘insert' in the menu bar and then on ‘pictures' to insert a picture.</a:t>
            </a:r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A9579759-98FE-4250-B73B-A43B803BF4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88" r="2388" b="68955"/>
          <a:stretch/>
        </p:blipFill>
        <p:spPr>
          <a:xfrm>
            <a:off x="-20574" y="3273834"/>
            <a:ext cx="12233145" cy="3584167"/>
          </a:xfrm>
          <a:prstGeom prst="rect">
            <a:avLst/>
          </a:prstGeom>
        </p:spPr>
      </p:pic>
      <p:pic>
        <p:nvPicPr>
          <p:cNvPr id="18" name="Picture 8">
            <a:extLst>
              <a:ext uri="{FF2B5EF4-FFF2-40B4-BE49-F238E27FC236}">
                <a16:creationId xmlns:a16="http://schemas.microsoft.com/office/drawing/2014/main" id="{9E4BD0B6-DB09-4825-A6ED-27FCA85EFAE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73984" y="4874207"/>
            <a:ext cx="1638315" cy="639907"/>
          </a:xfrm>
          <a:prstGeom prst="rect">
            <a:avLst/>
          </a:prstGeom>
        </p:spPr>
      </p:pic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/>
              <a:t>TITLE PAGE</a:t>
            </a:r>
            <a:br>
              <a:rPr lang="de-DE"/>
            </a:br>
            <a:r>
              <a:rPr lang="de-DE"/>
              <a:t>VERSION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1346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03C711F7-6C08-45DA-80C1-25218AEAAAD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622" y="3372328"/>
            <a:ext cx="12213621" cy="3498374"/>
          </a:xfrm>
          <a:prstGeom prst="rect">
            <a:avLst/>
          </a:prstGeom>
        </p:spPr>
      </p:pic>
      <p:pic>
        <p:nvPicPr>
          <p:cNvPr id="11" name="Picture 8">
            <a:extLst>
              <a:ext uri="{FF2B5EF4-FFF2-40B4-BE49-F238E27FC236}">
                <a16:creationId xmlns:a16="http://schemas.microsoft.com/office/drawing/2014/main" id="{029AE27E-83DB-4C03-9091-52CACB2730D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73984" y="4874207"/>
            <a:ext cx="1638315" cy="639907"/>
          </a:xfrm>
          <a:prstGeom prst="rect">
            <a:avLst/>
          </a:prstGeom>
        </p:spPr>
      </p:pic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/>
              <a:t>TITLE PAGE</a:t>
            </a:r>
            <a:br>
              <a:rPr lang="de-DE"/>
            </a:br>
            <a:r>
              <a:rPr lang="de-DE"/>
              <a:t>VERSION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0094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AED1CE2-EDA0-4C73-A2B5-CD7B0AC896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88" r="2388" b="68955"/>
          <a:stretch/>
        </p:blipFill>
        <p:spPr>
          <a:xfrm>
            <a:off x="-34860" y="3273834"/>
            <a:ext cx="12226859" cy="3584167"/>
          </a:xfrm>
          <a:prstGeom prst="rect">
            <a:avLst/>
          </a:prstGeom>
        </p:spPr>
      </p:pic>
      <p:pic>
        <p:nvPicPr>
          <p:cNvPr id="11" name="Picture 8">
            <a:extLst>
              <a:ext uri="{FF2B5EF4-FFF2-40B4-BE49-F238E27FC236}">
                <a16:creationId xmlns:a16="http://schemas.microsoft.com/office/drawing/2014/main" id="{B125DE6B-E32E-4891-8A6F-A3E465B998C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73984" y="4874246"/>
            <a:ext cx="1638315" cy="639907"/>
          </a:xfrm>
          <a:prstGeom prst="rect">
            <a:avLst/>
          </a:prstGeom>
        </p:spPr>
      </p:pic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err="1"/>
              <a:t>Thank</a:t>
            </a:r>
            <a:br>
              <a:rPr lang="de-DE"/>
            </a:br>
            <a:r>
              <a:rPr lang="de-DE" err="1"/>
              <a:t>You</a:t>
            </a:r>
            <a:r>
              <a:rPr lang="de-DE"/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5087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482874"/>
            <a:ext cx="6721712" cy="5349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721023B1-5E0C-4B76-85C7-3A9244D7A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 lIns="0" tIns="0" rIns="0" bIns="0"/>
          <a:lstStyle>
            <a:lvl1pPr>
              <a:defRPr lang="de-DE" sz="700" b="0" i="0" u="none" strike="noStrike" smtClean="0">
                <a:solidFill>
                  <a:schemeClr val="tx2"/>
                </a:solidFill>
                <a:effectLst/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/>
              <a:t>Country Strategy – METRO France – Strictly Confidential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2423A48E-36BA-4359-8247-2C5477F175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>
                <a:solidFill>
                  <a:srgbClr val="003B7E"/>
                </a:solidFill>
              </a:rPr>
              <a:t>18.05.2022</a:t>
            </a:r>
            <a:endParaRPr lang="en-GB">
              <a:solidFill>
                <a:srgbClr val="003B7E"/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55B67D9-438A-4786-B267-1DC95B76F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fld id="{BD5CE54B-C29A-4A25-9174-59FEA10EAC97}" type="slidenum">
              <a:rPr lang="en-GB" smtClean="0">
                <a:solidFill>
                  <a:srgbClr val="003B7E"/>
                </a:solidFill>
              </a:rPr>
              <a:pPr/>
              <a:t>‹N°›</a:t>
            </a:fld>
            <a:endParaRPr lang="en-GB">
              <a:solidFill>
                <a:srgbClr val="003B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55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37">
            <a:extLst>
              <a:ext uri="{FF2B5EF4-FFF2-40B4-BE49-F238E27FC236}">
                <a16:creationId xmlns:a16="http://schemas.microsoft.com/office/drawing/2014/main" id="{1984BB5F-6B47-4CD5-8DC8-FF04673712C0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388" r="2388" b="69965"/>
          <a:stretch/>
        </p:blipFill>
        <p:spPr>
          <a:xfrm>
            <a:off x="10278291" y="6314620"/>
            <a:ext cx="1913709" cy="543381"/>
          </a:xfrm>
          <a:prstGeom prst="rect">
            <a:avLst/>
          </a:prstGeom>
        </p:spPr>
      </p:pic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Headline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/>
              <a:t>First </a:t>
            </a:r>
            <a:r>
              <a:rPr lang="de-DE" err="1"/>
              <a:t>layer</a:t>
            </a:r>
            <a:endParaRPr lang="de-DE"/>
          </a:p>
          <a:p>
            <a:pPr lvl="1"/>
            <a:r>
              <a:rPr lang="de-DE"/>
              <a:t>Second </a:t>
            </a:r>
            <a:r>
              <a:rPr lang="de-DE" err="1"/>
              <a:t>layer</a:t>
            </a:r>
            <a:endParaRPr lang="de-DE"/>
          </a:p>
          <a:p>
            <a:pPr lvl="2"/>
            <a:r>
              <a:rPr lang="de-DE"/>
              <a:t>Third </a:t>
            </a:r>
            <a:r>
              <a:rPr lang="de-DE" err="1"/>
              <a:t>layer</a:t>
            </a:r>
            <a:endParaRPr lang="de-DE"/>
          </a:p>
        </p:txBody>
      </p:sp>
      <p:sp>
        <p:nvSpPr>
          <p:cNvPr id="16" name="Fußzeilenplatzhalter 3">
            <a:extLst>
              <a:ext uri="{FF2B5EF4-FFF2-40B4-BE49-F238E27FC236}">
                <a16:creationId xmlns:a16="http://schemas.microsoft.com/office/drawing/2014/main" id="{D160A2AE-E6A0-4CB5-975E-A616EC192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7396" y="6363499"/>
            <a:ext cx="9212992" cy="158633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 b="1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de-DE"/>
              <a:t>Fußzeile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de-DE" err="1">
                <a:latin typeface="Avenir Next LT Pro" panose="020B0504020202020204" pitchFamily="34" charset="0"/>
              </a:rPr>
              <a:t>Strictly</a:t>
            </a:r>
            <a:r>
              <a:rPr lang="de-DE">
                <a:latin typeface="Avenir Next LT Pro" panose="020B0504020202020204" pitchFamily="34" charset="0"/>
              </a:rPr>
              <a:t> </a:t>
            </a:r>
            <a:r>
              <a:rPr lang="de-DE" err="1">
                <a:latin typeface="Avenir Next LT Pro" panose="020B0504020202020204" pitchFamily="34" charset="0"/>
              </a:rPr>
              <a:t>Confidential</a:t>
            </a:r>
            <a:r>
              <a:rPr lang="de-DE">
                <a:latin typeface="Avenir Next LT Pro" panose="020B0504020202020204" pitchFamily="34" charset="0"/>
              </a:rPr>
              <a:t>    |   </a:t>
            </a:r>
            <a:fld id="{FC89AA29-A18B-45E6-A6DD-E693AF6AAD3A}" type="datetimeFigureOut">
              <a:rPr lang="de-DE" smtClean="0">
                <a:latin typeface="Avenir Next LT Pro" panose="020B0504020202020204" pitchFamily="34" charset="0"/>
              </a:rPr>
              <a:pPr/>
              <a:t>11.09.2025</a:t>
            </a:fld>
            <a:endParaRPr lang="de-DE">
              <a:latin typeface="Avenir Next LT Pro" panose="020B0504020202020204" pitchFamily="34" charset="0"/>
            </a:endParaRPr>
          </a:p>
        </p:txBody>
      </p:sp>
    </p:spTree>
    <p:custDataLst>
      <p:tags r:id="rId9"/>
    </p:custDataLst>
    <p:extLst>
      <p:ext uri="{BB962C8B-B14F-4D97-AF65-F5344CB8AC3E}">
        <p14:creationId xmlns:p14="http://schemas.microsoft.com/office/powerpoint/2010/main" val="832182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3" r:id="rId7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7.png"/><Relationship Id="rId11" Type="http://schemas.openxmlformats.org/officeDocument/2006/relationships/image" Target="../media/image12.jpg"/><Relationship Id="rId5" Type="http://schemas.openxmlformats.org/officeDocument/2006/relationships/image" Target="../media/image6.emf"/><Relationship Id="rId10" Type="http://schemas.openxmlformats.org/officeDocument/2006/relationships/image" Target="../media/image11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13.png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6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6.emf"/><Relationship Id="rId10" Type="http://schemas.openxmlformats.org/officeDocument/2006/relationships/image" Target="../media/image19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21.png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8.jpeg"/><Relationship Id="rId18" Type="http://schemas.openxmlformats.org/officeDocument/2006/relationships/image" Target="../media/image33.jpg"/><Relationship Id="rId26" Type="http://schemas.openxmlformats.org/officeDocument/2006/relationships/image" Target="../media/image41.png"/><Relationship Id="rId3" Type="http://schemas.openxmlformats.org/officeDocument/2006/relationships/notesSlide" Target="../notesSlides/notesSlide5.xml"/><Relationship Id="rId21" Type="http://schemas.openxmlformats.org/officeDocument/2006/relationships/image" Target="../media/image36.emf"/><Relationship Id="rId7" Type="http://schemas.openxmlformats.org/officeDocument/2006/relationships/image" Target="../media/image6.emf"/><Relationship Id="rId12" Type="http://schemas.openxmlformats.org/officeDocument/2006/relationships/image" Target="../media/image11.png"/><Relationship Id="rId17" Type="http://schemas.openxmlformats.org/officeDocument/2006/relationships/image" Target="../media/image32.jpeg"/><Relationship Id="rId25" Type="http://schemas.openxmlformats.org/officeDocument/2006/relationships/image" Target="../media/image40.png"/><Relationship Id="rId3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jpeg"/><Relationship Id="rId20" Type="http://schemas.openxmlformats.org/officeDocument/2006/relationships/image" Target="../media/image35.png"/><Relationship Id="rId29" Type="http://schemas.openxmlformats.org/officeDocument/2006/relationships/image" Target="../media/image44.jpeg"/><Relationship Id="rId1" Type="http://schemas.openxmlformats.org/officeDocument/2006/relationships/tags" Target="../tags/tag13.x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27.jpeg"/><Relationship Id="rId24" Type="http://schemas.openxmlformats.org/officeDocument/2006/relationships/image" Target="../media/image39.png"/><Relationship Id="rId32" Type="http://schemas.openxmlformats.org/officeDocument/2006/relationships/image" Target="../media/image47.png"/><Relationship Id="rId5" Type="http://schemas.openxmlformats.org/officeDocument/2006/relationships/image" Target="../media/image23.jpeg"/><Relationship Id="rId15" Type="http://schemas.openxmlformats.org/officeDocument/2006/relationships/image" Target="../media/image30.jpeg"/><Relationship Id="rId23" Type="http://schemas.openxmlformats.org/officeDocument/2006/relationships/image" Target="../media/image38.png"/><Relationship Id="rId28" Type="http://schemas.openxmlformats.org/officeDocument/2006/relationships/image" Target="../media/image43.jpeg"/><Relationship Id="rId10" Type="http://schemas.openxmlformats.org/officeDocument/2006/relationships/image" Target="../media/image26.jpeg"/><Relationship Id="rId19" Type="http://schemas.openxmlformats.org/officeDocument/2006/relationships/image" Target="../media/image34.jpg"/><Relationship Id="rId31" Type="http://schemas.openxmlformats.org/officeDocument/2006/relationships/image" Target="../media/image46.png"/><Relationship Id="rId4" Type="http://schemas.openxmlformats.org/officeDocument/2006/relationships/image" Target="../media/image22.jpeg"/><Relationship Id="rId9" Type="http://schemas.openxmlformats.org/officeDocument/2006/relationships/image" Target="../media/image25.jpeg"/><Relationship Id="rId14" Type="http://schemas.openxmlformats.org/officeDocument/2006/relationships/image" Target="../media/image29.jpg"/><Relationship Id="rId22" Type="http://schemas.openxmlformats.org/officeDocument/2006/relationships/image" Target="../media/image37.emf"/><Relationship Id="rId27" Type="http://schemas.openxmlformats.org/officeDocument/2006/relationships/image" Target="../media/image42.jpeg"/><Relationship Id="rId30" Type="http://schemas.openxmlformats.org/officeDocument/2006/relationships/image" Target="../media/image45.png"/><Relationship Id="rId8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CC48D4-0FD6-E6C2-04FF-C897C51FCA4C}"/>
              </a:ext>
            </a:extLst>
          </p:cNvPr>
          <p:cNvSpPr/>
          <p:nvPr/>
        </p:nvSpPr>
        <p:spPr>
          <a:xfrm>
            <a:off x="326648" y="1080585"/>
            <a:ext cx="6179659" cy="245789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3EE1F738-4246-44A8-8503-90AD4FB2F7F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3EE1F738-4246-44A8-8503-90AD4FB2F7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itle 1">
            <a:extLst>
              <a:ext uri="{FF2B5EF4-FFF2-40B4-BE49-F238E27FC236}">
                <a16:creationId xmlns:a16="http://schemas.microsoft.com/office/drawing/2014/main" id="{923AA321-42CF-466B-9A7E-FC6B0A82AA62}"/>
              </a:ext>
            </a:extLst>
          </p:cNvPr>
          <p:cNvSpPr txBox="1">
            <a:spLocks/>
          </p:cNvSpPr>
          <p:nvPr/>
        </p:nvSpPr>
        <p:spPr>
          <a:xfrm>
            <a:off x="235963" y="536821"/>
            <a:ext cx="11629388" cy="75341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 b="1" cap="all" baseline="0">
                <a:solidFill>
                  <a:srgbClr val="1A3C7B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 sz="6000" dirty="0"/>
              <a:t>Les leviers clés du Plan d’Action Commerciale</a:t>
            </a:r>
            <a:endParaRPr lang="fr-FR" sz="60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F74685B-E0B7-9825-FB9D-30554E1216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095" y="4623594"/>
            <a:ext cx="2821281" cy="159328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5AE3DC1-0A94-9EA3-837C-DFAD691BB7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19485" y="2435360"/>
            <a:ext cx="2821281" cy="158551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FF0F018-BD39-8106-D9D3-B37367F13B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3334" y="2457450"/>
            <a:ext cx="2829053" cy="158551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3B79A8C-9656-116B-6C97-03B3BD42BF4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95652" y="4601504"/>
            <a:ext cx="2821282" cy="158541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A6D2E94-E586-658C-C44D-72092510F573}"/>
              </a:ext>
            </a:extLst>
          </p:cNvPr>
          <p:cNvSpPr/>
          <p:nvPr/>
        </p:nvSpPr>
        <p:spPr>
          <a:xfrm>
            <a:off x="3999104" y="3575639"/>
            <a:ext cx="1370564" cy="291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58188B4-342A-83C6-44CB-8983BCEBBD10}"/>
              </a:ext>
            </a:extLst>
          </p:cNvPr>
          <p:cNvSpPr txBox="1"/>
          <p:nvPr/>
        </p:nvSpPr>
        <p:spPr>
          <a:xfrm>
            <a:off x="3919485" y="3418404"/>
            <a:ext cx="1973617" cy="60401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fr-FR" sz="2800" dirty="0">
                <a:solidFill>
                  <a:srgbClr val="FFE500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Sur le site </a:t>
            </a:r>
            <a:br>
              <a:rPr lang="fr-FR" sz="2800" dirty="0">
                <a:solidFill>
                  <a:srgbClr val="FFE500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</a:br>
            <a:r>
              <a:rPr lang="fr-FR" sz="2800" dirty="0">
                <a:solidFill>
                  <a:srgbClr val="FFE500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Internet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CB4CDB5-FEBE-73E8-C0F4-D98E3528D984}"/>
              </a:ext>
            </a:extLst>
          </p:cNvPr>
          <p:cNvSpPr/>
          <p:nvPr/>
        </p:nvSpPr>
        <p:spPr>
          <a:xfrm>
            <a:off x="530602" y="5667050"/>
            <a:ext cx="1793497" cy="291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F3D0A40-DD53-DD80-7F03-394CB047CCED}"/>
              </a:ext>
            </a:extLst>
          </p:cNvPr>
          <p:cNvSpPr txBox="1"/>
          <p:nvPr/>
        </p:nvSpPr>
        <p:spPr>
          <a:xfrm>
            <a:off x="433334" y="5463923"/>
            <a:ext cx="2007281" cy="5695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1900"/>
              </a:lnSpc>
            </a:pPr>
            <a:r>
              <a:rPr lang="fr-FR" sz="2800" dirty="0">
                <a:solidFill>
                  <a:srgbClr val="FFE500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Dans nos</a:t>
            </a:r>
          </a:p>
          <a:p>
            <a:pPr>
              <a:lnSpc>
                <a:spcPts val="1900"/>
              </a:lnSpc>
            </a:pPr>
            <a:r>
              <a:rPr lang="fr-FR" sz="2800" dirty="0">
                <a:solidFill>
                  <a:srgbClr val="FFE500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catalogues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1B1C4B1-5869-C7A2-303F-2C3DEF766DE4}"/>
              </a:ext>
            </a:extLst>
          </p:cNvPr>
          <p:cNvSpPr/>
          <p:nvPr/>
        </p:nvSpPr>
        <p:spPr>
          <a:xfrm>
            <a:off x="530602" y="3481919"/>
            <a:ext cx="829275" cy="3712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99DA10E-F6BB-A119-88DB-D7EE4184376F}"/>
              </a:ext>
            </a:extLst>
          </p:cNvPr>
          <p:cNvSpPr txBox="1"/>
          <p:nvPr/>
        </p:nvSpPr>
        <p:spPr>
          <a:xfrm>
            <a:off x="457652" y="3305244"/>
            <a:ext cx="1027845" cy="62645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1900"/>
              </a:lnSpc>
            </a:pPr>
            <a:r>
              <a:rPr lang="fr-FR" sz="2800" dirty="0">
                <a:solidFill>
                  <a:srgbClr val="FFE500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Sur </a:t>
            </a:r>
            <a:br>
              <a:rPr lang="fr-FR" sz="2800" dirty="0">
                <a:solidFill>
                  <a:srgbClr val="FFE500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</a:br>
            <a:r>
              <a:rPr lang="fr-FR" sz="2800" dirty="0">
                <a:solidFill>
                  <a:srgbClr val="FFE500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l’app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17E60C05-9D6D-C60B-24CD-6E8FB38D626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97864" y="2435361"/>
            <a:ext cx="2802790" cy="1582474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521E0973-6B58-2C26-9BEA-2574D7FF6225}"/>
              </a:ext>
            </a:extLst>
          </p:cNvPr>
          <p:cNvSpPr/>
          <p:nvPr/>
        </p:nvSpPr>
        <p:spPr>
          <a:xfrm>
            <a:off x="7647304" y="3336598"/>
            <a:ext cx="1238788" cy="250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85023B3E-9A1B-C753-92AD-D8E69812F2F8}"/>
              </a:ext>
            </a:extLst>
          </p:cNvPr>
          <p:cNvSpPr txBox="1"/>
          <p:nvPr/>
        </p:nvSpPr>
        <p:spPr>
          <a:xfrm>
            <a:off x="7567685" y="3413823"/>
            <a:ext cx="2613216" cy="60401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fr-FR" sz="2800" dirty="0">
                <a:solidFill>
                  <a:srgbClr val="FFE500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En PLV</a:t>
            </a:r>
            <a:br>
              <a:rPr lang="fr-FR" sz="2800" dirty="0">
                <a:solidFill>
                  <a:srgbClr val="FFE500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</a:br>
            <a:r>
              <a:rPr lang="fr-FR" sz="2800" dirty="0">
                <a:solidFill>
                  <a:srgbClr val="FFE500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dans les halles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A8AA80A-296F-B715-7CD6-99CA26F46C23}"/>
              </a:ext>
            </a:extLst>
          </p:cNvPr>
          <p:cNvSpPr txBox="1"/>
          <p:nvPr/>
        </p:nvSpPr>
        <p:spPr>
          <a:xfrm>
            <a:off x="6346844" y="4574590"/>
            <a:ext cx="269066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600" b="1" dirty="0">
                <a:highlight>
                  <a:srgbClr val="FFE500"/>
                </a:highlight>
              </a:rPr>
              <a:t>NOUVEAUTÉ 2026</a:t>
            </a:r>
            <a:r>
              <a:rPr lang="fr-FR" sz="1600" dirty="0">
                <a:highlight>
                  <a:srgbClr val="FFE500"/>
                </a:highlight>
              </a:rPr>
              <a:t> </a:t>
            </a:r>
            <a:r>
              <a:rPr lang="fr-FR" sz="1600" dirty="0"/>
              <a:t>: </a:t>
            </a:r>
            <a:r>
              <a:rPr lang="fr-FR" sz="1600" b="1" dirty="0"/>
              <a:t>#OFFRES Prix &amp; Promos</a:t>
            </a:r>
          </a:p>
          <a:p>
            <a:pPr algn="r"/>
            <a:r>
              <a:rPr lang="fr-FR" sz="1600" dirty="0"/>
              <a:t>Fusion des offres </a:t>
            </a:r>
            <a:r>
              <a:rPr lang="fr-FR" sz="1600" i="1" dirty="0"/>
              <a:t>Promos</a:t>
            </a:r>
            <a:r>
              <a:rPr lang="fr-FR" sz="1600" dirty="0"/>
              <a:t> et </a:t>
            </a:r>
            <a:r>
              <a:rPr lang="fr-FR" sz="1600" i="1" dirty="0"/>
              <a:t>Achetez plus payez moins </a:t>
            </a:r>
            <a:r>
              <a:rPr lang="fr-FR" sz="1600" dirty="0"/>
              <a:t>pour un dispositif encore plus puissant, centralisé et valorisant </a:t>
            </a:r>
            <a:br>
              <a:rPr lang="fr-FR" sz="1600" dirty="0"/>
            </a:br>
            <a:r>
              <a:rPr lang="fr-FR" sz="1600" dirty="0"/>
              <a:t>dès janvier 2026.</a:t>
            </a:r>
          </a:p>
        </p:txBody>
      </p:sp>
      <p:pic>
        <p:nvPicPr>
          <p:cNvPr id="24" name="Image 23" descr="Une image contenant texte, étiquette&#10;&#10;Le contenu généré par l’IA peut être incorrect.">
            <a:extLst>
              <a:ext uri="{FF2B5EF4-FFF2-40B4-BE49-F238E27FC236}">
                <a16:creationId xmlns:a16="http://schemas.microsoft.com/office/drawing/2014/main" id="{45D75CA2-980D-266C-D824-A7691F49CAF7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698" y="3618471"/>
            <a:ext cx="4874970" cy="3574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48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CA2D0F-A163-365D-F247-BF43BC725A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0302F50-ACFD-460B-9169-963E275B72B2}"/>
              </a:ext>
            </a:extLst>
          </p:cNvPr>
          <p:cNvSpPr/>
          <p:nvPr/>
        </p:nvSpPr>
        <p:spPr>
          <a:xfrm>
            <a:off x="326648" y="1080585"/>
            <a:ext cx="6179659" cy="245789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1C0A90F8-74C1-E9F5-2C51-DA6D0FD303C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3EE1F738-4246-44A8-8503-90AD4FB2F7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itle 1">
            <a:extLst>
              <a:ext uri="{FF2B5EF4-FFF2-40B4-BE49-F238E27FC236}">
                <a16:creationId xmlns:a16="http://schemas.microsoft.com/office/drawing/2014/main" id="{700D79C5-591E-C3E8-E86A-58610936E120}"/>
              </a:ext>
            </a:extLst>
          </p:cNvPr>
          <p:cNvSpPr txBox="1">
            <a:spLocks/>
          </p:cNvSpPr>
          <p:nvPr/>
        </p:nvSpPr>
        <p:spPr>
          <a:xfrm>
            <a:off x="235963" y="536821"/>
            <a:ext cx="11629388" cy="75341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 b="1" cap="all" baseline="0">
                <a:solidFill>
                  <a:srgbClr val="1A3C7B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 sz="6000" dirty="0"/>
              <a:t>LE RETAIL MEDIA</a:t>
            </a:r>
            <a:br>
              <a:rPr lang="fr-FR" sz="6000" dirty="0"/>
            </a:br>
            <a:r>
              <a:rPr lang="fr-FR" sz="3600" dirty="0"/>
              <a:t>une approche ciblée, omnicanale, mesurable</a:t>
            </a:r>
            <a:endParaRPr lang="fr-FR" sz="6000" dirty="0">
              <a:latin typeface="Avenir Next LT Pro" panose="020B0504020202020204" pitchFamily="34" charset="0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B24898E9-6C08-1790-579A-1103731372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7139" y="2994919"/>
            <a:ext cx="7104185" cy="2218049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DFD316FD-4BD3-F164-D9A1-1513F3840E50}"/>
              </a:ext>
            </a:extLst>
          </p:cNvPr>
          <p:cNvSpPr txBox="1"/>
          <p:nvPr/>
        </p:nvSpPr>
        <p:spPr>
          <a:xfrm>
            <a:off x="4947139" y="5384865"/>
            <a:ext cx="681110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METRO est le partenaire idéal pour diffuser </a:t>
            </a:r>
            <a:br>
              <a:rPr lang="fr-FR" sz="2400" dirty="0"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lang="fr-FR" sz="2400" dirty="0"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vos campagnes publicitaires. </a:t>
            </a:r>
            <a:endParaRPr lang="fr-FR" sz="2400" dirty="0">
              <a:solidFill>
                <a:srgbClr val="004282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A9FFC3A4-7935-BB5D-463F-9A54CBDCB6BA}"/>
              </a:ext>
            </a:extLst>
          </p:cNvPr>
          <p:cNvSpPr txBox="1"/>
          <p:nvPr/>
        </p:nvSpPr>
        <p:spPr>
          <a:xfrm>
            <a:off x="235963" y="3701736"/>
            <a:ext cx="41862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004282"/>
                </a:highlight>
                <a:uLnTx/>
                <a:uFillTx/>
                <a:latin typeface="Gill Sans Nova Cond Ultra Bold" panose="020B0B04020104020203" pitchFamily="34" charset="0"/>
                <a:ea typeface="+mn-ea"/>
                <a:cs typeface="+mn-cs"/>
              </a:rPr>
              <a:t>1</a:t>
            </a:r>
            <a:r>
              <a:rPr kumimoji="0" lang="fr-FR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004282"/>
                </a:highlight>
                <a:uLnTx/>
                <a:uFillTx/>
                <a:latin typeface="Gill Sans Nova Cond Ultra Bold" panose="020B0B04020104020203" pitchFamily="34" charset="0"/>
                <a:ea typeface="+mn-ea"/>
                <a:cs typeface="+mn-cs"/>
              </a:rPr>
              <a:t>er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004282"/>
                </a:highlight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 MÉDIA en France 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pour adresser les professionnels de </a:t>
            </a:r>
            <a:b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</a:b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la restauration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 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B13B2EF5-4200-CA54-6E41-5AEEBA7996B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4127" y="2044771"/>
            <a:ext cx="1809968" cy="154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08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B66532-B003-8686-99FE-359D7437B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36096B5-9403-21E1-F140-A621A3E726C2}"/>
              </a:ext>
            </a:extLst>
          </p:cNvPr>
          <p:cNvSpPr/>
          <p:nvPr/>
        </p:nvSpPr>
        <p:spPr>
          <a:xfrm>
            <a:off x="326648" y="1080585"/>
            <a:ext cx="6179659" cy="245789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228F991E-CB26-A606-6E4C-B6D5900C854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1C0A90F8-74C1-E9F5-2C51-DA6D0FD303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itle 1">
            <a:extLst>
              <a:ext uri="{FF2B5EF4-FFF2-40B4-BE49-F238E27FC236}">
                <a16:creationId xmlns:a16="http://schemas.microsoft.com/office/drawing/2014/main" id="{CE185114-F195-C717-5B73-6B2D1A447FFF}"/>
              </a:ext>
            </a:extLst>
          </p:cNvPr>
          <p:cNvSpPr txBox="1">
            <a:spLocks/>
          </p:cNvSpPr>
          <p:nvPr/>
        </p:nvSpPr>
        <p:spPr>
          <a:xfrm>
            <a:off x="235963" y="536821"/>
            <a:ext cx="11629388" cy="75341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 b="1" cap="all" baseline="0">
                <a:solidFill>
                  <a:srgbClr val="1A3C7B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 sz="6000" dirty="0"/>
              <a:t>LE RETAIL MEDIA</a:t>
            </a:r>
            <a:br>
              <a:rPr lang="fr-FR" sz="6000" dirty="0"/>
            </a:br>
            <a:r>
              <a:rPr lang="fr-FR" sz="3600" dirty="0"/>
              <a:t>une approche ciblée, omnicanale, mesurable</a:t>
            </a:r>
            <a:endParaRPr lang="fr-FR" sz="6000" dirty="0">
              <a:latin typeface="Avenir Next LT Pro" panose="020B05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8CF14AC-F8C0-FC9F-6078-3598CE516E60}"/>
              </a:ext>
            </a:extLst>
          </p:cNvPr>
          <p:cNvSpPr txBox="1"/>
          <p:nvPr/>
        </p:nvSpPr>
        <p:spPr>
          <a:xfrm>
            <a:off x="235963" y="2043884"/>
            <a:ext cx="110303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Ciblez vos prospects avec des formats immersifs et engageants.</a:t>
            </a:r>
            <a:endParaRPr lang="fr-FR" sz="2800" dirty="0">
              <a:latin typeface="Avenir Next LT Pro" panose="020B05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F1B0D5F-D45E-53E9-D9C6-E41D02D9CB33}"/>
              </a:ext>
            </a:extLst>
          </p:cNvPr>
          <p:cNvSpPr txBox="1"/>
          <p:nvPr/>
        </p:nvSpPr>
        <p:spPr>
          <a:xfrm>
            <a:off x="107225" y="5392522"/>
            <a:ext cx="366888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Affichage publicitaire sur notre site, </a:t>
            </a:r>
            <a:b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les campagnes emailing, </a:t>
            </a:r>
            <a:b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les publicités sur les réseaux sociaux, </a:t>
            </a:r>
            <a:b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les vidéos sponsorisées…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  <p:pic>
        <p:nvPicPr>
          <p:cNvPr id="1028" name="Picture 4" descr="La Meilleure Brigade de France : le choix de l'excellence | METRO">
            <a:extLst>
              <a:ext uri="{FF2B5EF4-FFF2-40B4-BE49-F238E27FC236}">
                <a16:creationId xmlns:a16="http://schemas.microsoft.com/office/drawing/2014/main" id="{6284129E-92A6-1F6F-808F-328F6BB0EC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5" b="6596"/>
          <a:stretch>
            <a:fillRect/>
          </a:stretch>
        </p:blipFill>
        <p:spPr bwMode="auto">
          <a:xfrm>
            <a:off x="8786370" y="3456215"/>
            <a:ext cx="2728191" cy="1853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 20" descr="Une image contenant texte, scène, Magasin, intérieur&#10;&#10;Description générée automatiquement">
            <a:extLst>
              <a:ext uri="{FF2B5EF4-FFF2-40B4-BE49-F238E27FC236}">
                <a16:creationId xmlns:a16="http://schemas.microsoft.com/office/drawing/2014/main" id="{8B1534F3-064D-57DC-9E9C-6A67C40A4BE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5919" y="3456215"/>
            <a:ext cx="2780162" cy="1853441"/>
          </a:xfrm>
          <a:prstGeom prst="rect">
            <a:avLst/>
          </a:prstGeom>
        </p:spPr>
      </p:pic>
      <p:pic>
        <p:nvPicPr>
          <p:cNvPr id="1032" name="Picture 8" descr="Laptop Screen Website Mockup">
            <a:extLst>
              <a:ext uri="{FF2B5EF4-FFF2-40B4-BE49-F238E27FC236}">
                <a16:creationId xmlns:a16="http://schemas.microsoft.com/office/drawing/2014/main" id="{8BF5AB54-BD57-DA87-21AF-A58409CAB2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9" t="11514" r="1" b="13162"/>
          <a:stretch>
            <a:fillRect/>
          </a:stretch>
        </p:blipFill>
        <p:spPr bwMode="auto">
          <a:xfrm>
            <a:off x="320050" y="3456215"/>
            <a:ext cx="2495598" cy="1853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hoto-Based iPhone 16 Mockup">
            <a:extLst>
              <a:ext uri="{FF2B5EF4-FFF2-40B4-BE49-F238E27FC236}">
                <a16:creationId xmlns:a16="http://schemas.microsoft.com/office/drawing/2014/main" id="{1E468652-93E6-1CDB-CECF-62B0E7C5AB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1" r="24501"/>
          <a:stretch>
            <a:fillRect/>
          </a:stretch>
        </p:blipFill>
        <p:spPr bwMode="auto">
          <a:xfrm>
            <a:off x="1941670" y="3456215"/>
            <a:ext cx="1547446" cy="1853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0AF839D0-DE15-71AD-5983-72D2038A26C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1631" y="3757846"/>
            <a:ext cx="1311194" cy="743965"/>
          </a:xfrm>
          <a:prstGeom prst="rect">
            <a:avLst/>
          </a:prstGeom>
          <a:effectLst>
            <a:innerShdw blurRad="12700">
              <a:prstClr val="black"/>
            </a:innerShdw>
          </a:effectLst>
        </p:spPr>
      </p:pic>
      <p:sp>
        <p:nvSpPr>
          <p:cNvPr id="28" name="Rectangle : coins arrondis 27">
            <a:extLst>
              <a:ext uri="{FF2B5EF4-FFF2-40B4-BE49-F238E27FC236}">
                <a16:creationId xmlns:a16="http://schemas.microsoft.com/office/drawing/2014/main" id="{390F4AC8-4EE8-B78D-9DA5-114D7CF61C76}"/>
              </a:ext>
            </a:extLst>
          </p:cNvPr>
          <p:cNvSpPr/>
          <p:nvPr/>
        </p:nvSpPr>
        <p:spPr>
          <a:xfrm>
            <a:off x="2486378" y="4548510"/>
            <a:ext cx="730955" cy="61242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Image 26" descr="Une image contenant texte, capture d’écran, Publicité en ligne, Site web&#10;&#10;Le contenu généré par l’IA peut être incorrect.">
            <a:extLst>
              <a:ext uri="{FF2B5EF4-FFF2-40B4-BE49-F238E27FC236}">
                <a16:creationId xmlns:a16="http://schemas.microsoft.com/office/drawing/2014/main" id="{BC4E19D2-9CE3-219B-F92F-B4228F2DF7A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1"/>
          <a:stretch>
            <a:fillRect/>
          </a:stretch>
        </p:blipFill>
        <p:spPr>
          <a:xfrm>
            <a:off x="2497669" y="3687803"/>
            <a:ext cx="719666" cy="1390263"/>
          </a:xfrm>
          <a:prstGeom prst="rect">
            <a:avLst/>
          </a:prstGeom>
          <a:effectLst>
            <a:innerShdw blurRad="12700">
              <a:prstClr val="black"/>
            </a:innerShdw>
          </a:effectLst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AB024CE7-E4C0-8448-4DBB-2FC67B415FD0}"/>
              </a:ext>
            </a:extLst>
          </p:cNvPr>
          <p:cNvSpPr txBox="1"/>
          <p:nvPr/>
        </p:nvSpPr>
        <p:spPr>
          <a:xfrm>
            <a:off x="4261555" y="5400164"/>
            <a:ext cx="366888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Dans nos 99 halles METRO en France des PLV, des messages radio, </a:t>
            </a:r>
            <a:b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des événements en magasin, </a:t>
            </a:r>
            <a:b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les guides et magazines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3E32E1A-B5A6-345C-851C-CFB2818BEECA}"/>
              </a:ext>
            </a:extLst>
          </p:cNvPr>
          <p:cNvSpPr txBox="1"/>
          <p:nvPr/>
        </p:nvSpPr>
        <p:spPr>
          <a:xfrm>
            <a:off x="320050" y="2742186"/>
            <a:ext cx="2754923" cy="777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fr-FR" sz="2000" b="1" dirty="0">
                <a:latin typeface="Avenir Next LT Pro" panose="020B0504020202020204" pitchFamily="34" charset="0"/>
              </a:rPr>
              <a:t>Activation </a:t>
            </a:r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3200" b="1" dirty="0">
                <a:highlight>
                  <a:srgbClr val="FFE500"/>
                </a:highlight>
                <a:latin typeface="Avenir Next LT Pro" panose="020B0504020202020204" pitchFamily="34" charset="0"/>
              </a:rPr>
              <a:t>en ligne</a:t>
            </a:r>
            <a:endParaRPr lang="fr-FR" sz="2000" b="1" dirty="0">
              <a:solidFill>
                <a:srgbClr val="004282"/>
              </a:solidFill>
              <a:highlight>
                <a:srgbClr val="FFE500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7FC6930-4D27-9A8D-472E-347955D654D3}"/>
              </a:ext>
            </a:extLst>
          </p:cNvPr>
          <p:cNvSpPr txBox="1"/>
          <p:nvPr/>
        </p:nvSpPr>
        <p:spPr>
          <a:xfrm>
            <a:off x="4673195" y="2742186"/>
            <a:ext cx="2754923" cy="777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fr-FR" sz="2000" b="1" dirty="0">
                <a:latin typeface="Avenir Next LT Pro" panose="020B0504020202020204" pitchFamily="34" charset="0"/>
              </a:rPr>
              <a:t>Activation </a:t>
            </a:r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3200" b="1" dirty="0">
                <a:highlight>
                  <a:srgbClr val="FFE500"/>
                </a:highlight>
                <a:latin typeface="Avenir Next LT Pro" panose="020B0504020202020204" pitchFamily="34" charset="0"/>
              </a:rPr>
              <a:t>physique</a:t>
            </a:r>
            <a:endParaRPr lang="fr-FR" sz="2000" b="1" dirty="0">
              <a:solidFill>
                <a:srgbClr val="004282"/>
              </a:solidFill>
              <a:highlight>
                <a:srgbClr val="FFE500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CA954F82-640F-9E89-817B-3583B3D3C12C}"/>
              </a:ext>
            </a:extLst>
          </p:cNvPr>
          <p:cNvSpPr txBox="1"/>
          <p:nvPr/>
        </p:nvSpPr>
        <p:spPr>
          <a:xfrm>
            <a:off x="8699068" y="2742186"/>
            <a:ext cx="3385707" cy="777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fr-FR" sz="2000" b="1" dirty="0">
                <a:latin typeface="Avenir Next LT Pro" panose="020B0504020202020204" pitchFamily="34" charset="0"/>
              </a:rPr>
              <a:t>Activation </a:t>
            </a:r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3200" b="1" dirty="0">
                <a:highlight>
                  <a:srgbClr val="FFE500"/>
                </a:highlight>
                <a:latin typeface="Avenir Next LT Pro" panose="020B0504020202020204" pitchFamily="34" charset="0"/>
              </a:rPr>
              <a:t>événementielle</a:t>
            </a:r>
            <a:endParaRPr lang="fr-FR" sz="2000" b="1" dirty="0">
              <a:solidFill>
                <a:srgbClr val="004282"/>
              </a:solidFill>
              <a:highlight>
                <a:srgbClr val="FFE500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3C02EE3F-AE8F-AF7B-3629-56831D4B499A}"/>
              </a:ext>
            </a:extLst>
          </p:cNvPr>
          <p:cNvSpPr txBox="1"/>
          <p:nvPr/>
        </p:nvSpPr>
        <p:spPr>
          <a:xfrm>
            <a:off x="8316020" y="5392522"/>
            <a:ext cx="366888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Partenaire d’événements connus </a:t>
            </a:r>
            <a:b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et reconnus ou création d’événements </a:t>
            </a:r>
            <a:r>
              <a:rPr lang="fr-FR" sz="1600" dirty="0" err="1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adhoc</a:t>
            </a:r>
            <a: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, </a:t>
            </a:r>
            <a:b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lang="fr-FR" sz="1600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podcast, 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98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D7D221-EB4E-AFAC-011C-8AC834347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D40EF34-31F6-035F-39BB-6CC73EB98802}"/>
              </a:ext>
            </a:extLst>
          </p:cNvPr>
          <p:cNvSpPr/>
          <p:nvPr/>
        </p:nvSpPr>
        <p:spPr>
          <a:xfrm>
            <a:off x="543359" y="2728343"/>
            <a:ext cx="4186296" cy="31383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86D9C8F-7BD4-D680-A69B-049542564313}"/>
              </a:ext>
            </a:extLst>
          </p:cNvPr>
          <p:cNvSpPr/>
          <p:nvPr/>
        </p:nvSpPr>
        <p:spPr>
          <a:xfrm>
            <a:off x="326648" y="1080585"/>
            <a:ext cx="6179659" cy="245789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413E348B-6A53-33A2-1780-E0900A58381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228F991E-CB26-A606-6E4C-B6D5900C85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itle 1">
            <a:extLst>
              <a:ext uri="{FF2B5EF4-FFF2-40B4-BE49-F238E27FC236}">
                <a16:creationId xmlns:a16="http://schemas.microsoft.com/office/drawing/2014/main" id="{994BB177-264F-ADEE-F8E6-2131C3E42C2A}"/>
              </a:ext>
            </a:extLst>
          </p:cNvPr>
          <p:cNvSpPr txBox="1">
            <a:spLocks/>
          </p:cNvSpPr>
          <p:nvPr/>
        </p:nvSpPr>
        <p:spPr>
          <a:xfrm>
            <a:off x="235963" y="536821"/>
            <a:ext cx="11629388" cy="75341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 b="1" cap="all" baseline="0">
                <a:solidFill>
                  <a:srgbClr val="1A3C7B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 sz="6000" dirty="0"/>
              <a:t>LE RETAIL MEDIA</a:t>
            </a:r>
            <a:br>
              <a:rPr lang="fr-FR" sz="6000" dirty="0"/>
            </a:br>
            <a:r>
              <a:rPr lang="fr-FR" sz="3600" dirty="0"/>
              <a:t>Saisissez l’opportunité DE COMMUNIQUER</a:t>
            </a:r>
            <a:br>
              <a:rPr lang="fr-FR" sz="3600" dirty="0"/>
            </a:br>
            <a:r>
              <a:rPr lang="fr-FR" sz="3600" dirty="0"/>
              <a:t>dès aujourd’hui</a:t>
            </a:r>
            <a:endParaRPr lang="fr-FR" sz="6000" dirty="0"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E00F46F-4951-04CD-CB4D-53BB1A767885}"/>
              </a:ext>
            </a:extLst>
          </p:cNvPr>
          <p:cNvSpPr txBox="1"/>
          <p:nvPr/>
        </p:nvSpPr>
        <p:spPr>
          <a:xfrm>
            <a:off x="941163" y="2874081"/>
            <a:ext cx="4186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Touchez près de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 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0C59135-9662-426D-D46D-E977FD7693D0}"/>
              </a:ext>
            </a:extLst>
          </p:cNvPr>
          <p:cNvSpPr txBox="1"/>
          <p:nvPr/>
        </p:nvSpPr>
        <p:spPr>
          <a:xfrm>
            <a:off x="1596469" y="3358829"/>
            <a:ext cx="2133601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11500" i="0" u="none" strike="noStrike" kern="1200" cap="none" spc="-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Black" panose="020B0803020203020204" pitchFamily="34" charset="-78"/>
                <a:cs typeface="Avenir Black" panose="020B0803020203020204" pitchFamily="34" charset="-78"/>
              </a:rPr>
              <a:t>90</a:t>
            </a:r>
            <a:endParaRPr lang="fr-FR" sz="11500" spc="-300" dirty="0">
              <a:solidFill>
                <a:schemeClr val="bg1"/>
              </a:solidFill>
              <a:latin typeface="Avenir Black" panose="020B0803020203020204" pitchFamily="34" charset="-78"/>
              <a:cs typeface="Avenir Black" panose="020B0803020203020204" pitchFamily="34" charset="-78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6F49F29-AD4E-5C47-EF98-DE622B0FEA74}"/>
              </a:ext>
            </a:extLst>
          </p:cNvPr>
          <p:cNvSpPr txBox="1"/>
          <p:nvPr/>
        </p:nvSpPr>
        <p:spPr>
          <a:xfrm>
            <a:off x="3335510" y="3705078"/>
            <a:ext cx="5192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 Nova Cond Ultra Bold" panose="020B0B04020104020203" pitchFamily="34" charset="0"/>
                <a:ea typeface="+mn-ea"/>
                <a:cs typeface="+mn-cs"/>
              </a:rPr>
              <a:t>%</a:t>
            </a:r>
            <a:endParaRPr lang="fr-FR" sz="3200" dirty="0">
              <a:solidFill>
                <a:schemeClr val="bg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E2980BC-0532-902B-724F-E67EF74322D2}"/>
              </a:ext>
            </a:extLst>
          </p:cNvPr>
          <p:cNvSpPr txBox="1"/>
          <p:nvPr/>
        </p:nvSpPr>
        <p:spPr>
          <a:xfrm>
            <a:off x="771829" y="4828462"/>
            <a:ext cx="37151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des professionnels </a:t>
            </a:r>
            <a:b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</a:b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de la restauration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 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B9998DF-9642-F59D-3BB2-261BC7C4B50E}"/>
              </a:ext>
            </a:extLst>
          </p:cNvPr>
          <p:cNvSpPr txBox="1"/>
          <p:nvPr/>
        </p:nvSpPr>
        <p:spPr>
          <a:xfrm>
            <a:off x="5642727" y="2640581"/>
            <a:ext cx="5138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Prenez rendez vous ici 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 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2" name="Image 11" descr="Une image contenant motif, Graphique, carré, pixel&#10;&#10;Le contenu généré par l’IA peut être incorrect.">
            <a:extLst>
              <a:ext uri="{FF2B5EF4-FFF2-40B4-BE49-F238E27FC236}">
                <a16:creationId xmlns:a16="http://schemas.microsoft.com/office/drawing/2014/main" id="{CB1DD950-4765-B150-2724-59C419D07126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719" y="3125330"/>
            <a:ext cx="2401711" cy="2401711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B65CF971-2304-12E5-EAB1-3DA47991EE81}"/>
              </a:ext>
            </a:extLst>
          </p:cNvPr>
          <p:cNvSpPr txBox="1"/>
          <p:nvPr/>
        </p:nvSpPr>
        <p:spPr>
          <a:xfrm>
            <a:off x="5958816" y="6028791"/>
            <a:ext cx="4709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r</a:t>
            </a:r>
            <a:r>
              <a:rPr lang="fr-FR" sz="2000" b="1" dirty="0">
                <a:solidFill>
                  <a:srgbClr val="004282"/>
                </a:solidFill>
                <a:latin typeface="Avenir Next LT Pro" panose="020B0504020202020204" pitchFamily="34" charset="0"/>
              </a:rPr>
              <a:t>etailmedia@lenouveaubelier.com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 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9091F49-C2D2-5F0D-491B-483BEA1BFBDC}"/>
              </a:ext>
            </a:extLst>
          </p:cNvPr>
          <p:cNvSpPr txBox="1"/>
          <p:nvPr/>
        </p:nvSpPr>
        <p:spPr>
          <a:xfrm>
            <a:off x="5642727" y="5490181"/>
            <a:ext cx="5138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Ou envoyez un mail à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 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38" name="Oval 17">
            <a:extLst>
              <a:ext uri="{FF2B5EF4-FFF2-40B4-BE49-F238E27FC236}">
                <a16:creationId xmlns:a16="http://schemas.microsoft.com/office/drawing/2014/main" id="{44221A63-5C54-324B-1297-BBB61253B3A1}"/>
              </a:ext>
            </a:extLst>
          </p:cNvPr>
          <p:cNvSpPr/>
          <p:nvPr/>
        </p:nvSpPr>
        <p:spPr>
          <a:xfrm>
            <a:off x="4135724" y="3558333"/>
            <a:ext cx="1097280" cy="1097280"/>
          </a:xfrm>
          <a:prstGeom prst="ellipse">
            <a:avLst/>
          </a:prstGeom>
          <a:solidFill>
            <a:srgbClr val="00418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Oval 18">
            <a:extLst>
              <a:ext uri="{FF2B5EF4-FFF2-40B4-BE49-F238E27FC236}">
                <a16:creationId xmlns:a16="http://schemas.microsoft.com/office/drawing/2014/main" id="{2C980F3E-0EB9-6333-D161-19D8C469F676}"/>
              </a:ext>
            </a:extLst>
          </p:cNvPr>
          <p:cNvSpPr/>
          <p:nvPr/>
        </p:nvSpPr>
        <p:spPr>
          <a:xfrm>
            <a:off x="4318604" y="3741213"/>
            <a:ext cx="731520" cy="73152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Oval 19">
            <a:extLst>
              <a:ext uri="{FF2B5EF4-FFF2-40B4-BE49-F238E27FC236}">
                <a16:creationId xmlns:a16="http://schemas.microsoft.com/office/drawing/2014/main" id="{1CEAF067-5AF4-BA43-7EAA-039EA413E116}"/>
              </a:ext>
            </a:extLst>
          </p:cNvPr>
          <p:cNvSpPr/>
          <p:nvPr/>
        </p:nvSpPr>
        <p:spPr>
          <a:xfrm>
            <a:off x="4501484" y="3924093"/>
            <a:ext cx="365760" cy="365760"/>
          </a:xfrm>
          <a:prstGeom prst="ellipse">
            <a:avLst/>
          </a:prstGeom>
          <a:solidFill>
            <a:srgbClr val="0041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88291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EAF94A-74D3-3095-69B4-929E7FDBF7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Image 51" descr="Une image contenant texte, capture d’écran, Site web, Page web&#10;&#10;Description générée automatiquement">
            <a:extLst>
              <a:ext uri="{FF2B5EF4-FFF2-40B4-BE49-F238E27FC236}">
                <a16:creationId xmlns:a16="http://schemas.microsoft.com/office/drawing/2014/main" id="{60A6F186-53B9-E48D-FE81-9533833B76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23"/>
          <a:stretch/>
        </p:blipFill>
        <p:spPr>
          <a:xfrm>
            <a:off x="3178581" y="4727943"/>
            <a:ext cx="629817" cy="1831976"/>
          </a:xfrm>
          <a:prstGeom prst="rect">
            <a:avLst/>
          </a:prstGeom>
        </p:spPr>
      </p:pic>
      <p:pic>
        <p:nvPicPr>
          <p:cNvPr id="43" name="Image 42" descr="Une image contenant texte, Aliments naturels, produits, fruit&#10;&#10;Description générée automatiquement">
            <a:extLst>
              <a:ext uri="{FF2B5EF4-FFF2-40B4-BE49-F238E27FC236}">
                <a16:creationId xmlns:a16="http://schemas.microsoft.com/office/drawing/2014/main" id="{44ABFB27-5167-9BD9-21AB-1FBBE16484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409" y="1701311"/>
            <a:ext cx="471628" cy="660656"/>
          </a:xfrm>
          <a:prstGeom prst="rect">
            <a:avLst/>
          </a:prstGeom>
        </p:spPr>
      </p:pic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5A2EAC79-4CB4-6DD8-17B5-B5E46A6ECF0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473" imgH="476" progId="TCLayout.ActiveDocument.1">
                  <p:embed/>
                </p:oleObj>
              </mc:Choice>
              <mc:Fallback>
                <p:oleObj name="think-cell Slide" r:id="rId6" imgW="473" imgH="476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413E348B-6A53-33A2-1780-E0900A5838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Ellipse 2">
            <a:extLst>
              <a:ext uri="{FF2B5EF4-FFF2-40B4-BE49-F238E27FC236}">
                <a16:creationId xmlns:a16="http://schemas.microsoft.com/office/drawing/2014/main" id="{4343E305-41A2-B357-859B-FDCDD01C2997}"/>
              </a:ext>
            </a:extLst>
          </p:cNvPr>
          <p:cNvSpPr/>
          <p:nvPr/>
        </p:nvSpPr>
        <p:spPr>
          <a:xfrm>
            <a:off x="1424353" y="2875084"/>
            <a:ext cx="8247185" cy="1696916"/>
          </a:xfrm>
          <a:prstGeom prst="ellipse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35E8CCC-711B-F052-93C4-5582E3BAA742}"/>
              </a:ext>
            </a:extLst>
          </p:cNvPr>
          <p:cNvSpPr/>
          <p:nvPr/>
        </p:nvSpPr>
        <p:spPr>
          <a:xfrm>
            <a:off x="2646484" y="3971192"/>
            <a:ext cx="861646" cy="861646"/>
          </a:xfrm>
          <a:prstGeom prst="ellips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12658F1C-D7A7-2ECA-9D1D-A972B488F8F0}"/>
              </a:ext>
            </a:extLst>
          </p:cNvPr>
          <p:cNvSpPr/>
          <p:nvPr/>
        </p:nvSpPr>
        <p:spPr>
          <a:xfrm>
            <a:off x="7892175" y="3990293"/>
            <a:ext cx="592015" cy="592015"/>
          </a:xfrm>
          <a:prstGeom prst="ellips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A2F10772-5AB8-EF67-C82F-4E0C038E164F}"/>
              </a:ext>
            </a:extLst>
          </p:cNvPr>
          <p:cNvSpPr/>
          <p:nvPr/>
        </p:nvSpPr>
        <p:spPr>
          <a:xfrm>
            <a:off x="8080133" y="2866290"/>
            <a:ext cx="457201" cy="457201"/>
          </a:xfrm>
          <a:prstGeom prst="ellips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DCAAE5F-4DA1-CC89-A3D8-4418211728B3}"/>
              </a:ext>
            </a:extLst>
          </p:cNvPr>
          <p:cNvSpPr/>
          <p:nvPr/>
        </p:nvSpPr>
        <p:spPr>
          <a:xfrm>
            <a:off x="6560658" y="2690446"/>
            <a:ext cx="369276" cy="369276"/>
          </a:xfrm>
          <a:prstGeom prst="ellips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8DA2946-3603-FE6C-241B-75D0ACFF5C30}"/>
              </a:ext>
            </a:extLst>
          </p:cNvPr>
          <p:cNvSpPr/>
          <p:nvPr/>
        </p:nvSpPr>
        <p:spPr>
          <a:xfrm>
            <a:off x="4781684" y="2760783"/>
            <a:ext cx="298939" cy="298939"/>
          </a:xfrm>
          <a:prstGeom prst="ellips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4922E88F-651F-2279-186E-34586682225D}"/>
              </a:ext>
            </a:extLst>
          </p:cNvPr>
          <p:cNvSpPr/>
          <p:nvPr/>
        </p:nvSpPr>
        <p:spPr>
          <a:xfrm>
            <a:off x="1195752" y="3357194"/>
            <a:ext cx="457201" cy="457201"/>
          </a:xfrm>
          <a:prstGeom prst="ellips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EC0236FC-9CE0-0D17-ACEB-CF8AE77BB69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694" y="3906719"/>
            <a:ext cx="1366655" cy="830015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D69B475C-894A-6247-C333-50A6A4CB56E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0732" y="4465268"/>
            <a:ext cx="584442" cy="904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FB43F478-2F21-F887-E69B-93821F105C0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803" y="4465268"/>
            <a:ext cx="584442" cy="866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5D16F5E8-1FB8-849C-14B2-7376E4CCC84E}"/>
              </a:ext>
            </a:extLst>
          </p:cNvPr>
          <p:cNvSpPr txBox="1"/>
          <p:nvPr/>
        </p:nvSpPr>
        <p:spPr>
          <a:xfrm>
            <a:off x="111499" y="3216497"/>
            <a:ext cx="1186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Réseaux </a:t>
            </a:r>
            <a:br>
              <a:rPr lang="fr-FR" b="1" dirty="0">
                <a:latin typeface="Avenir Next LT Pro" panose="020B0504020202020204" pitchFamily="34" charset="0"/>
                <a:cs typeface="Avenir Black" panose="020B0803020203020204" pitchFamily="34" charset="-78"/>
              </a:rPr>
            </a:br>
            <a:r>
              <a:rPr lang="fr-FR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sociaux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E0DE3E79-53A8-B8D7-E8D0-1D4E067BC814}"/>
              </a:ext>
            </a:extLst>
          </p:cNvPr>
          <p:cNvSpPr txBox="1"/>
          <p:nvPr/>
        </p:nvSpPr>
        <p:spPr>
          <a:xfrm>
            <a:off x="3472542" y="4009240"/>
            <a:ext cx="718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CRM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9C286BA-211C-2BC7-1DAC-CEE0178E8915}"/>
              </a:ext>
            </a:extLst>
          </p:cNvPr>
          <p:cNvSpPr txBox="1"/>
          <p:nvPr/>
        </p:nvSpPr>
        <p:spPr>
          <a:xfrm>
            <a:off x="6877185" y="2540920"/>
            <a:ext cx="1297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Les Halles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5893557-E415-DAB2-8CD6-1E64E8BBBD43}"/>
              </a:ext>
            </a:extLst>
          </p:cNvPr>
          <p:cNvSpPr txBox="1"/>
          <p:nvPr/>
        </p:nvSpPr>
        <p:spPr>
          <a:xfrm>
            <a:off x="5021993" y="2869904"/>
            <a:ext cx="1003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Médias</a:t>
            </a:r>
          </a:p>
        </p:txBody>
      </p:sp>
      <p:pic>
        <p:nvPicPr>
          <p:cNvPr id="30" name="Image 29" descr="Une image contenant texte, sourire, Visage humain, personne&#10;&#10;Description générée automatiquement">
            <a:extLst>
              <a:ext uri="{FF2B5EF4-FFF2-40B4-BE49-F238E27FC236}">
                <a16:creationId xmlns:a16="http://schemas.microsoft.com/office/drawing/2014/main" id="{4EC68AAF-EDE2-04BB-F2B3-87FFD6780E5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408" y="1924377"/>
            <a:ext cx="525785" cy="740824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6F68789D-6887-F4FA-7682-BFFD290A229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81038" y="1703237"/>
            <a:ext cx="1297791" cy="732741"/>
          </a:xfrm>
          <a:prstGeom prst="rect">
            <a:avLst/>
          </a:prstGeom>
        </p:spPr>
      </p:pic>
      <p:pic>
        <p:nvPicPr>
          <p:cNvPr id="32" name="Image 31" descr="Une image contenant texte, habits, personne, homme&#10;&#10;Description générée automatiquement">
            <a:extLst>
              <a:ext uri="{FF2B5EF4-FFF2-40B4-BE49-F238E27FC236}">
                <a16:creationId xmlns:a16="http://schemas.microsoft.com/office/drawing/2014/main" id="{07E93342-CBC2-10EC-8058-55887657CAB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19" y="2095444"/>
            <a:ext cx="681001" cy="958362"/>
          </a:xfrm>
          <a:prstGeom prst="rect">
            <a:avLst/>
          </a:prstGeom>
        </p:spPr>
      </p:pic>
      <p:pic>
        <p:nvPicPr>
          <p:cNvPr id="33" name="Image 32" descr="Une image contenant texte, sourire, habits, personne&#10;&#10;Description générée automatiquement">
            <a:extLst>
              <a:ext uri="{FF2B5EF4-FFF2-40B4-BE49-F238E27FC236}">
                <a16:creationId xmlns:a16="http://schemas.microsoft.com/office/drawing/2014/main" id="{B4E8D364-2B72-C01E-377D-C4E68AF58A5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950" y="2454286"/>
            <a:ext cx="681000" cy="962352"/>
          </a:xfrm>
          <a:prstGeom prst="rect">
            <a:avLst/>
          </a:prstGeom>
        </p:spPr>
      </p:pic>
      <p:sp>
        <p:nvSpPr>
          <p:cNvPr id="34" name="ZoneTexte 33">
            <a:extLst>
              <a:ext uri="{FF2B5EF4-FFF2-40B4-BE49-F238E27FC236}">
                <a16:creationId xmlns:a16="http://schemas.microsoft.com/office/drawing/2014/main" id="{8FB22826-D334-0B5E-1873-6E2FC24381F1}"/>
              </a:ext>
            </a:extLst>
          </p:cNvPr>
          <p:cNvSpPr txBox="1"/>
          <p:nvPr/>
        </p:nvSpPr>
        <p:spPr>
          <a:xfrm>
            <a:off x="6685199" y="4689716"/>
            <a:ext cx="10798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Brand</a:t>
            </a:r>
            <a:br>
              <a:rPr lang="fr-FR" b="1" dirty="0">
                <a:latin typeface="Avenir Next LT Pro" panose="020B0504020202020204" pitchFamily="34" charset="0"/>
                <a:cs typeface="Avenir Black" panose="020B0803020203020204" pitchFamily="34" charset="-78"/>
              </a:rPr>
            </a:br>
            <a:r>
              <a:rPr lang="fr-FR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Content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59D8E9F6-81E3-6A9E-F2F8-69B30DD01300}"/>
              </a:ext>
            </a:extLst>
          </p:cNvPr>
          <p:cNvSpPr txBox="1"/>
          <p:nvPr/>
        </p:nvSpPr>
        <p:spPr>
          <a:xfrm>
            <a:off x="8590082" y="2827197"/>
            <a:ext cx="1059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Podcast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E41B3255-693F-DFED-536C-8D6AF379EF43}"/>
              </a:ext>
            </a:extLst>
          </p:cNvPr>
          <p:cNvSpPr txBox="1"/>
          <p:nvPr/>
        </p:nvSpPr>
        <p:spPr>
          <a:xfrm>
            <a:off x="8498507" y="4340569"/>
            <a:ext cx="971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Guides</a:t>
            </a:r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9BF75C06-879E-5259-3CFB-49CD49B16E78}"/>
              </a:ext>
            </a:extLst>
          </p:cNvPr>
          <p:cNvSpPr/>
          <p:nvPr/>
        </p:nvSpPr>
        <p:spPr>
          <a:xfrm>
            <a:off x="2245936" y="2880864"/>
            <a:ext cx="457201" cy="457201"/>
          </a:xfrm>
          <a:prstGeom prst="ellips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E781CAB5-67D3-1B84-FD5B-9DFF3DE66244}"/>
              </a:ext>
            </a:extLst>
          </p:cNvPr>
          <p:cNvSpPr txBox="1"/>
          <p:nvPr/>
        </p:nvSpPr>
        <p:spPr>
          <a:xfrm>
            <a:off x="908981" y="2723791"/>
            <a:ext cx="1271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Sites web</a:t>
            </a:r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876B8447-22DF-DCEB-A60C-1EA509C2E378}"/>
              </a:ext>
            </a:extLst>
          </p:cNvPr>
          <p:cNvSpPr/>
          <p:nvPr/>
        </p:nvSpPr>
        <p:spPr>
          <a:xfrm>
            <a:off x="5885916" y="4167554"/>
            <a:ext cx="861646" cy="861646"/>
          </a:xfrm>
          <a:prstGeom prst="ellips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7" name="Picture 4" descr="Thématiques - Magazine 15h30 N°10 - Page 1">
            <a:extLst>
              <a:ext uri="{FF2B5EF4-FFF2-40B4-BE49-F238E27FC236}">
                <a16:creationId xmlns:a16="http://schemas.microsoft.com/office/drawing/2014/main" id="{74FE5479-B047-3723-A8C3-5A0FD5C36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655" y="4723293"/>
            <a:ext cx="615935" cy="8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6" descr="Thématiques - Magazine 15h30 N°9 - Page 1">
            <a:extLst>
              <a:ext uri="{FF2B5EF4-FFF2-40B4-BE49-F238E27FC236}">
                <a16:creationId xmlns:a16="http://schemas.microsoft.com/office/drawing/2014/main" id="{840311E6-491F-44DB-1C1D-8CA22E7B8A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879" y="5002520"/>
            <a:ext cx="615505" cy="8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Thématiques - Magazine 15h30 N°11 - Page 1">
            <a:extLst>
              <a:ext uri="{FF2B5EF4-FFF2-40B4-BE49-F238E27FC236}">
                <a16:creationId xmlns:a16="http://schemas.microsoft.com/office/drawing/2014/main" id="{0C1CE127-57B4-DAAC-DC49-DBABD0933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694" y="5275405"/>
            <a:ext cx="615505" cy="86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Image 52" descr="Une image contenant texte, capture d’écran, Site web, Page web&#10;&#10;Description générée automatiquement">
            <a:extLst>
              <a:ext uri="{FF2B5EF4-FFF2-40B4-BE49-F238E27FC236}">
                <a16:creationId xmlns:a16="http://schemas.microsoft.com/office/drawing/2014/main" id="{9A66E8EB-8039-D345-E64A-64F447ECE1B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272" y="4580794"/>
            <a:ext cx="455715" cy="1831976"/>
          </a:xfrm>
          <a:prstGeom prst="rect">
            <a:avLst/>
          </a:prstGeom>
        </p:spPr>
      </p:pic>
      <p:pic>
        <p:nvPicPr>
          <p:cNvPr id="54" name="Image 53" descr="Une image contenant texte, capture d’écran, Publicité en ligne, Site web&#10;&#10;Description générée automatiquement">
            <a:extLst>
              <a:ext uri="{FF2B5EF4-FFF2-40B4-BE49-F238E27FC236}">
                <a16:creationId xmlns:a16="http://schemas.microsoft.com/office/drawing/2014/main" id="{D2D3528D-0DAE-E70A-11B5-F2175A49103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437" y="4917702"/>
            <a:ext cx="504299" cy="1831976"/>
          </a:xfrm>
          <a:prstGeom prst="rect">
            <a:avLst/>
          </a:prstGeom>
        </p:spPr>
      </p:pic>
      <p:pic>
        <p:nvPicPr>
          <p:cNvPr id="55" name="Image 54">
            <a:extLst>
              <a:ext uri="{FF2B5EF4-FFF2-40B4-BE49-F238E27FC236}">
                <a16:creationId xmlns:a16="http://schemas.microsoft.com/office/drawing/2014/main" id="{504DF6DB-7E56-05C1-5181-6053DA1751C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399911" y="2078058"/>
            <a:ext cx="911837" cy="631423"/>
          </a:xfrm>
          <a:prstGeom prst="rect">
            <a:avLst/>
          </a:prstGeom>
        </p:spPr>
      </p:pic>
      <p:pic>
        <p:nvPicPr>
          <p:cNvPr id="56" name="Image 55">
            <a:extLst>
              <a:ext uri="{FF2B5EF4-FFF2-40B4-BE49-F238E27FC236}">
                <a16:creationId xmlns:a16="http://schemas.microsoft.com/office/drawing/2014/main" id="{86F84820-5FBD-202A-BF21-E957E233497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675591" y="2793568"/>
            <a:ext cx="695867" cy="500154"/>
          </a:xfrm>
          <a:prstGeom prst="rect">
            <a:avLst/>
          </a:prstGeom>
        </p:spPr>
      </p:pic>
      <p:pic>
        <p:nvPicPr>
          <p:cNvPr id="57" name="Image 56">
            <a:extLst>
              <a:ext uri="{FF2B5EF4-FFF2-40B4-BE49-F238E27FC236}">
                <a16:creationId xmlns:a16="http://schemas.microsoft.com/office/drawing/2014/main" id="{C0B1360E-5A0D-F6BF-F11F-00AB6C03326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536189" y="2073859"/>
            <a:ext cx="428704" cy="753338"/>
          </a:xfrm>
          <a:prstGeom prst="rect">
            <a:avLst/>
          </a:prstGeom>
        </p:spPr>
      </p:pic>
      <p:pic>
        <p:nvPicPr>
          <p:cNvPr id="60" name="Image 59">
            <a:extLst>
              <a:ext uri="{FF2B5EF4-FFF2-40B4-BE49-F238E27FC236}">
                <a16:creationId xmlns:a16="http://schemas.microsoft.com/office/drawing/2014/main" id="{18E1A31E-CC6E-4793-1555-C9E01F22A7E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590082" y="2076947"/>
            <a:ext cx="695867" cy="695867"/>
          </a:xfrm>
          <a:prstGeom prst="rect">
            <a:avLst/>
          </a:prstGeom>
        </p:spPr>
      </p:pic>
      <p:pic>
        <p:nvPicPr>
          <p:cNvPr id="74" name="Image 73">
            <a:extLst>
              <a:ext uri="{FF2B5EF4-FFF2-40B4-BE49-F238E27FC236}">
                <a16:creationId xmlns:a16="http://schemas.microsoft.com/office/drawing/2014/main" id="{FA4EB0EC-3B39-3BD8-DCC9-4A2B51492BC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808025" y="4686301"/>
            <a:ext cx="728728" cy="1024303"/>
          </a:xfrm>
          <a:prstGeom prst="rect">
            <a:avLst/>
          </a:prstGeom>
        </p:spPr>
      </p:pic>
      <p:pic>
        <p:nvPicPr>
          <p:cNvPr id="76" name="Image 75">
            <a:extLst>
              <a:ext uri="{FF2B5EF4-FFF2-40B4-BE49-F238E27FC236}">
                <a16:creationId xmlns:a16="http://schemas.microsoft.com/office/drawing/2014/main" id="{A6D6DB76-E9EC-1E1A-FBBE-E97388B9266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300289" y="4937601"/>
            <a:ext cx="734263" cy="1024303"/>
          </a:xfrm>
          <a:prstGeom prst="rect">
            <a:avLst/>
          </a:prstGeom>
        </p:spPr>
      </p:pic>
      <p:pic>
        <p:nvPicPr>
          <p:cNvPr id="78" name="Image 77">
            <a:extLst>
              <a:ext uri="{FF2B5EF4-FFF2-40B4-BE49-F238E27FC236}">
                <a16:creationId xmlns:a16="http://schemas.microsoft.com/office/drawing/2014/main" id="{C5AFA032-D7B1-70EF-6B61-494C4E0B1DE2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984377" y="4709901"/>
            <a:ext cx="821659" cy="1093244"/>
          </a:xfrm>
          <a:prstGeom prst="rect">
            <a:avLst/>
          </a:prstGeom>
        </p:spPr>
      </p:pic>
      <p:sp>
        <p:nvSpPr>
          <p:cNvPr id="79" name="Ellipse 78">
            <a:extLst>
              <a:ext uri="{FF2B5EF4-FFF2-40B4-BE49-F238E27FC236}">
                <a16:creationId xmlns:a16="http://schemas.microsoft.com/office/drawing/2014/main" id="{996EBC32-43A3-4A05-CF73-2B613563AAFA}"/>
              </a:ext>
            </a:extLst>
          </p:cNvPr>
          <p:cNvSpPr/>
          <p:nvPr/>
        </p:nvSpPr>
        <p:spPr>
          <a:xfrm>
            <a:off x="9377460" y="3509440"/>
            <a:ext cx="502685" cy="502685"/>
          </a:xfrm>
          <a:prstGeom prst="ellips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ZoneTexte 79">
            <a:extLst>
              <a:ext uri="{FF2B5EF4-FFF2-40B4-BE49-F238E27FC236}">
                <a16:creationId xmlns:a16="http://schemas.microsoft.com/office/drawing/2014/main" id="{ABE906BE-394B-FDD8-B865-AEFF7B8AF1CE}"/>
              </a:ext>
            </a:extLst>
          </p:cNvPr>
          <p:cNvSpPr txBox="1"/>
          <p:nvPr/>
        </p:nvSpPr>
        <p:spPr>
          <a:xfrm>
            <a:off x="9905914" y="3374877"/>
            <a:ext cx="1690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Supports </a:t>
            </a:r>
            <a:br>
              <a:rPr lang="fr-FR" b="1" dirty="0">
                <a:latin typeface="Avenir Next LT Pro" panose="020B0504020202020204" pitchFamily="34" charset="0"/>
                <a:cs typeface="Avenir Black" panose="020B0803020203020204" pitchFamily="34" charset="-78"/>
              </a:rPr>
            </a:br>
            <a:r>
              <a:rPr lang="fr-FR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commerciaux</a:t>
            </a:r>
          </a:p>
        </p:txBody>
      </p:sp>
      <p:pic>
        <p:nvPicPr>
          <p:cNvPr id="1026" name="Picture 2" descr="Les jours prix pros équipement">
            <a:extLst>
              <a:ext uri="{FF2B5EF4-FFF2-40B4-BE49-F238E27FC236}">
                <a16:creationId xmlns:a16="http://schemas.microsoft.com/office/drawing/2014/main" id="{5484358F-F305-2D12-2901-0DF082F5E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4003" y="4049231"/>
            <a:ext cx="666538" cy="952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ETRO FR - MeilleursCours prix livrés - LENAJA Rognon de veau avec gras à  l'unité poche sous vide UE">
            <a:extLst>
              <a:ext uri="{FF2B5EF4-FFF2-40B4-BE49-F238E27FC236}">
                <a16:creationId xmlns:a16="http://schemas.microsoft.com/office/drawing/2014/main" id="{D2950E73-BCE9-4E59-CA32-328A0A84E2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3729" y="4313719"/>
            <a:ext cx="687878" cy="96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Image 80">
            <a:extLst>
              <a:ext uri="{FF2B5EF4-FFF2-40B4-BE49-F238E27FC236}">
                <a16:creationId xmlns:a16="http://schemas.microsoft.com/office/drawing/2014/main" id="{750615B2-E60F-0BF9-7988-A751D23F8B5C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>
          <a:xfrm>
            <a:off x="10964893" y="3963564"/>
            <a:ext cx="592805" cy="830015"/>
          </a:xfrm>
          <a:prstGeom prst="rect">
            <a:avLst/>
          </a:prstGeom>
        </p:spPr>
      </p:pic>
      <p:pic>
        <p:nvPicPr>
          <p:cNvPr id="82" name="Image 81">
            <a:extLst>
              <a:ext uri="{FF2B5EF4-FFF2-40B4-BE49-F238E27FC236}">
                <a16:creationId xmlns:a16="http://schemas.microsoft.com/office/drawing/2014/main" id="{1BD5EC39-D5BC-79E3-B22D-EB1BD5973E9C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75450" y="1744426"/>
            <a:ext cx="1156144" cy="803980"/>
          </a:xfrm>
          <a:prstGeom prst="rect">
            <a:avLst/>
          </a:prstGeom>
        </p:spPr>
      </p:pic>
      <p:pic>
        <p:nvPicPr>
          <p:cNvPr id="84" name="Image 83">
            <a:extLst>
              <a:ext uri="{FF2B5EF4-FFF2-40B4-BE49-F238E27FC236}">
                <a16:creationId xmlns:a16="http://schemas.microsoft.com/office/drawing/2014/main" id="{66D8E37D-2A6D-B55B-F650-0550E9AF2B32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834548" y="2120884"/>
            <a:ext cx="1110626" cy="604275"/>
          </a:xfrm>
          <a:prstGeom prst="rect">
            <a:avLst/>
          </a:prstGeom>
        </p:spPr>
      </p:pic>
      <p:pic>
        <p:nvPicPr>
          <p:cNvPr id="85" name="Image 84">
            <a:extLst>
              <a:ext uri="{FF2B5EF4-FFF2-40B4-BE49-F238E27FC236}">
                <a16:creationId xmlns:a16="http://schemas.microsoft.com/office/drawing/2014/main" id="{37B39DBE-8F2E-C351-C2A8-1CEA49319AA3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451076" y="1757047"/>
            <a:ext cx="1170227" cy="558715"/>
          </a:xfrm>
          <a:prstGeom prst="rect">
            <a:avLst/>
          </a:prstGeom>
        </p:spPr>
      </p:pic>
      <p:sp>
        <p:nvSpPr>
          <p:cNvPr id="87" name="ZoneTexte 86">
            <a:extLst>
              <a:ext uri="{FF2B5EF4-FFF2-40B4-BE49-F238E27FC236}">
                <a16:creationId xmlns:a16="http://schemas.microsoft.com/office/drawing/2014/main" id="{6700D758-CB1E-28AF-902F-41BBDFADC049}"/>
              </a:ext>
            </a:extLst>
          </p:cNvPr>
          <p:cNvSpPr txBox="1"/>
          <p:nvPr/>
        </p:nvSpPr>
        <p:spPr>
          <a:xfrm>
            <a:off x="2168452" y="519751"/>
            <a:ext cx="8784411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 MÉDIA INCONTOURNABLE </a:t>
            </a:r>
            <a:br>
              <a:rPr lang="fr-FR" sz="2000" b="1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2000" b="1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POUR TOUCHER LA RESTAURATION COMMERCIALE EN FRANCE</a:t>
            </a:r>
            <a:endParaRPr lang="fr-FR" sz="2000" b="1" dirty="0">
              <a:latin typeface="Avenir Next LT Pro" panose="020B0504020202020204" pitchFamily="34" charset="0"/>
            </a:endParaRPr>
          </a:p>
        </p:txBody>
      </p:sp>
      <p:pic>
        <p:nvPicPr>
          <p:cNvPr id="88" name="Image 87">
            <a:extLst>
              <a:ext uri="{FF2B5EF4-FFF2-40B4-BE49-F238E27FC236}">
                <a16:creationId xmlns:a16="http://schemas.microsoft.com/office/drawing/2014/main" id="{AAAB6F51-58BA-9EFC-6478-AB2B56C6407B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610" y="218072"/>
            <a:ext cx="1346152" cy="114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65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77728170-9198-4c7e-a144-2251765d4243"/>
  <p:tag name="THINKCELLPRESENTATIONDONOTDELETE" val="&lt;?xml version=&quot;1.0&quot; encoding=&quot;UTF-16&quot; standalone=&quot;yes&quot;?&gt;&lt;root reqver=&quot;27037&quot;&gt;&lt;version val=&quot;32852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1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5&quot;&gt;&lt;elem m_fUsage=&quot;2.13647673519000003139E+00&quot;&gt;&lt;m_msothmcolidx val=&quot;0&quot;/&gt;&lt;m_rgb r=&quot;50&quot; g=&quot;96&quot; b=&quot;4B&quot;/&gt;&lt;/elem&gt;&lt;elem m_fUsage=&quot;2.01729690000000028149E+00&quot;&gt;&lt;m_msothmcolidx val=&quot;0&quot;/&gt;&lt;m_rgb r=&quot;8C&quot; g=&quot;C4&quot; b=&quot;88&quot;/&gt;&lt;/elem&gt;&lt;elem m_fUsage=&quot;1.49049000000000009258E+00&quot;&gt;&lt;m_msothmcolidx val=&quot;0&quot;/&gt;&lt;m_rgb r=&quot;CC&quot; g=&quot;E6&quot; b=&quot;CA&quot;/&gt;&lt;/elem&gt;&lt;elem m_fUsage=&quot;1.00000000000000000000E+00&quot;&gt;&lt;m_msothmcolidx val=&quot;0&quot;/&gt;&lt;m_rgb r=&quot;9F&quot; g=&quot;9F&quot; b=&quot;9F&quot;/&gt;&lt;/elem&gt;&lt;elem m_fUsage=&quot;5.31441000000000163261E-01&quot;&gt;&lt;m_msothmcolidx val=&quot;0&quot;/&gt;&lt;m_rgb r=&quot;AE&quot; g=&quot;D6&quot; b=&quot;AB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METRO_PPT_Master_16_9" id="{94505C44-7D57-5E4B-804A-23E69DAEEB6B}" vid="{1B706472-DFAE-9943-A4CC-8CC674EA0A9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b158d81-80b7-49ff-9029-40de76e83110">
      <UserInfo>
        <DisplayName>Peltier, Pascal</DisplayName>
        <AccountId>32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DB1631C758CC49B4FAE1C56DFBF6D5" ma:contentTypeVersion="9" ma:contentTypeDescription="Create a new document." ma:contentTypeScope="" ma:versionID="1204279d54c6efbd09d98e61fdd6a17a">
  <xsd:schema xmlns:xsd="http://www.w3.org/2001/XMLSchema" xmlns:xs="http://www.w3.org/2001/XMLSchema" xmlns:p="http://schemas.microsoft.com/office/2006/metadata/properties" xmlns:ns2="0dcdc8af-d0bb-4d46-8ef2-d40441f5a5f4" xmlns:ns3="3b158d81-80b7-49ff-9029-40de76e83110" targetNamespace="http://schemas.microsoft.com/office/2006/metadata/properties" ma:root="true" ma:fieldsID="f8342cad21ef000459aea7d6c8402880" ns2:_="" ns3:_="">
    <xsd:import namespace="0dcdc8af-d0bb-4d46-8ef2-d40441f5a5f4"/>
    <xsd:import namespace="3b158d81-80b7-49ff-9029-40de76e831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cdc8af-d0bb-4d46-8ef2-d40441f5a5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158d81-80b7-49ff-9029-40de76e8311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F227F6-8D33-4A44-8CCE-B5CAC806051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38D2D38-4330-422C-833E-A3F805243225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3b158d81-80b7-49ff-9029-40de76e83110"/>
    <ds:schemaRef ds:uri="0dcdc8af-d0bb-4d46-8ef2-d40441f5a5f4"/>
  </ds:schemaRefs>
</ds:datastoreItem>
</file>

<file path=customXml/itemProps3.xml><?xml version="1.0" encoding="utf-8"?>
<ds:datastoreItem xmlns:ds="http://schemas.openxmlformats.org/officeDocument/2006/customXml" ds:itemID="{95D304CF-8196-4E26-82BA-EE015A2B0A03}">
  <ds:schemaRefs>
    <ds:schemaRef ds:uri="0dcdc8af-d0bb-4d46-8ef2-d40441f5a5f4"/>
    <ds:schemaRef ds:uri="3b158d81-80b7-49ff-9029-40de76e8311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01c1476e-3236-4add-9655-bdfbec32e949}" enabled="1" method="Standard" siteId="{64322308-09a9-47a3-8c1c-b82871d605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38592</TotalTime>
  <Words>265</Words>
  <Application>Microsoft Office PowerPoint</Application>
  <PresentationFormat>Grand écran</PresentationFormat>
  <Paragraphs>52</Paragraphs>
  <Slides>5</Slides>
  <Notes>5</Notes>
  <HiddenSlides>0</HiddenSlides>
  <MMClips>0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4" baseType="lpstr">
      <vt:lpstr>Avenir Black</vt:lpstr>
      <vt:lpstr>Calibri</vt:lpstr>
      <vt:lpstr>Arial</vt:lpstr>
      <vt:lpstr>CA Metro Black</vt:lpstr>
      <vt:lpstr>Avenir Next LT Pro</vt:lpstr>
      <vt:lpstr>CA Metro</vt:lpstr>
      <vt:lpstr>Gill Sans Nova Cond Ultra Bold</vt:lpstr>
      <vt:lpstr>METRO</vt:lpstr>
      <vt:lpstr>think-cell Slide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Criteria (incl. Ext. Comm. KPIs)</dc:title>
  <dc:creator>Pascal Peltier</dc:creator>
  <cp:lastModifiedBy>antoine jubert [le nouveau belier]</cp:lastModifiedBy>
  <cp:revision>36</cp:revision>
  <cp:lastPrinted>2022-05-13T08:09:02Z</cp:lastPrinted>
  <dcterms:created xsi:type="dcterms:W3CDTF">2022-01-06T08:26:23Z</dcterms:created>
  <dcterms:modified xsi:type="dcterms:W3CDTF">2025-09-15T13:05:17Z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1c1476e-3236-4add-9655-bdfbec32e949_Enabled">
    <vt:lpwstr>true</vt:lpwstr>
  </property>
  <property fmtid="{D5CDD505-2E9C-101B-9397-08002B2CF9AE}" pid="3" name="MSIP_Label_01c1476e-3236-4add-9655-bdfbec32e949_SetDate">
    <vt:lpwstr>2022-10-17T19:39:10Z</vt:lpwstr>
  </property>
  <property fmtid="{D5CDD505-2E9C-101B-9397-08002B2CF9AE}" pid="4" name="MSIP_Label_01c1476e-3236-4add-9655-bdfbec32e949_Method">
    <vt:lpwstr>Standard</vt:lpwstr>
  </property>
  <property fmtid="{D5CDD505-2E9C-101B-9397-08002B2CF9AE}" pid="5" name="MSIP_Label_01c1476e-3236-4add-9655-bdfbec32e949_Name">
    <vt:lpwstr>Unrestricted</vt:lpwstr>
  </property>
  <property fmtid="{D5CDD505-2E9C-101B-9397-08002B2CF9AE}" pid="6" name="MSIP_Label_01c1476e-3236-4add-9655-bdfbec32e949_SiteId">
    <vt:lpwstr>64322308-09a9-47a3-8c1c-b82871d60568</vt:lpwstr>
  </property>
  <property fmtid="{D5CDD505-2E9C-101B-9397-08002B2CF9AE}" pid="7" name="MSIP_Label_01c1476e-3236-4add-9655-bdfbec32e949_ActionId">
    <vt:lpwstr>f5754604-1d0f-4a76-b3d4-f7ab7705e610</vt:lpwstr>
  </property>
  <property fmtid="{D5CDD505-2E9C-101B-9397-08002B2CF9AE}" pid="8" name="MSIP_Label_01c1476e-3236-4add-9655-bdfbec32e949_ContentBits">
    <vt:lpwstr>0</vt:lpwstr>
  </property>
  <property fmtid="{D5CDD505-2E9C-101B-9397-08002B2CF9AE}" pid="9" name="ContentTypeId">
    <vt:lpwstr>0x010100CCDB1631C758CC49B4FAE1C56DFBF6D5</vt:lpwstr>
  </property>
</Properties>
</file>